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93" r:id="rId2"/>
  </p:sldMasterIdLst>
  <p:notesMasterIdLst>
    <p:notesMasterId r:id="rId185"/>
  </p:notesMasterIdLst>
  <p:sldIdLst>
    <p:sldId id="531" r:id="rId3"/>
    <p:sldId id="430" r:id="rId4"/>
    <p:sldId id="461" r:id="rId5"/>
    <p:sldId id="432" r:id="rId6"/>
    <p:sldId id="436" r:id="rId7"/>
    <p:sldId id="327" r:id="rId8"/>
    <p:sldId id="262" r:id="rId9"/>
    <p:sldId id="264" r:id="rId10"/>
    <p:sldId id="257" r:id="rId11"/>
    <p:sldId id="258" r:id="rId12"/>
    <p:sldId id="329" r:id="rId13"/>
    <p:sldId id="265" r:id="rId14"/>
    <p:sldId id="266" r:id="rId15"/>
    <p:sldId id="267" r:id="rId16"/>
    <p:sldId id="339" r:id="rId17"/>
    <p:sldId id="271" r:id="rId18"/>
    <p:sldId id="272" r:id="rId19"/>
    <p:sldId id="273" r:id="rId20"/>
    <p:sldId id="274" r:id="rId21"/>
    <p:sldId id="275" r:id="rId22"/>
    <p:sldId id="442" r:id="rId23"/>
    <p:sldId id="282" r:id="rId24"/>
    <p:sldId id="434" r:id="rId25"/>
    <p:sldId id="288" r:id="rId26"/>
    <p:sldId id="283" r:id="rId27"/>
    <p:sldId id="284" r:id="rId28"/>
    <p:sldId id="285" r:id="rId29"/>
    <p:sldId id="286" r:id="rId30"/>
    <p:sldId id="370" r:id="rId31"/>
    <p:sldId id="371" r:id="rId32"/>
    <p:sldId id="400" r:id="rId33"/>
    <p:sldId id="364" r:id="rId34"/>
    <p:sldId id="365" r:id="rId35"/>
    <p:sldId id="366" r:id="rId36"/>
    <p:sldId id="533" r:id="rId37"/>
    <p:sldId id="534" r:id="rId38"/>
    <p:sldId id="484" r:id="rId39"/>
    <p:sldId id="517" r:id="rId40"/>
    <p:sldId id="518" r:id="rId41"/>
    <p:sldId id="443" r:id="rId42"/>
    <p:sldId id="340" r:id="rId43"/>
    <p:sldId id="331" r:id="rId44"/>
    <p:sldId id="341" r:id="rId45"/>
    <p:sldId id="402" r:id="rId46"/>
    <p:sldId id="403" r:id="rId47"/>
    <p:sldId id="404" r:id="rId48"/>
    <p:sldId id="334" r:id="rId49"/>
    <p:sldId id="406" r:id="rId50"/>
    <p:sldId id="298" r:id="rId51"/>
    <p:sldId id="299" r:id="rId52"/>
    <p:sldId id="300" r:id="rId53"/>
    <p:sldId id="301" r:id="rId54"/>
    <p:sldId id="585" r:id="rId55"/>
    <p:sldId id="303" r:id="rId56"/>
    <p:sldId id="304" r:id="rId57"/>
    <p:sldId id="305" r:id="rId58"/>
    <p:sldId id="276" r:id="rId59"/>
    <p:sldId id="335" r:id="rId60"/>
    <p:sldId id="336" r:id="rId61"/>
    <p:sldId id="535" r:id="rId62"/>
    <p:sldId id="536" r:id="rId63"/>
    <p:sldId id="537" r:id="rId64"/>
    <p:sldId id="538" r:id="rId65"/>
    <p:sldId id="539" r:id="rId66"/>
    <p:sldId id="540" r:id="rId67"/>
    <p:sldId id="541" r:id="rId68"/>
    <p:sldId id="542" r:id="rId69"/>
    <p:sldId id="546" r:id="rId70"/>
    <p:sldId id="547" r:id="rId71"/>
    <p:sldId id="550" r:id="rId72"/>
    <p:sldId id="543" r:id="rId73"/>
    <p:sldId id="544" r:id="rId74"/>
    <p:sldId id="545" r:id="rId75"/>
    <p:sldId id="270" r:id="rId76"/>
    <p:sldId id="476" r:id="rId77"/>
    <p:sldId id="444" r:id="rId78"/>
    <p:sldId id="447" r:id="rId79"/>
    <p:sldId id="446" r:id="rId80"/>
    <p:sldId id="519" r:id="rId81"/>
    <p:sldId id="520" r:id="rId82"/>
    <p:sldId id="521" r:id="rId83"/>
    <p:sldId id="522" r:id="rId84"/>
    <p:sldId id="523" r:id="rId85"/>
    <p:sldId id="524" r:id="rId86"/>
    <p:sldId id="527" r:id="rId87"/>
    <p:sldId id="525" r:id="rId88"/>
    <p:sldId id="526" r:id="rId89"/>
    <p:sldId id="528" r:id="rId90"/>
    <p:sldId id="529" r:id="rId91"/>
    <p:sldId id="530" r:id="rId92"/>
    <p:sldId id="475" r:id="rId93"/>
    <p:sldId id="456" r:id="rId94"/>
    <p:sldId id="457" r:id="rId95"/>
    <p:sldId id="458" r:id="rId96"/>
    <p:sldId id="459" r:id="rId97"/>
    <p:sldId id="579" r:id="rId98"/>
    <p:sldId id="474" r:id="rId99"/>
    <p:sldId id="552" r:id="rId100"/>
    <p:sldId id="553" r:id="rId101"/>
    <p:sldId id="554" r:id="rId102"/>
    <p:sldId id="555" r:id="rId103"/>
    <p:sldId id="556" r:id="rId104"/>
    <p:sldId id="562" r:id="rId105"/>
    <p:sldId id="413" r:id="rId106"/>
    <p:sldId id="449" r:id="rId107"/>
    <p:sldId id="580" r:id="rId108"/>
    <p:sldId id="584" r:id="rId109"/>
    <p:sldId id="642" r:id="rId110"/>
    <p:sldId id="643" r:id="rId111"/>
    <p:sldId id="644" r:id="rId112"/>
    <p:sldId id="645" r:id="rId113"/>
    <p:sldId id="576" r:id="rId114"/>
    <p:sldId id="577" r:id="rId115"/>
    <p:sldId id="578" r:id="rId116"/>
    <p:sldId id="637" r:id="rId117"/>
    <p:sldId id="641" r:id="rId118"/>
    <p:sldId id="638" r:id="rId119"/>
    <p:sldId id="639" r:id="rId120"/>
    <p:sldId id="640" r:id="rId121"/>
    <p:sldId id="646" r:id="rId122"/>
    <p:sldId id="647" r:id="rId123"/>
    <p:sldId id="648" r:id="rId124"/>
    <p:sldId id="649" r:id="rId125"/>
    <p:sldId id="650" r:id="rId126"/>
    <p:sldId id="651" r:id="rId127"/>
    <p:sldId id="652" r:id="rId128"/>
    <p:sldId id="653" r:id="rId129"/>
    <p:sldId id="654" r:id="rId130"/>
    <p:sldId id="655" r:id="rId131"/>
    <p:sldId id="561" r:id="rId132"/>
    <p:sldId id="563" r:id="rId133"/>
    <p:sldId id="564" r:id="rId134"/>
    <p:sldId id="565" r:id="rId135"/>
    <p:sldId id="566" r:id="rId136"/>
    <p:sldId id="567" r:id="rId137"/>
    <p:sldId id="568" r:id="rId138"/>
    <p:sldId id="569" r:id="rId139"/>
    <p:sldId id="570" r:id="rId140"/>
    <p:sldId id="571" r:id="rId141"/>
    <p:sldId id="572" r:id="rId142"/>
    <p:sldId id="573" r:id="rId143"/>
    <p:sldId id="658" r:id="rId144"/>
    <p:sldId id="636" r:id="rId145"/>
    <p:sldId id="656" r:id="rId146"/>
    <p:sldId id="587" r:id="rId147"/>
    <p:sldId id="588" r:id="rId148"/>
    <p:sldId id="589" r:id="rId149"/>
    <p:sldId id="590" r:id="rId150"/>
    <p:sldId id="591" r:id="rId151"/>
    <p:sldId id="592" r:id="rId152"/>
    <p:sldId id="593" r:id="rId153"/>
    <p:sldId id="594" r:id="rId154"/>
    <p:sldId id="595" r:id="rId155"/>
    <p:sldId id="596" r:id="rId156"/>
    <p:sldId id="597" r:id="rId157"/>
    <p:sldId id="598" r:id="rId158"/>
    <p:sldId id="599" r:id="rId159"/>
    <p:sldId id="600" r:id="rId160"/>
    <p:sldId id="601" r:id="rId161"/>
    <p:sldId id="602" r:id="rId162"/>
    <p:sldId id="603" r:id="rId163"/>
    <p:sldId id="604" r:id="rId164"/>
    <p:sldId id="605" r:id="rId165"/>
    <p:sldId id="606" r:id="rId166"/>
    <p:sldId id="607" r:id="rId167"/>
    <p:sldId id="608" r:id="rId168"/>
    <p:sldId id="609" r:id="rId169"/>
    <p:sldId id="610" r:id="rId170"/>
    <p:sldId id="611" r:id="rId171"/>
    <p:sldId id="612" r:id="rId172"/>
    <p:sldId id="613" r:id="rId173"/>
    <p:sldId id="617" r:id="rId174"/>
    <p:sldId id="626" r:id="rId175"/>
    <p:sldId id="627" r:id="rId176"/>
    <p:sldId id="628" r:id="rId177"/>
    <p:sldId id="629" r:id="rId178"/>
    <p:sldId id="630" r:id="rId179"/>
    <p:sldId id="631" r:id="rId180"/>
    <p:sldId id="632" r:id="rId181"/>
    <p:sldId id="633" r:id="rId182"/>
    <p:sldId id="634" r:id="rId183"/>
    <p:sldId id="657" r:id="rId1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A0"/>
    <a:srgbClr val="4D4D4D"/>
    <a:srgbClr val="1A1A1A"/>
    <a:srgbClr val="333333"/>
    <a:srgbClr val="24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4660"/>
  </p:normalViewPr>
  <p:slideViewPr>
    <p:cSldViewPr snapToGrid="0">
      <p:cViewPr varScale="1">
        <p:scale>
          <a:sx n="80" d="100"/>
          <a:sy n="80" d="100"/>
        </p:scale>
        <p:origin x="96" y="576"/>
      </p:cViewPr>
      <p:guideLst/>
    </p:cSldViewPr>
  </p:slideViewPr>
  <p:notesTextViewPr>
    <p:cViewPr>
      <p:scale>
        <a:sx n="3" d="2"/>
        <a:sy n="3" d="2"/>
      </p:scale>
      <p:origin x="0" y="0"/>
    </p:cViewPr>
  </p:notesTextViewPr>
  <p:sorterViewPr>
    <p:cViewPr varScale="1">
      <p:scale>
        <a:sx n="1" d="1"/>
        <a:sy n="1" d="1"/>
      </p:scale>
      <p:origin x="0" y="-49912"/>
    </p:cViewPr>
  </p:sorterViewPr>
  <p:notesViewPr>
    <p:cSldViewPr snapToGrid="0">
      <p:cViewPr varScale="1">
        <p:scale>
          <a:sx n="87" d="100"/>
          <a:sy n="87" d="100"/>
        </p:scale>
        <p:origin x="3456"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6D1A8-9CE6-4749-8CFD-EC706DCD6FDE}" type="datetimeFigureOut">
              <a:rPr lang="en-US" smtClean="0"/>
              <a:t>8/5/2019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17B15-5675-4D6A-83BB-F28F3A1E0C66}" type="slidenum">
              <a:rPr lang="en-US" smtClean="0"/>
              <a:t>‹#›</a:t>
            </a:fld>
            <a:endParaRPr lang="en-US"/>
          </a:p>
        </p:txBody>
      </p:sp>
    </p:spTree>
    <p:extLst>
      <p:ext uri="{BB962C8B-B14F-4D97-AF65-F5344CB8AC3E}">
        <p14:creationId xmlns:p14="http://schemas.microsoft.com/office/powerpoint/2010/main" val="191930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90772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202838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57242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345511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60</a:t>
            </a:fld>
            <a:endParaRPr lang="en-US">
              <a:solidFill>
                <a:srgbClr val="000000"/>
              </a:solidFill>
            </a:endParaRPr>
          </a:p>
        </p:txBody>
      </p:sp>
    </p:spTree>
    <p:extLst>
      <p:ext uri="{BB962C8B-B14F-4D97-AF65-F5344CB8AC3E}">
        <p14:creationId xmlns:p14="http://schemas.microsoft.com/office/powerpoint/2010/main" val="3454551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61</a:t>
            </a:fld>
            <a:endParaRPr lang="en-US">
              <a:solidFill>
                <a:srgbClr val="000000"/>
              </a:solidFill>
            </a:endParaRPr>
          </a:p>
        </p:txBody>
      </p:sp>
    </p:spTree>
    <p:extLst>
      <p:ext uri="{BB962C8B-B14F-4D97-AF65-F5344CB8AC3E}">
        <p14:creationId xmlns:p14="http://schemas.microsoft.com/office/powerpoint/2010/main" val="31684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86799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149852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270371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65</a:t>
            </a:fld>
            <a:endParaRPr lang="en-US">
              <a:solidFill>
                <a:srgbClr val="000000"/>
              </a:solidFill>
            </a:endParaRPr>
          </a:p>
        </p:txBody>
      </p:sp>
    </p:spTree>
    <p:extLst>
      <p:ext uri="{BB962C8B-B14F-4D97-AF65-F5344CB8AC3E}">
        <p14:creationId xmlns:p14="http://schemas.microsoft.com/office/powerpoint/2010/main" val="2211154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66</a:t>
            </a:fld>
            <a:endParaRPr lang="en-US">
              <a:solidFill>
                <a:srgbClr val="000000"/>
              </a:solidFill>
            </a:endParaRPr>
          </a:p>
        </p:txBody>
      </p:sp>
    </p:spTree>
    <p:extLst>
      <p:ext uri="{BB962C8B-B14F-4D97-AF65-F5344CB8AC3E}">
        <p14:creationId xmlns:p14="http://schemas.microsoft.com/office/powerpoint/2010/main" val="190518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429905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2892037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71</a:t>
            </a:fld>
            <a:endParaRPr lang="en-US">
              <a:solidFill>
                <a:srgbClr val="000000"/>
              </a:solidFill>
            </a:endParaRPr>
          </a:p>
        </p:txBody>
      </p:sp>
    </p:spTree>
    <p:extLst>
      <p:ext uri="{BB962C8B-B14F-4D97-AF65-F5344CB8AC3E}">
        <p14:creationId xmlns:p14="http://schemas.microsoft.com/office/powerpoint/2010/main" val="3839566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3847282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852243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hangingPunct="1">
              <a:spcBef>
                <a:spcPct val="0"/>
              </a:spcBef>
            </a:pPr>
            <a:fld id="{72452966-9CA8-4688-B52C-44568BD1ED91}" type="slidenum">
              <a:rPr lang="en-US" sz="1200" b="0">
                <a:solidFill>
                  <a:prstClr val="black"/>
                </a:solidFill>
              </a:rPr>
              <a:pPr algn="r" eaLnBrk="1" hangingPunct="1">
                <a:spcBef>
                  <a:spcPct val="0"/>
                </a:spcBef>
              </a:pPr>
              <a:t>93</a:t>
            </a:fld>
            <a:endParaRPr lang="en-US" sz="1200" b="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11377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1575167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96</a:t>
            </a:fld>
            <a:endParaRPr lang="en-US">
              <a:solidFill>
                <a:srgbClr val="000000"/>
              </a:solidFill>
            </a:endParaRPr>
          </a:p>
        </p:txBody>
      </p:sp>
    </p:spTree>
    <p:extLst>
      <p:ext uri="{BB962C8B-B14F-4D97-AF65-F5344CB8AC3E}">
        <p14:creationId xmlns:p14="http://schemas.microsoft.com/office/powerpoint/2010/main" val="730109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17B15-5675-4D6A-83BB-F28F3A1E0C66}"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487161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103</a:t>
            </a:fld>
            <a:endParaRPr lang="en-US">
              <a:solidFill>
                <a:srgbClr val="000000"/>
              </a:solidFill>
            </a:endParaRPr>
          </a:p>
        </p:txBody>
      </p:sp>
    </p:spTree>
    <p:extLst>
      <p:ext uri="{BB962C8B-B14F-4D97-AF65-F5344CB8AC3E}">
        <p14:creationId xmlns:p14="http://schemas.microsoft.com/office/powerpoint/2010/main" val="3387360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104</a:t>
            </a:fld>
            <a:endParaRPr lang="en-US">
              <a:solidFill>
                <a:srgbClr val="000000"/>
              </a:solidFill>
            </a:endParaRPr>
          </a:p>
        </p:txBody>
      </p:sp>
    </p:spTree>
    <p:extLst>
      <p:ext uri="{BB962C8B-B14F-4D97-AF65-F5344CB8AC3E}">
        <p14:creationId xmlns:p14="http://schemas.microsoft.com/office/powerpoint/2010/main" val="198083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246366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106</a:t>
            </a:fld>
            <a:endParaRPr lang="en-US">
              <a:solidFill>
                <a:srgbClr val="000000"/>
              </a:solidFill>
            </a:endParaRPr>
          </a:p>
        </p:txBody>
      </p:sp>
    </p:spTree>
    <p:extLst>
      <p:ext uri="{BB962C8B-B14F-4D97-AF65-F5344CB8AC3E}">
        <p14:creationId xmlns:p14="http://schemas.microsoft.com/office/powerpoint/2010/main" val="3652814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913667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109</a:t>
            </a:fld>
            <a:endParaRPr lang="en-US">
              <a:solidFill>
                <a:srgbClr val="000000"/>
              </a:solidFill>
            </a:endParaRPr>
          </a:p>
        </p:txBody>
      </p:sp>
    </p:spTree>
    <p:extLst>
      <p:ext uri="{BB962C8B-B14F-4D97-AF65-F5344CB8AC3E}">
        <p14:creationId xmlns:p14="http://schemas.microsoft.com/office/powerpoint/2010/main" val="967999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2310696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116</a:t>
            </a:fld>
            <a:endParaRPr lang="en-US">
              <a:solidFill>
                <a:srgbClr val="000000"/>
              </a:solidFill>
            </a:endParaRPr>
          </a:p>
        </p:txBody>
      </p:sp>
    </p:spTree>
    <p:extLst>
      <p:ext uri="{BB962C8B-B14F-4D97-AF65-F5344CB8AC3E}">
        <p14:creationId xmlns:p14="http://schemas.microsoft.com/office/powerpoint/2010/main" val="2832265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120</a:t>
            </a:fld>
            <a:endParaRPr lang="en-US">
              <a:solidFill>
                <a:srgbClr val="000000"/>
              </a:solidFill>
            </a:endParaRPr>
          </a:p>
        </p:txBody>
      </p:sp>
    </p:spTree>
    <p:extLst>
      <p:ext uri="{BB962C8B-B14F-4D97-AF65-F5344CB8AC3E}">
        <p14:creationId xmlns:p14="http://schemas.microsoft.com/office/powerpoint/2010/main" val="1098888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121</a:t>
            </a:fld>
            <a:endParaRPr lang="en-US">
              <a:solidFill>
                <a:srgbClr val="000000"/>
              </a:solidFill>
            </a:endParaRPr>
          </a:p>
        </p:txBody>
      </p:sp>
    </p:spTree>
    <p:extLst>
      <p:ext uri="{BB962C8B-B14F-4D97-AF65-F5344CB8AC3E}">
        <p14:creationId xmlns:p14="http://schemas.microsoft.com/office/powerpoint/2010/main" val="3762869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723700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2507186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124</a:t>
            </a:fld>
            <a:endParaRPr lang="en-US">
              <a:solidFill>
                <a:srgbClr val="000000"/>
              </a:solidFill>
            </a:endParaRPr>
          </a:p>
        </p:txBody>
      </p:sp>
    </p:spTree>
    <p:extLst>
      <p:ext uri="{BB962C8B-B14F-4D97-AF65-F5344CB8AC3E}">
        <p14:creationId xmlns:p14="http://schemas.microsoft.com/office/powerpoint/2010/main" val="190371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2000877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125</a:t>
            </a:fld>
            <a:endParaRPr lang="en-US">
              <a:solidFill>
                <a:srgbClr val="000000"/>
              </a:solidFill>
            </a:endParaRPr>
          </a:p>
        </p:txBody>
      </p:sp>
    </p:spTree>
    <p:extLst>
      <p:ext uri="{BB962C8B-B14F-4D97-AF65-F5344CB8AC3E}">
        <p14:creationId xmlns:p14="http://schemas.microsoft.com/office/powerpoint/2010/main" val="1799879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126</a:t>
            </a:fld>
            <a:endParaRPr lang="en-US">
              <a:solidFill>
                <a:srgbClr val="000000"/>
              </a:solidFill>
            </a:endParaRPr>
          </a:p>
        </p:txBody>
      </p:sp>
    </p:spTree>
    <p:extLst>
      <p:ext uri="{BB962C8B-B14F-4D97-AF65-F5344CB8AC3E}">
        <p14:creationId xmlns:p14="http://schemas.microsoft.com/office/powerpoint/2010/main" val="3745206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1940093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54835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3022268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1389073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2612962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hangingPunct="1">
              <a:spcBef>
                <a:spcPct val="0"/>
              </a:spcBef>
            </a:pPr>
            <a:fld id="{0A90D9A7-FF19-42D7-B12F-89B95A23D1B7}" type="slidenum">
              <a:rPr lang="en-US" sz="1200" b="0">
                <a:solidFill>
                  <a:prstClr val="black"/>
                </a:solidFill>
              </a:rPr>
              <a:pPr algn="r" eaLnBrk="1" hangingPunct="1">
                <a:spcBef>
                  <a:spcPct val="0"/>
                </a:spcBef>
              </a:pPr>
              <a:t>149</a:t>
            </a:fld>
            <a:endParaRPr lang="en-US" sz="1200" b="0">
              <a:solidFill>
                <a:prstClr val="black"/>
              </a:solidFill>
            </a:endParaRPr>
          </a:p>
        </p:txBody>
      </p:sp>
      <p:sp>
        <p:nvSpPr>
          <p:cNvPr id="68611" name="Rectangle 2"/>
          <p:cNvSpPr>
            <a:spLocks noGrp="1" noRot="1" noChangeAspect="1" noChangeArrowheads="1" noTextEdit="1"/>
          </p:cNvSpPr>
          <p:nvPr>
            <p:ph type="sldImg"/>
          </p:nvPr>
        </p:nvSpPr>
        <p:spPr>
          <a:xfrm>
            <a:off x="685800" y="1143000"/>
            <a:ext cx="5486400" cy="30861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32705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AED72-9023-4B34-8EED-0236AB8A2139}" type="slidenum">
              <a:rPr lang="en-US">
                <a:solidFill>
                  <a:srgbClr val="000000"/>
                </a:solidFill>
              </a:rPr>
              <a:pPr/>
              <a:t>166</a:t>
            </a:fld>
            <a:endParaRPr lang="en-US">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270153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9372D-7109-4506-922C-1F874161A1FF}" type="slidenum">
              <a:rPr lang="en-US">
                <a:solidFill>
                  <a:srgbClr val="000000"/>
                </a:solidFill>
              </a:rPr>
              <a:pPr/>
              <a:t>173</a:t>
            </a:fld>
            <a:endParaRPr lang="en-US">
              <a:solidFill>
                <a:srgbClr val="000000"/>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34720" y="4415790"/>
            <a:ext cx="5140960" cy="4183380"/>
          </a:xfrm>
        </p:spPr>
        <p:txBody>
          <a:bodyPr/>
          <a:lstStyle/>
          <a:p>
            <a:r>
              <a:rPr lang="en-US"/>
              <a:t>MFR on ubiq 2-17</a:t>
            </a:r>
          </a:p>
        </p:txBody>
      </p:sp>
    </p:spTree>
    <p:extLst>
      <p:ext uri="{BB962C8B-B14F-4D97-AF65-F5344CB8AC3E}">
        <p14:creationId xmlns:p14="http://schemas.microsoft.com/office/powerpoint/2010/main" val="154562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4252059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315956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3283351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127257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2096984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ML bor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spTree>
    <p:extLst>
      <p:ext uri="{BB962C8B-B14F-4D97-AF65-F5344CB8AC3E}">
        <p14:creationId xmlns:p14="http://schemas.microsoft.com/office/powerpoint/2010/main" val="280911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ML border and name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pic>
        <p:nvPicPr>
          <p:cNvPr id="4" name="Picture 3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0469" y="6391735"/>
            <a:ext cx="458921" cy="4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363" r="1888"/>
          <a:stretch/>
        </p:blipFill>
        <p:spPr>
          <a:xfrm>
            <a:off x="1383957" y="6384018"/>
            <a:ext cx="10332720" cy="477297"/>
          </a:xfrm>
          <a:prstGeom prst="rect">
            <a:avLst/>
          </a:prstGeom>
        </p:spPr>
      </p:pic>
    </p:spTree>
    <p:extLst>
      <p:ext uri="{BB962C8B-B14F-4D97-AF65-F5344CB8AC3E}">
        <p14:creationId xmlns:p14="http://schemas.microsoft.com/office/powerpoint/2010/main" val="425119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507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2782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9305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765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832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8355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Conten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8395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10037"/>
      </p:ext>
    </p:extLst>
  </p:cSld>
  <p:clrMap bg1="lt1" tx1="dk1" bg2="lt2" tx2="dk2" accent1="accent1" accent2="accent2" accent3="accent3" accent4="accent4" accent5="accent5" accent6="accent6" hlink="hlink" folHlink="folHlink"/>
  <p:sldLayoutIdLst>
    <p:sldLayoutId id="2147483663" r:id="rId1"/>
    <p:sldLayoutId id="2147483692" r:id="rId2"/>
    <p:sldLayoutId id="214748369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132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image" Target="../media/image168.png"/></Relationships>
</file>

<file path=ppt/slides/_rels/slide11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image" Target="../media/image168.png"/></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72.png"/><Relationship Id="rId4" Type="http://schemas.openxmlformats.org/officeDocument/2006/relationships/image" Target="../media/image161.png"/></Relationships>
</file>

<file path=ppt/slides/_rels/slide12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5.png"/><Relationship Id="rId4" Type="http://schemas.openxmlformats.org/officeDocument/2006/relationships/image" Target="../media/image28.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30.png"/></Relationships>
</file>

<file path=ppt/slides/_rels/slide150.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89.gif"/><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91.gif"/><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92.gif"/><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xml"/><Relationship Id="rId4" Type="http://schemas.openxmlformats.org/officeDocument/2006/relationships/image" Target="../media/image198.png"/></Relationships>
</file>

<file path=ppt/slides/_rels/slide15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8" Type="http://schemas.openxmlformats.org/officeDocument/2006/relationships/image" Target="../media/image210.gif"/><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204.jpeg"/><Relationship Id="rId1" Type="http://schemas.openxmlformats.org/officeDocument/2006/relationships/slideLayout" Target="../slideLayouts/slideLayout3.xml"/><Relationship Id="rId6" Type="http://schemas.openxmlformats.org/officeDocument/2006/relationships/image" Target="../media/image208.gif"/><Relationship Id="rId5" Type="http://schemas.openxmlformats.org/officeDocument/2006/relationships/image" Target="../media/image207.gif"/><Relationship Id="rId4" Type="http://schemas.openxmlformats.org/officeDocument/2006/relationships/image" Target="../media/image206.gif"/></Relationships>
</file>

<file path=ppt/slides/_rels/slide161.xml.rels><?xml version="1.0" encoding="UTF-8" standalone="yes"?>
<Relationships xmlns="http://schemas.openxmlformats.org/package/2006/relationships"><Relationship Id="rId3" Type="http://schemas.openxmlformats.org/officeDocument/2006/relationships/hyperlink" Target="http://spin.niddk.nih.gov/bax/nmrserver/talosn" TargetMode="External"/><Relationship Id="rId2" Type="http://schemas.openxmlformats.org/officeDocument/2006/relationships/image" Target="../media/image206.gif"/><Relationship Id="rId1" Type="http://schemas.openxmlformats.org/officeDocument/2006/relationships/slideLayout" Target="../slideLayouts/slideLayout3.xml"/><Relationship Id="rId4" Type="http://schemas.openxmlformats.org/officeDocument/2006/relationships/image" Target="../media/image208.gif"/></Relationships>
</file>

<file path=ppt/slides/_rels/slide16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png"/><Relationship Id="rId1" Type="http://schemas.openxmlformats.org/officeDocument/2006/relationships/slideLayout" Target="../slideLayouts/slideLayout3.xml"/><Relationship Id="rId5" Type="http://schemas.openxmlformats.org/officeDocument/2006/relationships/image" Target="../media/image213.png"/><Relationship Id="rId4" Type="http://schemas.openxmlformats.org/officeDocument/2006/relationships/hyperlink" Target="http://spin.niddk.nih.gov/bax/nmrserver/sparta"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hyperlink" Target="http://www.pnas.org/cgi/doi/10.1073/pnas.0800256105" TargetMode="Externa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3.png"/><Relationship Id="rId5" Type="http://schemas.openxmlformats.org/officeDocument/2006/relationships/image" Target="../media/image222.jpg"/><Relationship Id="rId4" Type="http://schemas.openxmlformats.org/officeDocument/2006/relationships/image" Target="../media/image221.png"/></Relationships>
</file>

<file path=ppt/slides/_rels/slide16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hyperlink" Target="https://csrosetta.bmrb.wisc.edu/csrosetta?key=6106ea029d9c" TargetMode="External"/><Relationship Id="rId1" Type="http://schemas.openxmlformats.org/officeDocument/2006/relationships/slideLayout" Target="../slideLayouts/slideLayout3.xml"/><Relationship Id="rId5" Type="http://schemas.openxmlformats.org/officeDocument/2006/relationships/image" Target="../media/image226.png"/><Relationship Id="rId4" Type="http://schemas.openxmlformats.org/officeDocument/2006/relationships/image" Target="../media/image225.png"/></Relationships>
</file>

<file path=ppt/slides/_rels/slide169.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27.emf"/><Relationship Id="rId5" Type="http://schemas.openxmlformats.org/officeDocument/2006/relationships/oleObject" Target="../embeddings/oleObject3.bin"/><Relationship Id="rId4" Type="http://schemas.openxmlformats.org/officeDocument/2006/relationships/image" Target="../media/image22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227.emf"/><Relationship Id="rId4" Type="http://schemas.openxmlformats.org/officeDocument/2006/relationships/oleObject" Target="../embeddings/oleObject4.bin"/></Relationships>
</file>

<file path=ppt/slides/_rels/slide17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 Id="rId4" Type="http://schemas.openxmlformats.org/officeDocument/2006/relationships/image" Target="../media/image234.png"/></Relationships>
</file>

<file path=ppt/slides/_rels/slide172.xml.rels><?xml version="1.0" encoding="UTF-8" standalone="yes"?>
<Relationships xmlns="http://schemas.openxmlformats.org/package/2006/relationships"><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image" Target="../media/image235.png"/><Relationship Id="rId1" Type="http://schemas.openxmlformats.org/officeDocument/2006/relationships/slideLayout" Target="../slideLayouts/slideLayout3.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17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38.wmf"/></Relationships>
</file>

<file path=ppt/slides/_rels/slide2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3.xml"/><Relationship Id="rId4" Type="http://schemas.openxmlformats.org/officeDocument/2006/relationships/image" Target="../media/image48.gif"/></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1.gif"/></Relationships>
</file>

<file path=ppt/slides/_rels/slide48.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gif"/></Relationships>
</file>

<file path=ppt/slides/_rels/slide64.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gif"/></Relationships>
</file>

<file path=ppt/slides/_rels/slide65.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gif"/></Relationships>
</file>

<file path=ppt/slides/_rels/slide67.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gif"/></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7.png"/><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8.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47.tiff"/></Relationships>
</file>

<file path=ppt/slides/_rels/slide94.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50.jpg"/><Relationship Id="rId4" Type="http://schemas.openxmlformats.org/officeDocument/2006/relationships/image" Target="../media/image149.gif"/></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482913"/>
            <a:ext cx="3268362" cy="675728"/>
          </a:xfrm>
          <a:prstGeom prst="rect">
            <a:avLst/>
          </a:prstGeom>
        </p:spPr>
      </p:pic>
      <p:grpSp>
        <p:nvGrpSpPr>
          <p:cNvPr id="2" name="Group 1"/>
          <p:cNvGrpSpPr/>
          <p:nvPr/>
        </p:nvGrpSpPr>
        <p:grpSpPr>
          <a:xfrm>
            <a:off x="404513" y="394333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3878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42708"/>
            <a:ext cx="599365" cy="518095"/>
          </a:xfrm>
          <a:prstGeom prst="rect">
            <a:avLst/>
          </a:prstGeom>
        </p:spPr>
      </p:pic>
      <p:sp>
        <p:nvSpPr>
          <p:cNvPr id="17" name="TextBox 16"/>
          <p:cNvSpPr txBox="1"/>
          <p:nvPr/>
        </p:nvSpPr>
        <p:spPr>
          <a:xfrm>
            <a:off x="1687878" y="160205"/>
            <a:ext cx="8816245"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Spectral </a:t>
            </a:r>
            <a:r>
              <a:rPr lang="en-US" sz="2800" i="1" kern="0" dirty="0">
                <a:solidFill>
                  <a:srgbClr val="00B0F0"/>
                </a:solidFill>
                <a:latin typeface="Century Gothic" panose="020B0502020202020204" pitchFamily="34" charset="0"/>
              </a:rPr>
              <a:t>Processing and Analysis in </a:t>
            </a:r>
            <a:r>
              <a:rPr lang="en-US" sz="2800" i="1" kern="0" dirty="0" err="1">
                <a:solidFill>
                  <a:srgbClr val="00B0F0"/>
                </a:solidFill>
                <a:latin typeface="Century Gothic" panose="020B0502020202020204" pitchFamily="34" charset="0"/>
              </a:rPr>
              <a:t>NMRPipe</a:t>
            </a:r>
            <a:endParaRPr lang="en-US" sz="2800" i="1" kern="0" dirty="0" smtClean="0">
              <a:solidFill>
                <a:srgbClr val="00B0F0"/>
              </a:solidFill>
              <a:latin typeface="Century Gothic" panose="020B0502020202020204" pitchFamily="34" charset="0"/>
            </a:endParaRPr>
          </a:p>
        </p:txBody>
      </p:sp>
      <p:grpSp>
        <p:nvGrpSpPr>
          <p:cNvPr id="35" name="Group 34"/>
          <p:cNvGrpSpPr/>
          <p:nvPr/>
        </p:nvGrpSpPr>
        <p:grpSpPr>
          <a:xfrm>
            <a:off x="7273011" y="399168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294575"/>
            <a:ext cx="2753611" cy="1376806"/>
          </a:xfrm>
          <a:prstGeom prst="rect">
            <a:avLst/>
          </a:prstGeom>
        </p:spPr>
      </p:pic>
      <p:grpSp>
        <p:nvGrpSpPr>
          <p:cNvPr id="14" name="Group 13"/>
          <p:cNvGrpSpPr/>
          <p:nvPr/>
        </p:nvGrpSpPr>
        <p:grpSpPr>
          <a:xfrm>
            <a:off x="128130" y="109623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Window function and first point scaling</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Zero Fill</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Fourier Transform</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Solvent Subtraction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Baseline Correction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Linear Prediction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Other Common Spectral Processing Tasks</a:t>
              </a:r>
            </a:p>
          </p:txBody>
        </p:sp>
      </p:grpSp>
      <p:grpSp>
        <p:nvGrpSpPr>
          <p:cNvPr id="20" name="Group 19"/>
          <p:cNvGrpSpPr/>
          <p:nvPr/>
        </p:nvGrpSpPr>
        <p:grpSpPr>
          <a:xfrm>
            <a:off x="4828032" y="942065"/>
            <a:ext cx="7166952" cy="2908995"/>
            <a:chOff x="2781300" y="3245488"/>
            <a:chExt cx="5676901" cy="2908995"/>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Gradient-Enhanced Data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Interleaved Experiments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Non-Uniform Sampling and Alternatives to Fourier Transform</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Post-Processing</a:t>
              </a:r>
            </a:p>
          </p:txBody>
        </p:sp>
        <p:sp>
          <p:nvSpPr>
            <p:cNvPr id="25" name="TextBox 24"/>
            <p:cNvSpPr txBox="1"/>
            <p:nvPr/>
          </p:nvSpPr>
          <p:spPr>
            <a:xfrm>
              <a:off x="3162299" y="4769488"/>
              <a:ext cx="5295902" cy="1384995"/>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Generating 2D Projections from 3D or 4D Spectra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Viewing 2D Strips from 3D Spectra </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Peak Detection and </a:t>
              </a:r>
              <a:r>
                <a:rPr lang="en-US" sz="1400" dirty="0" smtClean="0">
                  <a:solidFill>
                    <a:prstClr val="white"/>
                  </a:solidFill>
                  <a:latin typeface="Arial" charset="0"/>
                </a:rPr>
                <a:t>Modeling (Quantification) of </a:t>
              </a:r>
              <a:r>
                <a:rPr lang="en-US" sz="1400" dirty="0">
                  <a:solidFill>
                    <a:prstClr val="white"/>
                  </a:solidFill>
                  <a:latin typeface="Arial" charset="0"/>
                </a:rPr>
                <a:t>Spectra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Chemical Shift Evolutions from Spectral Series</a:t>
              </a:r>
            </a:p>
            <a:p>
              <a:pPr marL="342900" indent="-342900" defTabSz="365760" fontAlgn="base">
                <a:spcAft>
                  <a:spcPct val="0"/>
                </a:spcAft>
                <a:buFont typeface="Wingdings" panose="05000000000000000000" pitchFamily="2" charset="2"/>
                <a:buChar char="§"/>
              </a:pPr>
              <a:r>
                <a:rPr lang="en-US" sz="1400" dirty="0" smtClean="0">
                  <a:solidFill>
                    <a:prstClr val="white"/>
                  </a:solidFill>
                  <a:latin typeface="Arial" charset="0"/>
                </a:rPr>
                <a:t>Multivariate </a:t>
              </a:r>
              <a:r>
                <a:rPr lang="en-US" sz="1400" dirty="0">
                  <a:solidFill>
                    <a:prstClr val="white"/>
                  </a:solidFill>
                  <a:latin typeface="Arial" charset="0"/>
                </a:rPr>
                <a:t>Analysis of Spectral </a:t>
              </a:r>
              <a:r>
                <a:rPr lang="en-US" sz="1400" dirty="0" smtClean="0">
                  <a:solidFill>
                    <a:prstClr val="white"/>
                  </a:solidFill>
                  <a:latin typeface="Arial" charset="0"/>
                </a:rPr>
                <a:t>Series</a:t>
              </a:r>
            </a:p>
            <a:p>
              <a:pPr marL="342900" indent="-342900" defTabSz="365760" fontAlgn="base">
                <a:spcAft>
                  <a:spcPct val="0"/>
                </a:spcAft>
                <a:buFont typeface="Wingdings" panose="05000000000000000000" pitchFamily="2" charset="2"/>
                <a:buChar char="§"/>
              </a:pPr>
              <a:r>
                <a:rPr lang="en-US" sz="1400" dirty="0" smtClean="0">
                  <a:solidFill>
                    <a:schemeClr val="bg1"/>
                  </a:solidFill>
                  <a:latin typeface="Arial" charset="0"/>
                </a:rPr>
                <a:t>Extracting Structural Data </a:t>
              </a:r>
              <a:r>
                <a:rPr lang="en-US" sz="1400" dirty="0">
                  <a:solidFill>
                    <a:schemeClr val="bg1"/>
                  </a:solidFill>
                  <a:latin typeface="Arial" charset="0"/>
                </a:rPr>
                <a:t>from Chemical Shifts and Dipolar </a:t>
              </a:r>
              <a:r>
                <a:rPr lang="en-US" sz="1400" dirty="0" smtClean="0">
                  <a:solidFill>
                    <a:schemeClr val="bg1"/>
                  </a:solidFill>
                  <a:latin typeface="Arial" charset="0"/>
                </a:rPr>
                <a:t>Couplings</a:t>
              </a:r>
            </a:p>
          </p:txBody>
        </p:sp>
      </p:grpSp>
      <p:sp>
        <p:nvSpPr>
          <p:cNvPr id="24" name="TextBox 6"/>
          <p:cNvSpPr txBox="1">
            <a:spLocks noChangeArrowheads="1"/>
          </p:cNvSpPr>
          <p:nvPr/>
        </p:nvSpPr>
        <p:spPr bwMode="auto">
          <a:xfrm>
            <a:off x="1377766" y="6401207"/>
            <a:ext cx="39301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200" b="0" i="1" kern="0" dirty="0" smtClean="0">
                <a:solidFill>
                  <a:prstClr val="white">
                    <a:lumMod val="50000"/>
                  </a:prstClr>
                </a:solidFill>
              </a:rPr>
              <a:t>frank.delaglio@nist.gov</a:t>
            </a:r>
          </a:p>
          <a:p>
            <a:pPr algn="ctr">
              <a:spcBef>
                <a:spcPct val="0"/>
              </a:spcBef>
              <a:spcAft>
                <a:spcPct val="10000"/>
              </a:spcAft>
              <a:defRPr/>
            </a:pPr>
            <a:r>
              <a:rPr lang="en-US" sz="1000" b="0" kern="0" dirty="0" smtClean="0">
                <a:solidFill>
                  <a:prstClr val="white">
                    <a:lumMod val="50000"/>
                  </a:prstClr>
                </a:solidFill>
              </a:rPr>
              <a:t>Updated Aug 5 2019</a:t>
            </a:r>
          </a:p>
        </p:txBody>
      </p:sp>
    </p:spTree>
    <p:extLst>
      <p:ext uri="{BB962C8B-B14F-4D97-AF65-F5344CB8AC3E}">
        <p14:creationId xmlns:p14="http://schemas.microsoft.com/office/powerpoint/2010/main" val="1843291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04" t="-1" r="2000" b="27807"/>
          <a:stretch/>
        </p:blipFill>
        <p:spPr>
          <a:xfrm>
            <a:off x="1130046" y="298479"/>
            <a:ext cx="9626394" cy="6353866"/>
          </a:xfrm>
          <a:prstGeom prst="rect">
            <a:avLst/>
          </a:prstGeom>
        </p:spPr>
      </p:pic>
      <p:sp>
        <p:nvSpPr>
          <p:cNvPr id="3" name="TextBox 2"/>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578102" y="2743200"/>
            <a:ext cx="297180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Time-Domain Data</a:t>
            </a:r>
          </a:p>
        </p:txBody>
      </p:sp>
      <p:sp>
        <p:nvSpPr>
          <p:cNvPr id="5" name="TextBox 4"/>
          <p:cNvSpPr txBox="1"/>
          <p:nvPr/>
        </p:nvSpPr>
        <p:spPr>
          <a:xfrm>
            <a:off x="1578102" y="6053032"/>
            <a:ext cx="32956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Fourier Transform (Excerpt)</a:t>
            </a:r>
          </a:p>
        </p:txBody>
      </p:sp>
    </p:spTree>
    <p:extLst>
      <p:ext uri="{BB962C8B-B14F-4D97-AF65-F5344CB8AC3E}">
        <p14:creationId xmlns:p14="http://schemas.microsoft.com/office/powerpoint/2010/main" val="25839526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925336"/>
            <a:ext cx="7696200" cy="4308872"/>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Window function and first point scaling</a:t>
            </a: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Zero Fill</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Fourier Transform</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Phase Correction</a:t>
            </a:r>
          </a:p>
          <a:p>
            <a:pPr marL="342900" indent="-342900" defTabSz="365760" fontAlgn="base">
              <a:spcAft>
                <a:spcPct val="0"/>
              </a:spcAft>
              <a:buFont typeface="Wingdings" panose="05000000000000000000" pitchFamily="2" charset="2"/>
              <a:buChar char="§"/>
            </a:pPr>
            <a:endParaRPr lang="en-US" sz="24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p:txBody>
      </p:sp>
      <p:sp>
        <p:nvSpPr>
          <p:cNvPr id="11" name="TextBox 10"/>
          <p:cNvSpPr txBox="1"/>
          <p:nvPr/>
        </p:nvSpPr>
        <p:spPr>
          <a:xfrm>
            <a:off x="1562100" y="203558"/>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Key Steps of Spectral Processing</a:t>
            </a:r>
          </a:p>
        </p:txBody>
      </p:sp>
      <p:sp>
        <p:nvSpPr>
          <p:cNvPr id="20" name="TextBox 19"/>
          <p:cNvSpPr txBox="1"/>
          <p:nvPr/>
        </p:nvSpPr>
        <p:spPr>
          <a:xfrm>
            <a:off x="2438400" y="3352801"/>
            <a:ext cx="489585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FT </a:t>
            </a:r>
          </a:p>
        </p:txBody>
      </p:sp>
      <p:sp>
        <p:nvSpPr>
          <p:cNvPr id="21" name="TextBox 20"/>
          <p:cNvSpPr txBox="1"/>
          <p:nvPr/>
        </p:nvSpPr>
        <p:spPr>
          <a:xfrm>
            <a:off x="2438400" y="4415136"/>
            <a:ext cx="7086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PS –p0 -90 –p1 180 -di </a:t>
            </a:r>
            <a:endParaRPr lang="en-US" sz="2400" b="1" dirty="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2438400" y="2362201"/>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ZF –</a:t>
            </a:r>
            <a:r>
              <a:rPr lang="en-US" sz="2000" b="1" dirty="0" err="1">
                <a:solidFill>
                  <a:srgbClr val="0070C0"/>
                </a:solidFill>
                <a:latin typeface="Courier New" panose="02070309020205020404" pitchFamily="49" charset="0"/>
                <a:cs typeface="Courier New" panose="02070309020205020404" pitchFamily="49" charset="0"/>
              </a:rPr>
              <a:t>zf</a:t>
            </a:r>
            <a:r>
              <a:rPr lang="en-US" sz="2000" b="1" dirty="0">
                <a:solidFill>
                  <a:srgbClr val="0070C0"/>
                </a:solidFill>
                <a:latin typeface="Courier New" panose="02070309020205020404" pitchFamily="49" charset="0"/>
                <a:cs typeface="Courier New" panose="02070309020205020404" pitchFamily="49" charset="0"/>
              </a:rPr>
              <a:t> 2 -auto </a:t>
            </a:r>
          </a:p>
        </p:txBody>
      </p:sp>
      <p:sp>
        <p:nvSpPr>
          <p:cNvPr id="23" name="TextBox 22"/>
          <p:cNvSpPr txBox="1"/>
          <p:nvPr/>
        </p:nvSpPr>
        <p:spPr>
          <a:xfrm>
            <a:off x="2438400" y="1483041"/>
            <a:ext cx="76962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SP –off 0.5 –end 0.95 –pow 2 –c 0.5 </a:t>
            </a:r>
          </a:p>
        </p:txBody>
      </p:sp>
    </p:spTree>
    <p:extLst>
      <p:ext uri="{BB962C8B-B14F-4D97-AF65-F5344CB8AC3E}">
        <p14:creationId xmlns:p14="http://schemas.microsoft.com/office/powerpoint/2010/main" val="272272092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609601"/>
            <a:ext cx="7696200" cy="5970865"/>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Solvent Subtraction</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Linear Prediction</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Hilbert Transform (Restores Imaginary Part)</a:t>
            </a:r>
          </a:p>
          <a:p>
            <a:pPr marL="342900" indent="-342900" defTabSz="365760" fontAlgn="base">
              <a:spcAft>
                <a:spcPct val="0"/>
              </a:spcAft>
              <a:buFont typeface="Wingdings" panose="05000000000000000000" pitchFamily="2" charset="2"/>
              <a:buChar char="§"/>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Extraction of a Region</a:t>
            </a: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Matrix Transpose (Exchange X and Y Dimensions)</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Baseline Correction (Automated Version)</a:t>
            </a:r>
          </a:p>
          <a:p>
            <a:pPr defTabSz="365760" fontAlgn="base">
              <a:spcAft>
                <a:spcPct val="0"/>
              </a:spcAft>
            </a:pPr>
            <a:endParaRPr lang="en-US" sz="2400" dirty="0">
              <a:solidFill>
                <a:prstClr val="black"/>
              </a:solidFill>
              <a:latin typeface="Arial" charset="0"/>
            </a:endParaRPr>
          </a:p>
        </p:txBody>
      </p:sp>
      <p:sp>
        <p:nvSpPr>
          <p:cNvPr id="11" name="TextBox 10"/>
          <p:cNvSpPr txBox="1"/>
          <p:nvPr/>
        </p:nvSpPr>
        <p:spPr>
          <a:xfrm>
            <a:off x="1562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Other Important Functions in </a:t>
            </a:r>
            <a:r>
              <a:rPr lang="en-US" sz="2800" i="1" dirty="0" err="1">
                <a:solidFill>
                  <a:srgbClr val="1290DE"/>
                </a:solidFill>
                <a:latin typeface="Century Gothic" panose="020B0502020202020204" pitchFamily="34" charset="0"/>
                <a:cs typeface="Arial" panose="020B0604020202020204" pitchFamily="34" charset="0"/>
              </a:rPr>
              <a:t>NMRPipe</a:t>
            </a:r>
            <a:endParaRPr lang="en-US" sz="2800" i="1" dirty="0">
              <a:solidFill>
                <a:srgbClr val="1290DE"/>
              </a:solidFill>
              <a:latin typeface="Century Gothic" panose="020B0502020202020204" pitchFamily="34" charset="0"/>
              <a:cs typeface="Arial" panose="020B0604020202020204" pitchFamily="34" charset="0"/>
            </a:endParaRPr>
          </a:p>
        </p:txBody>
      </p:sp>
      <p:sp>
        <p:nvSpPr>
          <p:cNvPr id="21" name="TextBox 20"/>
          <p:cNvSpPr txBox="1"/>
          <p:nvPr/>
        </p:nvSpPr>
        <p:spPr>
          <a:xfrm>
            <a:off x="2427249" y="6030210"/>
            <a:ext cx="7086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POLY -auto </a:t>
            </a:r>
            <a:endParaRPr lang="en-US" sz="2400" b="1" dirty="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2427249" y="2356094"/>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LP –fb –</a:t>
            </a:r>
            <a:r>
              <a:rPr lang="en-US" sz="2000" b="1" dirty="0" err="1">
                <a:solidFill>
                  <a:srgbClr val="0070C0"/>
                </a:solidFill>
                <a:latin typeface="Courier New" panose="02070309020205020404" pitchFamily="49" charset="0"/>
                <a:cs typeface="Courier New" panose="02070309020205020404" pitchFamily="49" charset="0"/>
              </a:rPr>
              <a:t>ord</a:t>
            </a:r>
            <a:r>
              <a:rPr lang="en-US" sz="2000" b="1" dirty="0">
                <a:solidFill>
                  <a:srgbClr val="0070C0"/>
                </a:solidFill>
                <a:latin typeface="Courier New" panose="02070309020205020404" pitchFamily="49" charset="0"/>
                <a:cs typeface="Courier New" panose="02070309020205020404" pitchFamily="49" charset="0"/>
              </a:rPr>
              <a:t> … </a:t>
            </a:r>
          </a:p>
        </p:txBody>
      </p:sp>
      <p:sp>
        <p:nvSpPr>
          <p:cNvPr id="23" name="TextBox 22"/>
          <p:cNvSpPr txBox="1"/>
          <p:nvPr/>
        </p:nvSpPr>
        <p:spPr>
          <a:xfrm>
            <a:off x="2427249" y="1167304"/>
            <a:ext cx="7696200" cy="707886"/>
          </a:xfrm>
          <a:prstGeom prst="rect">
            <a:avLst/>
          </a:prstGeom>
          <a:noFill/>
        </p:spPr>
        <p:txBody>
          <a:bodyPr wrap="square" rtlCol="0">
            <a:spAutoFit/>
          </a:bodyPr>
          <a:lstStyle/>
          <a:p>
            <a:r>
              <a:rPr lang="en-US" sz="20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SOL</a:t>
            </a:r>
          </a:p>
          <a:p>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POLY -time </a:t>
            </a:r>
          </a:p>
        </p:txBody>
      </p:sp>
      <p:sp>
        <p:nvSpPr>
          <p:cNvPr id="8" name="TextBox 7"/>
          <p:cNvSpPr txBox="1"/>
          <p:nvPr/>
        </p:nvSpPr>
        <p:spPr>
          <a:xfrm>
            <a:off x="2427249" y="5041467"/>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TP </a:t>
            </a:r>
          </a:p>
        </p:txBody>
      </p:sp>
      <p:sp>
        <p:nvSpPr>
          <p:cNvPr id="9" name="TextBox 8"/>
          <p:cNvSpPr txBox="1"/>
          <p:nvPr/>
        </p:nvSpPr>
        <p:spPr>
          <a:xfrm>
            <a:off x="2427249" y="3317706"/>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HT </a:t>
            </a:r>
          </a:p>
        </p:txBody>
      </p:sp>
      <p:sp>
        <p:nvSpPr>
          <p:cNvPr id="10" name="TextBox 9"/>
          <p:cNvSpPr txBox="1"/>
          <p:nvPr/>
        </p:nvSpPr>
        <p:spPr>
          <a:xfrm>
            <a:off x="2427249" y="4145506"/>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EXT </a:t>
            </a:r>
          </a:p>
        </p:txBody>
      </p:sp>
    </p:spTree>
    <p:extLst>
      <p:ext uri="{BB962C8B-B14F-4D97-AF65-F5344CB8AC3E}">
        <p14:creationId xmlns:p14="http://schemas.microsoft.com/office/powerpoint/2010/main" val="41263860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99827" y="641123"/>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22835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02445" y="3614217"/>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22835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7381" y="641123"/>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35921" y="1398149"/>
            <a:ext cx="3335619" cy="374349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7320059" y="685800"/>
            <a:ext cx="0" cy="5669280"/>
          </a:xfrm>
          <a:prstGeom prst="line">
            <a:avLst/>
          </a:prstGeom>
          <a:ln w="57150"/>
          <a:effectLst>
            <a:outerShdw blurRad="50800" dist="38100" dir="2700000" sx="101000" sy="101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1789" y="80870"/>
            <a:ext cx="11475217" cy="55482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Multidimensional Spectral Processing Schemes as a UNIX Pipelines</a:t>
            </a:r>
          </a:p>
          <a:p>
            <a:pPr algn="ctr"/>
            <a:endParaRPr lang="en-US" sz="2800" i="1"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24625644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1762125" y="1487300"/>
            <a:ext cx="866775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1400" dirty="0">
                <a:solidFill>
                  <a:prstClr val="white"/>
                </a:solidFill>
                <a:latin typeface="Courier New" pitchFamily="49" charset="0"/>
              </a:rPr>
              <a:t>#!/bin/</a:t>
            </a:r>
            <a:r>
              <a:rPr lang="en-US" sz="1400" dirty="0" err="1">
                <a:solidFill>
                  <a:prstClr val="white"/>
                </a:solidFill>
                <a:latin typeface="Courier New" pitchFamily="49" charset="0"/>
              </a:rPr>
              <a:t>csh</a:t>
            </a:r>
            <a:endParaRPr lang="en-US" sz="1400" dirty="0">
              <a:solidFill>
                <a:prstClr val="white"/>
              </a:solidFill>
              <a:latin typeface="Courier New" pitchFamily="49" charset="0"/>
            </a:endParaRPr>
          </a:p>
          <a:p>
            <a:pPr eaLnBrk="1" fontAlgn="base" hangingPunct="1">
              <a:spcBef>
                <a:spcPct val="50000"/>
              </a:spcBef>
              <a:spcAft>
                <a:spcPct val="0"/>
              </a:spcAft>
            </a:pPr>
            <a:endParaRPr lang="en-US" sz="8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xyz2pipe -in fid/test%03d.fid -x -verb              \  </a:t>
            </a:r>
            <a:r>
              <a:rPr lang="en-US" sz="1400" b="0" i="1" dirty="0">
                <a:solidFill>
                  <a:prstClr val="white"/>
                </a:solidFill>
                <a:latin typeface="Arial" panose="020B0604020202020204" pitchFamily="34" charset="0"/>
                <a:cs typeface="Arial" panose="020B0604020202020204" pitchFamily="34" charset="0"/>
              </a:rPr>
              <a:t>Read vectors from X-Axis</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SOL                                  \   </a:t>
            </a:r>
            <a:r>
              <a:rPr lang="en-US" sz="1400" b="0" i="1" dirty="0">
                <a:solidFill>
                  <a:srgbClr val="FFFF00"/>
                </a:solidFill>
                <a:latin typeface="Arial" panose="020B0604020202020204" pitchFamily="34" charset="0"/>
                <a:cs typeface="Arial" panose="020B0604020202020204" pitchFamily="34" charset="0"/>
              </a:rPr>
              <a:t>Solvent Subtraction</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2 -c </a:t>
            </a:r>
            <a:r>
              <a:rPr lang="en-US" sz="1400" dirty="0">
                <a:solidFill>
                  <a:srgbClr val="00B0F0"/>
                </a:solidFill>
                <a:latin typeface="Courier New" pitchFamily="49" charset="0"/>
              </a:rPr>
              <a:t>0.5  </a:t>
            </a:r>
            <a:r>
              <a:rPr lang="en-US" sz="1400" dirty="0">
                <a:solidFill>
                  <a:prstClr val="white"/>
                </a:solidFill>
                <a:latin typeface="Courier New" pitchFamily="49" charset="0"/>
              </a:rPr>
              <a:t>\   </a:t>
            </a:r>
            <a:r>
              <a:rPr lang="en-US" sz="1400" b="0" i="1" dirty="0">
                <a:solidFill>
                  <a:srgbClr val="FFFF00"/>
                </a:solidFill>
                <a:latin typeface="Arial" panose="020B0604020202020204" pitchFamily="34" charset="0"/>
                <a:cs typeface="Arial" panose="020B0604020202020204" pitchFamily="34" charset="0"/>
              </a:rPr>
              <a:t>Window and First Point Scale</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FFFF00"/>
                </a:solidFill>
                <a:latin typeface="Arial" panose="020B0604020202020204" pitchFamily="34" charset="0"/>
                <a:cs typeface="Arial" panose="020B0604020202020204" pitchFamily="34" charset="0"/>
              </a:rPr>
              <a:t>Zero Fill</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   </a:t>
            </a:r>
            <a:r>
              <a:rPr lang="en-US" sz="1400" b="0" i="1" dirty="0">
                <a:solidFill>
                  <a:srgbClr val="FFFF00"/>
                </a:solidFill>
                <a:latin typeface="Arial" panose="020B0604020202020204" pitchFamily="34" charset="0"/>
                <a:cs typeface="Arial" panose="020B0604020202020204" pitchFamily="34" charset="0"/>
              </a:rPr>
              <a:t>Fourier Transform</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43.0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   </a:t>
            </a:r>
            <a:r>
              <a:rPr lang="en-US" sz="1400" b="0" i="1" dirty="0">
                <a:solidFill>
                  <a:srgbClr val="FFFF00"/>
                </a:solidFill>
                <a:latin typeface="Arial" panose="020B0604020202020204" pitchFamily="34" charset="0"/>
                <a:cs typeface="Arial" panose="020B0604020202020204" pitchFamily="34" charset="0"/>
              </a:rPr>
              <a:t>Phase Correction</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EXT –x1 </a:t>
            </a:r>
            <a:r>
              <a:rPr lang="en-US" sz="1400" dirty="0">
                <a:solidFill>
                  <a:srgbClr val="00B0F0"/>
                </a:solidFill>
                <a:latin typeface="Courier New" pitchFamily="49" charset="0"/>
              </a:rPr>
              <a:t>10.5ppm</a:t>
            </a:r>
            <a:r>
              <a:rPr lang="en-US" sz="1400" dirty="0">
                <a:solidFill>
                  <a:prstClr val="white"/>
                </a:solidFill>
                <a:latin typeface="Courier New" pitchFamily="49" charset="0"/>
              </a:rPr>
              <a:t> –</a:t>
            </a:r>
            <a:r>
              <a:rPr lang="en-US" sz="1400" dirty="0" err="1">
                <a:solidFill>
                  <a:prstClr val="white"/>
                </a:solidFill>
                <a:latin typeface="Courier New" pitchFamily="49" charset="0"/>
              </a:rPr>
              <a:t>xn</a:t>
            </a:r>
            <a:r>
              <a:rPr lang="en-US" sz="1400" dirty="0">
                <a:solidFill>
                  <a:prstClr val="white"/>
                </a:solidFill>
                <a:latin typeface="Courier New" pitchFamily="49" charset="0"/>
              </a:rPr>
              <a:t> </a:t>
            </a:r>
            <a:r>
              <a:rPr lang="en-US" sz="1400" dirty="0">
                <a:solidFill>
                  <a:srgbClr val="00B0F0"/>
                </a:solidFill>
                <a:latin typeface="Courier New" pitchFamily="49" charset="0"/>
              </a:rPr>
              <a:t>5.7ppm</a:t>
            </a:r>
            <a:r>
              <a:rPr lang="en-US" sz="1400" dirty="0">
                <a:solidFill>
                  <a:prstClr val="white"/>
                </a:solidFill>
                <a:latin typeface="Courier New" pitchFamily="49" charset="0"/>
              </a:rPr>
              <a:t> -</a:t>
            </a:r>
            <a:r>
              <a:rPr lang="en-US" sz="1400" dirty="0" err="1">
                <a:solidFill>
                  <a:prstClr val="white"/>
                </a:solidFill>
                <a:latin typeface="Courier New" pitchFamily="49" charset="0"/>
              </a:rPr>
              <a:t>sw</a:t>
            </a:r>
            <a:r>
              <a:rPr lang="en-US" sz="1400" dirty="0">
                <a:solidFill>
                  <a:prstClr val="white"/>
                </a:solidFill>
                <a:latin typeface="Courier New" pitchFamily="49" charset="0"/>
              </a:rPr>
              <a:t>       \   </a:t>
            </a:r>
            <a:r>
              <a:rPr lang="en-US" sz="1400" b="0" i="1" dirty="0">
                <a:solidFill>
                  <a:srgbClr val="FFFF00"/>
                </a:solidFill>
                <a:latin typeface="Arial" panose="020B0604020202020204" pitchFamily="34" charset="0"/>
                <a:cs typeface="Arial" panose="020B0604020202020204" pitchFamily="34" charset="0"/>
              </a:rPr>
              <a:t>Extract PPM Range</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  </a:t>
            </a:r>
            <a:r>
              <a:rPr lang="en-US" sz="1400" b="0" i="1" dirty="0">
                <a:solidFill>
                  <a:prstClr val="white"/>
                </a:solidFill>
                <a:latin typeface="Arial" panose="020B0604020202020204" pitchFamily="34" charset="0"/>
                <a:cs typeface="Arial" panose="020B0604020202020204" pitchFamily="34" charset="0"/>
              </a:rPr>
              <a:t>X/Y Transpose</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1.0</a:t>
            </a:r>
            <a:r>
              <a:rPr lang="en-US" sz="1400" dirty="0">
                <a:solidFill>
                  <a:prstClr val="white"/>
                </a:solidFill>
                <a:latin typeface="Courier New" pitchFamily="49" charset="0"/>
              </a:rPr>
              <a:t>  \   </a:t>
            </a:r>
            <a:r>
              <a:rPr lang="en-US" sz="1400" b="0" i="1" dirty="0">
                <a:solidFill>
                  <a:srgbClr val="00B050"/>
                </a:solidFill>
                <a:latin typeface="Arial" panose="020B0604020202020204" pitchFamily="34" charset="0"/>
                <a:cs typeface="Arial" panose="020B0604020202020204" pitchFamily="34" charset="0"/>
              </a:rPr>
              <a:t>Window and First Point Scale</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00B050"/>
                </a:solidFill>
                <a:latin typeface="Arial" panose="020B0604020202020204" pitchFamily="34" charset="0"/>
                <a:cs typeface="Arial" panose="020B0604020202020204" pitchFamily="34" charset="0"/>
              </a:rPr>
              <a:t>Zero Fill</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   </a:t>
            </a:r>
            <a:r>
              <a:rPr lang="en-US" sz="1400" b="0" i="1" dirty="0">
                <a:solidFill>
                  <a:srgbClr val="00B050"/>
                </a:solidFill>
                <a:latin typeface="Arial" panose="020B0604020202020204" pitchFamily="34" charset="0"/>
                <a:cs typeface="Arial" panose="020B0604020202020204" pitchFamily="34" charset="0"/>
              </a:rPr>
              <a:t>Fourier Transform</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-90.0 </a:t>
            </a:r>
            <a:r>
              <a:rPr lang="en-US" sz="1400" dirty="0">
                <a:solidFill>
                  <a:prstClr val="white"/>
                </a:solidFill>
                <a:latin typeface="Courier New" pitchFamily="49" charset="0"/>
              </a:rPr>
              <a:t>-p1 </a:t>
            </a:r>
            <a:r>
              <a:rPr lang="en-US" sz="1400" dirty="0">
                <a:solidFill>
                  <a:srgbClr val="00B0F0"/>
                </a:solidFill>
                <a:latin typeface="Courier New" pitchFamily="49" charset="0"/>
              </a:rPr>
              <a:t>180.0</a:t>
            </a:r>
            <a:r>
              <a:rPr lang="en-US" sz="1400" dirty="0">
                <a:solidFill>
                  <a:prstClr val="white"/>
                </a:solidFill>
                <a:latin typeface="Courier New" pitchFamily="49" charset="0"/>
              </a:rPr>
              <a:t> -di           \   </a:t>
            </a:r>
            <a:r>
              <a:rPr lang="en-US" sz="1400" b="0" i="1" dirty="0">
                <a:solidFill>
                  <a:srgbClr val="00B050"/>
                </a:solidFill>
                <a:latin typeface="Arial" panose="020B0604020202020204" pitchFamily="34" charset="0"/>
                <a:cs typeface="Arial" panose="020B0604020202020204" pitchFamily="34" charset="0"/>
              </a:rPr>
              <a:t>Phase Correction</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  </a:t>
            </a:r>
            <a:r>
              <a:rPr lang="en-US" sz="1400" b="0" i="1" dirty="0">
                <a:solidFill>
                  <a:prstClr val="white"/>
                </a:solidFill>
                <a:latin typeface="Arial" panose="020B0604020202020204" pitchFamily="34" charset="0"/>
                <a:cs typeface="Arial" panose="020B0604020202020204" pitchFamily="34" charset="0"/>
              </a:rPr>
              <a:t>X/Y Transpose</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POLY -auto                           \   </a:t>
            </a:r>
            <a:r>
              <a:rPr lang="en-US" sz="1400" b="0" i="1" dirty="0">
                <a:solidFill>
                  <a:srgbClr val="FFFF00"/>
                </a:solidFill>
                <a:latin typeface="Arial" panose="020B0604020202020204" pitchFamily="34" charset="0"/>
                <a:cs typeface="Arial" panose="020B0604020202020204" pitchFamily="34" charset="0"/>
              </a:rPr>
              <a:t>Baseline Correction</a:t>
            </a:r>
            <a:endParaRPr lang="en-US" sz="1400" dirty="0">
              <a:solidFill>
                <a:srgbClr val="FFFF0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–x                     </a:t>
            </a:r>
            <a:r>
              <a:rPr lang="en-US" sz="1400" b="0" i="1" dirty="0">
                <a:solidFill>
                  <a:prstClr val="white"/>
                </a:solidFill>
                <a:latin typeface="Arial" panose="020B0604020202020204" pitchFamily="34" charset="0"/>
                <a:cs typeface="Arial" panose="020B0604020202020204" pitchFamily="34" charset="0"/>
              </a:rPr>
              <a:t>Write vectors to X-Axis</a:t>
            </a:r>
            <a:endParaRPr lang="en-US" sz="1400" dirty="0">
              <a:solidFill>
                <a:prstClr val="white"/>
              </a:solidFill>
              <a:latin typeface="Courier New" pitchFamily="49" charset="0"/>
            </a:endParaRPr>
          </a:p>
          <a:p>
            <a:pPr eaLnBrk="1" fontAlgn="base" hangingPunct="1">
              <a:spcBef>
                <a:spcPct val="0"/>
              </a:spcBef>
              <a:spcAft>
                <a:spcPct val="0"/>
              </a:spcAft>
            </a:pP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xyz2pipe -in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/test%03d.ft2 -z -verb               \  </a:t>
            </a:r>
            <a:r>
              <a:rPr lang="en-US" sz="1400" b="0" i="1" dirty="0">
                <a:solidFill>
                  <a:prstClr val="white"/>
                </a:solidFill>
                <a:latin typeface="Arial" panose="020B0604020202020204" pitchFamily="34" charset="0"/>
                <a:cs typeface="Arial" panose="020B0604020202020204" pitchFamily="34" charset="0"/>
              </a:rPr>
              <a:t>Read vectors from Z-Axis</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0.5</a:t>
            </a:r>
            <a:r>
              <a:rPr lang="en-US" sz="1400" dirty="0">
                <a:solidFill>
                  <a:prstClr val="white"/>
                </a:solidFill>
                <a:latin typeface="Courier New" pitchFamily="49" charset="0"/>
              </a:rPr>
              <a:t>  \   </a:t>
            </a:r>
            <a:r>
              <a:rPr lang="en-US" sz="1400" b="0" i="1" dirty="0">
                <a:solidFill>
                  <a:srgbClr val="703DF1"/>
                </a:solidFill>
                <a:latin typeface="Arial" panose="020B0604020202020204" pitchFamily="34" charset="0"/>
                <a:cs typeface="Arial" panose="020B0604020202020204" pitchFamily="34" charset="0"/>
              </a:rPr>
              <a:t>Window and First Point Scale</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703DF1"/>
                </a:solidFill>
                <a:latin typeface="Arial" panose="020B0604020202020204" pitchFamily="34" charset="0"/>
                <a:cs typeface="Arial" panose="020B0604020202020204" pitchFamily="34" charset="0"/>
              </a:rPr>
              <a:t>Zero Fill</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b="0" i="1" dirty="0">
                <a:solidFill>
                  <a:srgbClr val="FFFF00"/>
                </a:solidFill>
                <a:latin typeface="Arial" panose="020B0604020202020204" pitchFamily="34" charset="0"/>
                <a:cs typeface="Arial" panose="020B0604020202020204" pitchFamily="34" charset="0"/>
              </a:rPr>
              <a:t>      </a:t>
            </a:r>
            <a:r>
              <a:rPr lang="en-US" sz="1400" b="0" i="1" dirty="0">
                <a:solidFill>
                  <a:srgbClr val="703DF1"/>
                </a:solidFill>
                <a:latin typeface="Arial" panose="020B0604020202020204" pitchFamily="34" charset="0"/>
                <a:cs typeface="Arial" panose="020B0604020202020204" pitchFamily="34" charset="0"/>
              </a:rPr>
              <a:t>Fourier Transform</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0.0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   </a:t>
            </a:r>
            <a:r>
              <a:rPr lang="en-US" sz="1400" b="0" i="1" dirty="0">
                <a:solidFill>
                  <a:srgbClr val="703DF1"/>
                </a:solidFill>
                <a:latin typeface="Arial" panose="020B0604020202020204" pitchFamily="34" charset="0"/>
                <a:cs typeface="Arial" panose="020B0604020202020204" pitchFamily="34" charset="0"/>
              </a:rPr>
              <a:t>Phase Correction</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/test%03d.ft3 -z                     </a:t>
            </a:r>
            <a:r>
              <a:rPr lang="en-US" sz="1400" b="0" i="1" dirty="0">
                <a:solidFill>
                  <a:prstClr val="white"/>
                </a:solidFill>
                <a:latin typeface="Arial" panose="020B0604020202020204" pitchFamily="34" charset="0"/>
                <a:cs typeface="Arial" panose="020B0604020202020204" pitchFamily="34" charset="0"/>
              </a:rPr>
              <a:t>Write vectors to Z-Axis</a:t>
            </a:r>
            <a:endParaRPr lang="en-US" sz="1400" dirty="0">
              <a:solidFill>
                <a:prstClr val="white"/>
              </a:solidFill>
              <a:latin typeface="Courier New" pitchFamily="49" charset="0"/>
            </a:endParaRPr>
          </a:p>
        </p:txBody>
      </p:sp>
      <p:sp>
        <p:nvSpPr>
          <p:cNvPr id="9" name="TextBox 8"/>
          <p:cNvSpPr txBox="1"/>
          <p:nvPr/>
        </p:nvSpPr>
        <p:spPr>
          <a:xfrm>
            <a:off x="1600200" y="95214"/>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Arial" panose="020B0604020202020204" pitchFamily="34" charset="0"/>
                <a:cs typeface="Arial" panose="020B0604020202020204" pitchFamily="34" charset="0"/>
              </a:rPr>
              <a:t>Typical </a:t>
            </a:r>
            <a:r>
              <a:rPr lang="en-US" sz="2800" i="1" dirty="0" err="1">
                <a:solidFill>
                  <a:srgbClr val="00B0F0"/>
                </a:solidFill>
                <a:latin typeface="Arial" panose="020B0604020202020204" pitchFamily="34" charset="0"/>
                <a:cs typeface="Arial" panose="020B0604020202020204" pitchFamily="34" charset="0"/>
              </a:rPr>
              <a:t>NMRPipe</a:t>
            </a:r>
            <a:r>
              <a:rPr lang="en-US" sz="2800" i="1" dirty="0">
                <a:solidFill>
                  <a:srgbClr val="00B0F0"/>
                </a:solidFill>
                <a:latin typeface="Arial" panose="020B0604020202020204" pitchFamily="34" charset="0"/>
                <a:cs typeface="Arial" panose="020B0604020202020204" pitchFamily="34" charset="0"/>
              </a:rPr>
              <a:t> 3D Spectral Processing Scheme</a:t>
            </a:r>
          </a:p>
        </p:txBody>
      </p:sp>
      <p:sp>
        <p:nvSpPr>
          <p:cNvPr id="2" name="TextBox 1"/>
          <p:cNvSpPr txBox="1"/>
          <p:nvPr/>
        </p:nvSpPr>
        <p:spPr>
          <a:xfrm>
            <a:off x="1762126" y="679104"/>
            <a:ext cx="8601075" cy="692497"/>
          </a:xfrm>
          <a:prstGeom prst="rect">
            <a:avLst/>
          </a:prstGeom>
          <a:noFill/>
        </p:spPr>
        <p:txBody>
          <a:bodyPr wrap="square" rtlCol="0">
            <a:spAutoFit/>
          </a:bodyPr>
          <a:lstStyle/>
          <a:p>
            <a:pPr algn="ctr" fontAlgn="base">
              <a:spcBef>
                <a:spcPts val="600"/>
              </a:spcBef>
              <a:spcAft>
                <a:spcPct val="0"/>
              </a:spcAft>
            </a:pPr>
            <a:r>
              <a:rPr lang="en-US" sz="1600" i="1" dirty="0">
                <a:solidFill>
                  <a:srgbClr val="00B0F0"/>
                </a:solidFill>
                <a:latin typeface="Arial" charset="0"/>
              </a:rPr>
              <a:t>Commonly Adjusted Parameters / </a:t>
            </a:r>
            <a:r>
              <a:rPr lang="en-US" sz="1600" i="1" dirty="0">
                <a:solidFill>
                  <a:srgbClr val="FFFF00"/>
                </a:solidFill>
                <a:latin typeface="Arial" charset="0"/>
              </a:rPr>
              <a:t>X-Axis Processing </a:t>
            </a:r>
            <a:r>
              <a:rPr lang="en-US" sz="1600" i="1" dirty="0">
                <a:solidFill>
                  <a:srgbClr val="00B0F0"/>
                </a:solidFill>
                <a:latin typeface="Arial" charset="0"/>
              </a:rPr>
              <a:t>/ </a:t>
            </a:r>
            <a:r>
              <a:rPr lang="en-US" sz="1600" i="1" dirty="0">
                <a:solidFill>
                  <a:srgbClr val="00B050"/>
                </a:solidFill>
                <a:latin typeface="Arial" charset="0"/>
              </a:rPr>
              <a:t>Y-Axis Processing </a:t>
            </a:r>
            <a:r>
              <a:rPr lang="en-US" sz="1600" i="1" dirty="0">
                <a:solidFill>
                  <a:srgbClr val="00B0F0"/>
                </a:solidFill>
                <a:latin typeface="Arial" charset="0"/>
              </a:rPr>
              <a:t>/ </a:t>
            </a:r>
            <a:r>
              <a:rPr lang="en-US" sz="1600" i="1" dirty="0">
                <a:solidFill>
                  <a:srgbClr val="7948F2"/>
                </a:solidFill>
                <a:latin typeface="Arial" charset="0"/>
              </a:rPr>
              <a:t>Z-Axis Processing</a:t>
            </a:r>
          </a:p>
          <a:p>
            <a:pPr algn="ctr" fontAlgn="base">
              <a:spcBef>
                <a:spcPts val="600"/>
              </a:spcBef>
              <a:spcAft>
                <a:spcPct val="0"/>
              </a:spcAft>
            </a:pPr>
            <a:r>
              <a:rPr lang="en-US" b="1" i="1" dirty="0">
                <a:solidFill>
                  <a:srgbClr val="FF0000"/>
                </a:solidFill>
                <a:latin typeface="Arial" charset="0"/>
              </a:rPr>
              <a:t>The Script Provides Reproducible Processing</a:t>
            </a:r>
          </a:p>
        </p:txBody>
      </p:sp>
    </p:spTree>
    <p:extLst>
      <p:ext uri="{BB962C8B-B14F-4D97-AF65-F5344CB8AC3E}">
        <p14:creationId xmlns:p14="http://schemas.microsoft.com/office/powerpoint/2010/main" val="1219584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1" name="Picture 3" descr="snap0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invGray">
          <a:xfrm>
            <a:off x="2112557" y="228600"/>
            <a:ext cx="7988993" cy="64048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4956" y="1085088"/>
            <a:ext cx="6955244"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fontAlgn="base">
              <a:spcAft>
                <a:spcPct val="0"/>
              </a:spcAft>
            </a:pPr>
            <a:r>
              <a:rPr lang="en-US" sz="2400" i="1" dirty="0" err="1">
                <a:solidFill>
                  <a:prstClr val="white"/>
                </a:solidFill>
                <a:latin typeface="Arial" panose="020B0604020202020204" pitchFamily="34" charset="0"/>
                <a:cs typeface="Arial" panose="020B0604020202020204" pitchFamily="34" charset="0"/>
              </a:rPr>
              <a:t>NMRDraw</a:t>
            </a:r>
            <a:r>
              <a:rPr lang="en-US" sz="2400" i="1" dirty="0">
                <a:solidFill>
                  <a:prstClr val="white"/>
                </a:solidFill>
                <a:latin typeface="Arial" panose="020B0604020202020204" pitchFamily="34" charset="0"/>
                <a:cs typeface="Arial" panose="020B0604020202020204" pitchFamily="34" charset="0"/>
              </a:rPr>
              <a:t> Graphical Interface</a:t>
            </a:r>
          </a:p>
          <a:p>
            <a:pPr lvl="1" fontAlgn="base">
              <a:spcAft>
                <a:spcPct val="0"/>
              </a:spcAft>
            </a:pPr>
            <a:r>
              <a:rPr lang="en-US" sz="2000" i="1" dirty="0">
                <a:solidFill>
                  <a:prstClr val="white"/>
                </a:solidFill>
                <a:latin typeface="Arial" panose="020B0604020202020204" pitchFamily="34" charset="0"/>
                <a:cs typeface="Arial" panose="020B0604020202020204" pitchFamily="34" charset="0"/>
              </a:rPr>
              <a:t>Interactive Processing, Phasing and Peak Detection</a:t>
            </a:r>
          </a:p>
          <a:p>
            <a:pPr lvl="1" fontAlgn="base">
              <a:spcAft>
                <a:spcPct val="0"/>
              </a:spcAft>
            </a:pPr>
            <a:r>
              <a:rPr lang="en-US" sz="2000" i="1" dirty="0">
                <a:solidFill>
                  <a:prstClr val="white"/>
                </a:solidFill>
                <a:latin typeface="Arial" panose="020B0604020202020204" pitchFamily="34" charset="0"/>
                <a:cs typeface="Arial" panose="020B0604020202020204" pitchFamily="34" charset="0"/>
              </a:rPr>
              <a:t>1D-4D Data</a:t>
            </a:r>
            <a:endParaRPr lang="en-US"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85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72172"/>
            <a:ext cx="9144000" cy="5143500"/>
          </a:xfrm>
          <a:prstGeom prst="rect">
            <a:avLst/>
          </a:prstGeom>
        </p:spPr>
      </p:pic>
      <p:sp>
        <p:nvSpPr>
          <p:cNvPr id="3" name="TextBox 2"/>
          <p:cNvSpPr txBox="1"/>
          <p:nvPr/>
        </p:nvSpPr>
        <p:spPr>
          <a:xfrm>
            <a:off x="228600" y="104507"/>
            <a:ext cx="117475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smtClean="0">
                <a:solidFill>
                  <a:srgbClr val="00B0F0"/>
                </a:solidFill>
                <a:latin typeface="Century Gothic" panose="020B0502020202020204" pitchFamily="34" charset="0"/>
                <a:cs typeface="Arial" panose="020B0604020202020204" pitchFamily="34" charset="0"/>
              </a:rPr>
              <a:t>Graphical </a:t>
            </a:r>
            <a:r>
              <a:rPr lang="en-US" sz="2800" i="1" dirty="0">
                <a:solidFill>
                  <a:srgbClr val="00B0F0"/>
                </a:solidFill>
                <a:latin typeface="Century Gothic" panose="020B0502020202020204" pitchFamily="34" charset="0"/>
                <a:cs typeface="Arial" panose="020B0604020202020204" pitchFamily="34" charset="0"/>
              </a:rPr>
              <a:t>Interface for Processing Script Generation</a:t>
            </a:r>
          </a:p>
        </p:txBody>
      </p:sp>
    </p:spTree>
    <p:extLst>
      <p:ext uri="{BB962C8B-B14F-4D97-AF65-F5344CB8AC3E}">
        <p14:creationId xmlns:p14="http://schemas.microsoft.com/office/powerpoint/2010/main" val="22530680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2238" y="81120"/>
            <a:ext cx="12021272" cy="95410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Arial" charset="0"/>
              </a:rPr>
              <a:t>Typical </a:t>
            </a:r>
            <a:r>
              <a:rPr lang="en-US" sz="2800" i="1" kern="0" dirty="0" err="1" smtClean="0">
                <a:solidFill>
                  <a:srgbClr val="00B0F0"/>
                </a:solidFill>
                <a:latin typeface="Arial" charset="0"/>
              </a:rPr>
              <a:t>NMRPipe</a:t>
            </a:r>
            <a:r>
              <a:rPr lang="en-US" sz="2800" i="1" kern="0" dirty="0" smtClean="0">
                <a:solidFill>
                  <a:srgbClr val="00B0F0"/>
                </a:solidFill>
                <a:latin typeface="Arial" charset="0"/>
              </a:rPr>
              <a:t> Spectra Processing Workflow:</a:t>
            </a:r>
          </a:p>
          <a:p>
            <a:pPr algn="ctr">
              <a:defRPr/>
            </a:pPr>
            <a:r>
              <a:rPr lang="en-US" sz="2800" i="1" kern="0" dirty="0" smtClean="0">
                <a:solidFill>
                  <a:srgbClr val="00B0F0"/>
                </a:solidFill>
                <a:latin typeface="Arial" charset="0"/>
                <a:cs typeface="Courier New" panose="02070309020205020404" pitchFamily="49" charset="0"/>
              </a:rPr>
              <a:t>Format Conversion and Processing Performs by Shell Scripts</a:t>
            </a:r>
            <a:endParaRPr lang="en-US" sz="2800" kern="0" dirty="0">
              <a:solidFill>
                <a:srgbClr val="00B0F0"/>
              </a:solidFill>
              <a:latin typeface="Courier New" panose="02070309020205020404" pitchFamily="49" charset="0"/>
              <a:cs typeface="Courier New" panose="02070309020205020404" pitchFamily="49" charset="0"/>
            </a:endParaRPr>
          </a:p>
        </p:txBody>
      </p:sp>
      <p:sp>
        <p:nvSpPr>
          <p:cNvPr id="8" name="TextBox 7"/>
          <p:cNvSpPr txBox="1"/>
          <p:nvPr/>
        </p:nvSpPr>
        <p:spPr>
          <a:xfrm>
            <a:off x="540775" y="1189709"/>
            <a:ext cx="11248102" cy="5155257"/>
          </a:xfrm>
          <a:prstGeom prst="rect">
            <a:avLst/>
          </a:prstGeom>
          <a:noFill/>
        </p:spPr>
        <p:txBody>
          <a:bodyPr wrap="square" rtlCol="0">
            <a:spAutoFit/>
          </a:bodyPr>
          <a:lstStyle/>
          <a:p>
            <a:pPr marL="342900" indent="-342900" algn="just" fontAlgn="base">
              <a:spcBef>
                <a:spcPct val="50000"/>
              </a:spcBef>
              <a:spcAft>
                <a:spcPct val="0"/>
              </a:spcAft>
              <a:buFont typeface="+mj-lt"/>
              <a:buAutoNum type="arabicPeriod"/>
            </a:pPr>
            <a:r>
              <a:rPr lang="en-US" sz="2000" dirty="0" smtClean="0">
                <a:solidFill>
                  <a:prstClr val="white"/>
                </a:solidFill>
                <a:latin typeface="Arial" charset="0"/>
              </a:rPr>
              <a:t>Prepare a conversion script, which converts spectrometer format data to </a:t>
            </a:r>
            <a:r>
              <a:rPr lang="en-US" sz="2000" dirty="0" err="1" smtClean="0">
                <a:solidFill>
                  <a:prstClr val="white"/>
                </a:solidFill>
                <a:latin typeface="Arial" charset="0"/>
              </a:rPr>
              <a:t>NMRPipe</a:t>
            </a:r>
            <a:r>
              <a:rPr lang="en-US" sz="2000" dirty="0" smtClean="0">
                <a:solidFill>
                  <a:prstClr val="white"/>
                </a:solidFill>
                <a:latin typeface="Arial" charset="0"/>
              </a:rPr>
              <a:t> format, establishing chemical shift calibration information. Commands:</a:t>
            </a:r>
            <a:endParaRPr lang="en-US" sz="2000" dirty="0">
              <a:solidFill>
                <a:prstClr val="white"/>
              </a:solidFill>
              <a:latin typeface="Arial" charset="0"/>
            </a:endParaRP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err="1" smtClean="0">
                <a:solidFill>
                  <a:srgbClr val="FFFF00"/>
                </a:solidFill>
                <a:latin typeface="Courier New" panose="02070309020205020404" pitchFamily="49" charset="0"/>
                <a:cs typeface="Courier New" panose="02070309020205020404" pitchFamily="49" charset="0"/>
              </a:rPr>
              <a:t>bruker</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a:solidFill>
                  <a:prstClr val="white"/>
                </a:solidFill>
                <a:latin typeface="Courier New" panose="02070309020205020404" pitchFamily="49" charset="0"/>
                <a:cs typeface="Courier New" panose="02070309020205020404" pitchFamily="49" charset="0"/>
              </a:rPr>
              <a:t>/ </a:t>
            </a:r>
            <a:r>
              <a:rPr lang="en-US" sz="2000" dirty="0" err="1" smtClean="0">
                <a:solidFill>
                  <a:srgbClr val="FFFF00"/>
                </a:solidFill>
                <a:latin typeface="Courier New" panose="02070309020205020404" pitchFamily="49" charset="0"/>
                <a:cs typeface="Courier New" panose="02070309020205020404" pitchFamily="49" charset="0"/>
              </a:rPr>
              <a:t>varian</a:t>
            </a:r>
            <a:r>
              <a:rPr lang="en-US" sz="2000" dirty="0">
                <a:solidFill>
                  <a:srgbClr val="FFFF00"/>
                </a:solidFill>
                <a:latin typeface="Courier New" panose="02070309020205020404" pitchFamily="49" charset="0"/>
                <a:cs typeface="Courier New" panose="02070309020205020404" pitchFamily="49" charset="0"/>
              </a:rPr>
              <a:t> </a:t>
            </a:r>
            <a:r>
              <a:rPr lang="en-US" sz="2000" dirty="0" smtClean="0">
                <a:solidFill>
                  <a:prstClr val="white"/>
                </a:solidFill>
                <a:latin typeface="Courier New" panose="02070309020205020404" pitchFamily="49" charset="0"/>
                <a:cs typeface="Courier New" panose="02070309020205020404" pitchFamily="49" charset="0"/>
              </a:rPr>
              <a:t>/ </a:t>
            </a:r>
            <a:r>
              <a:rPr lang="en-US" sz="2000" dirty="0" smtClean="0">
                <a:solidFill>
                  <a:srgbClr val="FFFF00"/>
                </a:solidFill>
                <a:latin typeface="Courier New" panose="02070309020205020404" pitchFamily="49" charset="0"/>
                <a:cs typeface="Courier New" panose="02070309020205020404" pitchFamily="49" charset="0"/>
              </a:rPr>
              <a:t>delta</a:t>
            </a:r>
            <a:endParaRPr lang="en-US" sz="2000" dirty="0">
              <a:solidFill>
                <a:srgbClr val="FFFF00"/>
              </a:solidFill>
              <a:latin typeface="Courier New" panose="02070309020205020404" pitchFamily="49" charset="0"/>
              <a:cs typeface="Courier New" panose="02070309020205020404" pitchFamily="49" charset="0"/>
            </a:endParaRPr>
          </a:p>
          <a:p>
            <a:pPr marL="342900" indent="-342900" algn="just" fontAlgn="base">
              <a:spcBef>
                <a:spcPct val="50000"/>
              </a:spcBef>
              <a:spcAft>
                <a:spcPct val="0"/>
              </a:spcAft>
              <a:buFont typeface="+mj-lt"/>
              <a:buAutoNum type="arabicPeriod" startAt="2"/>
            </a:pPr>
            <a:r>
              <a:rPr lang="en-US" sz="2000" dirty="0" smtClean="0">
                <a:solidFill>
                  <a:prstClr val="white"/>
                </a:solidFill>
                <a:latin typeface="Arial" charset="0"/>
              </a:rPr>
              <a:t>Inspect the time-domain data. Choose processing parameters such as phase correction values:</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err="1" smtClean="0">
                <a:solidFill>
                  <a:srgbClr val="FFFF00"/>
                </a:solidFill>
                <a:latin typeface="Courier New" panose="02070309020205020404" pitchFamily="49" charset="0"/>
                <a:cs typeface="Courier New" panose="02070309020205020404" pitchFamily="49" charset="0"/>
              </a:rPr>
              <a:t>nmrDraw</a:t>
            </a:r>
            <a:r>
              <a:rPr lang="en-US" sz="2000" dirty="0" smtClean="0">
                <a:solidFill>
                  <a:srgbClr val="FFFF00"/>
                </a:solidFill>
                <a:latin typeface="Courier New" panose="02070309020205020404" pitchFamily="49" charset="0"/>
                <a:cs typeface="Courier New" panose="02070309020205020404" pitchFamily="49" charset="0"/>
              </a:rPr>
              <a:t> </a:t>
            </a:r>
            <a:endParaRPr lang="en-US" sz="2000" dirty="0">
              <a:solidFill>
                <a:srgbClr val="FFFF00"/>
              </a:solidFill>
              <a:latin typeface="Courier New" panose="02070309020205020404" pitchFamily="49" charset="0"/>
              <a:cs typeface="Courier New" panose="02070309020205020404" pitchFamily="49" charset="0"/>
            </a:endParaRPr>
          </a:p>
          <a:p>
            <a:pPr marL="457200" lvl="0" indent="-457200" algn="just" fontAlgn="base">
              <a:spcBef>
                <a:spcPct val="50000"/>
              </a:spcBef>
              <a:spcAft>
                <a:spcPct val="0"/>
              </a:spcAft>
              <a:buFont typeface="+mj-lt"/>
              <a:buAutoNum type="arabicPeriod" startAt="3"/>
            </a:pPr>
            <a:r>
              <a:rPr lang="en-US" sz="2000" dirty="0" smtClean="0">
                <a:solidFill>
                  <a:prstClr val="white"/>
                </a:solidFill>
                <a:latin typeface="Arial" charset="0"/>
              </a:rPr>
              <a:t>Create and execute a spectral processing script, either manually via a text editor, or using a graphical interface. Commands:</a:t>
            </a:r>
            <a:endParaRPr lang="en-US" sz="2000" dirty="0">
              <a:solidFill>
                <a:prstClr val="white"/>
              </a:solidFill>
              <a:latin typeface="Arial" charset="0"/>
            </a:endParaRPr>
          </a:p>
          <a:p>
            <a:pPr lvl="2" algn="just" fontAlgn="base">
              <a:spcBef>
                <a:spcPct val="50000"/>
              </a:spcBef>
              <a:spcAft>
                <a:spcPct val="0"/>
              </a:spcAft>
            </a:pPr>
            <a:r>
              <a:rPr lang="en-US" sz="2000" dirty="0" smtClean="0">
                <a:solidFill>
                  <a:srgbClr val="FFFF00"/>
                </a:solidFill>
                <a:latin typeface="Courier New" panose="02070309020205020404" pitchFamily="49" charset="0"/>
                <a:cs typeface="Courier New" panose="02070309020205020404" pitchFamily="49" charset="0"/>
              </a:rPr>
              <a:t>vi, </a:t>
            </a:r>
            <a:r>
              <a:rPr lang="en-US" sz="2000" dirty="0" err="1" smtClean="0">
                <a:solidFill>
                  <a:srgbClr val="FFFF00"/>
                </a:solidFill>
                <a:latin typeface="Courier New" panose="02070309020205020404" pitchFamily="49" charset="0"/>
                <a:cs typeface="Courier New" panose="02070309020205020404" pitchFamily="49" charset="0"/>
              </a:rPr>
              <a:t>gedit</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err="1" smtClean="0">
                <a:solidFill>
                  <a:srgbClr val="FFFF00"/>
                </a:solidFill>
                <a:latin typeface="Courier New" panose="02070309020205020404" pitchFamily="49" charset="0"/>
                <a:cs typeface="Courier New" panose="02070309020205020404" pitchFamily="49" charset="0"/>
              </a:rPr>
              <a:t>etc</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a:solidFill>
                  <a:prstClr val="white"/>
                </a:solidFill>
                <a:latin typeface="Courier New" panose="02070309020205020404" pitchFamily="49" charset="0"/>
                <a:cs typeface="Courier New" panose="02070309020205020404" pitchFamily="49" charset="0"/>
              </a:rPr>
              <a:t>/ </a:t>
            </a:r>
            <a:r>
              <a:rPr lang="en-US" sz="2000" dirty="0" err="1" smtClean="0">
                <a:solidFill>
                  <a:srgbClr val="FFFF00"/>
                </a:solidFill>
                <a:latin typeface="Courier New" panose="02070309020205020404" pitchFamily="49" charset="0"/>
                <a:cs typeface="Courier New" panose="02070309020205020404" pitchFamily="49" charset="0"/>
              </a:rPr>
              <a:t>nmrDraw</a:t>
            </a:r>
            <a:r>
              <a:rPr lang="en-US" sz="2000" dirty="0" smtClean="0">
                <a:solidFill>
                  <a:srgbClr val="FFFF00"/>
                </a:solidFill>
                <a:latin typeface="Courier New" panose="02070309020205020404" pitchFamily="49" charset="0"/>
                <a:cs typeface="Courier New" panose="02070309020205020404" pitchFamily="49" charset="0"/>
              </a:rPr>
              <a:t> –process –fid … / basicFT2.com …</a:t>
            </a:r>
          </a:p>
          <a:p>
            <a:pPr lvl="2" algn="just" fontAlgn="base">
              <a:spcBef>
                <a:spcPct val="50000"/>
              </a:spcBef>
              <a:spcAft>
                <a:spcPct val="0"/>
              </a:spcAft>
            </a:pPr>
            <a:endParaRPr lang="en-US" sz="800" dirty="0">
              <a:solidFill>
                <a:prstClr val="white"/>
              </a:solidFill>
              <a:latin typeface="Arial" charset="0"/>
            </a:endParaRPr>
          </a:p>
          <a:p>
            <a:pPr marL="457200" indent="-457200" algn="just" fontAlgn="base">
              <a:spcAft>
                <a:spcPct val="0"/>
              </a:spcAft>
              <a:buFont typeface="+mj-lt"/>
              <a:buAutoNum type="arabicPeriod" startAt="4"/>
            </a:pPr>
            <a:r>
              <a:rPr lang="en-US" sz="2000" dirty="0" smtClean="0">
                <a:solidFill>
                  <a:prstClr val="white"/>
                </a:solidFill>
                <a:latin typeface="Arial" charset="0"/>
              </a:rPr>
              <a:t>Inspect the processed result. In </a:t>
            </a:r>
            <a:r>
              <a:rPr lang="en-US" sz="2000" dirty="0">
                <a:solidFill>
                  <a:prstClr val="white"/>
                </a:solidFill>
                <a:latin typeface="Arial" charset="0"/>
              </a:rPr>
              <a:t>the case of 3D or 4D data, inspect the ordinary Fourier transform result by preparing projections. Commands:</a:t>
            </a:r>
          </a:p>
          <a:p>
            <a:pPr lvl="2" algn="just" fontAlgn="base">
              <a:spcBef>
                <a:spcPct val="50000"/>
              </a:spcBef>
              <a:spcAft>
                <a:spcPct val="0"/>
              </a:spcAft>
            </a:pPr>
            <a:r>
              <a:rPr lang="en-US" sz="2000" dirty="0" err="1" smtClean="0">
                <a:solidFill>
                  <a:srgbClr val="FFFF00"/>
                </a:solidFill>
                <a:latin typeface="Courier New" panose="02070309020205020404" pitchFamily="49" charset="0"/>
                <a:cs typeface="Courier New" panose="02070309020205020404" pitchFamily="49" charset="0"/>
              </a:rPr>
              <a:t>nmrDraw</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smtClean="0">
                <a:solidFill>
                  <a:schemeClr val="bg1"/>
                </a:solidFill>
                <a:latin typeface="Courier New" panose="02070309020205020404" pitchFamily="49" charset="0"/>
                <a:cs typeface="Courier New" panose="02070309020205020404" pitchFamily="49" charset="0"/>
              </a:rPr>
              <a:t>/</a:t>
            </a:r>
            <a:r>
              <a:rPr lang="en-US" sz="2000" dirty="0" smtClean="0">
                <a:solidFill>
                  <a:srgbClr val="FFFF00"/>
                </a:solidFill>
                <a:latin typeface="Courier New" panose="02070309020205020404" pitchFamily="49" charset="0"/>
                <a:cs typeface="Courier New" panose="02070309020205020404" pitchFamily="49" charset="0"/>
              </a:rPr>
              <a:t> proj3D.tcl </a:t>
            </a:r>
            <a:r>
              <a:rPr lang="en-US" sz="2000" dirty="0">
                <a:solidFill>
                  <a:prstClr val="white"/>
                </a:solidFill>
                <a:latin typeface="Courier New" panose="02070309020205020404" pitchFamily="49" charset="0"/>
                <a:cs typeface="Courier New" panose="02070309020205020404" pitchFamily="49" charset="0"/>
              </a:rPr>
              <a:t>/ </a:t>
            </a:r>
            <a:r>
              <a:rPr lang="en-US" sz="2000" dirty="0" smtClean="0">
                <a:solidFill>
                  <a:srgbClr val="FFFF00"/>
                </a:solidFill>
                <a:latin typeface="Courier New" panose="02070309020205020404" pitchFamily="49" charset="0"/>
                <a:cs typeface="Courier New" panose="02070309020205020404" pitchFamily="49" charset="0"/>
              </a:rPr>
              <a:t>proj4D.tcl</a:t>
            </a:r>
            <a:endParaRPr lang="en-US" sz="2000" dirty="0">
              <a:solidFill>
                <a:srgbClr val="FFFF00"/>
              </a:solidFill>
              <a:latin typeface="Courier New" panose="02070309020205020404" pitchFamily="49" charset="0"/>
              <a:cs typeface="Courier New" panose="02070309020205020404" pitchFamily="49" charset="0"/>
            </a:endParaRPr>
          </a:p>
          <a:p>
            <a:pPr marL="457200" indent="-457200" algn="just" fontAlgn="base">
              <a:spcBef>
                <a:spcPct val="50000"/>
              </a:spcBef>
              <a:spcAft>
                <a:spcPct val="0"/>
              </a:spcAft>
              <a:buFont typeface="+mj-lt"/>
              <a:buAutoNum type="arabicPeriod" startAt="5"/>
            </a:pPr>
            <a:r>
              <a:rPr lang="en-US" sz="2000" dirty="0" smtClean="0">
                <a:solidFill>
                  <a:prstClr val="white"/>
                </a:solidFill>
                <a:latin typeface="Arial" charset="0"/>
              </a:rPr>
              <a:t>As needed, adjust the processing scheme and parameters, repeating steps 3 and 4.</a:t>
            </a:r>
            <a:endParaRPr lang="en-US" dirty="0" smtClean="0">
              <a:solidFill>
                <a:prstClr val="white"/>
              </a:solidFill>
              <a:latin typeface="Arial" charset="0"/>
            </a:endParaRPr>
          </a:p>
        </p:txBody>
      </p:sp>
    </p:spTree>
    <p:extLst>
      <p:ext uri="{BB962C8B-B14F-4D97-AF65-F5344CB8AC3E}">
        <p14:creationId xmlns:p14="http://schemas.microsoft.com/office/powerpoint/2010/main" val="22157346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79120" y="228600"/>
            <a:ext cx="10759440" cy="646331"/>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err="1">
                <a:solidFill>
                  <a:srgbClr val="00B0F0"/>
                </a:solidFill>
                <a:latin typeface="Arial" charset="0"/>
              </a:rPr>
              <a:t>NMRPipe</a:t>
            </a:r>
            <a:r>
              <a:rPr lang="en-US" sz="3600" i="1" kern="0" dirty="0">
                <a:solidFill>
                  <a:srgbClr val="00B0F0"/>
                </a:solidFill>
                <a:latin typeface="Arial" charset="0"/>
              </a:rPr>
              <a:t> </a:t>
            </a:r>
            <a:r>
              <a:rPr lang="en-US" sz="3600" i="1" kern="0" dirty="0" smtClean="0">
                <a:solidFill>
                  <a:srgbClr val="00B0F0"/>
                </a:solidFill>
                <a:latin typeface="Arial" charset="0"/>
              </a:rPr>
              <a:t>Command-Line Workflow </a:t>
            </a:r>
            <a:r>
              <a:rPr lang="en-US" sz="3600" i="1" kern="0" dirty="0">
                <a:solidFill>
                  <a:srgbClr val="00B0F0"/>
                </a:solidFill>
                <a:latin typeface="Arial" charset="0"/>
              </a:rPr>
              <a:t>for NUS Data</a:t>
            </a:r>
            <a:endParaRPr lang="en-US" sz="3600" kern="0" dirty="0">
              <a:solidFill>
                <a:srgbClr val="00B0F0"/>
              </a:solidFill>
              <a:latin typeface="Courier New" panose="02070309020205020404" pitchFamily="49" charset="0"/>
              <a:cs typeface="Courier New" panose="02070309020205020404" pitchFamily="49" charset="0"/>
            </a:endParaRPr>
          </a:p>
        </p:txBody>
      </p:sp>
      <p:sp>
        <p:nvSpPr>
          <p:cNvPr id="8" name="TextBox 7"/>
          <p:cNvSpPr txBox="1"/>
          <p:nvPr/>
        </p:nvSpPr>
        <p:spPr>
          <a:xfrm>
            <a:off x="1104900" y="1160206"/>
            <a:ext cx="9928860" cy="5024452"/>
          </a:xfrm>
          <a:prstGeom prst="rect">
            <a:avLst/>
          </a:prstGeom>
          <a:noFill/>
        </p:spPr>
        <p:txBody>
          <a:bodyPr wrap="square" rtlCol="0">
            <a:spAutoFit/>
          </a:bodyPr>
          <a:lstStyle/>
          <a:p>
            <a:pPr marL="342900" indent="-342900" algn="just" fontAlgn="base">
              <a:spcBef>
                <a:spcPct val="50000"/>
              </a:spcBef>
              <a:spcAft>
                <a:spcPct val="0"/>
              </a:spcAft>
              <a:buFont typeface="+mj-lt"/>
              <a:buAutoNum type="arabicPeriod"/>
            </a:pPr>
            <a:r>
              <a:rPr lang="en-US" sz="2000" dirty="0">
                <a:solidFill>
                  <a:prstClr val="white"/>
                </a:solidFill>
                <a:latin typeface="Arial" charset="0"/>
              </a:rPr>
              <a:t>Prepare a conversion script with the usual tools, including options which sort and expand the NUS time-domain data with zeros. Commands:</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err="1">
                <a:solidFill>
                  <a:srgbClr val="FFFF00"/>
                </a:solidFill>
                <a:latin typeface="Courier New" panose="02070309020205020404" pitchFamily="49" charset="0"/>
                <a:cs typeface="Courier New" panose="02070309020205020404" pitchFamily="49" charset="0"/>
              </a:rPr>
              <a:t>bruker</a:t>
            </a:r>
            <a:r>
              <a:rPr lang="en-US" sz="2000" dirty="0">
                <a:solidFill>
                  <a:srgbClr val="FFFF00"/>
                </a:solidFill>
                <a:latin typeface="Courier New" panose="02070309020205020404" pitchFamily="49" charset="0"/>
                <a:cs typeface="Courier New" panose="02070309020205020404" pitchFamily="49" charset="0"/>
              </a:rPr>
              <a:t> -nus </a:t>
            </a:r>
            <a:r>
              <a:rPr lang="en-US" sz="2000" dirty="0">
                <a:solidFill>
                  <a:prstClr val="white"/>
                </a:solidFill>
                <a:latin typeface="Courier New" panose="02070309020205020404" pitchFamily="49" charset="0"/>
                <a:cs typeface="Courier New" panose="02070309020205020404" pitchFamily="49" charset="0"/>
              </a:rPr>
              <a:t>/ </a:t>
            </a:r>
            <a:r>
              <a:rPr lang="en-US" sz="2000" dirty="0" err="1">
                <a:solidFill>
                  <a:srgbClr val="FFFF00"/>
                </a:solidFill>
                <a:latin typeface="Courier New" panose="02070309020205020404" pitchFamily="49" charset="0"/>
                <a:cs typeface="Courier New" panose="02070309020205020404" pitchFamily="49" charset="0"/>
              </a:rPr>
              <a:t>varian</a:t>
            </a:r>
            <a:r>
              <a:rPr lang="en-US" sz="2000" dirty="0">
                <a:solidFill>
                  <a:srgbClr val="FFFF00"/>
                </a:solidFill>
                <a:latin typeface="Courier New" panose="02070309020205020404" pitchFamily="49" charset="0"/>
                <a:cs typeface="Courier New" panose="02070309020205020404" pitchFamily="49" charset="0"/>
              </a:rPr>
              <a:t> –nus </a:t>
            </a:r>
            <a:r>
              <a:rPr lang="en-US" sz="2000" dirty="0">
                <a:solidFill>
                  <a:prstClr val="white"/>
                </a:solidFill>
                <a:latin typeface="Courier New" panose="02070309020205020404" pitchFamily="49" charset="0"/>
                <a:cs typeface="Courier New" panose="02070309020205020404" pitchFamily="49" charset="0"/>
              </a:rPr>
              <a:t>/ </a:t>
            </a:r>
            <a:r>
              <a:rPr lang="en-US" sz="2000" dirty="0">
                <a:solidFill>
                  <a:srgbClr val="FFFF00"/>
                </a:solidFill>
                <a:latin typeface="Courier New" panose="02070309020205020404" pitchFamily="49" charset="0"/>
                <a:cs typeface="Courier New" panose="02070309020205020404" pitchFamily="49" charset="0"/>
              </a:rPr>
              <a:t>delta -nus</a:t>
            </a:r>
          </a:p>
          <a:p>
            <a:pPr marL="342900" indent="-342900" algn="just" fontAlgn="base">
              <a:spcBef>
                <a:spcPct val="50000"/>
              </a:spcBef>
              <a:spcAft>
                <a:spcPct val="0"/>
              </a:spcAft>
              <a:buFont typeface="+mj-lt"/>
              <a:buAutoNum type="arabicPeriod" startAt="2"/>
            </a:pPr>
            <a:r>
              <a:rPr lang="en-US" sz="2000" dirty="0">
                <a:solidFill>
                  <a:prstClr val="white"/>
                </a:solidFill>
                <a:latin typeface="Arial" charset="0"/>
              </a:rPr>
              <a:t>Perform ordinary Fourier processing on the NUS fid, to confirm phase correction values, Fourier transform options, etc. This can be done via the </a:t>
            </a:r>
            <a:r>
              <a:rPr lang="en-US" sz="2000" dirty="0" smtClean="0">
                <a:solidFill>
                  <a:srgbClr val="00B050"/>
                </a:solidFill>
                <a:latin typeface="Arial" charset="0"/>
              </a:rPr>
              <a:t>new </a:t>
            </a:r>
            <a:r>
              <a:rPr lang="en-US" sz="2000" dirty="0">
                <a:solidFill>
                  <a:srgbClr val="00B050"/>
                </a:solidFill>
                <a:latin typeface="Arial" charset="0"/>
              </a:rPr>
              <a:t>general-purpose processing </a:t>
            </a:r>
            <a:r>
              <a:rPr lang="en-US" sz="2000" dirty="0" smtClean="0">
                <a:solidFill>
                  <a:prstClr val="white"/>
                </a:solidFill>
                <a:latin typeface="Arial" charset="0"/>
              </a:rPr>
              <a:t>scripts:</a:t>
            </a:r>
            <a:endParaRPr lang="en-US" sz="2000" dirty="0">
              <a:solidFill>
                <a:prstClr val="white"/>
              </a:solidFill>
              <a:latin typeface="Arial" charset="0"/>
            </a:endParaRP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a:solidFill>
                  <a:srgbClr val="FFFF00"/>
                </a:solidFill>
                <a:latin typeface="Courier New" panose="02070309020205020404" pitchFamily="49" charset="0"/>
                <a:cs typeface="Courier New" panose="02070309020205020404" pitchFamily="49" charset="0"/>
              </a:rPr>
              <a:t>basicFT2.com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basicFT3.com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basicFT4.com</a:t>
            </a:r>
            <a:endParaRPr lang="en-US" dirty="0">
              <a:solidFill>
                <a:srgbClr val="FFFF00"/>
              </a:solidFill>
              <a:latin typeface="Arial" charset="0"/>
            </a:endParaRPr>
          </a:p>
          <a:p>
            <a:pPr marL="342900" indent="-342900" algn="just" fontAlgn="base">
              <a:spcBef>
                <a:spcPct val="50000"/>
              </a:spcBef>
              <a:spcAft>
                <a:spcPct val="0"/>
              </a:spcAft>
              <a:buFont typeface="+mj-lt"/>
              <a:buAutoNum type="arabicPeriod" startAt="3"/>
            </a:pPr>
            <a:r>
              <a:rPr lang="en-US" sz="2000" dirty="0">
                <a:solidFill>
                  <a:prstClr val="white"/>
                </a:solidFill>
                <a:latin typeface="Arial" charset="0"/>
              </a:rPr>
              <a:t>In the case of 3D or 4D data, inspect the ordinary Fourier transform result by preparing projections. Commands:</a:t>
            </a:r>
          </a:p>
          <a:p>
            <a:pPr lvl="2" algn="just" fontAlgn="base">
              <a:spcBef>
                <a:spcPct val="50000"/>
              </a:spcBef>
              <a:spcAft>
                <a:spcPct val="0"/>
              </a:spcAft>
            </a:pPr>
            <a:r>
              <a:rPr lang="en-US" sz="2000" dirty="0">
                <a:solidFill>
                  <a:srgbClr val="FFFF00"/>
                </a:solidFill>
                <a:latin typeface="Courier New" panose="02070309020205020404" pitchFamily="49" charset="0"/>
                <a:cs typeface="Courier New" panose="02070309020205020404" pitchFamily="49" charset="0"/>
              </a:rPr>
              <a:t>proj3D.tcl </a:t>
            </a:r>
            <a:r>
              <a:rPr lang="en-US" sz="2000" dirty="0">
                <a:solidFill>
                  <a:prstClr val="white"/>
                </a:solidFill>
                <a:latin typeface="Courier New" panose="02070309020205020404" pitchFamily="49" charset="0"/>
                <a:cs typeface="Courier New" panose="02070309020205020404" pitchFamily="49" charset="0"/>
              </a:rPr>
              <a:t>/ </a:t>
            </a:r>
            <a:r>
              <a:rPr lang="en-US" sz="2000" dirty="0">
                <a:solidFill>
                  <a:srgbClr val="FFFF00"/>
                </a:solidFill>
                <a:latin typeface="Courier New" panose="02070309020205020404" pitchFamily="49" charset="0"/>
                <a:cs typeface="Courier New" panose="02070309020205020404" pitchFamily="49" charset="0"/>
              </a:rPr>
              <a:t>proj4D.tcl</a:t>
            </a:r>
            <a:endParaRPr lang="en-US" dirty="0">
              <a:solidFill>
                <a:prstClr val="white"/>
              </a:solidFill>
              <a:latin typeface="Arial" charset="0"/>
            </a:endParaRPr>
          </a:p>
          <a:p>
            <a:pPr marL="342900" indent="-342900" algn="just" fontAlgn="base">
              <a:spcBef>
                <a:spcPct val="50000"/>
              </a:spcBef>
              <a:spcAft>
                <a:spcPct val="0"/>
              </a:spcAft>
              <a:buFont typeface="+mj-lt"/>
              <a:buAutoNum type="arabicPeriod" startAt="4"/>
            </a:pPr>
            <a:r>
              <a:rPr lang="en-US" sz="2000" dirty="0">
                <a:solidFill>
                  <a:prstClr val="white"/>
                </a:solidFill>
                <a:latin typeface="Arial" charset="0"/>
              </a:rPr>
              <a:t>Use </a:t>
            </a:r>
            <a:r>
              <a:rPr lang="en-US" sz="2000" dirty="0" err="1">
                <a:solidFill>
                  <a:prstClr val="white"/>
                </a:solidFill>
                <a:latin typeface="Arial" charset="0"/>
              </a:rPr>
              <a:t>NMRPipe’s</a:t>
            </a:r>
            <a:r>
              <a:rPr lang="en-US" sz="2000" dirty="0">
                <a:solidFill>
                  <a:prstClr val="white"/>
                </a:solidFill>
                <a:latin typeface="Arial" charset="0"/>
              </a:rPr>
              <a:t> IST reconstruction scripts to generate a final spectrum:</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a:solidFill>
                  <a:srgbClr val="FFFF00"/>
                </a:solidFill>
                <a:latin typeface="Courier New" panose="02070309020205020404" pitchFamily="49" charset="0"/>
                <a:cs typeface="Courier New" panose="02070309020205020404" pitchFamily="49" charset="0"/>
              </a:rPr>
              <a:t>ist2D.com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ist3D.com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ist4D.com</a:t>
            </a:r>
            <a:endParaRPr lang="en-US" dirty="0">
              <a:solidFill>
                <a:srgbClr val="FFFF00"/>
              </a:solidFill>
              <a:latin typeface="Arial" charset="0"/>
            </a:endParaRPr>
          </a:p>
        </p:txBody>
      </p:sp>
    </p:spTree>
    <p:extLst>
      <p:ext uri="{BB962C8B-B14F-4D97-AF65-F5344CB8AC3E}">
        <p14:creationId xmlns:p14="http://schemas.microsoft.com/office/powerpoint/2010/main" val="25361683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1714500" y="152400"/>
            <a:ext cx="8763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Converting and Processing Data with </a:t>
            </a:r>
            <a:r>
              <a:rPr lang="en-US" sz="2800" i="1" kern="0" dirty="0" err="1" smtClean="0">
                <a:solidFill>
                  <a:srgbClr val="05CDFF"/>
                </a:solidFill>
                <a:latin typeface="Arial" charset="0"/>
              </a:rPr>
              <a:t>NMRPipe</a:t>
            </a:r>
            <a:endParaRPr lang="en-US" sz="2800" kern="0" dirty="0">
              <a:solidFill>
                <a:srgbClr val="05CDFF"/>
              </a:solidFill>
              <a:latin typeface="Arial" charset="0"/>
            </a:endParaRPr>
          </a:p>
        </p:txBody>
      </p:sp>
    </p:spTree>
    <p:extLst>
      <p:ext uri="{BB962C8B-B14F-4D97-AF65-F5344CB8AC3E}">
        <p14:creationId xmlns:p14="http://schemas.microsoft.com/office/powerpoint/2010/main" val="36884751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126624"/>
            <a:ext cx="8991599" cy="46166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Typical </a:t>
            </a:r>
            <a:r>
              <a:rPr lang="en-US" sz="2400" i="1" kern="0" dirty="0" err="1">
                <a:solidFill>
                  <a:srgbClr val="00B0F0"/>
                </a:solidFill>
                <a:latin typeface="Century Gothic" panose="020B0502020202020204" pitchFamily="34" charset="0"/>
              </a:rPr>
              <a:t>NMRPipe</a:t>
            </a:r>
            <a:r>
              <a:rPr lang="en-US" sz="2400" i="1" kern="0" dirty="0">
                <a:solidFill>
                  <a:srgbClr val="00B0F0"/>
                </a:solidFill>
                <a:latin typeface="Century Gothic" panose="020B0502020202020204" pitchFamily="34" charset="0"/>
              </a:rPr>
              <a:t> </a:t>
            </a:r>
            <a:r>
              <a:rPr lang="en-US" sz="2400" i="1" kern="0" dirty="0" smtClean="0">
                <a:solidFill>
                  <a:srgbClr val="00B0F0"/>
                </a:solidFill>
                <a:latin typeface="Century Gothic" panose="020B0502020202020204" pitchFamily="34" charset="0"/>
              </a:rPr>
              <a:t>Command Line Workflow</a:t>
            </a:r>
            <a:endParaRPr lang="en-US" sz="2400" kern="0" dirty="0">
              <a:solidFill>
                <a:srgbClr val="00B0F0"/>
              </a:solidFill>
              <a:latin typeface="Century Gothic" panose="020B0502020202020204" pitchFamily="34" charset="0"/>
              <a:cs typeface="Courier New" panose="02070309020205020404" pitchFamily="49" charset="0"/>
            </a:endParaRPr>
          </a:p>
        </p:txBody>
      </p:sp>
      <p:sp>
        <p:nvSpPr>
          <p:cNvPr id="8" name="TextBox 7"/>
          <p:cNvSpPr txBox="1"/>
          <p:nvPr/>
        </p:nvSpPr>
        <p:spPr>
          <a:xfrm>
            <a:off x="521110" y="660024"/>
            <a:ext cx="11120284" cy="5570756"/>
          </a:xfrm>
          <a:prstGeom prst="rect">
            <a:avLst/>
          </a:prstGeom>
          <a:noFill/>
        </p:spPr>
        <p:txBody>
          <a:bodyPr wrap="square" rtlCol="0">
            <a:spAutoFit/>
          </a:bodyPr>
          <a:lstStyle/>
          <a:p>
            <a:pPr algn="just" fontAlgn="base">
              <a:spcBef>
                <a:spcPct val="50000"/>
              </a:spcBef>
              <a:spcAft>
                <a:spcPct val="0"/>
              </a:spcAft>
            </a:pPr>
            <a:r>
              <a:rPr lang="en-US" sz="1600" dirty="0">
                <a:solidFill>
                  <a:prstClr val="white"/>
                </a:solidFill>
                <a:latin typeface="Arial" charset="0"/>
              </a:rPr>
              <a:t>The typical </a:t>
            </a:r>
            <a:r>
              <a:rPr lang="en-US" sz="1600" dirty="0" err="1">
                <a:solidFill>
                  <a:prstClr val="white"/>
                </a:solidFill>
                <a:latin typeface="Arial" charset="0"/>
              </a:rPr>
              <a:t>NMRPipe</a:t>
            </a:r>
            <a:r>
              <a:rPr lang="en-US" sz="1600" dirty="0">
                <a:solidFill>
                  <a:prstClr val="white"/>
                </a:solidFill>
                <a:latin typeface="Arial" charset="0"/>
              </a:rPr>
              <a:t> processing workflow involves </a:t>
            </a:r>
            <a:r>
              <a:rPr lang="en-US" sz="1600" dirty="0">
                <a:solidFill>
                  <a:srgbClr val="FF0000"/>
                </a:solidFill>
                <a:latin typeface="Arial" charset="0"/>
              </a:rPr>
              <a:t>frequent alternation </a:t>
            </a:r>
            <a:r>
              <a:rPr lang="en-US" sz="1600" dirty="0">
                <a:solidFill>
                  <a:prstClr val="white"/>
                </a:solidFill>
                <a:latin typeface="Arial" charset="0"/>
              </a:rPr>
              <a:t>between the UNIX command line and the </a:t>
            </a:r>
            <a:r>
              <a:rPr lang="en-US" sz="1600" dirty="0" err="1">
                <a:solidFill>
                  <a:srgbClr val="FFFF00"/>
                </a:solidFill>
                <a:latin typeface="Courier New" panose="02070309020205020404" pitchFamily="49" charset="0"/>
                <a:cs typeface="Courier New" panose="02070309020205020404" pitchFamily="49" charset="0"/>
              </a:rPr>
              <a:t>nmrDraw</a:t>
            </a:r>
            <a:r>
              <a:rPr lang="en-US" sz="1600" dirty="0">
                <a:solidFill>
                  <a:prstClr val="white"/>
                </a:solidFill>
                <a:latin typeface="Arial" charset="0"/>
              </a:rPr>
              <a:t> graphical </a:t>
            </a:r>
            <a:r>
              <a:rPr lang="en-US" sz="1600" dirty="0" smtClean="0">
                <a:solidFill>
                  <a:prstClr val="white"/>
                </a:solidFill>
                <a:latin typeface="Arial" charset="0"/>
              </a:rPr>
              <a:t>interface (as an alternative, an interactive graphical processing interface is available in </a:t>
            </a:r>
            <a:r>
              <a:rPr lang="en-US" sz="1600" dirty="0" err="1" smtClean="0">
                <a:solidFill>
                  <a:prstClr val="white"/>
                </a:solidFill>
                <a:latin typeface="Arial" charset="0"/>
              </a:rPr>
              <a:t>NMRDraw</a:t>
            </a:r>
            <a:r>
              <a:rPr lang="en-US" sz="1600" dirty="0" smtClean="0">
                <a:solidFill>
                  <a:prstClr val="white"/>
                </a:solidFill>
                <a:latin typeface="Arial" charset="0"/>
              </a:rPr>
              <a:t>, as described later).</a:t>
            </a:r>
            <a:endParaRPr lang="en-US" sz="1600" dirty="0">
              <a:solidFill>
                <a:prstClr val="white"/>
              </a:solidFill>
              <a:latin typeface="Arial" charset="0"/>
            </a:endParaRPr>
          </a:p>
          <a:p>
            <a:pPr marL="342900" indent="-342900" algn="just" fontAlgn="base">
              <a:spcBef>
                <a:spcPct val="50000"/>
              </a:spcBef>
              <a:spcAft>
                <a:spcPct val="0"/>
              </a:spcAft>
              <a:buFont typeface="+mj-lt"/>
              <a:buAutoNum type="arabicPeriod"/>
            </a:pPr>
            <a:r>
              <a:rPr lang="en-US" sz="1600" dirty="0">
                <a:solidFill>
                  <a:prstClr val="white"/>
                </a:solidFill>
                <a:latin typeface="Arial" charset="0"/>
              </a:rPr>
              <a:t>Prepare a script to convert spectrometer format data to </a:t>
            </a:r>
            <a:r>
              <a:rPr lang="en-US" sz="1600" dirty="0" err="1">
                <a:solidFill>
                  <a:prstClr val="white"/>
                </a:solidFill>
                <a:latin typeface="Arial" charset="0"/>
              </a:rPr>
              <a:t>NMRPipe</a:t>
            </a:r>
            <a:r>
              <a:rPr lang="en-US" sz="1600" dirty="0">
                <a:solidFill>
                  <a:prstClr val="white"/>
                </a:solidFill>
                <a:latin typeface="Arial" charset="0"/>
              </a:rPr>
              <a:t> format via an interactive interface. Commands: </a:t>
            </a:r>
            <a:r>
              <a:rPr lang="en-US" sz="1600" dirty="0" err="1">
                <a:solidFill>
                  <a:srgbClr val="FFFF00"/>
                </a:solidFill>
                <a:latin typeface="Courier New" panose="02070309020205020404" pitchFamily="49" charset="0"/>
                <a:cs typeface="Courier New" panose="02070309020205020404" pitchFamily="49" charset="0"/>
              </a:rPr>
              <a:t>bruker</a:t>
            </a:r>
            <a:r>
              <a:rPr lang="en-US" sz="1600" dirty="0">
                <a:solidFill>
                  <a:srgbClr val="FFFF00"/>
                </a:solidFill>
                <a:latin typeface="Courier New" panose="02070309020205020404" pitchFamily="49" charset="0"/>
                <a:cs typeface="Courier New" panose="02070309020205020404" pitchFamily="49" charset="0"/>
              </a:rPr>
              <a:t> </a:t>
            </a:r>
            <a:r>
              <a:rPr lang="en-US" sz="1600" dirty="0">
                <a:solidFill>
                  <a:prstClr val="white"/>
                </a:solidFill>
                <a:latin typeface="Courier New" panose="02070309020205020404" pitchFamily="49" charset="0"/>
                <a:cs typeface="Courier New" panose="02070309020205020404" pitchFamily="49" charset="0"/>
              </a:rPr>
              <a:t>/ </a:t>
            </a:r>
            <a:r>
              <a:rPr lang="en-US" sz="1600" dirty="0" err="1">
                <a:solidFill>
                  <a:srgbClr val="FFFF00"/>
                </a:solidFill>
                <a:latin typeface="Courier New" panose="02070309020205020404" pitchFamily="49" charset="0"/>
                <a:cs typeface="Courier New" panose="02070309020205020404" pitchFamily="49" charset="0"/>
              </a:rPr>
              <a:t>varian</a:t>
            </a:r>
            <a:r>
              <a:rPr lang="en-US" sz="1600" dirty="0">
                <a:solidFill>
                  <a:srgbClr val="FFFF00"/>
                </a:solidFill>
                <a:latin typeface="Courier New" panose="02070309020205020404" pitchFamily="49" charset="0"/>
                <a:cs typeface="Courier New" panose="02070309020205020404" pitchFamily="49" charset="0"/>
              </a:rPr>
              <a:t> </a:t>
            </a: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FFFF00"/>
                </a:solidFill>
                <a:latin typeface="Courier New" panose="02070309020205020404" pitchFamily="49" charset="0"/>
                <a:cs typeface="Courier New" panose="02070309020205020404" pitchFamily="49" charset="0"/>
              </a:rPr>
              <a:t>delta</a:t>
            </a:r>
          </a:p>
          <a:p>
            <a:pPr marL="342900" indent="-342900" algn="just" fontAlgn="base">
              <a:spcBef>
                <a:spcPct val="50000"/>
              </a:spcBef>
              <a:spcAft>
                <a:spcPct val="0"/>
              </a:spcAft>
              <a:buFont typeface="+mj-lt"/>
              <a:buAutoNum type="arabicPeriod" startAt="2"/>
            </a:pPr>
            <a:r>
              <a:rPr lang="en-US" sz="1600" dirty="0">
                <a:solidFill>
                  <a:prstClr val="white"/>
                </a:solidFill>
                <a:latin typeface="Arial" charset="0"/>
              </a:rPr>
              <a:t>Execute the conversion script, and inspect the result via the </a:t>
            </a:r>
            <a:r>
              <a:rPr lang="en-US" sz="1600" dirty="0" err="1">
                <a:solidFill>
                  <a:srgbClr val="FFFF00"/>
                </a:solidFill>
                <a:latin typeface="Courier New" panose="02070309020205020404" pitchFamily="49" charset="0"/>
                <a:cs typeface="Courier New" panose="02070309020205020404" pitchFamily="49" charset="0"/>
              </a:rPr>
              <a:t>nmrDraw</a:t>
            </a:r>
            <a:r>
              <a:rPr lang="en-US" sz="1600" dirty="0">
                <a:solidFill>
                  <a:prstClr val="white"/>
                </a:solidFill>
                <a:latin typeface="Arial" charset="0"/>
              </a:rPr>
              <a:t> graphical interface. Use the </a:t>
            </a:r>
            <a:r>
              <a:rPr lang="en-US" sz="1600" dirty="0">
                <a:solidFill>
                  <a:srgbClr val="00FFFF"/>
                </a:solidFill>
                <a:latin typeface="Courier New" panose="02070309020205020404" pitchFamily="49" charset="0"/>
                <a:cs typeface="Courier New" panose="02070309020205020404" pitchFamily="49" charset="0"/>
              </a:rPr>
              <a:t>Proc/Auto Process 1D </a:t>
            </a:r>
            <a:r>
              <a:rPr lang="en-US" sz="1600" dirty="0">
                <a:solidFill>
                  <a:prstClr val="white"/>
                </a:solidFill>
                <a:latin typeface="Arial" charset="0"/>
              </a:rPr>
              <a:t>menu option to process the first 1D vector, and use the graphical interface to find a phase correction value.</a:t>
            </a:r>
          </a:p>
          <a:p>
            <a:pPr marL="342900" indent="-342900" algn="just" fontAlgn="base">
              <a:spcBef>
                <a:spcPct val="50000"/>
              </a:spcBef>
              <a:spcAft>
                <a:spcPct val="0"/>
              </a:spcAft>
              <a:buFont typeface="+mj-lt"/>
              <a:buAutoNum type="arabicPeriod" startAt="2"/>
            </a:pPr>
            <a:r>
              <a:rPr lang="en-US" sz="1600" dirty="0">
                <a:solidFill>
                  <a:prstClr val="white"/>
                </a:solidFill>
                <a:latin typeface="Arial" charset="0"/>
              </a:rPr>
              <a:t>At the UNIX command-line, use a text editor to create or adjust a processing script containing the needed phase corrections etc. Commonly, the processing script is copied from a previous case. Processing scripts can also be created via new general-purpose scripts: </a:t>
            </a:r>
            <a:r>
              <a:rPr lang="en-US" sz="1600" dirty="0">
                <a:solidFill>
                  <a:srgbClr val="FFFF00"/>
                </a:solidFill>
                <a:latin typeface="Courier New" panose="02070309020205020404" pitchFamily="49" charset="0"/>
                <a:cs typeface="Courier New" panose="02070309020205020404" pitchFamily="49" charset="0"/>
              </a:rPr>
              <a:t>basicFT2.com</a:t>
            </a:r>
            <a:r>
              <a:rPr lang="en-US" sz="1600" dirty="0">
                <a:solidFill>
                  <a:prstClr val="white"/>
                </a:solidFill>
                <a:latin typeface="Courier New" panose="02070309020205020404" pitchFamily="49" charset="0"/>
                <a:cs typeface="Courier New" panose="02070309020205020404" pitchFamily="49" charset="0"/>
              </a:rPr>
              <a:t> / </a:t>
            </a:r>
            <a:r>
              <a:rPr lang="en-US" sz="1600" dirty="0">
                <a:solidFill>
                  <a:srgbClr val="FFFF00"/>
                </a:solidFill>
                <a:latin typeface="Courier New" panose="02070309020205020404" pitchFamily="49" charset="0"/>
                <a:cs typeface="Courier New" panose="02070309020205020404" pitchFamily="49" charset="0"/>
              </a:rPr>
              <a:t>basicFT3.com</a:t>
            </a:r>
            <a:r>
              <a:rPr lang="en-US" sz="1600" dirty="0">
                <a:solidFill>
                  <a:prstClr val="white"/>
                </a:solidFill>
                <a:latin typeface="Courier New" panose="02070309020205020404" pitchFamily="49" charset="0"/>
                <a:cs typeface="Courier New" panose="02070309020205020404" pitchFamily="49" charset="0"/>
              </a:rPr>
              <a:t> / </a:t>
            </a:r>
            <a:r>
              <a:rPr lang="en-US" sz="1600" dirty="0">
                <a:solidFill>
                  <a:srgbClr val="FFFF00"/>
                </a:solidFill>
                <a:latin typeface="Courier New" panose="02070309020205020404" pitchFamily="49" charset="0"/>
                <a:cs typeface="Courier New" panose="02070309020205020404" pitchFamily="49" charset="0"/>
              </a:rPr>
              <a:t>basicFT4.com</a:t>
            </a:r>
            <a:r>
              <a:rPr lang="en-US" sz="1600" dirty="0">
                <a:solidFill>
                  <a:prstClr val="white"/>
                </a:solidFill>
                <a:latin typeface="Arial" panose="020B0604020202020204" pitchFamily="34" charset="0"/>
                <a:cs typeface="Arial" panose="020B0604020202020204" pitchFamily="34" charset="0"/>
              </a:rPr>
              <a:t>. </a:t>
            </a:r>
          </a:p>
          <a:p>
            <a:pPr marL="342900" indent="-342900" algn="just" fontAlgn="base">
              <a:spcBef>
                <a:spcPct val="50000"/>
              </a:spcBef>
              <a:spcAft>
                <a:spcPct val="0"/>
              </a:spcAft>
              <a:buFont typeface="+mj-lt"/>
              <a:buAutoNum type="arabicPeriod" startAt="2"/>
            </a:pPr>
            <a:r>
              <a:rPr lang="en-US" sz="1600" dirty="0">
                <a:solidFill>
                  <a:prstClr val="white"/>
                </a:solidFill>
                <a:latin typeface="Arial" charset="0"/>
              </a:rPr>
              <a:t>Execute the processing script and read the processed result with </a:t>
            </a:r>
            <a:r>
              <a:rPr lang="en-US" sz="1600" dirty="0" err="1">
                <a:solidFill>
                  <a:srgbClr val="FFFF00"/>
                </a:solidFill>
                <a:latin typeface="Courier New" panose="02070309020205020404" pitchFamily="49" charset="0"/>
                <a:cs typeface="Courier New" panose="02070309020205020404" pitchFamily="49" charset="0"/>
              </a:rPr>
              <a:t>nmrDraw</a:t>
            </a:r>
            <a:r>
              <a:rPr lang="en-US" sz="1600" dirty="0">
                <a:solidFill>
                  <a:prstClr val="white"/>
                </a:solidFill>
                <a:latin typeface="Arial" charset="0"/>
              </a:rPr>
              <a:t>. View vectors from any of the dimensions, and choose new phase correction values as needed. </a:t>
            </a:r>
          </a:p>
          <a:p>
            <a:pPr marL="342900" indent="-342900" algn="just" fontAlgn="base">
              <a:spcBef>
                <a:spcPct val="50000"/>
              </a:spcBef>
              <a:spcAft>
                <a:spcPct val="0"/>
              </a:spcAft>
              <a:buFont typeface="+mj-lt"/>
              <a:buAutoNum type="arabicPeriod" startAt="4"/>
            </a:pPr>
            <a:r>
              <a:rPr lang="en-US" sz="1600" dirty="0">
                <a:solidFill>
                  <a:prstClr val="white"/>
                </a:solidFill>
                <a:latin typeface="Arial" charset="0"/>
              </a:rPr>
              <a:t>Repeat steps 3 and 4 to adjust processing parameters as needed.</a:t>
            </a:r>
          </a:p>
          <a:p>
            <a:pPr marL="342900" indent="-342900" algn="just" fontAlgn="base">
              <a:spcBef>
                <a:spcPct val="50000"/>
              </a:spcBef>
              <a:spcAft>
                <a:spcPts val="1200"/>
              </a:spcAft>
              <a:buFont typeface="+mj-lt"/>
              <a:buAutoNum type="arabicPeriod" startAt="4"/>
            </a:pPr>
            <a:r>
              <a:rPr lang="en-US" sz="1600" dirty="0">
                <a:solidFill>
                  <a:prstClr val="white"/>
                </a:solidFill>
                <a:latin typeface="Arial" charset="0"/>
              </a:rPr>
              <a:t>In the case of 3D data, create and inspect projections and view strips plots of the 3D data to confirm that the data is processed and phased properly. For example:</a:t>
            </a:r>
          </a:p>
          <a:p>
            <a:pPr lvl="1" algn="just" fontAlgn="base">
              <a:spcAft>
                <a:spcPct val="0"/>
              </a:spcAft>
            </a:pPr>
            <a:r>
              <a:rPr lang="en-US" sz="1400" dirty="0">
                <a:solidFill>
                  <a:srgbClr val="FFFF00"/>
                </a:solidFill>
                <a:latin typeface="Courier New" panose="02070309020205020404" pitchFamily="49" charset="0"/>
                <a:cs typeface="Courier New" panose="02070309020205020404" pitchFamily="49" charset="0"/>
              </a:rPr>
              <a:t>proj3D.tcl -in </a:t>
            </a:r>
            <a:r>
              <a:rPr lang="en-US" sz="1400" dirty="0" err="1">
                <a:solidFill>
                  <a:srgbClr val="FFFF00"/>
                </a:solidFill>
                <a:latin typeface="Courier New" panose="02070309020205020404" pitchFamily="49" charset="0"/>
                <a:cs typeface="Courier New" panose="02070309020205020404" pitchFamily="49" charset="0"/>
              </a:rPr>
              <a:t>ft</a:t>
            </a:r>
            <a:r>
              <a:rPr lang="en-US" sz="1400" dirty="0">
                <a:solidFill>
                  <a:srgbClr val="FFFF00"/>
                </a:solidFill>
                <a:latin typeface="Courier New" panose="02070309020205020404" pitchFamily="49" charset="0"/>
                <a:cs typeface="Courier New" panose="02070309020205020404" pitchFamily="49" charset="0"/>
              </a:rPr>
              <a:t>/test%03d.ft3 -abs</a:t>
            </a:r>
          </a:p>
          <a:p>
            <a:pPr lvl="1" algn="just" fontAlgn="base">
              <a:spcAft>
                <a:spcPct val="0"/>
              </a:spcAft>
            </a:pPr>
            <a:r>
              <a:rPr lang="en-US" sz="1400" dirty="0" err="1">
                <a:solidFill>
                  <a:srgbClr val="FFFF00"/>
                </a:solidFill>
                <a:latin typeface="Courier New" panose="02070309020205020404" pitchFamily="49" charset="0"/>
                <a:cs typeface="Courier New" panose="02070309020205020404" pitchFamily="49" charset="0"/>
              </a:rPr>
              <a:t>peakHN.tcl</a:t>
            </a:r>
            <a:r>
              <a:rPr lang="en-US" sz="1400" dirty="0">
                <a:solidFill>
                  <a:srgbClr val="FFFF00"/>
                </a:solidFill>
                <a:latin typeface="Courier New" panose="02070309020205020404" pitchFamily="49" charset="0"/>
                <a:cs typeface="Courier New" panose="02070309020205020404" pitchFamily="49" charset="0"/>
              </a:rPr>
              <a:t> -in </a:t>
            </a:r>
            <a:r>
              <a:rPr lang="en-US" sz="1400" dirty="0" err="1">
                <a:solidFill>
                  <a:srgbClr val="FFFF00"/>
                </a:solidFill>
                <a:latin typeface="Courier New" panose="02070309020205020404" pitchFamily="49" charset="0"/>
                <a:cs typeface="Courier New" panose="02070309020205020404" pitchFamily="49" charset="0"/>
              </a:rPr>
              <a:t>ft</a:t>
            </a:r>
            <a:r>
              <a:rPr lang="en-US" sz="1400" dirty="0">
                <a:solidFill>
                  <a:srgbClr val="FFFF00"/>
                </a:solidFill>
                <a:latin typeface="Courier New" panose="02070309020205020404" pitchFamily="49" charset="0"/>
                <a:cs typeface="Courier New" panose="02070309020205020404" pitchFamily="49" charset="0"/>
              </a:rPr>
              <a:t>/test%03d.ft3 -out </a:t>
            </a:r>
            <a:r>
              <a:rPr lang="en-US" sz="1400" dirty="0" err="1">
                <a:solidFill>
                  <a:srgbClr val="FFFF00"/>
                </a:solidFill>
                <a:latin typeface="Courier New" panose="02070309020205020404" pitchFamily="49" charset="0"/>
                <a:cs typeface="Courier New" panose="02070309020205020404" pitchFamily="49" charset="0"/>
              </a:rPr>
              <a:t>hn.proj.tab</a:t>
            </a:r>
            <a:r>
              <a:rPr lang="en-US" sz="1400" dirty="0">
                <a:solidFill>
                  <a:srgbClr val="FFFF00"/>
                </a:solidFill>
                <a:latin typeface="Courier New" panose="02070309020205020404" pitchFamily="49" charset="0"/>
                <a:cs typeface="Courier New" panose="02070309020205020404" pitchFamily="49" charset="0"/>
              </a:rPr>
              <a:t> -</a:t>
            </a:r>
            <a:r>
              <a:rPr lang="en-US" sz="1400" dirty="0" err="1">
                <a:solidFill>
                  <a:srgbClr val="FFFF00"/>
                </a:solidFill>
                <a:latin typeface="Courier New" panose="02070309020205020404" pitchFamily="49" charset="0"/>
                <a:cs typeface="Courier New" panose="02070309020205020404" pitchFamily="49" charset="0"/>
              </a:rPr>
              <a:t>proj</a:t>
            </a:r>
            <a:r>
              <a:rPr lang="en-US" sz="1400" dirty="0">
                <a:solidFill>
                  <a:srgbClr val="FFFF00"/>
                </a:solidFill>
                <a:latin typeface="Courier New" panose="02070309020205020404" pitchFamily="49" charset="0"/>
                <a:cs typeface="Courier New" panose="02070309020205020404" pitchFamily="49" charset="0"/>
              </a:rPr>
              <a:t> -hi Full </a:t>
            </a:r>
          </a:p>
          <a:p>
            <a:pPr lvl="1" algn="just" fontAlgn="base">
              <a:spcAft>
                <a:spcPct val="0"/>
              </a:spcAft>
            </a:pPr>
            <a:r>
              <a:rPr lang="en-US" sz="1400" dirty="0" err="1">
                <a:solidFill>
                  <a:srgbClr val="FFFF00"/>
                </a:solidFill>
                <a:latin typeface="Courier New" panose="02070309020205020404" pitchFamily="49" charset="0"/>
                <a:cs typeface="Courier New" panose="02070309020205020404" pitchFamily="49" charset="0"/>
              </a:rPr>
              <a:t>scroll.tcl</a:t>
            </a:r>
            <a:r>
              <a:rPr lang="en-US" sz="1400" dirty="0">
                <a:solidFill>
                  <a:srgbClr val="FFFF00"/>
                </a:solidFill>
                <a:latin typeface="Courier New" panose="02070309020205020404" pitchFamily="49" charset="0"/>
                <a:cs typeface="Courier New" panose="02070309020205020404" pitchFamily="49" charset="0"/>
              </a:rPr>
              <a:t> -in </a:t>
            </a:r>
            <a:r>
              <a:rPr lang="en-US" sz="1400" dirty="0" err="1">
                <a:solidFill>
                  <a:srgbClr val="FFFF00"/>
                </a:solidFill>
                <a:latin typeface="Courier New" panose="02070309020205020404" pitchFamily="49" charset="0"/>
                <a:cs typeface="Courier New" panose="02070309020205020404" pitchFamily="49" charset="0"/>
              </a:rPr>
              <a:t>ft</a:t>
            </a:r>
            <a:r>
              <a:rPr lang="en-US" sz="1400" dirty="0">
                <a:solidFill>
                  <a:srgbClr val="FFFF00"/>
                </a:solidFill>
                <a:latin typeface="Courier New" panose="02070309020205020404" pitchFamily="49" charset="0"/>
                <a:cs typeface="Courier New" panose="02070309020205020404" pitchFamily="49" charset="0"/>
              </a:rPr>
              <a:t>/test%03d.ft3 -tab </a:t>
            </a:r>
            <a:r>
              <a:rPr lang="en-US" sz="1400" dirty="0" err="1">
                <a:solidFill>
                  <a:srgbClr val="FFFF00"/>
                </a:solidFill>
                <a:latin typeface="Courier New" panose="02070309020205020404" pitchFamily="49" charset="0"/>
                <a:cs typeface="Courier New" panose="02070309020205020404" pitchFamily="49" charset="0"/>
              </a:rPr>
              <a:t>hn.proj.tab</a:t>
            </a:r>
            <a:r>
              <a:rPr lang="en-US" sz="1400" dirty="0">
                <a:solidFill>
                  <a:srgbClr val="FFFF00"/>
                </a:solidFill>
                <a:latin typeface="Courier New" panose="02070309020205020404" pitchFamily="49" charset="0"/>
                <a:cs typeface="Courier New" panose="02070309020205020404" pitchFamily="49" charset="0"/>
              </a:rPr>
              <a:t> -pair -hi 8% </a:t>
            </a:r>
          </a:p>
        </p:txBody>
      </p:sp>
    </p:spTree>
    <p:extLst>
      <p:ext uri="{BB962C8B-B14F-4D97-AF65-F5344CB8AC3E}">
        <p14:creationId xmlns:p14="http://schemas.microsoft.com/office/powerpoint/2010/main" val="4047018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018" y="365860"/>
            <a:ext cx="10027920" cy="6140356"/>
          </a:xfrm>
          <a:prstGeom prst="rect">
            <a:avLst/>
          </a:prstGeom>
        </p:spPr>
      </p:pic>
      <p:sp>
        <p:nvSpPr>
          <p:cNvPr id="3" name="TextBox 2"/>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578102" y="2743200"/>
            <a:ext cx="297180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Time-Domain Data</a:t>
            </a:r>
          </a:p>
        </p:txBody>
      </p:sp>
      <p:sp>
        <p:nvSpPr>
          <p:cNvPr id="5" name="TextBox 4"/>
          <p:cNvSpPr txBox="1"/>
          <p:nvPr/>
        </p:nvSpPr>
        <p:spPr>
          <a:xfrm>
            <a:off x="1578102" y="6053032"/>
            <a:ext cx="32956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Fourier Transform (Excerpt)</a:t>
            </a:r>
          </a:p>
        </p:txBody>
      </p:sp>
    </p:spTree>
    <p:extLst>
      <p:ext uri="{BB962C8B-B14F-4D97-AF65-F5344CB8AC3E}">
        <p14:creationId xmlns:p14="http://schemas.microsoft.com/office/powerpoint/2010/main" val="65469746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503" y="1766221"/>
            <a:ext cx="5238949" cy="2681991"/>
          </a:xfrm>
          <a:prstGeom prst="rect">
            <a:avLst/>
          </a:prstGeom>
        </p:spPr>
      </p:pic>
      <p:cxnSp>
        <p:nvCxnSpPr>
          <p:cNvPr id="4" name="Straight Arrow Connector 3"/>
          <p:cNvCxnSpPr>
            <a:endCxn id="8" idx="1"/>
          </p:cNvCxnSpPr>
          <p:nvPr/>
        </p:nvCxnSpPr>
        <p:spPr>
          <a:xfrm flipV="1">
            <a:off x="4267200" y="1875638"/>
            <a:ext cx="3455876" cy="224722"/>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3" idx="1"/>
          </p:cNvCxnSpPr>
          <p:nvPr/>
        </p:nvCxnSpPr>
        <p:spPr>
          <a:xfrm>
            <a:off x="4816588" y="3581400"/>
            <a:ext cx="2906488" cy="32487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23076" y="3321495"/>
            <a:ext cx="2792524" cy="116955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5"/>
            </a:pPr>
            <a:r>
              <a:rPr lang="en-US" sz="1400" dirty="0">
                <a:solidFill>
                  <a:prstClr val="white"/>
                </a:solidFill>
                <a:latin typeface="Arial" charset="0"/>
              </a:rPr>
              <a:t>If an indirect dimension is gradient enhanced, set </a:t>
            </a:r>
            <a:r>
              <a:rPr lang="en-US" sz="1400" b="1" dirty="0">
                <a:solidFill>
                  <a:srgbClr val="FFFF00"/>
                </a:solidFill>
                <a:latin typeface="Courier New" panose="02070309020205020404" pitchFamily="49" charset="0"/>
                <a:cs typeface="Courier New" panose="02070309020205020404" pitchFamily="49" charset="0"/>
              </a:rPr>
              <a:t>Acquisition Mode </a:t>
            </a:r>
            <a:r>
              <a:rPr lang="en-US" sz="1400" dirty="0">
                <a:solidFill>
                  <a:prstClr val="white"/>
                </a:solidFill>
                <a:latin typeface="Arial" charset="0"/>
              </a:rPr>
              <a:t>to </a:t>
            </a:r>
            <a:r>
              <a:rPr lang="en-US" sz="1400" b="1" dirty="0">
                <a:solidFill>
                  <a:srgbClr val="00FFFF"/>
                </a:solidFill>
                <a:latin typeface="Courier New" panose="02070309020205020404" pitchFamily="49" charset="0"/>
                <a:cs typeface="Courier New" panose="02070309020205020404" pitchFamily="49" charset="0"/>
              </a:rPr>
              <a:t>Echo-</a:t>
            </a:r>
            <a:r>
              <a:rPr lang="en-US" sz="1400" b="1" dirty="0" err="1">
                <a:solidFill>
                  <a:srgbClr val="00FFFF"/>
                </a:solidFill>
                <a:latin typeface="Courier New" panose="02070309020205020404" pitchFamily="49" charset="0"/>
                <a:cs typeface="Courier New" panose="02070309020205020404" pitchFamily="49" charset="0"/>
              </a:rPr>
              <a:t>AntiEcho</a:t>
            </a:r>
            <a:r>
              <a:rPr lang="en-US" sz="1400" dirty="0">
                <a:solidFill>
                  <a:prstClr val="white"/>
                </a:solidFill>
                <a:latin typeface="Arial" charset="0"/>
              </a:rPr>
              <a:t>. Set it to </a:t>
            </a:r>
            <a:r>
              <a:rPr lang="en-US" sz="1400" b="1" dirty="0">
                <a:solidFill>
                  <a:srgbClr val="00FFFF"/>
                </a:solidFill>
                <a:latin typeface="Courier New" panose="02070309020205020404" pitchFamily="49" charset="0"/>
                <a:cs typeface="Courier New" panose="02070309020205020404" pitchFamily="49" charset="0"/>
              </a:rPr>
              <a:t>Complex</a:t>
            </a:r>
            <a:r>
              <a:rPr lang="en-US" sz="1400" dirty="0">
                <a:solidFill>
                  <a:prstClr val="white"/>
                </a:solidFill>
                <a:latin typeface="Arial" charset="0"/>
              </a:rPr>
              <a:t> otherwise.</a:t>
            </a:r>
          </a:p>
        </p:txBody>
      </p:sp>
      <p:sp>
        <p:nvSpPr>
          <p:cNvPr id="14" name="TextBox 13"/>
          <p:cNvSpPr txBox="1"/>
          <p:nvPr/>
        </p:nvSpPr>
        <p:spPr>
          <a:xfrm>
            <a:off x="2057400" y="19217"/>
            <a:ext cx="798096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How to Convert Data in </a:t>
            </a:r>
            <a:r>
              <a:rPr lang="en-US" sz="2800" i="1" kern="0" dirty="0" err="1">
                <a:solidFill>
                  <a:srgbClr val="00B0F0"/>
                </a:solidFill>
                <a:latin typeface="Century Gothic" panose="020B0502020202020204" pitchFamily="34" charset="0"/>
              </a:rPr>
              <a:t>NMRPipe</a:t>
            </a:r>
            <a:endParaRPr lang="en-US" sz="2800" kern="0" dirty="0">
              <a:solidFill>
                <a:srgbClr val="00B0F0"/>
              </a:solidFill>
              <a:latin typeface="Century Gothic" panose="020B0502020202020204" pitchFamily="34" charset="0"/>
            </a:endParaRPr>
          </a:p>
        </p:txBody>
      </p:sp>
      <p:sp>
        <p:nvSpPr>
          <p:cNvPr id="8" name="TextBox 7"/>
          <p:cNvSpPr txBox="1"/>
          <p:nvPr/>
        </p:nvSpPr>
        <p:spPr>
          <a:xfrm>
            <a:off x="7723076" y="1614028"/>
            <a:ext cx="2792524" cy="523220"/>
          </a:xfrm>
          <a:prstGeom prst="rect">
            <a:avLst/>
          </a:prstGeom>
          <a:solidFill>
            <a:schemeClr val="tx1"/>
          </a:solidFill>
          <a:ln w="50800" cap="rnd">
            <a:solidFill>
              <a:srgbClr val="C00000"/>
            </a:solidFill>
          </a:ln>
        </p:spPr>
        <p:txBody>
          <a:bodyPr wrap="square" rtlCol="0">
            <a:spAutoFit/>
          </a:bodyPr>
          <a:lstStyle/>
          <a:p>
            <a:pPr marL="342900" indent="-342900" algn="just" fontAlgn="base">
              <a:spcBef>
                <a:spcPct val="50000"/>
              </a:spcBef>
              <a:spcAft>
                <a:spcPct val="0"/>
              </a:spcAft>
              <a:buFont typeface="+mj-lt"/>
              <a:buAutoNum type="arabicPeriod" startAt="2"/>
            </a:pPr>
            <a:r>
              <a:rPr lang="en-US" sz="1400" dirty="0">
                <a:solidFill>
                  <a:prstClr val="white"/>
                </a:solidFill>
                <a:latin typeface="Arial" charset="0"/>
              </a:rPr>
              <a:t>Select the binary input, usually </a:t>
            </a:r>
            <a:r>
              <a:rPr lang="en-US" sz="1400" b="1" dirty="0" err="1">
                <a:solidFill>
                  <a:srgbClr val="FFFF00"/>
                </a:solidFill>
                <a:latin typeface="Courier New" panose="02070309020205020404" pitchFamily="49" charset="0"/>
                <a:cs typeface="Courier New" panose="02070309020205020404" pitchFamily="49" charset="0"/>
              </a:rPr>
              <a:t>ser</a:t>
            </a:r>
            <a:r>
              <a:rPr lang="en-US" sz="1400" dirty="0">
                <a:solidFill>
                  <a:prstClr val="white"/>
                </a:solidFill>
                <a:latin typeface="Arial" charset="0"/>
              </a:rPr>
              <a:t> or </a:t>
            </a:r>
            <a:r>
              <a:rPr lang="en-US" sz="1400" b="1" dirty="0">
                <a:solidFill>
                  <a:srgbClr val="FFFF00"/>
                </a:solidFill>
                <a:latin typeface="Courier New" panose="02070309020205020404" pitchFamily="49" charset="0"/>
                <a:cs typeface="Courier New" panose="02070309020205020404" pitchFamily="49" charset="0"/>
              </a:rPr>
              <a:t>fid</a:t>
            </a:r>
            <a:r>
              <a:rPr lang="en-US" sz="1400" dirty="0">
                <a:solidFill>
                  <a:prstClr val="white"/>
                </a:solidFill>
                <a:latin typeface="Arial" charset="0"/>
              </a:rPr>
              <a:t>.</a:t>
            </a:r>
          </a:p>
        </p:txBody>
      </p:sp>
      <p:cxnSp>
        <p:nvCxnSpPr>
          <p:cNvPr id="9" name="Straight Arrow Connector 8"/>
          <p:cNvCxnSpPr>
            <a:endCxn id="39" idx="1"/>
          </p:cNvCxnSpPr>
          <p:nvPr/>
        </p:nvCxnSpPr>
        <p:spPr>
          <a:xfrm>
            <a:off x="5715000" y="2634586"/>
            <a:ext cx="2008076" cy="343456"/>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23076" y="2326813"/>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Read Parameters</a:t>
            </a:r>
            <a:r>
              <a:rPr lang="en-US" sz="1400" dirty="0">
                <a:solidFill>
                  <a:prstClr val="white"/>
                </a:solidFill>
                <a:latin typeface="Arial" panose="020B0604020202020204" pitchFamily="34" charset="0"/>
                <a:cs typeface="Arial" panose="020B0604020202020204" pitchFamily="34" charset="0"/>
              </a:rPr>
              <a:t>.</a:t>
            </a:r>
          </a:p>
        </p:txBody>
      </p:sp>
      <p:cxnSp>
        <p:nvCxnSpPr>
          <p:cNvPr id="11" name="Straight Arrow Connector 10"/>
          <p:cNvCxnSpPr>
            <a:endCxn id="10" idx="1"/>
          </p:cNvCxnSpPr>
          <p:nvPr/>
        </p:nvCxnSpPr>
        <p:spPr>
          <a:xfrm>
            <a:off x="4816588" y="3733801"/>
            <a:ext cx="2906488" cy="1423863"/>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23076" y="4680610"/>
            <a:ext cx="2792524"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6"/>
            </a:pPr>
            <a:r>
              <a:rPr lang="en-US" sz="1400" dirty="0">
                <a:solidFill>
                  <a:prstClr val="white"/>
                </a:solidFill>
                <a:latin typeface="Arial" charset="0"/>
              </a:rPr>
              <a:t>For indirect dimensions, adjust the </a:t>
            </a:r>
            <a:r>
              <a:rPr lang="en-US" sz="1400" b="1" dirty="0">
                <a:solidFill>
                  <a:srgbClr val="FFFF00"/>
                </a:solidFill>
                <a:latin typeface="Courier New" panose="02070309020205020404" pitchFamily="49" charset="0"/>
                <a:cs typeface="Courier New" panose="02070309020205020404" pitchFamily="49" charset="0"/>
              </a:rPr>
              <a:t>Observe </a:t>
            </a:r>
            <a:r>
              <a:rPr lang="en-US" sz="1400" b="1" dirty="0" err="1">
                <a:solidFill>
                  <a:srgbClr val="FFFF00"/>
                </a:solidFill>
                <a:latin typeface="Courier New" panose="02070309020205020404" pitchFamily="49" charset="0"/>
                <a:cs typeface="Courier New" panose="02070309020205020404" pitchFamily="49" charset="0"/>
              </a:rPr>
              <a:t>Freq</a:t>
            </a:r>
            <a:r>
              <a:rPr lang="en-US" sz="1400" b="1" dirty="0">
                <a:solidFill>
                  <a:srgbClr val="FFFF00"/>
                </a:solidFill>
                <a:latin typeface="Courier New" panose="02070309020205020404" pitchFamily="49" charset="0"/>
                <a:cs typeface="Courier New" panose="02070309020205020404" pitchFamily="49" charset="0"/>
              </a:rPr>
              <a:t> MHz </a:t>
            </a:r>
            <a:r>
              <a:rPr lang="en-US" sz="1400" dirty="0">
                <a:solidFill>
                  <a:prstClr val="white"/>
                </a:solidFill>
                <a:latin typeface="Arial" charset="0"/>
              </a:rPr>
              <a:t>from the menu if needed.</a:t>
            </a:r>
          </a:p>
        </p:txBody>
      </p:sp>
      <p:sp>
        <p:nvSpPr>
          <p:cNvPr id="3" name="TextBox 2"/>
          <p:cNvSpPr txBox="1"/>
          <p:nvPr/>
        </p:nvSpPr>
        <p:spPr>
          <a:xfrm>
            <a:off x="1851766" y="839851"/>
            <a:ext cx="4625234" cy="553998"/>
          </a:xfrm>
          <a:prstGeom prst="rect">
            <a:avLst/>
          </a:prstGeom>
          <a:noFill/>
          <a:ln>
            <a:solidFill>
              <a:schemeClr val="bg1">
                <a:lumMod val="65000"/>
              </a:schemeClr>
            </a:solidFill>
          </a:ln>
          <a:effectLst/>
        </p:spPr>
        <p:txBody>
          <a:bodyPr wrap="square" rtlCol="0">
            <a:spAutoFit/>
          </a:bodyPr>
          <a:lstStyle/>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cd demo/nus/</a:t>
            </a:r>
            <a:r>
              <a:rPr lang="en-US" sz="1200" b="1" dirty="0" err="1">
                <a:solidFill>
                  <a:prstClr val="white"/>
                </a:solidFill>
                <a:latin typeface="Courier New" panose="02070309020205020404" pitchFamily="49" charset="0"/>
                <a:cs typeface="Courier New" panose="02070309020205020404" pitchFamily="49" charset="0"/>
              </a:rPr>
              <a:t>bruker_nus</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vd_format</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std</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cbcanh_std</a:t>
            </a:r>
            <a:endParaRPr lang="en-US" sz="1200" b="1" dirty="0">
              <a:solidFill>
                <a:prstClr val="white"/>
              </a:solidFill>
              <a:latin typeface="Courier New" panose="02070309020205020404" pitchFamily="49" charset="0"/>
              <a:cs typeface="Courier New" panose="02070309020205020404" pitchFamily="49" charset="0"/>
            </a:endParaRP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bruker</a:t>
            </a:r>
            <a:endParaRPr lang="en-US" sz="1200" b="1" dirty="0">
              <a:solidFill>
                <a:prstClr val="white"/>
              </a:solidFill>
              <a:latin typeface="Courier New" panose="02070309020205020404" pitchFamily="49" charset="0"/>
              <a:cs typeface="Courier New" panose="02070309020205020404" pitchFamily="49" charset="0"/>
            </a:endParaRPr>
          </a:p>
        </p:txBody>
      </p:sp>
      <p:sp>
        <p:nvSpPr>
          <p:cNvPr id="15" name="TextBox 14"/>
          <p:cNvSpPr txBox="1"/>
          <p:nvPr/>
        </p:nvSpPr>
        <p:spPr>
          <a:xfrm>
            <a:off x="7723076" y="685800"/>
            <a:ext cx="2792524" cy="738664"/>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400" dirty="0">
                <a:solidFill>
                  <a:prstClr val="white"/>
                </a:solidFill>
                <a:latin typeface="Arial" charset="0"/>
              </a:rPr>
              <a:t>In a terminal window, </a:t>
            </a:r>
            <a:r>
              <a:rPr lang="en-US" sz="1400" b="1" dirty="0">
                <a:solidFill>
                  <a:srgbClr val="FFFF00"/>
                </a:solidFill>
                <a:latin typeface="Courier New" panose="02070309020205020404" pitchFamily="49" charset="0"/>
                <a:cs typeface="Courier New" panose="02070309020205020404" pitchFamily="49" charset="0"/>
              </a:rPr>
              <a:t>cd</a:t>
            </a:r>
            <a:r>
              <a:rPr lang="en-US" sz="1400" dirty="0">
                <a:solidFill>
                  <a:prstClr val="white"/>
                </a:solidFill>
                <a:latin typeface="Arial" charset="0"/>
              </a:rPr>
              <a:t> to the data directory and type </a:t>
            </a:r>
            <a:r>
              <a:rPr lang="en-US" sz="1400" b="1" dirty="0" err="1">
                <a:solidFill>
                  <a:srgbClr val="FFFF00"/>
                </a:solidFill>
                <a:latin typeface="Courier New" panose="02070309020205020404" pitchFamily="49" charset="0"/>
                <a:cs typeface="Courier New" panose="02070309020205020404" pitchFamily="49" charset="0"/>
              </a:rPr>
              <a:t>bruker</a:t>
            </a:r>
            <a:r>
              <a:rPr lang="en-US" sz="1400" dirty="0">
                <a:solidFill>
                  <a:prstClr val="white"/>
                </a:solidFill>
                <a:latin typeface="Arial" charset="0"/>
              </a:rPr>
              <a:t> or </a:t>
            </a:r>
            <a:r>
              <a:rPr lang="en-US" sz="1400" b="1" dirty="0" err="1">
                <a:solidFill>
                  <a:srgbClr val="FFFF00"/>
                </a:solidFill>
                <a:latin typeface="Courier New" panose="02070309020205020404" pitchFamily="49" charset="0"/>
                <a:cs typeface="Courier New" panose="02070309020205020404" pitchFamily="49" charset="0"/>
              </a:rPr>
              <a:t>varian</a:t>
            </a:r>
            <a:r>
              <a:rPr lang="en-US" sz="1400" dirty="0">
                <a:solidFill>
                  <a:prstClr val="white"/>
                </a:solidFill>
                <a:latin typeface="Arial" charset="0"/>
              </a:rPr>
              <a:t>.</a:t>
            </a:r>
          </a:p>
        </p:txBody>
      </p:sp>
      <p:cxnSp>
        <p:nvCxnSpPr>
          <p:cNvPr id="16" name="Straight Arrow Connector 15"/>
          <p:cNvCxnSpPr>
            <a:endCxn id="15" idx="1"/>
          </p:cNvCxnSpPr>
          <p:nvPr/>
        </p:nvCxnSpPr>
        <p:spPr>
          <a:xfrm flipV="1">
            <a:off x="6553200" y="1055132"/>
            <a:ext cx="1169876" cy="50476"/>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23076" y="5824281"/>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7"/>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Save Script</a:t>
            </a:r>
            <a:r>
              <a:rPr lang="en-US" sz="1400" dirty="0">
                <a:solidFill>
                  <a:prstClr val="white"/>
                </a:solidFill>
                <a:latin typeface="Arial" panose="020B0604020202020204" pitchFamily="34" charset="0"/>
                <a:cs typeface="Arial" panose="020B0604020202020204" pitchFamily="34" charset="0"/>
              </a:rPr>
              <a:t>.</a:t>
            </a:r>
          </a:p>
        </p:txBody>
      </p:sp>
      <p:sp>
        <p:nvSpPr>
          <p:cNvPr id="28" name="TextBox 27"/>
          <p:cNvSpPr txBox="1"/>
          <p:nvPr/>
        </p:nvSpPr>
        <p:spPr>
          <a:xfrm>
            <a:off x="7723076" y="6321624"/>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8"/>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Execute Script</a:t>
            </a:r>
            <a:r>
              <a:rPr lang="en-US" sz="1400" dirty="0">
                <a:solidFill>
                  <a:prstClr val="white"/>
                </a:solidFill>
                <a:latin typeface="Arial" panose="020B0604020202020204" pitchFamily="34" charset="0"/>
                <a:cs typeface="Arial" panose="020B0604020202020204" pitchFamily="34" charset="0"/>
              </a:rPr>
              <a:t>.</a:t>
            </a:r>
          </a:p>
        </p:txBody>
      </p:sp>
      <p:sp>
        <p:nvSpPr>
          <p:cNvPr id="39" name="TextBox 38"/>
          <p:cNvSpPr txBox="1"/>
          <p:nvPr/>
        </p:nvSpPr>
        <p:spPr>
          <a:xfrm>
            <a:off x="7723076" y="2824154"/>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400" dirty="0">
                <a:solidFill>
                  <a:prstClr val="white"/>
                </a:solidFill>
                <a:latin typeface="Arial" charset="0"/>
              </a:rPr>
              <a:t>Check the </a:t>
            </a:r>
            <a:r>
              <a:rPr lang="en-US" sz="1400" b="1" dirty="0">
                <a:solidFill>
                  <a:srgbClr val="FFFF00"/>
                </a:solidFill>
                <a:latin typeface="Courier New" panose="02070309020205020404" pitchFamily="49" charset="0"/>
                <a:cs typeface="Courier New" panose="02070309020205020404" pitchFamily="49" charset="0"/>
              </a:rPr>
              <a:t>Temperature</a:t>
            </a:r>
            <a:r>
              <a:rPr lang="en-US" sz="1400" dirty="0">
                <a:solidFill>
                  <a:prstClr val="white"/>
                </a:solidFill>
                <a:latin typeface="Arial" charset="0"/>
              </a:rPr>
              <a:t>.</a:t>
            </a:r>
          </a:p>
        </p:txBody>
      </p:sp>
      <p:sp>
        <p:nvSpPr>
          <p:cNvPr id="49" name="TextBox 48"/>
          <p:cNvSpPr txBox="1"/>
          <p:nvPr/>
        </p:nvSpPr>
        <p:spPr>
          <a:xfrm>
            <a:off x="1707503" y="4781996"/>
            <a:ext cx="5238949" cy="1923604"/>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The conversion step creates </a:t>
            </a:r>
            <a:r>
              <a:rPr lang="en-US" sz="1400" i="1" dirty="0" err="1">
                <a:solidFill>
                  <a:prstClr val="white">
                    <a:lumMod val="75000"/>
                  </a:prstClr>
                </a:solidFill>
                <a:latin typeface="Arial" charset="0"/>
              </a:rPr>
              <a:t>NMRPipe</a:t>
            </a:r>
            <a:r>
              <a:rPr lang="en-US" sz="1400" i="1" dirty="0">
                <a:solidFill>
                  <a:prstClr val="white">
                    <a:lumMod val="75000"/>
                  </a:prstClr>
                </a:solidFill>
                <a:latin typeface="Arial" charset="0"/>
              </a:rPr>
              <a:t>-format time-domain data from a given spectrometer format. During conversion, ppm calibration information for all dimensions is established too.</a:t>
            </a:r>
          </a:p>
          <a:p>
            <a:pPr algn="just" fontAlgn="base">
              <a:spcBef>
                <a:spcPct val="50000"/>
              </a:spcBef>
              <a:spcAft>
                <a:spcPct val="0"/>
              </a:spcAft>
            </a:pPr>
            <a:r>
              <a:rPr lang="en-US" sz="1400" i="1" dirty="0">
                <a:solidFill>
                  <a:prstClr val="white">
                    <a:lumMod val="75000"/>
                  </a:prstClr>
                </a:solidFill>
                <a:latin typeface="Arial" charset="0"/>
              </a:rPr>
              <a:t>The </a:t>
            </a:r>
            <a:r>
              <a:rPr lang="en-US" sz="1400" i="1" dirty="0" err="1">
                <a:solidFill>
                  <a:prstClr val="white">
                    <a:lumMod val="75000"/>
                  </a:prstClr>
                </a:solidFill>
                <a:latin typeface="Arial" charset="0"/>
              </a:rPr>
              <a:t>NMRPipe</a:t>
            </a:r>
            <a:r>
              <a:rPr lang="en-US" sz="1400" i="1" dirty="0">
                <a:solidFill>
                  <a:prstClr val="white">
                    <a:lumMod val="75000"/>
                  </a:prstClr>
                </a:solidFill>
                <a:latin typeface="Arial" charset="0"/>
              </a:rPr>
              <a:t> conversion tools make a best guess about parameters, and the results have to be adjusted by hand. In particular, you’ll have to know which dimension of the experiment corresponds to which channel of the spectrometer (1H, 13C, 15N). </a:t>
            </a:r>
          </a:p>
        </p:txBody>
      </p:sp>
    </p:spTree>
    <p:extLst>
      <p:ext uri="{BB962C8B-B14F-4D97-AF65-F5344CB8AC3E}">
        <p14:creationId xmlns:p14="http://schemas.microsoft.com/office/powerpoint/2010/main" val="352564931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233" y="759188"/>
            <a:ext cx="5196357" cy="2681991"/>
          </a:xfrm>
          <a:prstGeom prst="rect">
            <a:avLst/>
          </a:prstGeom>
        </p:spPr>
      </p:pic>
      <p:cxnSp>
        <p:nvCxnSpPr>
          <p:cNvPr id="6" name="Straight Arrow Connector 5"/>
          <p:cNvCxnSpPr>
            <a:endCxn id="13" idx="1"/>
          </p:cNvCxnSpPr>
          <p:nvPr/>
        </p:nvCxnSpPr>
        <p:spPr>
          <a:xfrm>
            <a:off x="3810000" y="2960565"/>
            <a:ext cx="3657600" cy="169046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67601" y="4281693"/>
            <a:ext cx="2971799" cy="738664"/>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400" dirty="0">
                <a:solidFill>
                  <a:prstClr val="white"/>
                </a:solidFill>
                <a:latin typeface="Arial" charset="0"/>
              </a:rPr>
              <a:t>Set the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for the X-Axis back to </a:t>
            </a:r>
            <a:r>
              <a:rPr lang="en-US" sz="1400" b="1" dirty="0">
                <a:solidFill>
                  <a:srgbClr val="00FFFF"/>
                </a:solidFill>
                <a:latin typeface="Courier New" panose="02070309020205020404" pitchFamily="49" charset="0"/>
                <a:cs typeface="Courier New" panose="02070309020205020404" pitchFamily="49" charset="0"/>
              </a:rPr>
              <a:t>H2O</a:t>
            </a:r>
            <a:r>
              <a:rPr lang="en-US" sz="1400" dirty="0">
                <a:solidFill>
                  <a:prstClr val="white"/>
                </a:solidFill>
                <a:latin typeface="Arial" charset="0"/>
              </a:rPr>
              <a:t> using the menu.</a:t>
            </a:r>
          </a:p>
        </p:txBody>
      </p:sp>
      <p:sp>
        <p:nvSpPr>
          <p:cNvPr id="14" name="TextBox 13"/>
          <p:cNvSpPr txBox="1"/>
          <p:nvPr/>
        </p:nvSpPr>
        <p:spPr>
          <a:xfrm>
            <a:off x="550606" y="19218"/>
            <a:ext cx="11031794"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Chemical Shift Calibration According to H2O and Temperature</a:t>
            </a:r>
            <a:endParaRPr lang="en-US" sz="2400" kern="0" dirty="0">
              <a:solidFill>
                <a:srgbClr val="00B0F0"/>
              </a:solidFill>
              <a:latin typeface="Century Gothic" panose="020B0502020202020204" pitchFamily="34" charset="0"/>
            </a:endParaRPr>
          </a:p>
        </p:txBody>
      </p:sp>
      <p:cxnSp>
        <p:nvCxnSpPr>
          <p:cNvPr id="9" name="Straight Arrow Connector 8"/>
          <p:cNvCxnSpPr>
            <a:endCxn id="39" idx="1"/>
          </p:cNvCxnSpPr>
          <p:nvPr/>
        </p:nvCxnSpPr>
        <p:spPr>
          <a:xfrm>
            <a:off x="5867400" y="1657056"/>
            <a:ext cx="1600200" cy="1908777"/>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1895864"/>
            <a:ext cx="2971800"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2"/>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Read Parameters</a:t>
            </a:r>
            <a:r>
              <a:rPr lang="en-US" sz="1400" dirty="0">
                <a:solidFill>
                  <a:prstClr val="white"/>
                </a:solidFill>
                <a:latin typeface="Arial" panose="020B0604020202020204" pitchFamily="34" charset="0"/>
                <a:cs typeface="Arial" panose="020B0604020202020204" pitchFamily="34" charset="0"/>
              </a:rPr>
              <a:t>.</a:t>
            </a:r>
            <a:r>
              <a:rPr lang="en-US" sz="1400" b="1" dirty="0">
                <a:solidFill>
                  <a:prstClr val="white"/>
                </a:solidFill>
                <a:latin typeface="Arial" panose="020B0604020202020204" pitchFamily="34" charset="0"/>
                <a:cs typeface="Arial" panose="020B0604020202020204" pitchFamily="34" charset="0"/>
              </a:rPr>
              <a:t> </a:t>
            </a:r>
            <a:r>
              <a:rPr lang="en-US" sz="1400" dirty="0">
                <a:solidFill>
                  <a:prstClr val="white"/>
                </a:solidFill>
                <a:latin typeface="Arial" panose="020B0604020202020204" pitchFamily="34" charset="0"/>
                <a:cs typeface="Arial" panose="020B0604020202020204" pitchFamily="34" charset="0"/>
              </a:rPr>
              <a:t> This will update </a:t>
            </a:r>
            <a:r>
              <a:rPr lang="en-US" sz="1400" b="1" dirty="0">
                <a:solidFill>
                  <a:srgbClr val="FFFF00"/>
                </a:solidFill>
                <a:latin typeface="Courier New" panose="02070309020205020404" pitchFamily="49" charset="0"/>
                <a:cs typeface="Courier New" panose="02070309020205020404" pitchFamily="49" charset="0"/>
              </a:rPr>
              <a:t>Temperature </a:t>
            </a:r>
            <a:r>
              <a:rPr lang="en-US" sz="1400" dirty="0">
                <a:solidFill>
                  <a:prstClr val="white"/>
                </a:solidFill>
                <a:latin typeface="Arial" panose="020B0604020202020204" pitchFamily="34" charset="0"/>
                <a:cs typeface="Arial" panose="020B0604020202020204" pitchFamily="34" charset="0"/>
              </a:rPr>
              <a:t>and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a:t>
            </a:r>
            <a:r>
              <a:rPr lang="en-US" sz="1400" dirty="0">
                <a:solidFill>
                  <a:prstClr val="white"/>
                </a:solidFill>
                <a:latin typeface="Arial" panose="020B0604020202020204" pitchFamily="34" charset="0"/>
                <a:cs typeface="Arial" panose="020B0604020202020204" pitchFamily="34" charset="0"/>
              </a:rPr>
              <a:t>values. </a:t>
            </a:r>
            <a:endParaRPr lang="en-US" sz="1400" b="1" dirty="0">
              <a:solidFill>
                <a:srgbClr val="FFFF00"/>
              </a:solidFill>
              <a:latin typeface="Courier New" panose="02070309020205020404" pitchFamily="49" charset="0"/>
              <a:cs typeface="Courier New" panose="02070309020205020404" pitchFamily="49" charset="0"/>
            </a:endParaRPr>
          </a:p>
        </p:txBody>
      </p:sp>
      <p:sp>
        <p:nvSpPr>
          <p:cNvPr id="15" name="TextBox 14"/>
          <p:cNvSpPr txBox="1"/>
          <p:nvPr/>
        </p:nvSpPr>
        <p:spPr>
          <a:xfrm>
            <a:off x="7471149" y="702949"/>
            <a:ext cx="2968251"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400" dirty="0">
                <a:solidFill>
                  <a:prstClr val="white"/>
                </a:solidFill>
                <a:latin typeface="Arial" charset="0"/>
              </a:rPr>
              <a:t>When the interface starts, </a:t>
            </a:r>
            <a:r>
              <a:rPr lang="en-US" sz="1400" b="1" dirty="0">
                <a:solidFill>
                  <a:srgbClr val="FFFF00"/>
                </a:solidFill>
                <a:latin typeface="Courier New" panose="02070309020205020404" pitchFamily="49" charset="0"/>
                <a:cs typeface="Courier New" panose="02070309020205020404" pitchFamily="49" charset="0"/>
              </a:rPr>
              <a:t>Temperature</a:t>
            </a:r>
            <a:r>
              <a:rPr lang="en-US" sz="1400" dirty="0">
                <a:solidFill>
                  <a:prstClr val="white"/>
                </a:solidFill>
                <a:latin typeface="Arial" charset="0"/>
              </a:rPr>
              <a:t> is set to </a:t>
            </a:r>
            <a:r>
              <a:rPr lang="en-US" sz="1400" b="1" dirty="0">
                <a:solidFill>
                  <a:srgbClr val="00FFFF"/>
                </a:solidFill>
                <a:latin typeface="Courier New" panose="02070309020205020404" pitchFamily="49" charset="0"/>
                <a:cs typeface="Courier New" panose="02070309020205020404" pitchFamily="49" charset="0"/>
              </a:rPr>
              <a:t>From File</a:t>
            </a:r>
            <a:r>
              <a:rPr lang="en-US" sz="1400" dirty="0">
                <a:solidFill>
                  <a:srgbClr val="00FFFF"/>
                </a:solidFill>
                <a:latin typeface="Arial" charset="0"/>
              </a:rPr>
              <a:t> </a:t>
            </a:r>
            <a:r>
              <a:rPr lang="en-US" sz="1400" dirty="0">
                <a:solidFill>
                  <a:prstClr val="white"/>
                </a:solidFill>
                <a:latin typeface="Arial" charset="0"/>
              </a:rPr>
              <a:t>and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for the X-Axis is set to </a:t>
            </a:r>
            <a:r>
              <a:rPr lang="en-US" sz="1400" b="1" dirty="0">
                <a:solidFill>
                  <a:srgbClr val="00FFFF"/>
                </a:solidFill>
                <a:latin typeface="Courier New" panose="02070309020205020404" pitchFamily="49" charset="0"/>
                <a:cs typeface="Courier New" panose="02070309020205020404" pitchFamily="49" charset="0"/>
              </a:rPr>
              <a:t>H2O</a:t>
            </a:r>
            <a:r>
              <a:rPr lang="en-US" sz="1400" dirty="0">
                <a:solidFill>
                  <a:prstClr val="white"/>
                </a:solidFill>
                <a:latin typeface="Arial" charset="0"/>
              </a:rPr>
              <a:t>.</a:t>
            </a:r>
          </a:p>
        </p:txBody>
      </p:sp>
      <p:cxnSp>
        <p:nvCxnSpPr>
          <p:cNvPr id="16" name="Straight Arrow Connector 15"/>
          <p:cNvCxnSpPr>
            <a:endCxn id="15" idx="1"/>
          </p:cNvCxnSpPr>
          <p:nvPr/>
        </p:nvCxnSpPr>
        <p:spPr>
          <a:xfrm flipV="1">
            <a:off x="5943600" y="1180003"/>
            <a:ext cx="1527548" cy="45302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467601" y="3088779"/>
            <a:ext cx="2971799"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400" dirty="0">
                <a:solidFill>
                  <a:prstClr val="white"/>
                </a:solidFill>
                <a:latin typeface="Arial" charset="0"/>
              </a:rPr>
              <a:t>If the </a:t>
            </a:r>
            <a:r>
              <a:rPr lang="en-US" sz="1400" b="1" dirty="0">
                <a:solidFill>
                  <a:srgbClr val="FFFF00"/>
                </a:solidFill>
                <a:latin typeface="Courier New" panose="02070309020205020404" pitchFamily="49" charset="0"/>
                <a:cs typeface="Courier New" panose="02070309020205020404" pitchFamily="49" charset="0"/>
              </a:rPr>
              <a:t>Temperature</a:t>
            </a:r>
            <a:r>
              <a:rPr lang="en-US" sz="1400" dirty="0">
                <a:solidFill>
                  <a:prstClr val="white"/>
                </a:solidFill>
                <a:latin typeface="Arial" charset="0"/>
              </a:rPr>
              <a:t> value is not correct, manually enter the correct value and perform the following steps …</a:t>
            </a:r>
          </a:p>
        </p:txBody>
      </p:sp>
      <p:sp>
        <p:nvSpPr>
          <p:cNvPr id="49" name="TextBox 48"/>
          <p:cNvSpPr txBox="1"/>
          <p:nvPr/>
        </p:nvSpPr>
        <p:spPr>
          <a:xfrm>
            <a:off x="224643" y="4042886"/>
            <a:ext cx="5802532" cy="2677656"/>
          </a:xfrm>
          <a:prstGeom prst="rect">
            <a:avLst/>
          </a:prstGeom>
          <a:noFill/>
        </p:spPr>
        <p:txBody>
          <a:bodyPr wrap="square" rtlCol="0">
            <a:spAutoFit/>
          </a:bodyPr>
          <a:lstStyle/>
          <a:p>
            <a:pPr algn="just" fontAlgn="base">
              <a:spcBef>
                <a:spcPct val="50000"/>
              </a:spcBef>
              <a:spcAft>
                <a:spcPct val="0"/>
              </a:spcAft>
            </a:pPr>
            <a:r>
              <a:rPr lang="en-US" sz="1600" i="1" dirty="0">
                <a:solidFill>
                  <a:prstClr val="white">
                    <a:lumMod val="75000"/>
                  </a:prstClr>
                </a:solidFill>
                <a:latin typeface="Arial" charset="0"/>
              </a:rPr>
              <a:t>The default </a:t>
            </a:r>
            <a:r>
              <a:rPr lang="en-US" sz="1600" i="1" dirty="0" err="1">
                <a:solidFill>
                  <a:prstClr val="white">
                    <a:lumMod val="75000"/>
                  </a:prstClr>
                </a:solidFill>
                <a:latin typeface="Arial" charset="0"/>
              </a:rPr>
              <a:t>NMRPipe</a:t>
            </a:r>
            <a:r>
              <a:rPr lang="en-US" sz="1600" i="1" dirty="0">
                <a:solidFill>
                  <a:prstClr val="white">
                    <a:lumMod val="75000"/>
                  </a:prstClr>
                </a:solidFill>
                <a:latin typeface="Arial" charset="0"/>
              </a:rPr>
              <a:t> ppm calibration scheme assumes that the directly-detected dimension is 1H and is centered on the H2O resonance. It uses the known chemical shift of H2O at the given temperature to establish ppm values for the direct dimension, and propagates this information to the other dimensions.</a:t>
            </a:r>
          </a:p>
          <a:p>
            <a:pPr algn="just" fontAlgn="base">
              <a:spcBef>
                <a:spcPct val="50000"/>
              </a:spcBef>
              <a:spcAft>
                <a:spcPct val="0"/>
              </a:spcAft>
            </a:pPr>
            <a:r>
              <a:rPr lang="en-US" sz="1600" i="1" dirty="0">
                <a:solidFill>
                  <a:prstClr val="white">
                    <a:lumMod val="75000"/>
                  </a:prstClr>
                </a:solidFill>
                <a:latin typeface="Arial" charset="0"/>
              </a:rPr>
              <a:t>Sometimes, the temperature extracted from the spectrometer parameter file is not correct, and has to be adjusted by hand. In these cases, the ppm calibration information has to be recomputed as described here.</a:t>
            </a:r>
          </a:p>
        </p:txBody>
      </p:sp>
      <p:sp>
        <p:nvSpPr>
          <p:cNvPr id="25" name="TextBox 24"/>
          <p:cNvSpPr txBox="1"/>
          <p:nvPr/>
        </p:nvSpPr>
        <p:spPr>
          <a:xfrm>
            <a:off x="7480229" y="5259166"/>
            <a:ext cx="2965391" cy="116955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5"/>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srgbClr val="FFFF00"/>
                </a:solidFill>
                <a:latin typeface="Courier New" panose="02070309020205020404" pitchFamily="49" charset="0"/>
                <a:cs typeface="Courier New" panose="02070309020205020404" pitchFamily="49" charset="0"/>
              </a:rPr>
              <a:t> Read Parameters</a:t>
            </a:r>
            <a:r>
              <a:rPr lang="en-US" sz="1400" b="1" dirty="0">
                <a:solidFill>
                  <a:prstClr val="white"/>
                </a:solidFill>
                <a:latin typeface="Arial" panose="020B0604020202020204" pitchFamily="34" charset="0"/>
                <a:cs typeface="Arial" panose="020B0604020202020204" pitchFamily="34" charset="0"/>
              </a:rPr>
              <a:t> </a:t>
            </a:r>
            <a:r>
              <a:rPr lang="en-US" sz="1400" dirty="0">
                <a:solidFill>
                  <a:prstClr val="white"/>
                </a:solidFill>
                <a:latin typeface="Arial" panose="020B0604020202020204" pitchFamily="34" charset="0"/>
                <a:cs typeface="Arial" panose="020B0604020202020204" pitchFamily="34" charset="0"/>
              </a:rPr>
              <a:t> a second time. This will update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a:t>
            </a:r>
            <a:r>
              <a:rPr lang="en-US" sz="1400" dirty="0">
                <a:solidFill>
                  <a:prstClr val="white"/>
                </a:solidFill>
                <a:latin typeface="Arial" panose="020B0604020202020204" pitchFamily="34" charset="0"/>
                <a:cs typeface="Arial" panose="020B0604020202020204" pitchFamily="34" charset="0"/>
              </a:rPr>
              <a:t>values according to the manually-entered temperature.</a:t>
            </a:r>
            <a:endParaRPr lang="en-US" sz="1400" b="1" dirty="0">
              <a:solidFill>
                <a:srgbClr val="FFFF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495580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How to Convert NUS Data in </a:t>
            </a:r>
            <a:r>
              <a:rPr lang="en-US" sz="3200" i="1" kern="0" dirty="0" err="1">
                <a:solidFill>
                  <a:srgbClr val="00B0F0"/>
                </a:solidFill>
                <a:latin typeface="Century Gothic" panose="020B0502020202020204" pitchFamily="34" charset="0"/>
              </a:rPr>
              <a:t>NMRPipe</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021571" y="1114871"/>
            <a:ext cx="10374015" cy="5347618"/>
          </a:xfrm>
          <a:prstGeom prst="rect">
            <a:avLst/>
          </a:prstGeom>
          <a:noFill/>
        </p:spPr>
        <p:txBody>
          <a:bodyPr wrap="square" rtlCol="0">
            <a:spAutoFit/>
          </a:bodyPr>
          <a:lstStyle/>
          <a:p>
            <a:pPr algn="just" fontAlgn="base">
              <a:spcBef>
                <a:spcPts val="600"/>
              </a:spcBef>
              <a:spcAft>
                <a:spcPct val="0"/>
              </a:spcAft>
            </a:pPr>
            <a:r>
              <a:rPr lang="en-US" sz="2400" dirty="0">
                <a:solidFill>
                  <a:srgbClr val="FFFF00"/>
                </a:solidFill>
                <a:latin typeface="Arial" panose="020B0604020202020204" pitchFamily="34" charset="0"/>
                <a:cs typeface="Arial" panose="020B0604020202020204" pitchFamily="34" charset="0"/>
              </a:rPr>
              <a:t>Start the conversion interface with NUS </a:t>
            </a:r>
            <a:r>
              <a:rPr lang="en-US" sz="2400" dirty="0" smtClean="0">
                <a:solidFill>
                  <a:srgbClr val="FFFF00"/>
                </a:solidFill>
                <a:latin typeface="Arial" panose="020B0604020202020204" pitchFamily="34" charset="0"/>
                <a:cs typeface="Arial" panose="020B0604020202020204" pitchFamily="34" charset="0"/>
              </a:rPr>
              <a:t>Options; NUS Options are Automatically Used if a NUS Sampling Schedule File Such as “</a:t>
            </a:r>
            <a:r>
              <a:rPr lang="en-US" sz="2400" dirty="0" err="1" smtClean="0">
                <a:solidFill>
                  <a:srgbClr val="FFFF00"/>
                </a:solidFill>
                <a:latin typeface="Arial" panose="020B0604020202020204" pitchFamily="34" charset="0"/>
                <a:cs typeface="Arial" panose="020B0604020202020204" pitchFamily="34" charset="0"/>
              </a:rPr>
              <a:t>nuslist</a:t>
            </a:r>
            <a:r>
              <a:rPr lang="en-US" sz="2400" dirty="0" smtClean="0">
                <a:solidFill>
                  <a:srgbClr val="FFFF00"/>
                </a:solidFill>
                <a:latin typeface="Arial" panose="020B0604020202020204" pitchFamily="34" charset="0"/>
                <a:cs typeface="Arial" panose="020B0604020202020204" pitchFamily="34" charset="0"/>
              </a:rPr>
              <a:t>” is found:</a:t>
            </a:r>
          </a:p>
          <a:p>
            <a:pPr algn="just" fontAlgn="base">
              <a:spcBef>
                <a:spcPts val="600"/>
              </a:spcBef>
              <a:spcAft>
                <a:spcPct val="0"/>
              </a:spcAft>
            </a:pPr>
            <a:endParaRPr lang="en-US" sz="800" dirty="0">
              <a:solidFill>
                <a:srgbClr val="00FFFF"/>
              </a:solidFill>
              <a:latin typeface="Arial" panose="020B0604020202020204" pitchFamily="34" charset="0"/>
              <a:cs typeface="Arial" panose="020B0604020202020204" pitchFamily="34" charset="0"/>
            </a:endParaRPr>
          </a:p>
          <a:p>
            <a:pPr algn="just" fontAlgn="base">
              <a:spcBef>
                <a:spcPts val="600"/>
              </a:spcBef>
              <a:spcAft>
                <a:spcPct val="0"/>
              </a:spcAft>
            </a:pPr>
            <a:r>
              <a:rPr lang="en-US" sz="2400" b="1"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bruker</a:t>
            </a:r>
            <a:r>
              <a:rPr lang="en-US" sz="2400" dirty="0">
                <a:solidFill>
                  <a:prstClr val="white"/>
                </a:solidFill>
                <a:latin typeface="Courier New" panose="02070309020205020404" pitchFamily="49" charset="0"/>
                <a:cs typeface="Courier New" panose="02070309020205020404" pitchFamily="49" charset="0"/>
              </a:rPr>
              <a:t> -nus</a:t>
            </a:r>
          </a:p>
          <a:p>
            <a:pPr algn="just" fontAlgn="base">
              <a:spcBef>
                <a:spcPct val="50000"/>
              </a:spcBef>
              <a:spcAft>
                <a:spcPct val="0"/>
              </a:spcAft>
            </a:pPr>
            <a:r>
              <a:rPr lang="en-US" sz="2400"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varian</a:t>
            </a:r>
            <a:r>
              <a:rPr lang="en-US" sz="2400" dirty="0">
                <a:solidFill>
                  <a:prstClr val="white"/>
                </a:solidFill>
                <a:latin typeface="Courier New" panose="02070309020205020404" pitchFamily="49" charset="0"/>
                <a:cs typeface="Courier New" panose="02070309020205020404" pitchFamily="49" charset="0"/>
              </a:rPr>
              <a:t> –nus</a:t>
            </a:r>
          </a:p>
          <a:p>
            <a:pPr algn="just" fontAlgn="base">
              <a:spcBef>
                <a:spcPct val="50000"/>
              </a:spcBef>
              <a:spcAft>
                <a:spcPct val="0"/>
              </a:spcAft>
            </a:pPr>
            <a:endParaRPr lang="en-US" sz="900" b="1" dirty="0">
              <a:solidFill>
                <a:prstClr val="white"/>
              </a:solidFill>
              <a:latin typeface="Courier New" panose="02070309020205020404" pitchFamily="49" charset="0"/>
              <a:cs typeface="Courier New" panose="02070309020205020404" pitchFamily="49" charset="0"/>
            </a:endParaRPr>
          </a:p>
          <a:p>
            <a:pPr algn="just" fontAlgn="base">
              <a:spcBef>
                <a:spcPct val="50000"/>
              </a:spcBef>
              <a:spcAft>
                <a:spcPts val="600"/>
              </a:spcAft>
            </a:pPr>
            <a:r>
              <a:rPr lang="en-US" sz="2400" dirty="0">
                <a:solidFill>
                  <a:srgbClr val="FFFF00"/>
                </a:solidFill>
                <a:latin typeface="Arial" panose="020B0604020202020204" pitchFamily="34" charset="0"/>
                <a:cs typeface="Arial" panose="020B0604020202020204" pitchFamily="34" charset="0"/>
              </a:rPr>
              <a:t>Options only adjustable from the command-line:</a:t>
            </a:r>
          </a:p>
          <a:p>
            <a:pPr algn="just" fontAlgn="base">
              <a:spcBef>
                <a:spcPct val="50000"/>
              </a:spcBef>
              <a:spcAft>
                <a:spcPts val="600"/>
              </a:spcAft>
            </a:pPr>
            <a:endParaRPr lang="en-US" sz="800" dirty="0">
              <a:solidFill>
                <a:srgbClr val="00FFFF"/>
              </a:solidFill>
              <a:latin typeface="Arial" panose="020B0604020202020204" pitchFamily="34" charset="0"/>
              <a:cs typeface="Arial" panose="020B0604020202020204" pitchFamily="34" charset="0"/>
            </a:endParaRPr>
          </a:p>
          <a:p>
            <a:pPr algn="just" fontAlgn="base"/>
            <a:r>
              <a:rPr lang="en-US" sz="2400"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nouseMask</a:t>
            </a:r>
            <a:r>
              <a:rPr lang="en-US" sz="2400" dirty="0">
                <a:solidFill>
                  <a:prstClr val="white"/>
                </a:solidFill>
                <a:latin typeface="Courier New" panose="02070309020205020404" pitchFamily="49" charset="0"/>
                <a:cs typeface="Courier New" panose="02070309020205020404" pitchFamily="49" charset="0"/>
              </a:rPr>
              <a:t>  </a:t>
            </a:r>
            <a:r>
              <a:rPr lang="en-US" sz="2400" dirty="0">
                <a:solidFill>
                  <a:srgbClr val="FFFF00"/>
                </a:solidFill>
                <a:latin typeface="Arial" panose="020B0604020202020204" pitchFamily="34" charset="0"/>
                <a:cs typeface="Arial" panose="020B0604020202020204" pitchFamily="34" charset="0"/>
              </a:rPr>
              <a:t>Suppress creation of mask files when not using </a:t>
            </a:r>
          </a:p>
          <a:p>
            <a:pPr algn="just" fontAlgn="base"/>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NMRPipe</a:t>
            </a:r>
            <a:r>
              <a:rPr lang="en-US" sz="2400" dirty="0">
                <a:solidFill>
                  <a:srgbClr val="FFFF00"/>
                </a:solidFill>
                <a:latin typeface="Arial" panose="020B0604020202020204" pitchFamily="34" charset="0"/>
                <a:cs typeface="Arial" panose="020B0604020202020204" pitchFamily="34" charset="0"/>
              </a:rPr>
              <a:t> NUS reconstruction tools </a:t>
            </a:r>
          </a:p>
          <a:p>
            <a:pPr algn="just" fontAlgn="base">
              <a:spcAft>
                <a:spcPct val="0"/>
              </a:spcAft>
            </a:pPr>
            <a:endParaRPr lang="en-US" sz="2400" dirty="0">
              <a:solidFill>
                <a:srgbClr val="1290DE"/>
              </a:solidFill>
              <a:latin typeface="Arial" panose="020B0604020202020204" pitchFamily="34" charset="0"/>
              <a:cs typeface="Arial" panose="020B0604020202020204" pitchFamily="34" charset="0"/>
            </a:endParaRPr>
          </a:p>
          <a:p>
            <a:pPr algn="just" fontAlgn="base">
              <a:spcAft>
                <a:spcPct val="0"/>
              </a:spcAft>
            </a:pPr>
            <a:r>
              <a:rPr lang="en-US" sz="2400" b="1" dirty="0">
                <a:solidFill>
                  <a:prstClr val="white"/>
                </a:solidFill>
                <a:latin typeface="Courier New" panose="02070309020205020404" pitchFamily="49" charset="0"/>
                <a:cs typeface="Courier New" panose="02070309020205020404" pitchFamily="49" charset="0"/>
              </a:rPr>
              <a:t> </a:t>
            </a:r>
            <a:r>
              <a:rPr lang="en-US" sz="2400" dirty="0">
                <a:solidFill>
                  <a:prstClr val="white"/>
                </a:solidFill>
                <a:latin typeface="Courier New" panose="02070309020205020404" pitchFamily="49" charset="0"/>
                <a:cs typeface="Courier New" panose="02070309020205020404" pitchFamily="49" charset="0"/>
              </a:rPr>
              <a:t>-</a:t>
            </a:r>
            <a:r>
              <a:rPr lang="en-US" sz="2400" dirty="0" err="1">
                <a:solidFill>
                  <a:prstClr val="white"/>
                </a:solidFill>
                <a:latin typeface="Courier New" panose="02070309020205020404" pitchFamily="49" charset="0"/>
                <a:cs typeface="Courier New" panose="02070309020205020404" pitchFamily="49" charset="0"/>
              </a:rPr>
              <a:t>vdlist</a:t>
            </a:r>
            <a:r>
              <a:rPr lang="en-US" sz="2400" dirty="0">
                <a:solidFill>
                  <a:prstClr val="white"/>
                </a:solidFill>
                <a:latin typeface="Courier New" panose="02070309020205020404" pitchFamily="49" charset="0"/>
                <a:cs typeface="Courier New" panose="02070309020205020404" pitchFamily="49" charset="0"/>
              </a:rPr>
              <a:t> …   </a:t>
            </a:r>
            <a:r>
              <a:rPr lang="en-US" sz="2400" dirty="0">
                <a:solidFill>
                  <a:srgbClr val="FFFF00"/>
                </a:solidFill>
                <a:latin typeface="Arial" panose="020B0604020202020204" pitchFamily="34" charset="0"/>
                <a:cs typeface="Arial" panose="020B0604020202020204" pitchFamily="34" charset="0"/>
              </a:rPr>
              <a:t>Specify an additional sampling schedule file required </a:t>
            </a:r>
          </a:p>
          <a:p>
            <a:pPr algn="just" fontAlgn="base">
              <a:spcAft>
                <a:spcPct val="0"/>
              </a:spcAft>
            </a:pPr>
            <a:r>
              <a:rPr lang="en-US" sz="2400" dirty="0">
                <a:solidFill>
                  <a:srgbClr val="FFFF00"/>
                </a:solidFill>
                <a:latin typeface="Arial" panose="020B0604020202020204" pitchFamily="34" charset="0"/>
                <a:cs typeface="Arial" panose="020B0604020202020204" pitchFamily="34" charset="0"/>
              </a:rPr>
              <a:t>                             for older Bruker NUS formats</a:t>
            </a:r>
          </a:p>
        </p:txBody>
      </p:sp>
    </p:spTree>
    <p:extLst>
      <p:ext uri="{BB962C8B-B14F-4D97-AF65-F5344CB8AC3E}">
        <p14:creationId xmlns:p14="http://schemas.microsoft.com/office/powerpoint/2010/main" val="37620376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470373"/>
            <a:ext cx="5238949" cy="2989209"/>
          </a:xfrm>
          <a:prstGeom prst="rect">
            <a:avLst/>
          </a:prstGeom>
        </p:spPr>
      </p:pic>
      <p:cxnSp>
        <p:nvCxnSpPr>
          <p:cNvPr id="4" name="Straight Arrow Connector 3"/>
          <p:cNvCxnSpPr>
            <a:endCxn id="8" idx="1"/>
          </p:cNvCxnSpPr>
          <p:nvPr/>
        </p:nvCxnSpPr>
        <p:spPr>
          <a:xfrm flipV="1">
            <a:off x="4524474" y="1586485"/>
            <a:ext cx="3171726" cy="25659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3" idx="1"/>
          </p:cNvCxnSpPr>
          <p:nvPr/>
        </p:nvCxnSpPr>
        <p:spPr>
          <a:xfrm>
            <a:off x="2667000" y="4317486"/>
            <a:ext cx="5029200" cy="110090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96201" y="4572001"/>
            <a:ext cx="2556163" cy="169277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600" dirty="0">
                <a:solidFill>
                  <a:prstClr val="white"/>
                </a:solidFill>
                <a:latin typeface="Arial" charset="0"/>
              </a:rPr>
              <a:t>Read Parameters</a:t>
            </a:r>
          </a:p>
          <a:p>
            <a:pPr fontAlgn="base">
              <a:spcBef>
                <a:spcPct val="50000"/>
              </a:spcBef>
              <a:spcAft>
                <a:spcPct val="0"/>
              </a:spcAft>
            </a:pPr>
            <a:r>
              <a:rPr lang="en-US" sz="1600" dirty="0">
                <a:solidFill>
                  <a:prstClr val="white"/>
                </a:solidFill>
                <a:latin typeface="Arial" charset="0"/>
              </a:rPr>
              <a:t>This will also read the NUS schedule, and extract information about sample count, dimension sizes, etc.</a:t>
            </a:r>
          </a:p>
        </p:txBody>
      </p:sp>
      <p:sp>
        <p:nvSpPr>
          <p:cNvPr id="14" name="TextBox 13"/>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How to Convert NUS Data in </a:t>
            </a:r>
            <a:r>
              <a:rPr lang="en-US" sz="3200" i="1" kern="0" dirty="0" err="1">
                <a:solidFill>
                  <a:srgbClr val="00B0F0"/>
                </a:solidFill>
                <a:latin typeface="Century Gothic" panose="020B0502020202020204" pitchFamily="34" charset="0"/>
              </a:rPr>
              <a:t>NMRPipe</a:t>
            </a:r>
            <a:endParaRPr lang="en-US" sz="3200" kern="0" dirty="0">
              <a:solidFill>
                <a:srgbClr val="00B0F0"/>
              </a:solidFill>
              <a:latin typeface="Century Gothic" panose="020B0502020202020204" pitchFamily="34" charset="0"/>
            </a:endParaRPr>
          </a:p>
        </p:txBody>
      </p:sp>
      <p:sp>
        <p:nvSpPr>
          <p:cNvPr id="8" name="TextBox 7"/>
          <p:cNvSpPr txBox="1"/>
          <p:nvPr/>
        </p:nvSpPr>
        <p:spPr>
          <a:xfrm>
            <a:off x="7696200" y="1170986"/>
            <a:ext cx="2514600" cy="83099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600" dirty="0">
                <a:solidFill>
                  <a:prstClr val="white"/>
                </a:solidFill>
                <a:latin typeface="Arial" charset="0"/>
              </a:rPr>
              <a:t>Select the binary spectrometer-format input data as usual.</a:t>
            </a:r>
          </a:p>
        </p:txBody>
      </p:sp>
      <p:cxnSp>
        <p:nvCxnSpPr>
          <p:cNvPr id="9" name="Straight Arrow Connector 8"/>
          <p:cNvCxnSpPr>
            <a:endCxn id="12" idx="1"/>
          </p:cNvCxnSpPr>
          <p:nvPr/>
        </p:nvCxnSpPr>
        <p:spPr>
          <a:xfrm>
            <a:off x="4524474" y="2001982"/>
            <a:ext cx="3171726" cy="79579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6200" y="2382274"/>
            <a:ext cx="2514600" cy="83099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2"/>
            </a:pPr>
            <a:r>
              <a:rPr lang="en-US" sz="1600" dirty="0">
                <a:solidFill>
                  <a:prstClr val="white"/>
                </a:solidFill>
                <a:latin typeface="Arial" charset="0"/>
              </a:rPr>
              <a:t>Select the NUS Sampling Schedule Input File.</a:t>
            </a:r>
          </a:p>
        </p:txBody>
      </p:sp>
      <p:cxnSp>
        <p:nvCxnSpPr>
          <p:cNvPr id="11" name="Straight Arrow Connector 10"/>
          <p:cNvCxnSpPr/>
          <p:nvPr/>
        </p:nvCxnSpPr>
        <p:spPr>
          <a:xfrm>
            <a:off x="5197187" y="3016422"/>
            <a:ext cx="2519795" cy="85861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6981" y="3585133"/>
            <a:ext cx="2514600" cy="584775"/>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600" dirty="0">
                <a:solidFill>
                  <a:prstClr val="white"/>
                </a:solidFill>
                <a:latin typeface="Arial" charset="0"/>
              </a:rPr>
              <a:t>Choose options for best baseline.</a:t>
            </a:r>
          </a:p>
        </p:txBody>
      </p:sp>
    </p:spTree>
    <p:extLst>
      <p:ext uri="{BB962C8B-B14F-4D97-AF65-F5344CB8AC3E}">
        <p14:creationId xmlns:p14="http://schemas.microsoft.com/office/powerpoint/2010/main" val="29834858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496416"/>
            <a:ext cx="5238949" cy="2992789"/>
          </a:xfrm>
          <a:prstGeom prst="rect">
            <a:avLst/>
          </a:prstGeom>
        </p:spPr>
      </p:pic>
      <p:cxnSp>
        <p:nvCxnSpPr>
          <p:cNvPr id="5" name="Straight Arrow Connector 4"/>
          <p:cNvCxnSpPr/>
          <p:nvPr/>
        </p:nvCxnSpPr>
        <p:spPr>
          <a:xfrm flipV="1">
            <a:off x="5967845" y="1504291"/>
            <a:ext cx="1752600" cy="101369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10054" y="1074004"/>
            <a:ext cx="2653146" cy="830997"/>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prstClr val="white"/>
                </a:solidFill>
                <a:latin typeface="Arial" charset="0"/>
              </a:rPr>
              <a:t>Reduce the NUS sample count for experiments stopped before completion.</a:t>
            </a:r>
          </a:p>
        </p:txBody>
      </p:sp>
      <p:cxnSp>
        <p:nvCxnSpPr>
          <p:cNvPr id="7" name="Straight Arrow Connector 6"/>
          <p:cNvCxnSpPr/>
          <p:nvPr/>
        </p:nvCxnSpPr>
        <p:spPr>
          <a:xfrm>
            <a:off x="5867401" y="2634868"/>
            <a:ext cx="1853045" cy="76089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20445" y="2525618"/>
            <a:ext cx="2642755" cy="1692771"/>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prstClr val="white"/>
                </a:solidFill>
                <a:latin typeface="Arial" charset="0"/>
              </a:rPr>
              <a:t>Set Offset to </a:t>
            </a:r>
            <a:r>
              <a:rPr lang="en-US" sz="1600" dirty="0">
                <a:solidFill>
                  <a:srgbClr val="00B050"/>
                </a:solidFill>
                <a:latin typeface="Arial" charset="0"/>
              </a:rPr>
              <a:t>0</a:t>
            </a:r>
            <a:r>
              <a:rPr lang="en-US" sz="1600" dirty="0">
                <a:solidFill>
                  <a:prstClr val="white"/>
                </a:solidFill>
                <a:latin typeface="Arial" charset="0"/>
              </a:rPr>
              <a:t> if the NUS increment values start at zero for the first increment.</a:t>
            </a:r>
          </a:p>
          <a:p>
            <a:pPr fontAlgn="base">
              <a:spcBef>
                <a:spcPct val="50000"/>
              </a:spcBef>
              <a:spcAft>
                <a:spcPct val="0"/>
              </a:spcAft>
            </a:pPr>
            <a:r>
              <a:rPr lang="en-US" sz="1600" dirty="0">
                <a:solidFill>
                  <a:prstClr val="white"/>
                </a:solidFill>
                <a:latin typeface="Arial" charset="0"/>
              </a:rPr>
              <a:t>Set Offset to </a:t>
            </a:r>
            <a:r>
              <a:rPr lang="en-US" sz="1600" dirty="0">
                <a:solidFill>
                  <a:srgbClr val="00B050"/>
                </a:solidFill>
                <a:latin typeface="Arial" charset="0"/>
              </a:rPr>
              <a:t>1</a:t>
            </a:r>
            <a:r>
              <a:rPr lang="en-US" sz="1600" dirty="0">
                <a:solidFill>
                  <a:prstClr val="white"/>
                </a:solidFill>
                <a:latin typeface="Arial" charset="0"/>
              </a:rPr>
              <a:t> if the NUS increment values start at one instead.</a:t>
            </a:r>
          </a:p>
        </p:txBody>
      </p:sp>
      <p:cxnSp>
        <p:nvCxnSpPr>
          <p:cNvPr id="11" name="Straight Arrow Connector 10"/>
          <p:cNvCxnSpPr/>
          <p:nvPr/>
        </p:nvCxnSpPr>
        <p:spPr>
          <a:xfrm>
            <a:off x="4876801" y="2868015"/>
            <a:ext cx="2843645" cy="275220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10054" y="4924961"/>
            <a:ext cx="2653145" cy="1569660"/>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srgbClr val="FFFF00"/>
                </a:solidFill>
                <a:latin typeface="Arial" charset="0"/>
              </a:rPr>
              <a:t>Important:</a:t>
            </a:r>
            <a:r>
              <a:rPr lang="en-US" sz="1600" dirty="0">
                <a:solidFill>
                  <a:prstClr val="white"/>
                </a:solidFill>
                <a:latin typeface="Arial" charset="0"/>
              </a:rPr>
              <a:t> Set Reverse checkbox </a:t>
            </a:r>
            <a:r>
              <a:rPr lang="en-US" sz="1600" dirty="0">
                <a:solidFill>
                  <a:srgbClr val="00B050"/>
                </a:solidFill>
                <a:latin typeface="Arial" charset="0"/>
              </a:rPr>
              <a:t>ON</a:t>
            </a:r>
            <a:r>
              <a:rPr lang="en-US" sz="1600" dirty="0">
                <a:solidFill>
                  <a:prstClr val="white"/>
                </a:solidFill>
                <a:latin typeface="Arial" charset="0"/>
              </a:rPr>
              <a:t> for 3D or 4D NUS schedules that list the Y-axis increment values last on each line rather than first.</a:t>
            </a:r>
          </a:p>
        </p:txBody>
      </p:sp>
      <p:sp>
        <p:nvSpPr>
          <p:cNvPr id="14" name="TextBox 13"/>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How to Convert NUS Data in </a:t>
            </a:r>
            <a:r>
              <a:rPr lang="en-US" sz="3200" i="1" kern="0" dirty="0" err="1">
                <a:solidFill>
                  <a:srgbClr val="00B0F0"/>
                </a:solidFill>
                <a:latin typeface="Century Gothic" panose="020B0502020202020204" pitchFamily="34" charset="0"/>
              </a:rPr>
              <a:t>NMRPipe</a:t>
            </a:r>
            <a:endParaRPr lang="en-US" sz="3200" kern="0" dirty="0">
              <a:solidFill>
                <a:srgbClr val="00B0F0"/>
              </a:solidFill>
              <a:latin typeface="Century Gothic" panose="020B0502020202020204" pitchFamily="34" charset="0"/>
            </a:endParaRPr>
          </a:p>
        </p:txBody>
      </p:sp>
      <p:cxnSp>
        <p:nvCxnSpPr>
          <p:cNvPr id="15" name="Straight Arrow Connector 14"/>
          <p:cNvCxnSpPr>
            <a:endCxn id="13" idx="0"/>
          </p:cNvCxnSpPr>
          <p:nvPr/>
        </p:nvCxnSpPr>
        <p:spPr>
          <a:xfrm>
            <a:off x="2732624" y="4353984"/>
            <a:ext cx="1791850" cy="1021566"/>
          </a:xfrm>
          <a:prstGeom prst="straightConnector1">
            <a:avLst/>
          </a:prstGeom>
          <a:ln w="50800">
            <a:solidFill>
              <a:srgbClr val="00FFFF"/>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95674" y="5375551"/>
            <a:ext cx="3657600" cy="830997"/>
          </a:xfrm>
          <a:prstGeom prst="rect">
            <a:avLst/>
          </a:prstGeom>
          <a:solidFill>
            <a:schemeClr val="tx1"/>
          </a:solidFill>
          <a:ln w="50800" cap="rnd">
            <a:solidFill>
              <a:srgbClr val="00FFFF"/>
            </a:solidFill>
          </a:ln>
        </p:spPr>
        <p:txBody>
          <a:bodyPr wrap="square" rtlCol="0">
            <a:spAutoFit/>
          </a:bodyPr>
          <a:lstStyle/>
          <a:p>
            <a:pPr fontAlgn="base">
              <a:spcBef>
                <a:spcPct val="50000"/>
              </a:spcBef>
              <a:spcAft>
                <a:spcPct val="0"/>
              </a:spcAft>
            </a:pPr>
            <a:r>
              <a:rPr lang="en-US" sz="1600" dirty="0">
                <a:solidFill>
                  <a:srgbClr val="FFFF00"/>
                </a:solidFill>
                <a:latin typeface="Arial" charset="0"/>
              </a:rPr>
              <a:t>Important:</a:t>
            </a:r>
            <a:r>
              <a:rPr lang="en-US" sz="1600" dirty="0">
                <a:solidFill>
                  <a:prstClr val="white"/>
                </a:solidFill>
                <a:latin typeface="Arial" charset="0"/>
              </a:rPr>
              <a:t> After changing any NUS parameter, use </a:t>
            </a:r>
            <a:r>
              <a:rPr lang="en-US" sz="1600" dirty="0">
                <a:solidFill>
                  <a:srgbClr val="FFFF00"/>
                </a:solidFill>
                <a:latin typeface="Arial" charset="0"/>
              </a:rPr>
              <a:t>Read Parameters </a:t>
            </a:r>
            <a:r>
              <a:rPr lang="en-US" sz="1600" dirty="0">
                <a:solidFill>
                  <a:prstClr val="white"/>
                </a:solidFill>
                <a:latin typeface="Arial" charset="0"/>
              </a:rPr>
              <a:t>to update other values accordingly.</a:t>
            </a:r>
          </a:p>
        </p:txBody>
      </p:sp>
    </p:spTree>
    <p:extLst>
      <p:ext uri="{BB962C8B-B14F-4D97-AF65-F5344CB8AC3E}">
        <p14:creationId xmlns:p14="http://schemas.microsoft.com/office/powerpoint/2010/main" val="16002666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678157" y="722222"/>
            <a:ext cx="10835686" cy="6093976"/>
          </a:xfrm>
          <a:prstGeom prst="rect">
            <a:avLst/>
          </a:prstGeom>
          <a:noFill/>
        </p:spPr>
        <p:txBody>
          <a:bodyPr wrap="square" rtlCol="0">
            <a:spAutoFit/>
          </a:bodyPr>
          <a:lstStyle/>
          <a:p>
            <a:pPr algn="just" fontAlgn="base">
              <a:spcAft>
                <a:spcPct val="0"/>
              </a:spcAft>
            </a:pPr>
            <a:r>
              <a:rPr lang="en-US" sz="1500" dirty="0">
                <a:solidFill>
                  <a:prstClr val="white"/>
                </a:solidFill>
                <a:latin typeface="Arial" charset="0"/>
              </a:rPr>
              <a:t>If there is no acquisition delay (first order phase is zero), scale the first point of the time-domain data by 0.5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Arial" charset="0"/>
              </a:rPr>
              <a:t> window function option </a:t>
            </a:r>
            <a:r>
              <a:rPr lang="en-US" sz="1500" dirty="0">
                <a:solidFill>
                  <a:prstClr val="white"/>
                </a:solidFill>
                <a:latin typeface="Courier New" panose="02070309020205020404" pitchFamily="49" charset="0"/>
                <a:cs typeface="Courier New" panose="02070309020205020404" pitchFamily="49" charset="0"/>
              </a:rPr>
              <a:t>–c 0.5</a:t>
            </a:r>
            <a:r>
              <a:rPr lang="en-US" sz="1500" dirty="0">
                <a:solidFill>
                  <a:prstClr val="white"/>
                </a:solidFill>
                <a:latin typeface="Arial" charset="0"/>
              </a:rPr>
              <a:t>). In all other cases, leave the first point unchanged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Arial" charset="0"/>
              </a:rPr>
              <a:t> window function option </a:t>
            </a:r>
            <a:r>
              <a:rPr lang="en-US" sz="1500" dirty="0">
                <a:solidFill>
                  <a:prstClr val="white"/>
                </a:solidFill>
                <a:latin typeface="Courier New" panose="02070309020205020404" pitchFamily="49" charset="0"/>
                <a:cs typeface="Courier New" panose="02070309020205020404" pitchFamily="49" charset="0"/>
              </a:rPr>
              <a:t>–c 1.0</a:t>
            </a:r>
            <a:r>
              <a:rPr lang="en-US" sz="1500" dirty="0">
                <a:solidFill>
                  <a:prstClr val="white"/>
                </a:solidFill>
                <a:latin typeface="Arial" charset="0"/>
              </a:rPr>
              <a:t>).</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srgbClr val="FFFF00"/>
                </a:solidFill>
                <a:latin typeface="Arial" charset="0"/>
              </a:rPr>
              <a:t>Set up the delays in your experiment carefully </a:t>
            </a:r>
            <a:r>
              <a:rPr lang="en-US" sz="1500" dirty="0">
                <a:solidFill>
                  <a:prstClr val="white"/>
                </a:solidFill>
                <a:latin typeface="Arial" charset="0"/>
              </a:rPr>
              <a:t>so that they are either zero, ½ point, or one point (first order phase of 0, 180 or 360). Any other case will lead to baseline distortion, phase distortion of folded peaks, and distortion of data if inverse processing.</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If you don’t know the phase correction values, </a:t>
            </a:r>
            <a:r>
              <a:rPr lang="en-US" sz="1500" dirty="0">
                <a:solidFill>
                  <a:srgbClr val="FFFF00"/>
                </a:solidFill>
                <a:latin typeface="Arial" charset="0"/>
              </a:rPr>
              <a:t>try to process with zero-order phase only</a:t>
            </a:r>
            <a:r>
              <a:rPr lang="en-US" sz="1500" dirty="0">
                <a:solidFill>
                  <a:prstClr val="white"/>
                </a:solidFill>
                <a:latin typeface="Arial" charset="0"/>
              </a:rPr>
              <a:t>. If first-order phase correction is needed, try values of  P1 = 180 or 360 at first.</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srgbClr val="FFFF00"/>
                </a:solidFill>
                <a:latin typeface="Arial" charset="0"/>
              </a:rPr>
              <a:t>Always apply at least one zero fill</a:t>
            </a:r>
            <a:r>
              <a:rPr lang="en-US" sz="1500" dirty="0">
                <a:solidFill>
                  <a:prstClr val="white"/>
                </a:solidFill>
                <a:latin typeface="Arial" charset="0"/>
              </a:rPr>
              <a:t>. For speed, if desired, round up to a power of two:</a:t>
            </a:r>
          </a:p>
          <a:p>
            <a:pPr algn="just" fontAlgn="base">
              <a:spcAft>
                <a:spcPct val="0"/>
              </a:spcAft>
            </a:pP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Courier New" panose="02070309020205020404" pitchFamily="49" charset="0"/>
                <a:cs typeface="Courier New" panose="02070309020205020404" pitchFamily="49" charset="0"/>
              </a:rPr>
              <a:t> –</a:t>
            </a:r>
            <a:r>
              <a:rPr lang="en-US" sz="1500" dirty="0" err="1">
                <a:solidFill>
                  <a:prstClr val="white"/>
                </a:solidFill>
                <a:latin typeface="Courier New" panose="02070309020205020404" pitchFamily="49" charset="0"/>
                <a:cs typeface="Courier New" panose="02070309020205020404" pitchFamily="49" charset="0"/>
              </a:rPr>
              <a:t>fn</a:t>
            </a:r>
            <a:r>
              <a:rPr lang="en-US" sz="1500" dirty="0">
                <a:solidFill>
                  <a:prstClr val="white"/>
                </a:solidFill>
                <a:latin typeface="Courier New" panose="02070309020205020404" pitchFamily="49" charset="0"/>
                <a:cs typeface="Courier New" panose="02070309020205020404" pitchFamily="49" charset="0"/>
              </a:rPr>
              <a:t> ZF –auto</a:t>
            </a:r>
            <a:endParaRPr lang="en-US" sz="1500" dirty="0">
              <a:solidFill>
                <a:prstClr val="white"/>
              </a:solidFill>
              <a:latin typeface="Arial" charset="0"/>
            </a:endParaRP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If a spectral dimension is </a:t>
            </a:r>
            <a:r>
              <a:rPr lang="en-US" sz="1500" dirty="0">
                <a:solidFill>
                  <a:srgbClr val="FFFF00"/>
                </a:solidFill>
                <a:latin typeface="Arial" charset="0"/>
              </a:rPr>
              <a:t>reversed</a:t>
            </a:r>
            <a:r>
              <a:rPr lang="en-US" sz="1500" dirty="0">
                <a:solidFill>
                  <a:prstClr val="white"/>
                </a:solidFill>
                <a:latin typeface="Arial" charset="0"/>
              </a:rPr>
              <a:t>, negate the imaginary part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Courier New" panose="02070309020205020404" pitchFamily="49" charset="0"/>
                <a:cs typeface="Courier New" panose="02070309020205020404" pitchFamily="49" charset="0"/>
              </a:rPr>
              <a:t> –</a:t>
            </a:r>
            <a:r>
              <a:rPr lang="en-US" sz="1500" dirty="0" err="1">
                <a:solidFill>
                  <a:prstClr val="white"/>
                </a:solidFill>
                <a:latin typeface="Courier New" panose="02070309020205020404" pitchFamily="49" charset="0"/>
                <a:cs typeface="Courier New" panose="02070309020205020404" pitchFamily="49" charset="0"/>
              </a:rPr>
              <a:t>fn</a:t>
            </a:r>
            <a:r>
              <a:rPr lang="en-US" sz="1500" dirty="0">
                <a:solidFill>
                  <a:prstClr val="white"/>
                </a:solidFill>
                <a:latin typeface="Courier New" panose="02070309020205020404" pitchFamily="49" charset="0"/>
                <a:cs typeface="Courier New" panose="02070309020205020404" pitchFamily="49" charset="0"/>
              </a:rPr>
              <a:t> FT –</a:t>
            </a:r>
            <a:r>
              <a:rPr lang="en-US" sz="1500" dirty="0" err="1">
                <a:solidFill>
                  <a:prstClr val="white"/>
                </a:solidFill>
                <a:latin typeface="Courier New" panose="02070309020205020404" pitchFamily="49" charset="0"/>
                <a:cs typeface="Courier New" panose="02070309020205020404" pitchFamily="49" charset="0"/>
              </a:rPr>
              <a:t>neg</a:t>
            </a:r>
            <a:r>
              <a:rPr lang="en-US" sz="1500" dirty="0">
                <a:solidFill>
                  <a:prstClr val="white"/>
                </a:solidFill>
                <a:latin typeface="Arial" charset="0"/>
              </a:rPr>
              <a:t>). If a spectral dimension has the </a:t>
            </a:r>
            <a:r>
              <a:rPr lang="en-US" sz="1500" dirty="0">
                <a:solidFill>
                  <a:srgbClr val="FFFF00"/>
                </a:solidFill>
                <a:latin typeface="Arial" charset="0"/>
              </a:rPr>
              <a:t>first and second parts rotated</a:t>
            </a:r>
            <a:r>
              <a:rPr lang="en-US" sz="1500" dirty="0">
                <a:solidFill>
                  <a:prstClr val="white"/>
                </a:solidFill>
                <a:latin typeface="Arial" charset="0"/>
              </a:rPr>
              <a:t>, negate alternating points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Courier New" panose="02070309020205020404" pitchFamily="49" charset="0"/>
                <a:cs typeface="Courier New" panose="02070309020205020404" pitchFamily="49" charset="0"/>
              </a:rPr>
              <a:t> –</a:t>
            </a:r>
            <a:r>
              <a:rPr lang="en-US" sz="1500" dirty="0" err="1">
                <a:solidFill>
                  <a:prstClr val="white"/>
                </a:solidFill>
                <a:latin typeface="Courier New" panose="02070309020205020404" pitchFamily="49" charset="0"/>
                <a:cs typeface="Courier New" panose="02070309020205020404" pitchFamily="49" charset="0"/>
              </a:rPr>
              <a:t>fn</a:t>
            </a:r>
            <a:r>
              <a:rPr lang="en-US" sz="1500" dirty="0">
                <a:solidFill>
                  <a:prstClr val="white"/>
                </a:solidFill>
                <a:latin typeface="Courier New" panose="02070309020205020404" pitchFamily="49" charset="0"/>
                <a:cs typeface="Courier New" panose="02070309020205020404" pitchFamily="49" charset="0"/>
              </a:rPr>
              <a:t> FT –alt</a:t>
            </a:r>
            <a:r>
              <a:rPr lang="en-US" sz="1500" dirty="0">
                <a:solidFill>
                  <a:prstClr val="white"/>
                </a:solidFill>
                <a:latin typeface="Arial" charset="0"/>
              </a:rPr>
              <a:t>). Use FT options </a:t>
            </a:r>
            <a:r>
              <a:rPr lang="en-US" sz="1500" dirty="0">
                <a:solidFill>
                  <a:prstClr val="white"/>
                </a:solidFill>
                <a:latin typeface="Courier New" panose="02070309020205020404" pitchFamily="49" charset="0"/>
                <a:cs typeface="Courier New" panose="02070309020205020404" pitchFamily="49" charset="0"/>
              </a:rPr>
              <a:t>–</a:t>
            </a:r>
            <a:r>
              <a:rPr lang="en-US" sz="1500" dirty="0" err="1">
                <a:solidFill>
                  <a:prstClr val="white"/>
                </a:solidFill>
                <a:latin typeface="Courier New" panose="02070309020205020404" pitchFamily="49" charset="0"/>
                <a:cs typeface="Courier New" panose="02070309020205020404" pitchFamily="49" charset="0"/>
              </a:rPr>
              <a:t>neg</a:t>
            </a:r>
            <a:r>
              <a:rPr lang="en-US" sz="1500" dirty="0">
                <a:solidFill>
                  <a:prstClr val="white"/>
                </a:solidFill>
                <a:latin typeface="Courier New" panose="02070309020205020404" pitchFamily="49" charset="0"/>
                <a:cs typeface="Courier New" panose="02070309020205020404" pitchFamily="49" charset="0"/>
              </a:rPr>
              <a:t> </a:t>
            </a:r>
            <a:r>
              <a:rPr lang="en-US" sz="1500" dirty="0">
                <a:solidFill>
                  <a:prstClr val="white"/>
                </a:solidFill>
                <a:latin typeface="Arial" charset="0"/>
              </a:rPr>
              <a:t>and </a:t>
            </a:r>
            <a:r>
              <a:rPr lang="en-US" sz="1500" dirty="0">
                <a:solidFill>
                  <a:prstClr val="white"/>
                </a:solidFill>
                <a:latin typeface="Courier New" panose="02070309020205020404" pitchFamily="49" charset="0"/>
                <a:cs typeface="Courier New" panose="02070309020205020404" pitchFamily="49" charset="0"/>
              </a:rPr>
              <a:t>–alt </a:t>
            </a:r>
            <a:r>
              <a:rPr lang="en-US" sz="1500" dirty="0">
                <a:solidFill>
                  <a:prstClr val="white"/>
                </a:solidFill>
                <a:latin typeface="Arial" charset="0"/>
              </a:rPr>
              <a:t>together if needed.</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When applying </a:t>
            </a:r>
            <a:r>
              <a:rPr lang="en-US" sz="1500" dirty="0">
                <a:solidFill>
                  <a:srgbClr val="FFFF00"/>
                </a:solidFill>
                <a:latin typeface="Arial" charset="0"/>
              </a:rPr>
              <a:t>baseline correction</a:t>
            </a:r>
            <a:r>
              <a:rPr lang="en-US" sz="1500" dirty="0">
                <a:solidFill>
                  <a:prstClr val="white"/>
                </a:solidFill>
                <a:latin typeface="Arial" charset="0"/>
              </a:rPr>
              <a:t>, try to use a scheme </a:t>
            </a:r>
            <a:r>
              <a:rPr lang="en-US" sz="1500" dirty="0">
                <a:solidFill>
                  <a:srgbClr val="FFFF00"/>
                </a:solidFill>
                <a:latin typeface="Arial" charset="0"/>
              </a:rPr>
              <a:t>where two of the dimensions are already Fourier transformed</a:t>
            </a:r>
            <a:r>
              <a:rPr lang="en-US" sz="1500" dirty="0">
                <a:solidFill>
                  <a:prstClr val="white"/>
                </a:solidFill>
                <a:latin typeface="Arial" charset="0"/>
              </a:rPr>
              <a:t>. Avoid baseline correction if it is not needed.</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srgbClr val="FFFF00"/>
                </a:solidFill>
                <a:latin typeface="Arial" charset="0"/>
              </a:rPr>
              <a:t>Try basic Fourier processing first</a:t>
            </a:r>
            <a:r>
              <a:rPr lang="en-US" sz="1500" dirty="0">
                <a:solidFill>
                  <a:prstClr val="white"/>
                </a:solidFill>
                <a:latin typeface="Arial" charset="0"/>
              </a:rPr>
              <a:t>, and confirm processing details such as phase correction before proceeding to special methods such as Linear Prediction.</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When applying Linear Prediction, try to use a scheme where all other dimensions are Fourier transformed. For 3D and 4D, this means using schemes with inverse processing.</a:t>
            </a:r>
          </a:p>
          <a:p>
            <a:pPr algn="just" fontAlgn="base">
              <a:spcAft>
                <a:spcPct val="0"/>
              </a:spcAft>
            </a:pPr>
            <a:endParaRPr lang="en-US" sz="1500" dirty="0">
              <a:solidFill>
                <a:prstClr val="white"/>
              </a:solidFill>
              <a:latin typeface="Arial" charset="0"/>
            </a:endParaRPr>
          </a:p>
        </p:txBody>
      </p:sp>
      <p:sp>
        <p:nvSpPr>
          <p:cNvPr id="4" name="TextBox 3"/>
          <p:cNvSpPr txBox="1"/>
          <p:nvPr/>
        </p:nvSpPr>
        <p:spPr>
          <a:xfrm>
            <a:off x="1981201" y="113073"/>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Rules of Thumb for Spectral Processing</a:t>
            </a:r>
          </a:p>
        </p:txBody>
      </p:sp>
    </p:spTree>
    <p:extLst>
      <p:ext uri="{BB962C8B-B14F-4D97-AF65-F5344CB8AC3E}">
        <p14:creationId xmlns:p14="http://schemas.microsoft.com/office/powerpoint/2010/main" val="21215717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965" y="1066800"/>
            <a:ext cx="8241270" cy="3790476"/>
          </a:xfrm>
          <a:prstGeom prst="rect">
            <a:avLst/>
          </a:prstGeom>
        </p:spPr>
      </p:pic>
      <p:sp>
        <p:nvSpPr>
          <p:cNvPr id="4" name="TextBox 3"/>
          <p:cNvSpPr txBox="1"/>
          <p:nvPr/>
        </p:nvSpPr>
        <p:spPr>
          <a:xfrm>
            <a:off x="2057400" y="5029201"/>
            <a:ext cx="7620000" cy="1431161"/>
          </a:xfrm>
          <a:prstGeom prst="rect">
            <a:avLst/>
          </a:prstGeom>
          <a:noFill/>
        </p:spPr>
        <p:txBody>
          <a:bodyPr wrap="square" rtlCol="0">
            <a:spAutoFit/>
          </a:bodyPr>
          <a:lstStyle/>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SP -off 0.5 -end 0.98 -pow 1 </a:t>
            </a:r>
            <a:r>
              <a:rPr lang="en-US" b="1" dirty="0">
                <a:solidFill>
                  <a:srgbClr val="00B050"/>
                </a:solidFill>
                <a:latin typeface="Courier New" panose="02070309020205020404" pitchFamily="49" charset="0"/>
                <a:cs typeface="Courier New" panose="02070309020205020404" pitchFamily="49" charset="0"/>
              </a:rPr>
              <a:t>–c 0.5  </a:t>
            </a:r>
            <a:r>
              <a:rPr lang="en-US" b="1" dirty="0">
                <a:solidFill>
                  <a:prstClr val="white"/>
                </a:solidFill>
                <a:latin typeface="Courier New" panose="02070309020205020404" pitchFamily="49" charset="0"/>
                <a:cs typeface="Courier New" panose="02070309020205020404" pitchFamily="49" charset="0"/>
              </a:rPr>
              <a:t>\</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ZF -auto                             \</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FT                                   \</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PS -p0 0 </a:t>
            </a:r>
            <a:r>
              <a:rPr lang="en-US" b="1" dirty="0">
                <a:solidFill>
                  <a:srgbClr val="00B050"/>
                </a:solidFill>
                <a:latin typeface="Courier New" panose="02070309020205020404" pitchFamily="49" charset="0"/>
                <a:cs typeface="Courier New" panose="02070309020205020404" pitchFamily="49" charset="0"/>
              </a:rPr>
              <a:t>-p1 0 </a:t>
            </a:r>
            <a:r>
              <a:rPr lang="en-US" b="1" dirty="0">
                <a:solidFill>
                  <a:prstClr val="white"/>
                </a:solidFill>
                <a:latin typeface="Courier New" panose="02070309020205020404" pitchFamily="49" charset="0"/>
                <a:cs typeface="Courier New" panose="02070309020205020404" pitchFamily="49" charset="0"/>
              </a:rPr>
              <a:t>-di                   \</a:t>
            </a:r>
          </a:p>
        </p:txBody>
      </p:sp>
      <p:sp>
        <p:nvSpPr>
          <p:cNvPr id="6" name="TextBox 5"/>
          <p:cNvSpPr txBox="1"/>
          <p:nvPr/>
        </p:nvSpPr>
        <p:spPr>
          <a:xfrm>
            <a:off x="8305800" y="1143001"/>
            <a:ext cx="1371600" cy="461665"/>
          </a:xfrm>
          <a:prstGeom prst="rect">
            <a:avLst/>
          </a:prstGeom>
          <a:noFill/>
        </p:spPr>
        <p:txBody>
          <a:bodyPr wrap="square" rtlCol="0">
            <a:spAutoFit/>
          </a:bodyPr>
          <a:lstStyle/>
          <a:p>
            <a:pPr fontAlgn="base">
              <a:spcBef>
                <a:spcPct val="50000"/>
              </a:spcBef>
              <a:spcAft>
                <a:spcPct val="0"/>
              </a:spcAft>
            </a:pPr>
            <a:r>
              <a:rPr lang="en-US" sz="2400" b="1" dirty="0">
                <a:solidFill>
                  <a:srgbClr val="00B050"/>
                </a:solidFill>
                <a:latin typeface="Courier New" panose="02070309020205020404" pitchFamily="49" charset="0"/>
                <a:cs typeface="Courier New" panose="02070309020205020404" pitchFamily="49" charset="0"/>
              </a:rPr>
              <a:t>-c 0.5</a:t>
            </a:r>
          </a:p>
        </p:txBody>
      </p:sp>
      <p:sp>
        <p:nvSpPr>
          <p:cNvPr id="7" name="TextBox 6"/>
          <p:cNvSpPr txBox="1"/>
          <p:nvPr/>
        </p:nvSpPr>
        <p:spPr>
          <a:xfrm>
            <a:off x="4343400" y="1143001"/>
            <a:ext cx="1371600" cy="461665"/>
          </a:xfrm>
          <a:prstGeom prst="rect">
            <a:avLst/>
          </a:prstGeom>
          <a:noFill/>
        </p:spPr>
        <p:txBody>
          <a:bodyPr wrap="square" rtlCol="0">
            <a:spAutoFit/>
          </a:bodyPr>
          <a:lstStyle/>
          <a:p>
            <a:pPr fontAlgn="base">
              <a:spcBef>
                <a:spcPct val="50000"/>
              </a:spcBef>
              <a:spcAft>
                <a:spcPct val="0"/>
              </a:spcAft>
            </a:pPr>
            <a:r>
              <a:rPr lang="en-US" sz="2400" b="1" dirty="0">
                <a:solidFill>
                  <a:srgbClr val="00B050"/>
                </a:solidFill>
                <a:latin typeface="Courier New" panose="02070309020205020404" pitchFamily="49" charset="0"/>
                <a:cs typeface="Courier New" panose="02070309020205020404" pitchFamily="49" charset="0"/>
              </a:rPr>
              <a:t>-c 1.0</a:t>
            </a:r>
          </a:p>
        </p:txBody>
      </p:sp>
      <p:sp>
        <p:nvSpPr>
          <p:cNvPr id="8" name="TextBox 7"/>
          <p:cNvSpPr txBox="1"/>
          <p:nvPr/>
        </p:nvSpPr>
        <p:spPr>
          <a:xfrm>
            <a:off x="1409700" y="91836"/>
            <a:ext cx="9067800"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First Point Scaling in the Time-Domain – Same as Adding a Constant in the Frequency Domain</a:t>
            </a:r>
            <a:endParaRPr lang="en-US" sz="2400" kern="0"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4516958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TextBox 7"/>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spTree>
    <p:extLst>
      <p:ext uri="{BB962C8B-B14F-4D97-AF65-F5344CB8AC3E}">
        <p14:creationId xmlns:p14="http://schemas.microsoft.com/office/powerpoint/2010/main" val="426108095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423" y="5419368"/>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1" y="3276601"/>
            <a:ext cx="4708739" cy="246775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2" name="TextBox 11"/>
          <p:cNvSpPr txBox="1"/>
          <p:nvPr/>
        </p:nvSpPr>
        <p:spPr>
          <a:xfrm>
            <a:off x="7162800" y="3730824"/>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2N Real Points + 2N Imaginary Points</a:t>
            </a:r>
          </a:p>
        </p:txBody>
      </p:sp>
      <p:sp>
        <p:nvSpPr>
          <p:cNvPr id="13" name="TextBox 12"/>
          <p:cNvSpPr txBox="1"/>
          <p:nvPr/>
        </p:nvSpPr>
        <p:spPr>
          <a:xfrm>
            <a:off x="3516950" y="5917200"/>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Real-Only Spectrum, 2N Total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Right Arrow 14"/>
          <p:cNvSpPr/>
          <p:nvPr/>
        </p:nvSpPr>
        <p:spPr>
          <a:xfrm rot="8239491">
            <a:off x="7835492" y="3107428"/>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6" name="Curved Left Arrow 15"/>
          <p:cNvSpPr/>
          <p:nvPr/>
        </p:nvSpPr>
        <p:spPr>
          <a:xfrm rot="1825115">
            <a:off x="7220410" y="546862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8" name="TextBox 17"/>
          <p:cNvSpPr txBox="1"/>
          <p:nvPr/>
        </p:nvSpPr>
        <p:spPr>
          <a:xfrm>
            <a:off x="7924801" y="5714436"/>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Delete </a:t>
            </a:r>
          </a:p>
          <a:p>
            <a:pPr algn="ctr" fontAlgn="base">
              <a:spcAft>
                <a:spcPct val="0"/>
              </a:spcAft>
            </a:pPr>
            <a:r>
              <a:rPr lang="en-US" sz="1400" i="1" dirty="0">
                <a:solidFill>
                  <a:prstClr val="white">
                    <a:lumMod val="65000"/>
                  </a:prstClr>
                </a:solidFill>
                <a:latin typeface="Arial" charset="0"/>
              </a:rPr>
              <a:t>Imaginary Part</a:t>
            </a:r>
          </a:p>
        </p:txBody>
      </p:sp>
      <p:sp>
        <p:nvSpPr>
          <p:cNvPr id="20" name="TextBox 19"/>
          <p:cNvSpPr txBox="1"/>
          <p:nvPr/>
        </p:nvSpPr>
        <p:spPr>
          <a:xfrm>
            <a:off x="8416791" y="2859164"/>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Fourier Transform</a:t>
            </a:r>
          </a:p>
        </p:txBody>
      </p:sp>
      <p:sp>
        <p:nvSpPr>
          <p:cNvPr id="17" name="TextBox 16"/>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spTree>
    <p:extLst>
      <p:ext uri="{BB962C8B-B14F-4D97-AF65-F5344CB8AC3E}">
        <p14:creationId xmlns:p14="http://schemas.microsoft.com/office/powerpoint/2010/main" val="13243657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423" y="5419368"/>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1" y="3276601"/>
            <a:ext cx="4708739" cy="246775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2" name="TextBox 11"/>
          <p:cNvSpPr txBox="1"/>
          <p:nvPr/>
        </p:nvSpPr>
        <p:spPr>
          <a:xfrm>
            <a:off x="7162800" y="3730824"/>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2N Real Points + 2N Imaginary Points</a:t>
            </a:r>
          </a:p>
        </p:txBody>
      </p:sp>
      <p:sp>
        <p:nvSpPr>
          <p:cNvPr id="13" name="TextBox 12"/>
          <p:cNvSpPr txBox="1"/>
          <p:nvPr/>
        </p:nvSpPr>
        <p:spPr>
          <a:xfrm>
            <a:off x="3516950" y="5917200"/>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Real-Only Spectrum, 2N Total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Right Arrow 14"/>
          <p:cNvSpPr/>
          <p:nvPr/>
        </p:nvSpPr>
        <p:spPr>
          <a:xfrm rot="8239491">
            <a:off x="7835492" y="3107428"/>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7" name="Curved Left Arrow 16"/>
          <p:cNvSpPr/>
          <p:nvPr/>
        </p:nvSpPr>
        <p:spPr>
          <a:xfrm rot="13094598">
            <a:off x="3974379" y="416636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6" name="Curved Left Arrow 15"/>
          <p:cNvSpPr/>
          <p:nvPr/>
        </p:nvSpPr>
        <p:spPr>
          <a:xfrm rot="1825115">
            <a:off x="7220410" y="546862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8" name="TextBox 17"/>
          <p:cNvSpPr txBox="1"/>
          <p:nvPr/>
        </p:nvSpPr>
        <p:spPr>
          <a:xfrm>
            <a:off x="7924801" y="5714436"/>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Delete </a:t>
            </a:r>
          </a:p>
          <a:p>
            <a:pPr algn="ctr" fontAlgn="base">
              <a:spcAft>
                <a:spcPct val="0"/>
              </a:spcAft>
            </a:pPr>
            <a:r>
              <a:rPr lang="en-US" sz="1400" i="1" dirty="0">
                <a:solidFill>
                  <a:prstClr val="white">
                    <a:lumMod val="65000"/>
                  </a:prstClr>
                </a:solidFill>
                <a:latin typeface="Arial" charset="0"/>
              </a:rPr>
              <a:t>Imaginary Part</a:t>
            </a:r>
          </a:p>
        </p:txBody>
      </p:sp>
      <p:sp>
        <p:nvSpPr>
          <p:cNvPr id="19" name="TextBox 18"/>
          <p:cNvSpPr txBox="1"/>
          <p:nvPr/>
        </p:nvSpPr>
        <p:spPr>
          <a:xfrm>
            <a:off x="2133158" y="4319888"/>
            <a:ext cx="1820054" cy="1169551"/>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For Inverse Processing, Restore </a:t>
            </a:r>
          </a:p>
          <a:p>
            <a:pPr algn="ctr" fontAlgn="base">
              <a:spcAft>
                <a:spcPct val="0"/>
              </a:spcAft>
            </a:pPr>
            <a:r>
              <a:rPr lang="en-US" sz="1400" i="1" dirty="0">
                <a:solidFill>
                  <a:prstClr val="white">
                    <a:lumMod val="65000"/>
                  </a:prstClr>
                </a:solidFill>
                <a:latin typeface="Arial" charset="0"/>
              </a:rPr>
              <a:t>Imaginary Part</a:t>
            </a:r>
          </a:p>
          <a:p>
            <a:pPr algn="ctr" fontAlgn="base">
              <a:spcAft>
                <a:spcPct val="0"/>
              </a:spcAft>
            </a:pPr>
            <a:r>
              <a:rPr lang="en-US" sz="1400" i="1" dirty="0">
                <a:solidFill>
                  <a:prstClr val="white">
                    <a:lumMod val="65000"/>
                  </a:prstClr>
                </a:solidFill>
                <a:latin typeface="Arial" charset="0"/>
              </a:rPr>
              <a:t>Via Hilbert Transform</a:t>
            </a:r>
          </a:p>
        </p:txBody>
      </p:sp>
      <p:sp>
        <p:nvSpPr>
          <p:cNvPr id="20" name="TextBox 19"/>
          <p:cNvSpPr txBox="1"/>
          <p:nvPr/>
        </p:nvSpPr>
        <p:spPr>
          <a:xfrm>
            <a:off x="8416791" y="2859164"/>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Fourier Transform</a:t>
            </a:r>
          </a:p>
        </p:txBody>
      </p:sp>
    </p:spTree>
    <p:extLst>
      <p:ext uri="{BB962C8B-B14F-4D97-AF65-F5344CB8AC3E}">
        <p14:creationId xmlns:p14="http://schemas.microsoft.com/office/powerpoint/2010/main" val="1768421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778" y="446049"/>
            <a:ext cx="6696855" cy="6230028"/>
          </a:xfrm>
          <a:prstGeom prst="rect">
            <a:avLst/>
          </a:prstGeom>
        </p:spPr>
      </p:pic>
      <p:sp>
        <p:nvSpPr>
          <p:cNvPr id="4" name="TextBox 3"/>
          <p:cNvSpPr txBox="1"/>
          <p:nvPr/>
        </p:nvSpPr>
        <p:spPr>
          <a:xfrm>
            <a:off x="1868879" y="2222766"/>
            <a:ext cx="2403565" cy="584775"/>
          </a:xfrm>
          <a:prstGeom prst="rect">
            <a:avLst/>
          </a:prstGeom>
          <a:noFill/>
        </p:spPr>
        <p:txBody>
          <a:bodyPr wrap="square" rtlCol="0">
            <a:spAutoFit/>
          </a:bodyPr>
          <a:lstStyle/>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Evolution Time</a:t>
            </a:r>
          </a:p>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Incremented by </a:t>
            </a:r>
            <a:r>
              <a:rPr lang="en-US" sz="1600" dirty="0">
                <a:solidFill>
                  <a:prstClr val="black"/>
                </a:solidFill>
                <a:latin typeface="Symbol" panose="05050102010706020507" pitchFamily="18" charset="2"/>
              </a:rPr>
              <a:t>D</a:t>
            </a:r>
            <a:r>
              <a:rPr lang="en-US" sz="900" dirty="0">
                <a:solidFill>
                  <a:prstClr val="black"/>
                </a:solidFill>
                <a:latin typeface="Symbol" panose="05050102010706020507" pitchFamily="18" charset="2"/>
              </a:rPr>
              <a:t> </a:t>
            </a:r>
            <a:r>
              <a:rPr lang="en-US" sz="1600" baseline="-25000" dirty="0">
                <a:solidFill>
                  <a:prstClr val="black"/>
                </a:solidFill>
                <a:latin typeface="Arial" panose="020B0604020202020204" pitchFamily="34" charset="0"/>
                <a:cs typeface="Arial" panose="020B0604020202020204" pitchFamily="34" charset="0"/>
              </a:rPr>
              <a:t>t1</a:t>
            </a:r>
          </a:p>
        </p:txBody>
      </p:sp>
      <p:sp>
        <p:nvSpPr>
          <p:cNvPr id="5" name="TextBox 4"/>
          <p:cNvSpPr txBox="1"/>
          <p:nvPr/>
        </p:nvSpPr>
        <p:spPr>
          <a:xfrm>
            <a:off x="5251177" y="902139"/>
            <a:ext cx="5194849" cy="646331"/>
          </a:xfrm>
          <a:prstGeom prst="rect">
            <a:avLst/>
          </a:prstGeom>
          <a:noFill/>
        </p:spPr>
        <p:txBody>
          <a:bodyPr wrap="square" rtlCol="0">
            <a:spAutoFit/>
          </a:bodyPr>
          <a:lstStyle/>
          <a:p>
            <a:pPr algn="ctr" fontAlgn="base">
              <a:spcAft>
                <a:spcPct val="0"/>
              </a:spcAft>
            </a:pPr>
            <a:r>
              <a:rPr lang="en-US" i="1" dirty="0">
                <a:solidFill>
                  <a:prstClr val="black"/>
                </a:solidFill>
                <a:latin typeface="Arial" panose="020B0604020202020204" pitchFamily="34" charset="0"/>
                <a:cs typeface="Arial" panose="020B0604020202020204" pitchFamily="34" charset="0"/>
              </a:rPr>
              <a:t>Acquire 1D Data at Each Evolution Time … </a:t>
            </a:r>
          </a:p>
          <a:p>
            <a:pPr algn="ctr" fontAlgn="base">
              <a:spcAft>
                <a:spcPct val="0"/>
              </a:spcAft>
            </a:pPr>
            <a:r>
              <a:rPr lang="en-US" i="1" dirty="0">
                <a:solidFill>
                  <a:prstClr val="black"/>
                </a:solidFill>
                <a:latin typeface="Arial" panose="020B0604020202020204" pitchFamily="34" charset="0"/>
                <a:cs typeface="Arial" panose="020B0604020202020204" pitchFamily="34" charset="0"/>
              </a:rPr>
              <a:t>But Only for </a:t>
            </a:r>
            <a:r>
              <a:rPr lang="en-US" i="1" dirty="0">
                <a:solidFill>
                  <a:srgbClr val="FF0000"/>
                </a:solidFill>
                <a:latin typeface="Arial" panose="020B0604020202020204" pitchFamily="34" charset="0"/>
                <a:cs typeface="Arial" panose="020B0604020202020204" pitchFamily="34" charset="0"/>
              </a:rPr>
              <a:t>Selected Increments </a:t>
            </a:r>
            <a:r>
              <a:rPr lang="en-US" i="1" dirty="0">
                <a:solidFill>
                  <a:prstClr val="black"/>
                </a:solidFill>
                <a:latin typeface="Arial" panose="020B0604020202020204" pitchFamily="34" charset="0"/>
                <a:cs typeface="Arial" panose="020B0604020202020204" pitchFamily="34" charset="0"/>
              </a:rPr>
              <a:t>…</a:t>
            </a:r>
            <a:endParaRPr lang="en-US" i="1" baseline="-25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524000" y="9940"/>
            <a:ext cx="9144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70C0"/>
                </a:solidFill>
                <a:latin typeface="Century Gothic" panose="020B0502020202020204" pitchFamily="34" charset="0"/>
              </a:rPr>
              <a:t>Two-Dimensional NMR with Non-Uniform Sampling (NUS)</a:t>
            </a:r>
          </a:p>
        </p:txBody>
      </p:sp>
      <p:sp>
        <p:nvSpPr>
          <p:cNvPr id="7" name="TextBox 6"/>
          <p:cNvSpPr txBox="1"/>
          <p:nvPr/>
        </p:nvSpPr>
        <p:spPr>
          <a:xfrm>
            <a:off x="3180522" y="5738192"/>
            <a:ext cx="7981121" cy="646331"/>
          </a:xfrm>
          <a:prstGeom prst="rect">
            <a:avLst/>
          </a:prstGeom>
          <a:noFill/>
        </p:spPr>
        <p:txBody>
          <a:bodyPr wrap="square" rtlCol="0">
            <a:spAutoFit/>
          </a:bodyPr>
          <a:lstStyle/>
          <a:p>
            <a:pPr algn="ctr" fontAlgn="base">
              <a:spcAft>
                <a:spcPct val="0"/>
              </a:spcAft>
            </a:pPr>
            <a:r>
              <a:rPr lang="en-US" i="1" dirty="0">
                <a:solidFill>
                  <a:prstClr val="black"/>
                </a:solidFill>
                <a:latin typeface="Arial" panose="020B0604020202020204" pitchFamily="34" charset="0"/>
                <a:cs typeface="Arial" panose="020B0604020202020204" pitchFamily="34" charset="0"/>
              </a:rPr>
              <a:t>NUS retains resolution, and since fewer increments acquired, </a:t>
            </a:r>
            <a:r>
              <a:rPr lang="en-US" i="1" dirty="0">
                <a:solidFill>
                  <a:srgbClr val="FF0000"/>
                </a:solidFill>
                <a:latin typeface="Arial" panose="020B0604020202020204" pitchFamily="34" charset="0"/>
                <a:cs typeface="Arial" panose="020B0604020202020204" pitchFamily="34" charset="0"/>
              </a:rPr>
              <a:t>measurement time is </a:t>
            </a:r>
            <a:r>
              <a:rPr lang="en-US" i="1" dirty="0" smtClean="0">
                <a:solidFill>
                  <a:srgbClr val="FF0000"/>
                </a:solidFill>
                <a:latin typeface="Arial" panose="020B0604020202020204" pitchFamily="34" charset="0"/>
                <a:cs typeface="Arial" panose="020B0604020202020204" pitchFamily="34" charset="0"/>
              </a:rPr>
              <a:t>reduced</a:t>
            </a:r>
            <a:r>
              <a:rPr lang="en-US" i="1" dirty="0" smtClean="0">
                <a:solidFill>
                  <a:prstClr val="black"/>
                </a:solidFill>
                <a:latin typeface="Arial" panose="020B0604020202020204" pitchFamily="34" charset="0"/>
                <a:cs typeface="Arial" panose="020B0604020202020204" pitchFamily="34" charset="0"/>
              </a:rPr>
              <a:t>, but </a:t>
            </a:r>
            <a:r>
              <a:rPr lang="en-US" i="1" dirty="0">
                <a:solidFill>
                  <a:prstClr val="black"/>
                </a:solidFill>
                <a:latin typeface="Arial" panose="020B0604020202020204" pitchFamily="34" charset="0"/>
                <a:cs typeface="Arial" panose="020B0604020202020204" pitchFamily="34" charset="0"/>
              </a:rPr>
              <a:t>signal-to-noise </a:t>
            </a:r>
            <a:r>
              <a:rPr lang="en-US" i="1" dirty="0" smtClean="0">
                <a:solidFill>
                  <a:prstClr val="black"/>
                </a:solidFill>
                <a:latin typeface="Arial" panose="020B0604020202020204" pitchFamily="34" charset="0"/>
                <a:cs typeface="Arial" panose="020B0604020202020204" pitchFamily="34" charset="0"/>
              </a:rPr>
              <a:t>is typically (but not always) decreased.</a:t>
            </a:r>
            <a:endParaRPr lang="en-US" i="1"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39340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1746037" y="797004"/>
            <a:ext cx="4625234" cy="1107996"/>
          </a:xfrm>
          <a:prstGeom prst="rect">
            <a:avLst/>
          </a:prstGeom>
          <a:noFill/>
          <a:ln>
            <a:solidFill>
              <a:schemeClr val="bg1">
                <a:lumMod val="65000"/>
              </a:schemeClr>
            </a:solidFill>
          </a:ln>
          <a:effectLst/>
        </p:spPr>
        <p:txBody>
          <a:bodyPr wrap="square" rtlCol="0">
            <a:spAutoFit/>
          </a:bodyPr>
          <a:lstStyle/>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cd demo/nus/</a:t>
            </a:r>
            <a:r>
              <a:rPr lang="en-US" sz="1200" b="1" dirty="0" err="1">
                <a:solidFill>
                  <a:prstClr val="white"/>
                </a:solidFill>
                <a:latin typeface="Courier New" panose="02070309020205020404" pitchFamily="49" charset="0"/>
                <a:cs typeface="Courier New" panose="02070309020205020404" pitchFamily="49" charset="0"/>
              </a:rPr>
              <a:t>bruker_nus</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vd_format</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std</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cbcanh_std</a:t>
            </a:r>
            <a:endParaRPr lang="en-US" sz="1200" b="1" dirty="0">
              <a:solidFill>
                <a:prstClr val="white"/>
              </a:solidFill>
              <a:latin typeface="Courier New" panose="02070309020205020404" pitchFamily="49" charset="0"/>
              <a:cs typeface="Courier New" panose="02070309020205020404" pitchFamily="49" charset="0"/>
            </a:endParaRP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fid.com</a:t>
            </a: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basicFT2.com -xP0 -82</a:t>
            </a: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nmrDraw</a:t>
            </a:r>
            <a:endParaRPr lang="en-US" sz="1200" b="1"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1600202" y="126624"/>
            <a:ext cx="8991599" cy="46166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Some General Points on Using </a:t>
            </a:r>
            <a:r>
              <a:rPr lang="en-US" sz="2400" i="1" kern="0" dirty="0" err="1">
                <a:solidFill>
                  <a:srgbClr val="00B0F0"/>
                </a:solidFill>
                <a:latin typeface="Century Gothic" panose="020B0502020202020204" pitchFamily="34" charset="0"/>
              </a:rPr>
              <a:t>nmrDraw</a:t>
            </a:r>
            <a:endParaRPr lang="en-US" sz="24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469" y="2149310"/>
            <a:ext cx="4217285" cy="3735431"/>
          </a:xfrm>
          <a:prstGeom prst="rect">
            <a:avLst/>
          </a:prstGeom>
        </p:spPr>
      </p:pic>
      <p:cxnSp>
        <p:nvCxnSpPr>
          <p:cNvPr id="10" name="Straight Arrow Connector 9"/>
          <p:cNvCxnSpPr>
            <a:endCxn id="9" idx="1"/>
          </p:cNvCxnSpPr>
          <p:nvPr/>
        </p:nvCxnSpPr>
        <p:spPr>
          <a:xfrm flipV="1">
            <a:off x="5638800" y="1593741"/>
            <a:ext cx="1066800" cy="597298"/>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6" idx="1"/>
          </p:cNvCxnSpPr>
          <p:nvPr/>
        </p:nvCxnSpPr>
        <p:spPr>
          <a:xfrm>
            <a:off x="5867400" y="2413243"/>
            <a:ext cx="838200" cy="111446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67400" y="4113725"/>
            <a:ext cx="838200" cy="99298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05600" y="2727488"/>
            <a:ext cx="3810000" cy="1600438"/>
          </a:xfrm>
          <a:prstGeom prst="rect">
            <a:avLst/>
          </a:prstGeom>
          <a:solidFill>
            <a:schemeClr val="tx1"/>
          </a:solidFill>
          <a:ln w="50800" cap="rnd">
            <a:solidFill>
              <a:srgbClr val="C00000"/>
            </a:solidFill>
          </a:ln>
        </p:spPr>
        <p:txBody>
          <a:bodyPr wrap="square" rtlCol="0">
            <a:spAutoFit/>
          </a:bodyPr>
          <a:lstStyle/>
          <a:p>
            <a:pPr marL="342900" indent="-342900" algn="just" fontAlgn="base">
              <a:spcBef>
                <a:spcPct val="50000"/>
              </a:spcBef>
              <a:spcAft>
                <a:spcPct val="0"/>
              </a:spcAft>
              <a:buFont typeface="+mj-lt"/>
              <a:buAutoNum type="arabicPeriod" startAt="2"/>
            </a:pPr>
            <a:r>
              <a:rPr lang="en-US" sz="1400" dirty="0">
                <a:solidFill>
                  <a:prstClr val="white"/>
                </a:solidFill>
                <a:latin typeface="Arial" charset="0"/>
              </a:rPr>
              <a:t>The </a:t>
            </a:r>
            <a:r>
              <a:rPr lang="en-US" sz="1400" dirty="0">
                <a:solidFill>
                  <a:srgbClr val="FFFF00"/>
                </a:solidFill>
                <a:latin typeface="Arial" charset="0"/>
              </a:rPr>
              <a:t>Command Panel </a:t>
            </a:r>
            <a:r>
              <a:rPr lang="en-US" sz="1400" dirty="0">
                <a:solidFill>
                  <a:prstClr val="white"/>
                </a:solidFill>
                <a:latin typeface="Arial" charset="0"/>
              </a:rPr>
              <a:t>has menu buttons. Hold the </a:t>
            </a:r>
            <a:r>
              <a:rPr lang="en-US" sz="1400" dirty="0">
                <a:solidFill>
                  <a:srgbClr val="FFFF00"/>
                </a:solidFill>
                <a:latin typeface="Arial" charset="0"/>
              </a:rPr>
              <a:t>RIGHT</a:t>
            </a:r>
            <a:r>
              <a:rPr lang="en-US" sz="1400" dirty="0">
                <a:solidFill>
                  <a:prstClr val="white"/>
                </a:solidFill>
                <a:latin typeface="Arial" charset="0"/>
              </a:rPr>
              <a:t> mouse button to display the menu. Click the </a:t>
            </a:r>
            <a:r>
              <a:rPr lang="en-US" sz="1400" dirty="0">
                <a:solidFill>
                  <a:srgbClr val="FFFF00"/>
                </a:solidFill>
                <a:latin typeface="Arial" charset="0"/>
              </a:rPr>
              <a:t>LEFT</a:t>
            </a:r>
            <a:r>
              <a:rPr lang="en-US" sz="1400" dirty="0">
                <a:solidFill>
                  <a:prstClr val="white"/>
                </a:solidFill>
                <a:latin typeface="Arial" charset="0"/>
              </a:rPr>
              <a:t> mouse button to select the default option (the first menu item) without displaying the menu. Each menu entry also lists a single letter keyboard shortcut.</a:t>
            </a:r>
          </a:p>
        </p:txBody>
      </p:sp>
      <p:sp>
        <p:nvSpPr>
          <p:cNvPr id="7" name="TextBox 6"/>
          <p:cNvSpPr txBox="1"/>
          <p:nvPr/>
        </p:nvSpPr>
        <p:spPr>
          <a:xfrm>
            <a:off x="6705600" y="4521935"/>
            <a:ext cx="3810000" cy="116955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400" dirty="0">
                <a:solidFill>
                  <a:prstClr val="white"/>
                </a:solidFill>
                <a:latin typeface="Arial" panose="020B0604020202020204" pitchFamily="34" charset="0"/>
                <a:cs typeface="Arial" panose="020B0604020202020204" pitchFamily="34" charset="0"/>
              </a:rPr>
              <a:t>Use the mouse </a:t>
            </a:r>
            <a:r>
              <a:rPr lang="en-US" sz="1400" dirty="0">
                <a:solidFill>
                  <a:srgbClr val="FFFF00"/>
                </a:solidFill>
                <a:latin typeface="Arial" panose="020B0604020202020204" pitchFamily="34" charset="0"/>
                <a:cs typeface="Arial" panose="020B0604020202020204" pitchFamily="34" charset="0"/>
              </a:rPr>
              <a:t>Scroll Wheel </a:t>
            </a:r>
            <a:r>
              <a:rPr lang="en-US" sz="1400" dirty="0">
                <a:solidFill>
                  <a:prstClr val="white"/>
                </a:solidFill>
                <a:latin typeface="Arial" panose="020B0604020202020204" pitchFamily="34" charset="0"/>
                <a:cs typeface="Arial" panose="020B0604020202020204" pitchFamily="34" charset="0"/>
              </a:rPr>
              <a:t>outside the graphics area to adjust the </a:t>
            </a:r>
            <a:r>
              <a:rPr lang="en-US" sz="1400" dirty="0">
                <a:solidFill>
                  <a:srgbClr val="FFFF00"/>
                </a:solidFill>
                <a:latin typeface="Arial" panose="020B0604020202020204" pitchFamily="34" charset="0"/>
                <a:cs typeface="Arial" panose="020B0604020202020204" pitchFamily="34" charset="0"/>
              </a:rPr>
              <a:t>contour levels </a:t>
            </a:r>
            <a:r>
              <a:rPr lang="en-US" sz="1400" dirty="0">
                <a:solidFill>
                  <a:prstClr val="white"/>
                </a:solidFill>
                <a:latin typeface="Arial" panose="020B0604020202020204" pitchFamily="34" charset="0"/>
                <a:cs typeface="Arial" panose="020B0604020202020204" pitchFamily="34" charset="0"/>
              </a:rPr>
              <a:t>and redraw the data. Use the wheel inside the graphics area to </a:t>
            </a:r>
            <a:r>
              <a:rPr lang="en-US" sz="1400" dirty="0">
                <a:solidFill>
                  <a:srgbClr val="FFFF00"/>
                </a:solidFill>
                <a:latin typeface="Arial" panose="020B0604020202020204" pitchFamily="34" charset="0"/>
                <a:cs typeface="Arial" panose="020B0604020202020204" pitchFamily="34" charset="0"/>
              </a:rPr>
              <a:t>change the plane </a:t>
            </a:r>
            <a:r>
              <a:rPr lang="en-US" sz="1400" dirty="0">
                <a:solidFill>
                  <a:prstClr val="white"/>
                </a:solidFill>
                <a:latin typeface="Arial" panose="020B0604020202020204" pitchFamily="34" charset="0"/>
                <a:cs typeface="Arial" panose="020B0604020202020204" pitchFamily="34" charset="0"/>
              </a:rPr>
              <a:t>being viewed for 3D or 4D data.</a:t>
            </a:r>
          </a:p>
        </p:txBody>
      </p:sp>
      <p:sp>
        <p:nvSpPr>
          <p:cNvPr id="9" name="TextBox 8"/>
          <p:cNvSpPr txBox="1"/>
          <p:nvPr/>
        </p:nvSpPr>
        <p:spPr>
          <a:xfrm>
            <a:off x="6705600" y="685800"/>
            <a:ext cx="3810000" cy="1815882"/>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400" dirty="0">
                <a:solidFill>
                  <a:prstClr val="white"/>
                </a:solidFill>
                <a:latin typeface="Arial" charset="0"/>
              </a:rPr>
              <a:t>The top window border lists what the </a:t>
            </a:r>
            <a:r>
              <a:rPr lang="en-US" sz="1400" dirty="0">
                <a:solidFill>
                  <a:srgbClr val="FFFF00"/>
                </a:solidFill>
                <a:latin typeface="Arial" charset="0"/>
              </a:rPr>
              <a:t>LEFT</a:t>
            </a:r>
            <a:r>
              <a:rPr lang="en-US" sz="1400" dirty="0">
                <a:solidFill>
                  <a:prstClr val="white"/>
                </a:solidFill>
                <a:latin typeface="Arial" charset="0"/>
              </a:rPr>
              <a:t> </a:t>
            </a:r>
            <a:r>
              <a:rPr lang="en-US" sz="1400" dirty="0">
                <a:solidFill>
                  <a:srgbClr val="FFFF00"/>
                </a:solidFill>
                <a:latin typeface="Arial" charset="0"/>
              </a:rPr>
              <a:t>MIDDLE</a:t>
            </a:r>
            <a:r>
              <a:rPr lang="en-US" sz="1400" dirty="0">
                <a:solidFill>
                  <a:prstClr val="white"/>
                </a:solidFill>
                <a:latin typeface="Arial" charset="0"/>
              </a:rPr>
              <a:t> and </a:t>
            </a:r>
            <a:r>
              <a:rPr lang="en-US" sz="1400" dirty="0">
                <a:solidFill>
                  <a:srgbClr val="FFFF00"/>
                </a:solidFill>
                <a:latin typeface="Arial" charset="0"/>
              </a:rPr>
              <a:t>RIGHT</a:t>
            </a:r>
            <a:r>
              <a:rPr lang="en-US" sz="1400" dirty="0">
                <a:solidFill>
                  <a:prstClr val="white"/>
                </a:solidFill>
                <a:latin typeface="Arial" charset="0"/>
              </a:rPr>
              <a:t> mouse buttons can do. They generally perform one set of actions when the mouse pointer is </a:t>
            </a:r>
            <a:r>
              <a:rPr lang="en-US" sz="1400" dirty="0">
                <a:solidFill>
                  <a:srgbClr val="FFFF00"/>
                </a:solidFill>
                <a:latin typeface="Arial" charset="0"/>
              </a:rPr>
              <a:t>inside</a:t>
            </a:r>
            <a:r>
              <a:rPr lang="en-US" sz="1400" dirty="0">
                <a:solidFill>
                  <a:prstClr val="white"/>
                </a:solidFill>
                <a:latin typeface="Arial" charset="0"/>
              </a:rPr>
              <a:t> the spectral graphics area, and another set of actions when the mouse pointer is </a:t>
            </a:r>
            <a:r>
              <a:rPr lang="en-US" sz="1400" dirty="0">
                <a:solidFill>
                  <a:srgbClr val="FFFF00"/>
                </a:solidFill>
                <a:latin typeface="Arial" charset="0"/>
              </a:rPr>
              <a:t>outside</a:t>
            </a:r>
            <a:r>
              <a:rPr lang="en-US" sz="1400" dirty="0">
                <a:solidFill>
                  <a:prstClr val="white"/>
                </a:solidFill>
                <a:latin typeface="Arial" charset="0"/>
              </a:rPr>
              <a:t>, where the axis labels are drawn.</a:t>
            </a:r>
          </a:p>
        </p:txBody>
      </p:sp>
      <p:sp>
        <p:nvSpPr>
          <p:cNvPr id="23" name="TextBox 22"/>
          <p:cNvSpPr txBox="1"/>
          <p:nvPr/>
        </p:nvSpPr>
        <p:spPr>
          <a:xfrm>
            <a:off x="6705600" y="5913689"/>
            <a:ext cx="3810000" cy="738664"/>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400" dirty="0">
                <a:solidFill>
                  <a:prstClr val="white"/>
                </a:solidFill>
                <a:latin typeface="Arial" charset="0"/>
              </a:rPr>
              <a:t>The </a:t>
            </a:r>
            <a:r>
              <a:rPr lang="en-US" sz="1400" dirty="0">
                <a:solidFill>
                  <a:srgbClr val="FFFF00"/>
                </a:solidFill>
                <a:latin typeface="Arial" charset="0"/>
              </a:rPr>
              <a:t>Mouse Menu </a:t>
            </a:r>
            <a:r>
              <a:rPr lang="en-US" sz="1400" dirty="0">
                <a:solidFill>
                  <a:prstClr val="white"/>
                </a:solidFill>
                <a:latin typeface="Arial" charset="0"/>
              </a:rPr>
              <a:t>turns on interactive modes like drawing 1D traces or performing 2D Zooming.</a:t>
            </a:r>
          </a:p>
        </p:txBody>
      </p:sp>
      <p:cxnSp>
        <p:nvCxnSpPr>
          <p:cNvPr id="25" name="Straight Arrow Connector 24"/>
          <p:cNvCxnSpPr/>
          <p:nvPr/>
        </p:nvCxnSpPr>
        <p:spPr>
          <a:xfrm>
            <a:off x="2743200" y="2338586"/>
            <a:ext cx="3962400" cy="390981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792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1746037" y="914401"/>
            <a:ext cx="8769565" cy="1661993"/>
          </a:xfrm>
          <a:prstGeom prst="rect">
            <a:avLst/>
          </a:prstGeom>
          <a:noFill/>
          <a:ln>
            <a:solidFill>
              <a:schemeClr val="bg1">
                <a:lumMod val="65000"/>
              </a:schemeClr>
            </a:solidFill>
          </a:ln>
          <a:effectLst/>
        </p:spPr>
        <p:txBody>
          <a:bodyPr wrap="square" rtlCol="0">
            <a:spAutoFit/>
          </a:bodyPr>
          <a:lstStyle/>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cd demo/nus/</a:t>
            </a:r>
            <a:r>
              <a:rPr lang="en-US" sz="1200" b="1" dirty="0" err="1">
                <a:solidFill>
                  <a:prstClr val="white"/>
                </a:solidFill>
                <a:latin typeface="Courier New" panose="02070309020205020404" pitchFamily="49" charset="0"/>
                <a:cs typeface="Courier New" panose="02070309020205020404" pitchFamily="49" charset="0"/>
              </a:rPr>
              <a:t>bruker_nus</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vd_format</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std</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cbcanh_std</a:t>
            </a:r>
            <a:endParaRPr lang="en-US" sz="1200" b="1" dirty="0">
              <a:solidFill>
                <a:prstClr val="white"/>
              </a:solidFill>
              <a:latin typeface="Courier New" panose="02070309020205020404" pitchFamily="49" charset="0"/>
              <a:cs typeface="Courier New" panose="02070309020205020404" pitchFamily="49" charset="0"/>
            </a:endParaRP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fid.com</a:t>
            </a: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basicFT2.com -xP0 -82 -xEXTX1 10.4ppm -</a:t>
            </a:r>
            <a:r>
              <a:rPr lang="en-US" sz="1200" b="1" dirty="0" err="1">
                <a:solidFill>
                  <a:prstClr val="white"/>
                </a:solidFill>
                <a:latin typeface="Courier New" panose="02070309020205020404" pitchFamily="49" charset="0"/>
                <a:cs typeface="Courier New" panose="02070309020205020404" pitchFamily="49" charset="0"/>
              </a:rPr>
              <a:t>xEXTXN</a:t>
            </a:r>
            <a:r>
              <a:rPr lang="en-US" sz="1200" b="1" dirty="0">
                <a:solidFill>
                  <a:prstClr val="white"/>
                </a:solidFill>
                <a:latin typeface="Courier New" panose="02070309020205020404" pitchFamily="49" charset="0"/>
                <a:cs typeface="Courier New" panose="02070309020205020404" pitchFamily="49" charset="0"/>
              </a:rPr>
              <a:t> 5.4ppm -list &gt; test.com</a:t>
            </a: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chmod</a:t>
            </a:r>
            <a:r>
              <a:rPr lang="en-US" sz="1200" b="1" dirty="0">
                <a:solidFill>
                  <a:prstClr val="white"/>
                </a:solidFill>
                <a:latin typeface="Courier New" panose="02070309020205020404" pitchFamily="49" charset="0"/>
                <a:cs typeface="Courier New" panose="02070309020205020404" pitchFamily="49" charset="0"/>
              </a:rPr>
              <a:t> </a:t>
            </a:r>
            <a:r>
              <a:rPr lang="en-US" sz="1200" b="1" dirty="0" err="1">
                <a:solidFill>
                  <a:prstClr val="white"/>
                </a:solidFill>
                <a:latin typeface="Courier New" panose="02070309020205020404" pitchFamily="49" charset="0"/>
                <a:cs typeface="Courier New" panose="02070309020205020404" pitchFamily="49" charset="0"/>
              </a:rPr>
              <a:t>a+rx</a:t>
            </a:r>
            <a:r>
              <a:rPr lang="en-US" sz="1200" b="1" dirty="0">
                <a:solidFill>
                  <a:prstClr val="white"/>
                </a:solidFill>
                <a:latin typeface="Courier New" panose="02070309020205020404" pitchFamily="49" charset="0"/>
                <a:cs typeface="Courier New" panose="02070309020205020404" pitchFamily="49" charset="0"/>
              </a:rPr>
              <a:t> test.com</a:t>
            </a: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test.com</a:t>
            </a: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nmrDraw</a:t>
            </a:r>
            <a:endParaRPr lang="en-US" sz="1200" b="1"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Starting Point with a Correctly Processed Spectrum</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82" y="2784397"/>
            <a:ext cx="4217285" cy="3735431"/>
          </a:xfrm>
          <a:prstGeom prst="rect">
            <a:avLst/>
          </a:prstGeom>
        </p:spPr>
      </p:pic>
      <p:sp>
        <p:nvSpPr>
          <p:cNvPr id="14" name="TextBox 13"/>
          <p:cNvSpPr txBox="1"/>
          <p:nvPr/>
        </p:nvSpPr>
        <p:spPr>
          <a:xfrm>
            <a:off x="6096001" y="2781348"/>
            <a:ext cx="4419600" cy="3811300"/>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Generated by basicFT2.com Version 2016.263.13.16</a:t>
            </a: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6916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Appearance if Acquisition Mode is not Specified Correctly</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116" y="3086832"/>
            <a:ext cx="4217285" cy="36427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360" y="910559"/>
            <a:ext cx="3931128" cy="2012474"/>
          </a:xfrm>
          <a:prstGeom prst="rect">
            <a:avLst/>
          </a:prstGeom>
        </p:spPr>
      </p:pic>
      <p:cxnSp>
        <p:nvCxnSpPr>
          <p:cNvPr id="7" name="Straight Arrow Connector 6"/>
          <p:cNvCxnSpPr>
            <a:endCxn id="8" idx="1"/>
          </p:cNvCxnSpPr>
          <p:nvPr/>
        </p:nvCxnSpPr>
        <p:spPr>
          <a:xfrm flipV="1">
            <a:off x="5029200" y="1915272"/>
            <a:ext cx="2286000" cy="370728"/>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15200" y="1061192"/>
            <a:ext cx="2895600" cy="1708160"/>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400" dirty="0">
                <a:solidFill>
                  <a:prstClr val="white"/>
                </a:solidFill>
                <a:latin typeface="Arial" charset="0"/>
              </a:rPr>
              <a:t>If an indirect dimension is gradient enhanced, set </a:t>
            </a:r>
            <a:r>
              <a:rPr lang="en-US" sz="1400" b="1" dirty="0">
                <a:solidFill>
                  <a:srgbClr val="FFFF00"/>
                </a:solidFill>
                <a:latin typeface="Courier New" panose="02070309020205020404" pitchFamily="49" charset="0"/>
                <a:cs typeface="Courier New" panose="02070309020205020404" pitchFamily="49" charset="0"/>
              </a:rPr>
              <a:t>Acquisition Mode </a:t>
            </a:r>
            <a:r>
              <a:rPr lang="en-US" sz="1400" dirty="0">
                <a:solidFill>
                  <a:prstClr val="white"/>
                </a:solidFill>
                <a:latin typeface="Arial" charset="0"/>
              </a:rPr>
              <a:t>to </a:t>
            </a:r>
            <a:r>
              <a:rPr lang="en-US" sz="1400" b="1" dirty="0">
                <a:solidFill>
                  <a:srgbClr val="00FFFF"/>
                </a:solidFill>
                <a:latin typeface="Courier New" panose="02070309020205020404" pitchFamily="49" charset="0"/>
                <a:cs typeface="Courier New" panose="02070309020205020404" pitchFamily="49" charset="0"/>
              </a:rPr>
              <a:t>Echo-</a:t>
            </a:r>
            <a:r>
              <a:rPr lang="en-US" sz="1400" b="1" dirty="0" err="1">
                <a:solidFill>
                  <a:srgbClr val="00FFFF"/>
                </a:solidFill>
                <a:latin typeface="Courier New" panose="02070309020205020404" pitchFamily="49" charset="0"/>
                <a:cs typeface="Courier New" panose="02070309020205020404" pitchFamily="49" charset="0"/>
              </a:rPr>
              <a:t>AntiEcho</a:t>
            </a:r>
            <a:r>
              <a:rPr lang="en-US" sz="1400" dirty="0">
                <a:solidFill>
                  <a:prstClr val="white"/>
                </a:solidFill>
                <a:latin typeface="Arial" charset="0"/>
              </a:rPr>
              <a:t>. Set it to </a:t>
            </a:r>
            <a:r>
              <a:rPr lang="en-US" sz="1400" b="1" dirty="0">
                <a:solidFill>
                  <a:srgbClr val="00FFFF"/>
                </a:solidFill>
                <a:latin typeface="Courier New" panose="02070309020205020404" pitchFamily="49" charset="0"/>
                <a:cs typeface="Courier New" panose="02070309020205020404" pitchFamily="49" charset="0"/>
              </a:rPr>
              <a:t>Complex</a:t>
            </a:r>
            <a:r>
              <a:rPr lang="en-US" sz="1400" dirty="0">
                <a:solidFill>
                  <a:prstClr val="white"/>
                </a:solidFill>
                <a:latin typeface="Arial" charset="0"/>
              </a:rPr>
              <a:t> otherwise.</a:t>
            </a:r>
          </a:p>
          <a:p>
            <a:pPr fontAlgn="base">
              <a:spcBef>
                <a:spcPct val="50000"/>
              </a:spcBef>
              <a:spcAft>
                <a:spcPct val="0"/>
              </a:spcAft>
            </a:pPr>
            <a:r>
              <a:rPr lang="en-US" sz="1400" dirty="0">
                <a:solidFill>
                  <a:prstClr val="white"/>
                </a:solidFill>
                <a:latin typeface="Arial" charset="0"/>
              </a:rPr>
              <a:t>If this is set incorrectly, the given dimension will contain “mirror image” signals.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2515" y="3086833"/>
            <a:ext cx="4230624" cy="3638753"/>
          </a:xfrm>
          <a:prstGeom prst="rect">
            <a:avLst/>
          </a:prstGeom>
        </p:spPr>
      </p:pic>
    </p:spTree>
    <p:extLst>
      <p:ext uri="{BB962C8B-B14F-4D97-AF65-F5344CB8AC3E}">
        <p14:creationId xmlns:p14="http://schemas.microsoft.com/office/powerpoint/2010/main" val="3316816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Comment out Region Extraction</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82" y="990601"/>
            <a:ext cx="4217285" cy="3654145"/>
          </a:xfrm>
          <a:prstGeom prst="rect">
            <a:avLst/>
          </a:prstGeom>
        </p:spPr>
      </p:pic>
      <p:sp>
        <p:nvSpPr>
          <p:cNvPr id="14" name="TextBox 13"/>
          <p:cNvSpPr txBox="1"/>
          <p:nvPr/>
        </p:nvSpPr>
        <p:spPr>
          <a:xfrm>
            <a:off x="6096001" y="11430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EXT -x1 10.4ppm -</a:t>
            </a:r>
            <a:r>
              <a:rPr lang="en-US" sz="1050" b="1" dirty="0" err="1">
                <a:solidFill>
                  <a:srgbClr val="FFFF00"/>
                </a:solidFill>
                <a:latin typeface="Courier New" panose="02070309020205020404" pitchFamily="49" charset="0"/>
                <a:cs typeface="Courier New" panose="02070309020205020404" pitchFamily="49" charset="0"/>
              </a:rPr>
              <a:t>xn</a:t>
            </a:r>
            <a:r>
              <a:rPr lang="en-US" sz="1050" b="1" dirty="0">
                <a:solidFill>
                  <a:srgbClr val="FFFF00"/>
                </a:solidFill>
                <a:latin typeface="Courier New" panose="02070309020205020404" pitchFamily="49" charset="0"/>
                <a:cs typeface="Courier New" panose="02070309020205020404" pitchFamily="49" charset="0"/>
              </a:rPr>
              <a:t> 5.4ppm -</a:t>
            </a:r>
            <a:r>
              <a:rPr lang="en-US" sz="1050" b="1" dirty="0" err="1">
                <a:solidFill>
                  <a:srgbClr val="FFFF00"/>
                </a:solidFill>
                <a:latin typeface="Courier New" panose="02070309020205020404" pitchFamily="49" charset="0"/>
                <a:cs typeface="Courier New" panose="02070309020205020404" pitchFamily="49" charset="0"/>
              </a:rPr>
              <a:t>sw</a:t>
            </a:r>
            <a:r>
              <a:rPr lang="en-US" sz="1050" b="1" dirty="0">
                <a:solidFill>
                  <a:srgbClr val="FFFF00"/>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6" name="TextBox 5"/>
          <p:cNvSpPr txBox="1"/>
          <p:nvPr/>
        </p:nvSpPr>
        <p:spPr>
          <a:xfrm>
            <a:off x="2010066" y="5044034"/>
            <a:ext cx="7924800" cy="1277273"/>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For many kinds of spectra, only a limited chemical shift range of the directly-detected dimension will contain useful signals. In these cases, we commonly extract a smaller range of chemical shifts immediately after the directly-detected dimension has been Fourier processed. </a:t>
            </a:r>
          </a:p>
          <a:p>
            <a:pPr algn="just" fontAlgn="base">
              <a:spcBef>
                <a:spcPct val="50000"/>
              </a:spcBef>
              <a:spcAft>
                <a:spcPct val="0"/>
              </a:spcAft>
            </a:pPr>
            <a:r>
              <a:rPr lang="en-US" sz="1400" i="1" dirty="0">
                <a:solidFill>
                  <a:prstClr val="white">
                    <a:lumMod val="75000"/>
                  </a:prstClr>
                </a:solidFill>
                <a:latin typeface="Arial" charset="0"/>
              </a:rPr>
              <a:t>When practical, we choose region limits that avoid the solvent signal, and contain “extra space” so that no peaks lie along the edges of the selected region.</a:t>
            </a:r>
          </a:p>
        </p:txBody>
      </p:sp>
    </p:spTree>
    <p:extLst>
      <p:ext uri="{BB962C8B-B14F-4D97-AF65-F5344CB8AC3E}">
        <p14:creationId xmlns:p14="http://schemas.microsoft.com/office/powerpoint/2010/main" val="69463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X-Axis Phase Correction not Set Properly</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82" y="1447801"/>
            <a:ext cx="4217285" cy="3631435"/>
          </a:xfrm>
          <a:prstGeom prst="rect">
            <a:avLst/>
          </a:prstGeom>
        </p:spPr>
      </p:pic>
      <p:sp>
        <p:nvSpPr>
          <p:cNvPr id="14" name="TextBox 13"/>
          <p:cNvSpPr txBox="1"/>
          <p:nvPr/>
        </p:nvSpPr>
        <p:spPr>
          <a:xfrm>
            <a:off x="6096001" y="16002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PS </a:t>
            </a:r>
            <a:r>
              <a:rPr lang="en-US" sz="1050" b="1" dirty="0">
                <a:solidFill>
                  <a:srgbClr val="FF0000"/>
                </a:solidFill>
                <a:latin typeface="Courier New" panose="02070309020205020404" pitchFamily="49" charset="0"/>
                <a:cs typeface="Courier New" panose="02070309020205020404" pitchFamily="49" charset="0"/>
              </a:rPr>
              <a:t>-p0 0</a:t>
            </a:r>
            <a:r>
              <a:rPr lang="en-US" sz="1050" b="1" dirty="0">
                <a:solidFill>
                  <a:srgbClr val="FFFF00"/>
                </a:solidFill>
                <a:latin typeface="Courier New" panose="02070309020205020404" pitchFamily="49" charset="0"/>
                <a:cs typeface="Courier New" panose="02070309020205020404" pitchFamily="49" charset="0"/>
              </a:rPr>
              <a:t>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4852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Y-Axis 90 Degrees out of Phase</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924" y="1447801"/>
            <a:ext cx="4211801" cy="3631435"/>
          </a:xfrm>
          <a:prstGeom prst="rect">
            <a:avLst/>
          </a:prstGeom>
        </p:spPr>
      </p:pic>
      <p:sp>
        <p:nvSpPr>
          <p:cNvPr id="14" name="TextBox 13"/>
          <p:cNvSpPr txBox="1"/>
          <p:nvPr/>
        </p:nvSpPr>
        <p:spPr>
          <a:xfrm>
            <a:off x="6096001" y="16002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PS </a:t>
            </a:r>
            <a:r>
              <a:rPr lang="en-US" sz="1050" b="1" dirty="0">
                <a:solidFill>
                  <a:srgbClr val="FF0000"/>
                </a:solidFill>
                <a:latin typeface="Courier New" panose="02070309020205020404" pitchFamily="49" charset="0"/>
                <a:cs typeface="Courier New" panose="02070309020205020404" pitchFamily="49" charset="0"/>
              </a:rPr>
              <a:t>-p0 90 </a:t>
            </a:r>
            <a:r>
              <a:rPr lang="en-US" sz="1050" b="1" dirty="0">
                <a:solidFill>
                  <a:srgbClr val="FFFF00"/>
                </a:solidFill>
                <a:latin typeface="Courier New" panose="02070309020205020404" pitchFamily="49" charset="0"/>
                <a:cs typeface="Courier New" panose="02070309020205020404" pitchFamily="49" charset="0"/>
              </a:rPr>
              <a:t>-p1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537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Y-Axis First-Point Time Domain Scaling Not Set Properly</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924" y="990601"/>
            <a:ext cx="4211801" cy="3607157"/>
          </a:xfrm>
          <a:prstGeom prst="rect">
            <a:avLst/>
          </a:prstGeom>
        </p:spPr>
      </p:pic>
      <p:sp>
        <p:nvSpPr>
          <p:cNvPr id="14" name="TextBox 13"/>
          <p:cNvSpPr txBox="1"/>
          <p:nvPr/>
        </p:nvSpPr>
        <p:spPr>
          <a:xfrm>
            <a:off x="6096001" y="11430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SP -off 0.50 -end 0.95 -pow 1 </a:t>
            </a:r>
            <a:r>
              <a:rPr lang="en-US" sz="1050" b="1" dirty="0">
                <a:solidFill>
                  <a:srgbClr val="FF0000"/>
                </a:solidFill>
                <a:latin typeface="Courier New" panose="02070309020205020404" pitchFamily="49" charset="0"/>
                <a:cs typeface="Courier New" panose="02070309020205020404" pitchFamily="49" charset="0"/>
              </a:rPr>
              <a:t>-c 1.0 </a:t>
            </a:r>
            <a:r>
              <a:rPr lang="en-US" sz="1050" b="1" dirty="0">
                <a:solidFill>
                  <a:srgbClr val="FFFF00"/>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2010066" y="4891633"/>
            <a:ext cx="7924800" cy="1708160"/>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If the first point of the time-domain data is not adjusted properly, it will result in constant-offset baseline distortions in the corresponding spectrum, here shown as a vertical streak. </a:t>
            </a:r>
          </a:p>
          <a:p>
            <a:pPr algn="just" fontAlgn="base">
              <a:spcBef>
                <a:spcPct val="50000"/>
              </a:spcBef>
              <a:spcAft>
                <a:spcPct val="0"/>
              </a:spcAft>
            </a:pPr>
            <a:r>
              <a:rPr lang="en-US" sz="1400" i="1" dirty="0">
                <a:solidFill>
                  <a:prstClr val="white">
                    <a:lumMod val="75000"/>
                  </a:prstClr>
                </a:solidFill>
                <a:latin typeface="Arial" charset="0"/>
              </a:rPr>
              <a:t>The rule for adjustment is simple:</a:t>
            </a:r>
          </a:p>
          <a:p>
            <a:pPr marL="800100" lvl="1" indent="-342900" algn="just" fontAlgn="base">
              <a:spcBef>
                <a:spcPct val="50000"/>
              </a:spcBef>
              <a:spcAft>
                <a:spcPct val="0"/>
              </a:spcAft>
              <a:buFontTx/>
              <a:buAutoNum type="arabicPeriod"/>
            </a:pPr>
            <a:r>
              <a:rPr lang="en-US" sz="1400" i="1" dirty="0">
                <a:solidFill>
                  <a:prstClr val="white">
                    <a:lumMod val="75000"/>
                  </a:prstClr>
                </a:solidFill>
                <a:latin typeface="Arial" charset="0"/>
              </a:rPr>
              <a:t>If the dimension needs first order phase of zero (</a:t>
            </a:r>
            <a:r>
              <a:rPr lang="en-US" sz="1400" b="1" i="1" dirty="0">
                <a:solidFill>
                  <a:srgbClr val="FFFF00"/>
                </a:solidFill>
                <a:latin typeface="Courier New" panose="02070309020205020404" pitchFamily="49" charset="0"/>
                <a:cs typeface="Courier New" panose="02070309020205020404" pitchFamily="49" charset="0"/>
              </a:rPr>
              <a:t>PS -p1 0</a:t>
            </a:r>
            <a:r>
              <a:rPr lang="en-US" sz="1400" i="1" dirty="0">
                <a:solidFill>
                  <a:prstClr val="white">
                    <a:lumMod val="75000"/>
                  </a:prstClr>
                </a:solidFill>
                <a:latin typeface="Arial" charset="0"/>
              </a:rPr>
              <a:t>) scale the first point in the time domain by half (window function </a:t>
            </a:r>
            <a:r>
              <a:rPr lang="en-US" sz="1400" b="1" i="1" dirty="0">
                <a:solidFill>
                  <a:srgbClr val="FFFF00"/>
                </a:solidFill>
                <a:latin typeface="Courier New" panose="02070309020205020404" pitchFamily="49" charset="0"/>
                <a:cs typeface="Courier New" panose="02070309020205020404" pitchFamily="49" charset="0"/>
              </a:rPr>
              <a:t>–c 0.5</a:t>
            </a:r>
            <a:r>
              <a:rPr lang="en-US" sz="1400" i="1" dirty="0">
                <a:solidFill>
                  <a:prstClr val="white">
                    <a:lumMod val="75000"/>
                  </a:prstClr>
                </a:solidFill>
                <a:latin typeface="Arial" charset="0"/>
              </a:rPr>
              <a:t>).</a:t>
            </a:r>
          </a:p>
          <a:p>
            <a:pPr marL="800100" lvl="1" indent="-342900" algn="just" fontAlgn="base">
              <a:spcBef>
                <a:spcPct val="50000"/>
              </a:spcBef>
              <a:spcAft>
                <a:spcPct val="0"/>
              </a:spcAft>
              <a:buFontTx/>
              <a:buAutoNum type="arabicPeriod"/>
            </a:pPr>
            <a:r>
              <a:rPr lang="en-US" sz="1400" i="1" dirty="0">
                <a:solidFill>
                  <a:prstClr val="white">
                    <a:lumMod val="75000"/>
                  </a:prstClr>
                </a:solidFill>
                <a:latin typeface="Arial" charset="0"/>
              </a:rPr>
              <a:t>In all other cases, do not adjust the first point (window function </a:t>
            </a:r>
            <a:r>
              <a:rPr lang="en-US" sz="1400" b="1" i="1" dirty="0">
                <a:solidFill>
                  <a:srgbClr val="FFFF00"/>
                </a:solidFill>
                <a:latin typeface="Courier New" panose="02070309020205020404" pitchFamily="49" charset="0"/>
                <a:cs typeface="Courier New" panose="02070309020205020404" pitchFamily="49" charset="0"/>
              </a:rPr>
              <a:t>–c 1.0</a:t>
            </a:r>
            <a:r>
              <a:rPr lang="en-US" sz="1400" i="1" dirty="0">
                <a:solidFill>
                  <a:prstClr val="white">
                    <a:lumMod val="75000"/>
                  </a:prstClr>
                </a:solidFill>
                <a:latin typeface="Arial" charset="0"/>
              </a:rPr>
              <a:t>).</a:t>
            </a:r>
          </a:p>
        </p:txBody>
      </p:sp>
    </p:spTree>
    <p:extLst>
      <p:ext uri="{BB962C8B-B14F-4D97-AF65-F5344CB8AC3E}">
        <p14:creationId xmlns:p14="http://schemas.microsoft.com/office/powerpoint/2010/main" val="2315869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Solvent Filter and Baseline Correction Commented Out</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280" y="1447801"/>
            <a:ext cx="4189089" cy="3607157"/>
          </a:xfrm>
          <a:prstGeom prst="rect">
            <a:avLst/>
          </a:prstGeom>
        </p:spPr>
      </p:pic>
      <p:sp>
        <p:nvSpPr>
          <p:cNvPr id="14" name="TextBox 13"/>
          <p:cNvSpPr txBox="1"/>
          <p:nvPr/>
        </p:nvSpPr>
        <p:spPr>
          <a:xfrm>
            <a:off x="6096001" y="16002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12384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Fourier Transform with Negation of Imaginaries</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280" y="1273196"/>
            <a:ext cx="4189089" cy="3603605"/>
          </a:xfrm>
          <a:prstGeom prst="rect">
            <a:avLst/>
          </a:prstGeom>
        </p:spPr>
      </p:pic>
      <p:sp>
        <p:nvSpPr>
          <p:cNvPr id="14" name="TextBox 13"/>
          <p:cNvSpPr txBox="1"/>
          <p:nvPr/>
        </p:nvSpPr>
        <p:spPr>
          <a:xfrm>
            <a:off x="6096001" y="1423819"/>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FT </a:t>
            </a:r>
            <a:r>
              <a:rPr lang="en-US" sz="1050" b="1" dirty="0">
                <a:solidFill>
                  <a:srgbClr val="FF0000"/>
                </a:solidFill>
                <a:latin typeface="Courier New" panose="02070309020205020404" pitchFamily="49" charset="0"/>
                <a:cs typeface="Courier New" panose="02070309020205020404" pitchFamily="49" charset="0"/>
              </a:rPr>
              <a:t>–</a:t>
            </a:r>
            <a:r>
              <a:rPr lang="en-US" sz="1050" b="1" dirty="0" err="1">
                <a:solidFill>
                  <a:srgbClr val="FF0000"/>
                </a:solidFill>
                <a:latin typeface="Courier New" panose="02070309020205020404" pitchFamily="49" charset="0"/>
                <a:cs typeface="Courier New" panose="02070309020205020404" pitchFamily="49" charset="0"/>
              </a:rPr>
              <a:t>neg</a:t>
            </a:r>
            <a:r>
              <a:rPr lang="en-US" sz="1050" b="1" dirty="0">
                <a:solidFill>
                  <a:srgbClr val="FF0000"/>
                </a:solidFill>
                <a:latin typeface="Courier New" panose="02070309020205020404" pitchFamily="49" charset="0"/>
                <a:cs typeface="Courier New" panose="02070309020205020404" pitchFamily="49" charset="0"/>
              </a:rPr>
              <a:t> </a:t>
            </a:r>
            <a:r>
              <a:rPr lang="en-US" sz="1050" b="1" dirty="0">
                <a:solidFill>
                  <a:srgbClr val="FFFF00"/>
                </a:solidFill>
                <a:latin typeface="Courier New" panose="02070309020205020404" pitchFamily="49" charset="0"/>
                <a:cs typeface="Courier New" panose="02070309020205020404" pitchFamily="49" charset="0"/>
              </a:rPr>
              <a:t>-verb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1995968" y="5083266"/>
            <a:ext cx="7924800" cy="738664"/>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Some pulse sequences will give data that when transformed, will have the frequencies of a given dimension reversed. In these cases, the corresponding dimension should be Fourier transformed with the option </a:t>
            </a:r>
            <a:r>
              <a:rPr lang="en-US" sz="1400" b="1" i="1" dirty="0" err="1">
                <a:solidFill>
                  <a:srgbClr val="FFFF00"/>
                </a:solidFill>
                <a:latin typeface="Courier New" panose="02070309020205020404" pitchFamily="49" charset="0"/>
                <a:cs typeface="Courier New" panose="02070309020205020404" pitchFamily="49" charset="0"/>
              </a:rPr>
              <a:t>nmrPipe</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fn</a:t>
            </a:r>
            <a:r>
              <a:rPr lang="en-US" sz="1400" b="1" i="1" dirty="0">
                <a:solidFill>
                  <a:srgbClr val="FFFF00"/>
                </a:solidFill>
                <a:latin typeface="Courier New" panose="02070309020205020404" pitchFamily="49" charset="0"/>
                <a:cs typeface="Courier New" panose="02070309020205020404" pitchFamily="49" charset="0"/>
              </a:rPr>
              <a:t> FT –</a:t>
            </a:r>
            <a:r>
              <a:rPr lang="en-US" sz="1400" b="1" i="1" dirty="0" err="1">
                <a:solidFill>
                  <a:srgbClr val="FFFF00"/>
                </a:solidFill>
                <a:latin typeface="Courier New" panose="02070309020205020404" pitchFamily="49" charset="0"/>
                <a:cs typeface="Courier New" panose="02070309020205020404" pitchFamily="49" charset="0"/>
              </a:rPr>
              <a:t>neg</a:t>
            </a:r>
            <a:r>
              <a:rPr lang="en-US" sz="1400" b="1" i="1" dirty="0">
                <a:solidFill>
                  <a:srgbClr val="FFFF00"/>
                </a:solidFill>
                <a:latin typeface="Courier New" panose="02070309020205020404" pitchFamily="49" charset="0"/>
                <a:cs typeface="Courier New" panose="02070309020205020404" pitchFamily="49" charset="0"/>
              </a:rPr>
              <a:t> </a:t>
            </a:r>
            <a:r>
              <a:rPr lang="en-US" sz="1400" i="1" dirty="0">
                <a:solidFill>
                  <a:prstClr val="white">
                    <a:lumMod val="75000"/>
                  </a:prstClr>
                </a:solidFill>
                <a:latin typeface="Arial" charset="0"/>
              </a:rPr>
              <a:t>(or </a:t>
            </a:r>
            <a:r>
              <a:rPr lang="en-US" sz="1400" b="1" i="1" dirty="0">
                <a:solidFill>
                  <a:srgbClr val="FFFF00"/>
                </a:solidFill>
                <a:latin typeface="Courier New" panose="02070309020205020404" pitchFamily="49" charset="0"/>
                <a:cs typeface="Courier New" panose="02070309020205020404" pitchFamily="49" charset="0"/>
              </a:rPr>
              <a:t>basicFT2.com –</a:t>
            </a:r>
            <a:r>
              <a:rPr lang="en-US" sz="1400" b="1" i="1" dirty="0" err="1">
                <a:solidFill>
                  <a:srgbClr val="FFFF00"/>
                </a:solidFill>
                <a:latin typeface="Courier New" panose="02070309020205020404" pitchFamily="49" charset="0"/>
                <a:cs typeface="Courier New" panose="02070309020205020404" pitchFamily="49" charset="0"/>
              </a:rPr>
              <a:t>yFTARG</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neg</a:t>
            </a:r>
            <a:r>
              <a:rPr lang="en-US" sz="1400" i="1" dirty="0">
                <a:solidFill>
                  <a:prstClr val="white">
                    <a:lumMod val="75000"/>
                  </a:prstClr>
                </a:solidFill>
                <a:latin typeface="Arial" charset="0"/>
              </a:rPr>
              <a:t>).</a:t>
            </a:r>
          </a:p>
        </p:txBody>
      </p:sp>
    </p:spTree>
    <p:extLst>
      <p:ext uri="{BB962C8B-B14F-4D97-AF65-F5344CB8AC3E}">
        <p14:creationId xmlns:p14="http://schemas.microsoft.com/office/powerpoint/2010/main" val="10985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Fourier Transform with Sign Alternation</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280" y="838201"/>
            <a:ext cx="4189089" cy="3587705"/>
          </a:xfrm>
          <a:prstGeom prst="rect">
            <a:avLst/>
          </a:prstGeom>
        </p:spPr>
      </p:pic>
      <p:sp>
        <p:nvSpPr>
          <p:cNvPr id="14" name="TextBox 13"/>
          <p:cNvSpPr txBox="1"/>
          <p:nvPr/>
        </p:nvSpPr>
        <p:spPr>
          <a:xfrm>
            <a:off x="6096001" y="980874"/>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FT </a:t>
            </a:r>
            <a:r>
              <a:rPr lang="en-US" sz="1050" b="1" dirty="0">
                <a:solidFill>
                  <a:srgbClr val="FF0000"/>
                </a:solidFill>
                <a:latin typeface="Courier New" panose="02070309020205020404" pitchFamily="49" charset="0"/>
                <a:cs typeface="Courier New" panose="02070309020205020404" pitchFamily="49" charset="0"/>
              </a:rPr>
              <a:t>–alt </a:t>
            </a:r>
            <a:r>
              <a:rPr lang="en-US" sz="1050" b="1" dirty="0">
                <a:solidFill>
                  <a:srgbClr val="FFFF00"/>
                </a:solidFill>
                <a:latin typeface="Courier New" panose="02070309020205020404" pitchFamily="49" charset="0"/>
                <a:cs typeface="Courier New" panose="02070309020205020404" pitchFamily="49" charset="0"/>
              </a:rPr>
              <a:t>-verb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1995968" y="4640321"/>
            <a:ext cx="7924800" cy="1923604"/>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Some pulse sequences will give data that when transformed, will have the two halves of a given dimension rotated. In these cases, the corresponding dimension should be Fourier transformed with the sign-alternation option:</a:t>
            </a:r>
          </a:p>
          <a:p>
            <a:pPr algn="just" fontAlgn="base">
              <a:spcBef>
                <a:spcPct val="50000"/>
              </a:spcBef>
              <a:spcAft>
                <a:spcPct val="0"/>
              </a:spcAft>
            </a:pPr>
            <a:r>
              <a:rPr lang="en-US" sz="1400" i="1" dirty="0">
                <a:solidFill>
                  <a:prstClr val="white">
                    <a:lumMod val="75000"/>
                  </a:prstClr>
                </a:solidFill>
                <a:latin typeface="Arial" charset="0"/>
              </a:rPr>
              <a:t>         </a:t>
            </a:r>
            <a:r>
              <a:rPr lang="en-US" sz="1400" b="1" i="1" dirty="0" err="1">
                <a:solidFill>
                  <a:srgbClr val="FFFF00"/>
                </a:solidFill>
                <a:latin typeface="Courier New" panose="02070309020205020404" pitchFamily="49" charset="0"/>
                <a:cs typeface="Courier New" panose="02070309020205020404" pitchFamily="49" charset="0"/>
              </a:rPr>
              <a:t>nmrPipe</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fn</a:t>
            </a:r>
            <a:r>
              <a:rPr lang="en-US" sz="1400" b="1" i="1" dirty="0">
                <a:solidFill>
                  <a:srgbClr val="FFFF00"/>
                </a:solidFill>
                <a:latin typeface="Courier New" panose="02070309020205020404" pitchFamily="49" charset="0"/>
                <a:cs typeface="Courier New" panose="02070309020205020404" pitchFamily="49" charset="0"/>
              </a:rPr>
              <a:t> FT –alt </a:t>
            </a:r>
            <a:r>
              <a:rPr lang="en-US" sz="1400" i="1" dirty="0">
                <a:solidFill>
                  <a:prstClr val="white">
                    <a:lumMod val="75000"/>
                  </a:prstClr>
                </a:solidFill>
                <a:latin typeface="Arial" charset="0"/>
              </a:rPr>
              <a:t>(or </a:t>
            </a:r>
            <a:r>
              <a:rPr lang="en-US" sz="1400" b="1" i="1" dirty="0">
                <a:solidFill>
                  <a:srgbClr val="FFFF00"/>
                </a:solidFill>
                <a:latin typeface="Courier New" panose="02070309020205020404" pitchFamily="49" charset="0"/>
                <a:cs typeface="Courier New" panose="02070309020205020404" pitchFamily="49" charset="0"/>
              </a:rPr>
              <a:t>basicFT2.com –</a:t>
            </a:r>
            <a:r>
              <a:rPr lang="en-US" sz="1400" b="1" i="1" dirty="0" err="1">
                <a:solidFill>
                  <a:srgbClr val="FFFF00"/>
                </a:solidFill>
                <a:latin typeface="Courier New" panose="02070309020205020404" pitchFamily="49" charset="0"/>
                <a:cs typeface="Courier New" panose="02070309020205020404" pitchFamily="49" charset="0"/>
              </a:rPr>
              <a:t>yFTARG</a:t>
            </a:r>
            <a:r>
              <a:rPr lang="en-US" sz="1400" b="1" i="1" dirty="0">
                <a:solidFill>
                  <a:srgbClr val="FFFF00"/>
                </a:solidFill>
                <a:latin typeface="Courier New" panose="02070309020205020404" pitchFamily="49" charset="0"/>
                <a:cs typeface="Courier New" panose="02070309020205020404" pitchFamily="49" charset="0"/>
              </a:rPr>
              <a:t> alt</a:t>
            </a:r>
            <a:r>
              <a:rPr lang="en-US" sz="1400" i="1" dirty="0">
                <a:solidFill>
                  <a:prstClr val="white">
                    <a:lumMod val="75000"/>
                  </a:prstClr>
                </a:solidFill>
                <a:latin typeface="Arial" charset="0"/>
              </a:rPr>
              <a:t>).</a:t>
            </a:r>
          </a:p>
          <a:p>
            <a:pPr algn="just" fontAlgn="base">
              <a:spcBef>
                <a:spcPct val="50000"/>
              </a:spcBef>
              <a:spcAft>
                <a:spcPct val="0"/>
              </a:spcAft>
            </a:pPr>
            <a:r>
              <a:rPr lang="en-US" sz="1400" i="1" dirty="0">
                <a:solidFill>
                  <a:prstClr val="white">
                    <a:lumMod val="75000"/>
                  </a:prstClr>
                </a:solidFill>
                <a:latin typeface="Arial" charset="0"/>
              </a:rPr>
              <a:t>Sometimes, sign alternation must be used together with negation of imaginaries described previously:</a:t>
            </a:r>
          </a:p>
          <a:p>
            <a:pPr algn="just" fontAlgn="base">
              <a:spcBef>
                <a:spcPct val="50000"/>
              </a:spcBef>
              <a:spcAft>
                <a:spcPct val="0"/>
              </a:spcAft>
            </a:pP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nmrPipe</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fn</a:t>
            </a:r>
            <a:r>
              <a:rPr lang="en-US" sz="1400" b="1" i="1" dirty="0">
                <a:solidFill>
                  <a:srgbClr val="FFFF00"/>
                </a:solidFill>
                <a:latin typeface="Courier New" panose="02070309020205020404" pitchFamily="49" charset="0"/>
                <a:cs typeface="Courier New" panose="02070309020205020404" pitchFamily="49" charset="0"/>
              </a:rPr>
              <a:t> FT –alt -</a:t>
            </a:r>
            <a:r>
              <a:rPr lang="en-US" sz="1400" b="1" i="1" dirty="0" err="1">
                <a:solidFill>
                  <a:srgbClr val="FFFF00"/>
                </a:solidFill>
                <a:latin typeface="Courier New" panose="02070309020205020404" pitchFamily="49" charset="0"/>
                <a:cs typeface="Courier New" panose="02070309020205020404" pitchFamily="49" charset="0"/>
              </a:rPr>
              <a:t>neg</a:t>
            </a:r>
            <a:r>
              <a:rPr lang="en-US" sz="1400" b="1" i="1" dirty="0">
                <a:solidFill>
                  <a:srgbClr val="FFFF00"/>
                </a:solidFill>
                <a:latin typeface="Courier New" panose="02070309020205020404" pitchFamily="49" charset="0"/>
                <a:cs typeface="Courier New" panose="02070309020205020404" pitchFamily="49" charset="0"/>
              </a:rPr>
              <a:t> </a:t>
            </a:r>
            <a:r>
              <a:rPr lang="en-US" sz="1400" i="1" dirty="0">
                <a:solidFill>
                  <a:prstClr val="white">
                    <a:lumMod val="75000"/>
                  </a:prstClr>
                </a:solidFill>
                <a:latin typeface="Arial" charset="0"/>
              </a:rPr>
              <a:t>(or </a:t>
            </a:r>
            <a:r>
              <a:rPr lang="en-US" sz="1400" b="1" i="1" dirty="0">
                <a:solidFill>
                  <a:srgbClr val="FFFF00"/>
                </a:solidFill>
                <a:latin typeface="Courier New" panose="02070309020205020404" pitchFamily="49" charset="0"/>
                <a:cs typeface="Courier New" panose="02070309020205020404" pitchFamily="49" charset="0"/>
              </a:rPr>
              <a:t>basicFT2.com –</a:t>
            </a:r>
            <a:r>
              <a:rPr lang="en-US" sz="1400" b="1" i="1" dirty="0" err="1">
                <a:solidFill>
                  <a:srgbClr val="FFFF00"/>
                </a:solidFill>
                <a:latin typeface="Courier New" panose="02070309020205020404" pitchFamily="49" charset="0"/>
                <a:cs typeface="Courier New" panose="02070309020205020404" pitchFamily="49" charset="0"/>
              </a:rPr>
              <a:t>yFTARG</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alt,neg</a:t>
            </a:r>
            <a:r>
              <a:rPr lang="en-US" sz="1400" i="1" dirty="0">
                <a:solidFill>
                  <a:prstClr val="white">
                    <a:lumMod val="75000"/>
                  </a:prstClr>
                </a:solidFill>
                <a:latin typeface="Arial" charset="0"/>
              </a:rPr>
              <a:t>).</a:t>
            </a:r>
          </a:p>
        </p:txBody>
      </p:sp>
    </p:spTree>
    <p:extLst>
      <p:ext uri="{BB962C8B-B14F-4D97-AF65-F5344CB8AC3E}">
        <p14:creationId xmlns:p14="http://schemas.microsoft.com/office/powerpoint/2010/main" val="114932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Oval 8"/>
          <p:cNvSpPr/>
          <p:nvPr/>
        </p:nvSpPr>
        <p:spPr>
          <a:xfrm>
            <a:off x="9321961" y="46482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0" name="Oval 9"/>
          <p:cNvSpPr/>
          <p:nvPr/>
        </p:nvSpPr>
        <p:spPr>
          <a:xfrm>
            <a:off x="9345168" y="19050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 name="Picture 1"/>
          <p:cNvPicPr>
            <a:picLocks noChangeAspect="1"/>
          </p:cNvPicPr>
          <p:nvPr/>
        </p:nvPicPr>
        <p:blipFill>
          <a:blip r:embed="rId2"/>
          <a:stretch>
            <a:fillRect/>
          </a:stretch>
        </p:blipFill>
        <p:spPr>
          <a:xfrm>
            <a:off x="2057401" y="914401"/>
            <a:ext cx="7901101" cy="2562371"/>
          </a:xfrm>
          <a:prstGeom prst="rect">
            <a:avLst/>
          </a:prstGeom>
        </p:spPr>
      </p:pic>
      <p:pic>
        <p:nvPicPr>
          <p:cNvPr id="3" name="Picture 2"/>
          <p:cNvPicPr>
            <a:picLocks noChangeAspect="1"/>
          </p:cNvPicPr>
          <p:nvPr/>
        </p:nvPicPr>
        <p:blipFill>
          <a:blip r:embed="rId3"/>
          <a:stretch>
            <a:fillRect/>
          </a:stretch>
        </p:blipFill>
        <p:spPr>
          <a:xfrm>
            <a:off x="2057401" y="3657600"/>
            <a:ext cx="7901101" cy="25568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818" y="4640928"/>
            <a:ext cx="812639" cy="80586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106" y="1895857"/>
            <a:ext cx="812639" cy="812639"/>
          </a:xfrm>
          <a:prstGeom prst="rect">
            <a:avLst/>
          </a:prstGeom>
        </p:spPr>
      </p:pic>
      <p:sp>
        <p:nvSpPr>
          <p:cNvPr id="6" name="TextBox 5"/>
          <p:cNvSpPr txBox="1"/>
          <p:nvPr/>
        </p:nvSpPr>
        <p:spPr>
          <a:xfrm>
            <a:off x="2057400" y="49765"/>
            <a:ext cx="80772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0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7" name="Rectangle 6"/>
          <p:cNvSpPr/>
          <p:nvPr/>
        </p:nvSpPr>
        <p:spPr>
          <a:xfrm flipV="1">
            <a:off x="1706880" y="3602738"/>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Rectangle 7"/>
          <p:cNvSpPr/>
          <p:nvPr/>
        </p:nvSpPr>
        <p:spPr>
          <a:xfrm flipV="1">
            <a:off x="1706880" y="828559"/>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Tree>
    <p:extLst>
      <p:ext uri="{BB962C8B-B14F-4D97-AF65-F5344CB8AC3E}">
        <p14:creationId xmlns:p14="http://schemas.microsoft.com/office/powerpoint/2010/main" val="35460927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82622" y="24064"/>
            <a:ext cx="8882904" cy="6541047"/>
          </a:xfrm>
          <a:prstGeom prst="rect">
            <a:avLst/>
          </a:prstGeom>
        </p:spPr>
      </p:pic>
      <p:sp>
        <p:nvSpPr>
          <p:cNvPr id="2" name="TextBox 1"/>
          <p:cNvSpPr txBox="1"/>
          <p:nvPr/>
        </p:nvSpPr>
        <p:spPr>
          <a:xfrm>
            <a:off x="757990" y="239581"/>
            <a:ext cx="10732168"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B0F0"/>
                </a:solidFill>
                <a:latin typeface="Century Gothic" panose="020B0502020202020204" pitchFamily="34" charset="0"/>
              </a:rPr>
              <a:t>New </a:t>
            </a:r>
            <a:r>
              <a:rPr lang="en-US" sz="3200" i="1" kern="0" dirty="0" err="1">
                <a:solidFill>
                  <a:srgbClr val="00B0F0"/>
                </a:solidFill>
                <a:latin typeface="Century Gothic" panose="020B0502020202020204" pitchFamily="34" charset="0"/>
              </a:rPr>
              <a:t>NMRPipe</a:t>
            </a:r>
            <a:r>
              <a:rPr lang="en-US" sz="3200" i="1" kern="0" dirty="0">
                <a:solidFill>
                  <a:srgbClr val="00B0F0"/>
                </a:solidFill>
                <a:latin typeface="Century Gothic" panose="020B0502020202020204" pitchFamily="34" charset="0"/>
              </a:rPr>
              <a:t> Commands for General Purpose Spectral Processing and Script Generation</a:t>
            </a:r>
          </a:p>
        </p:txBody>
      </p:sp>
    </p:spTree>
    <p:extLst>
      <p:ext uri="{BB962C8B-B14F-4D97-AF65-F5344CB8AC3E}">
        <p14:creationId xmlns:p14="http://schemas.microsoft.com/office/powerpoint/2010/main" val="28970617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985159" y="1"/>
            <a:ext cx="7980964"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New General-Purpose Processing and Script Generation: </a:t>
            </a:r>
            <a:r>
              <a:rPr lang="en-US" sz="2400" i="1" kern="0" dirty="0">
                <a:solidFill>
                  <a:srgbClr val="0070C0"/>
                </a:solidFill>
                <a:latin typeface="Courier New" panose="02070309020205020404" pitchFamily="49" charset="0"/>
                <a:cs typeface="Courier New" panose="02070309020205020404" pitchFamily="49" charset="0"/>
              </a:rPr>
              <a:t>basicFT2.com basicFT3.com basicFT4.com</a:t>
            </a:r>
            <a:endParaRPr lang="en-US" sz="2400" kern="0" dirty="0">
              <a:solidFill>
                <a:srgbClr val="0070C0"/>
              </a:solidFill>
              <a:latin typeface="Courier New" panose="02070309020205020404" pitchFamily="49" charset="0"/>
              <a:cs typeface="Courier New" panose="02070309020205020404" pitchFamily="49" charset="0"/>
            </a:endParaRPr>
          </a:p>
        </p:txBody>
      </p:sp>
      <p:sp>
        <p:nvSpPr>
          <p:cNvPr id="8" name="TextBox 7"/>
          <p:cNvSpPr txBox="1"/>
          <p:nvPr/>
        </p:nvSpPr>
        <p:spPr>
          <a:xfrm>
            <a:off x="802106" y="915222"/>
            <a:ext cx="10587788" cy="5109091"/>
          </a:xfrm>
          <a:prstGeom prst="rect">
            <a:avLst/>
          </a:prstGeom>
          <a:noFill/>
        </p:spPr>
        <p:txBody>
          <a:bodyPr wrap="square" rtlCol="0">
            <a:spAutoFit/>
          </a:bodyPr>
          <a:lstStyle/>
          <a:p>
            <a:pPr algn="just" fontAlgn="base">
              <a:spcBef>
                <a:spcPct val="50000"/>
              </a:spcBef>
              <a:spcAft>
                <a:spcPct val="0"/>
              </a:spcAft>
            </a:pPr>
            <a:r>
              <a:rPr lang="en-US" dirty="0">
                <a:solidFill>
                  <a:prstClr val="black"/>
                </a:solidFill>
                <a:latin typeface="Arial" charset="0"/>
              </a:rPr>
              <a:t>The latest version of </a:t>
            </a:r>
            <a:r>
              <a:rPr lang="en-US" dirty="0" err="1">
                <a:solidFill>
                  <a:prstClr val="black"/>
                </a:solidFill>
                <a:latin typeface="Arial" charset="0"/>
              </a:rPr>
              <a:t>NMRPipe</a:t>
            </a:r>
            <a:r>
              <a:rPr lang="en-US" dirty="0">
                <a:solidFill>
                  <a:prstClr val="black"/>
                </a:solidFill>
                <a:latin typeface="Arial" charset="0"/>
              </a:rPr>
              <a:t> includes several new general-purpose commands for automated script generation:</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Default input file is based on the contents of the current directory, so you can get a quick and easy trial result just with a command like:</a:t>
            </a:r>
          </a:p>
          <a:p>
            <a:pPr algn="just" fontAlgn="base">
              <a:spcBef>
                <a:spcPct val="50000"/>
              </a:spcBef>
              <a:spcAft>
                <a:spcPct val="0"/>
              </a:spcAft>
            </a:pPr>
            <a:r>
              <a:rPr lang="en-US" dirty="0">
                <a:solidFill>
                  <a:prstClr val="black"/>
                </a:solidFill>
                <a:latin typeface="Courier New" panose="02070309020205020404" pitchFamily="49" charset="0"/>
                <a:cs typeface="Courier New" panose="02070309020205020404" pitchFamily="49" charset="0"/>
              </a:rPr>
              <a:t>	</a:t>
            </a:r>
            <a:r>
              <a:rPr lang="en-US" dirty="0">
                <a:solidFill>
                  <a:srgbClr val="0070C0"/>
                </a:solidFill>
                <a:latin typeface="Courier New" panose="02070309020205020404" pitchFamily="49" charset="0"/>
                <a:cs typeface="Courier New" panose="02070309020205020404" pitchFamily="49" charset="0"/>
              </a:rPr>
              <a:t>basicFT2.com –xP0 43</a:t>
            </a:r>
            <a:endParaRPr lang="en-US" dirty="0">
              <a:solidFill>
                <a:srgbClr val="0070C0"/>
              </a:solidFill>
              <a:latin typeface="Arial" charset="0"/>
            </a:endParaRP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Default parameters change automatically for amide-detected data.</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There are options for Linear Prediction and NUS Zero Fill (IST or SMILE reconstruction applied to extrapolate conventional data, described later). </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First-point time-domain scaling is adjusted automatically according to first-order phase correction.</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The commands can perform processing directly, or generate the </a:t>
            </a:r>
            <a:r>
              <a:rPr lang="en-US" dirty="0" err="1">
                <a:solidFill>
                  <a:prstClr val="black"/>
                </a:solidFill>
                <a:latin typeface="Arial" charset="0"/>
              </a:rPr>
              <a:t>NMRPipe</a:t>
            </a:r>
            <a:r>
              <a:rPr lang="en-US" dirty="0">
                <a:solidFill>
                  <a:prstClr val="black"/>
                </a:solidFill>
                <a:latin typeface="Arial" charset="0"/>
              </a:rPr>
              <a:t> script so that you can edit it yourself.</a:t>
            </a:r>
          </a:p>
          <a:p>
            <a:pPr algn="just" fontAlgn="base">
              <a:spcBef>
                <a:spcPct val="50000"/>
              </a:spcBef>
              <a:spcAft>
                <a:spcPct val="0"/>
              </a:spcAft>
            </a:pPr>
            <a:endParaRPr lang="en-US" sz="800" dirty="0">
              <a:solidFill>
                <a:prstClr val="black"/>
              </a:solidFill>
              <a:latin typeface="Arial" charset="0"/>
            </a:endParaRPr>
          </a:p>
          <a:p>
            <a:pPr marL="285750" indent="-285750" algn="just" fontAlgn="base">
              <a:spcAft>
                <a:spcPct val="0"/>
              </a:spcAft>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Command</a:t>
            </a:r>
            <a:r>
              <a:rPr lang="en-US" dirty="0">
                <a:solidFill>
                  <a:prstClr val="black"/>
                </a:solidFill>
                <a:latin typeface="Courier New" panose="02070309020205020404" pitchFamily="49" charset="0"/>
                <a:cs typeface="Courier New" panose="02070309020205020404" pitchFamily="49" charset="0"/>
              </a:rPr>
              <a:t> </a:t>
            </a:r>
            <a:r>
              <a:rPr lang="en-US" dirty="0">
                <a:solidFill>
                  <a:srgbClr val="0070C0"/>
                </a:solidFill>
                <a:latin typeface="Courier New" panose="02070309020205020404" pitchFamily="49" charset="0"/>
                <a:cs typeface="Courier New" panose="02070309020205020404" pitchFamily="49" charset="0"/>
              </a:rPr>
              <a:t>basicFT2.com</a:t>
            </a:r>
            <a:r>
              <a:rPr lang="en-US" dirty="0">
                <a:solidFill>
                  <a:prstClr val="black"/>
                </a:solidFill>
                <a:latin typeface="Arial" charset="0"/>
              </a:rPr>
              <a:t> can process a 2D spectrum, </a:t>
            </a:r>
            <a:r>
              <a:rPr lang="en-US" dirty="0" smtClean="0">
                <a:solidFill>
                  <a:prstClr val="black"/>
                </a:solidFill>
                <a:latin typeface="Arial" charset="0"/>
              </a:rPr>
              <a:t>a </a:t>
            </a:r>
            <a:r>
              <a:rPr lang="en-US" dirty="0">
                <a:solidFill>
                  <a:prstClr val="black"/>
                </a:solidFill>
                <a:latin typeface="Arial" charset="0"/>
              </a:rPr>
              <a:t>2D XY or XZ plane from 3D or 4D data, a 2D XA plane from 4D data, or a process an entire pseudo-3D series of 2D spectra. </a:t>
            </a:r>
          </a:p>
          <a:p>
            <a:pPr algn="just" fontAlgn="base">
              <a:spcAft>
                <a:spcPct val="0"/>
              </a:spcAft>
            </a:pPr>
            <a:endParaRPr lang="en-US" sz="800" dirty="0">
              <a:solidFill>
                <a:prstClr val="black"/>
              </a:solidFill>
              <a:latin typeface="Arial" charset="0"/>
            </a:endParaRPr>
          </a:p>
          <a:p>
            <a:pPr marL="285750" indent="-285750" algn="just" fontAlgn="base">
              <a:spcAft>
                <a:spcPct val="0"/>
              </a:spcAft>
              <a:buFont typeface="Wingdings" panose="05000000000000000000" pitchFamily="2" charset="2"/>
              <a:buChar char="§"/>
            </a:pPr>
            <a:r>
              <a:rPr lang="en-US" dirty="0">
                <a:solidFill>
                  <a:srgbClr val="0070C0"/>
                </a:solidFill>
                <a:latin typeface="Courier New" panose="02070309020205020404" pitchFamily="49" charset="0"/>
                <a:cs typeface="Courier New" panose="02070309020205020404" pitchFamily="49" charset="0"/>
              </a:rPr>
              <a:t>basicFT3.com and</a:t>
            </a:r>
            <a:r>
              <a:rPr lang="en-US" dirty="0">
                <a:solidFill>
                  <a:srgbClr val="0070C0"/>
                </a:solidFill>
                <a:latin typeface="Arial" panose="020B0604020202020204" pitchFamily="34" charset="0"/>
                <a:cs typeface="Arial" panose="020B0604020202020204" pitchFamily="34" charset="0"/>
              </a:rPr>
              <a:t> </a:t>
            </a:r>
            <a:r>
              <a:rPr lang="en-US" dirty="0">
                <a:solidFill>
                  <a:srgbClr val="0070C0"/>
                </a:solidFill>
                <a:latin typeface="Courier New" panose="02070309020205020404" pitchFamily="49" charset="0"/>
                <a:cs typeface="Courier New" panose="02070309020205020404" pitchFamily="49" charset="0"/>
              </a:rPr>
              <a:t>basicFT4.com </a:t>
            </a:r>
            <a:r>
              <a:rPr lang="en-US" dirty="0">
                <a:solidFill>
                  <a:prstClr val="black"/>
                </a:solidFill>
                <a:latin typeface="Arial" panose="020B0604020202020204" pitchFamily="34" charset="0"/>
                <a:cs typeface="Arial" panose="020B0604020202020204" pitchFamily="34" charset="0"/>
              </a:rPr>
              <a:t>process 3D and 4D spectra.</a:t>
            </a:r>
          </a:p>
        </p:txBody>
      </p:sp>
    </p:spTree>
    <p:extLst>
      <p:ext uri="{BB962C8B-B14F-4D97-AF65-F5344CB8AC3E}">
        <p14:creationId xmlns:p14="http://schemas.microsoft.com/office/powerpoint/2010/main" val="33527513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33600" y="1444824"/>
            <a:ext cx="8305800" cy="307777"/>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basicFT2.com -xP0 13 -xP1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5.4ppm -yP0 -90 -yP1 180 </a:t>
            </a:r>
          </a:p>
        </p:txBody>
      </p:sp>
      <p:sp>
        <p:nvSpPr>
          <p:cNvPr id="9" name="TextBox 8"/>
          <p:cNvSpPr txBox="1"/>
          <p:nvPr/>
        </p:nvSpPr>
        <p:spPr>
          <a:xfrm>
            <a:off x="2133603" y="2671806"/>
            <a:ext cx="5930475" cy="3924151"/>
          </a:xfrm>
          <a:prstGeom prst="rect">
            <a:avLst/>
          </a:prstGeom>
          <a:noFill/>
        </p:spPr>
        <p:txBody>
          <a:bodyPr wrap="square" rtlCol="0">
            <a:spAutoFit/>
          </a:bodyPr>
          <a:lstStyle/>
          <a:p>
            <a:pPr fontAlgn="base">
              <a:spcBef>
                <a:spcPts val="200"/>
              </a:spcBef>
              <a:spcAft>
                <a:spcPct val="0"/>
              </a:spcAft>
            </a:pP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-in fid/test001.fid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SOL</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SP -off 0.5 -end 0.98 -pow 2 </a:t>
            </a:r>
            <a:r>
              <a:rPr lang="en-US" sz="1400" dirty="0">
                <a:solidFill>
                  <a:srgbClr val="FFFF00"/>
                </a:solidFill>
                <a:latin typeface="Courier New" panose="02070309020205020404" pitchFamily="49" charset="0"/>
                <a:cs typeface="Courier New" panose="02070309020205020404" pitchFamily="49" charset="0"/>
              </a:rPr>
              <a:t>-c 0.5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ZF -auto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PS -p0 13  -p1 0.0 -di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EXT -x1 10.4ppm -</a:t>
            </a:r>
            <a:r>
              <a:rPr lang="en-US" sz="1400" dirty="0" err="1">
                <a:solidFill>
                  <a:prstClr val="white"/>
                </a:solidFill>
                <a:latin typeface="Courier New" panose="02070309020205020404" pitchFamily="49" charset="0"/>
                <a:cs typeface="Courier New" panose="02070309020205020404" pitchFamily="49" charset="0"/>
              </a:rPr>
              <a:t>xn</a:t>
            </a:r>
            <a:r>
              <a:rPr lang="en-US" sz="1400" dirty="0">
                <a:solidFill>
                  <a:prstClr val="white"/>
                </a:solidFill>
                <a:latin typeface="Courier New" panose="02070309020205020404" pitchFamily="49" charset="0"/>
                <a:cs typeface="Courier New" panose="02070309020205020404" pitchFamily="49" charset="0"/>
              </a:rPr>
              <a:t> 5.4ppm -</a:t>
            </a:r>
            <a:r>
              <a:rPr lang="en-US" sz="1400" dirty="0" err="1">
                <a:solidFill>
                  <a:prstClr val="white"/>
                </a:solidFill>
                <a:latin typeface="Courier New" panose="02070309020205020404" pitchFamily="49" charset="0"/>
                <a:cs typeface="Courier New" panose="02070309020205020404" pitchFamily="49" charset="0"/>
              </a:rPr>
              <a:t>sw</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SP -off 0.5 -end 0.98 -pow 1 </a:t>
            </a:r>
            <a:r>
              <a:rPr lang="en-US" sz="1400" dirty="0">
                <a:solidFill>
                  <a:srgbClr val="FFFF00"/>
                </a:solidFill>
                <a:latin typeface="Courier New" panose="02070309020205020404" pitchFamily="49" charset="0"/>
                <a:cs typeface="Courier New" panose="02070309020205020404" pitchFamily="49" charset="0"/>
              </a:rPr>
              <a:t>-c 1.0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ZF -auto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PS -p0 -90 -p1 180 -di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POLY -auto</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-out test.ft2 </a:t>
            </a:r>
            <a:r>
              <a:rPr lang="en-US" sz="1400" dirty="0">
                <a:solidFill>
                  <a:prstClr val="white"/>
                </a:solidFill>
                <a:latin typeface="Courier New" panose="02070309020205020404" pitchFamily="49" charset="0"/>
                <a:cs typeface="Courier New" panose="02070309020205020404" pitchFamily="49" charset="0"/>
              </a:rPr>
              <a:t>-verb -</a:t>
            </a:r>
            <a:r>
              <a:rPr lang="en-US" sz="1400" dirty="0" err="1">
                <a:solidFill>
                  <a:prstClr val="white"/>
                </a:solidFill>
                <a:latin typeface="Courier New" panose="02070309020205020404" pitchFamily="49" charset="0"/>
                <a:cs typeface="Courier New" panose="02070309020205020404" pitchFamily="49" charset="0"/>
              </a:rPr>
              <a:t>ov</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1905000" y="2192675"/>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takes the place of this:</a:t>
            </a:r>
          </a:p>
        </p:txBody>
      </p:sp>
      <p:sp>
        <p:nvSpPr>
          <p:cNvPr id="11" name="TextBox 10"/>
          <p:cNvSpPr txBox="1"/>
          <p:nvPr/>
        </p:nvSpPr>
        <p:spPr>
          <a:xfrm>
            <a:off x="1905000" y="1005817"/>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This:</a:t>
            </a:r>
          </a:p>
        </p:txBody>
      </p:sp>
      <p:sp>
        <p:nvSpPr>
          <p:cNvPr id="12" name="TextBox 11"/>
          <p:cNvSpPr txBox="1"/>
          <p:nvPr/>
        </p:nvSpPr>
        <p:spPr>
          <a:xfrm>
            <a:off x="8051296" y="2819400"/>
            <a:ext cx="2451524" cy="369332"/>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b="1" i="1" dirty="0">
                <a:solidFill>
                  <a:srgbClr val="FFFF00"/>
                </a:solidFill>
                <a:latin typeface="Courier New" panose="02070309020205020404" pitchFamily="49" charset="0"/>
                <a:cs typeface="Courier New" panose="02070309020205020404" pitchFamily="49" charset="0"/>
              </a:rPr>
              <a:t>SOL</a:t>
            </a:r>
            <a:r>
              <a:rPr lang="en-US" sz="1600" i="1" dirty="0">
                <a:solidFill>
                  <a:srgbClr val="FFFF00"/>
                </a:solidFill>
                <a:latin typeface="Arial" charset="0"/>
              </a:rPr>
              <a:t> </a:t>
            </a:r>
            <a:r>
              <a:rPr lang="en-US" sz="1600" i="1" dirty="0">
                <a:solidFill>
                  <a:prstClr val="white"/>
                </a:solidFill>
                <a:latin typeface="Arial" charset="0"/>
              </a:rPr>
              <a:t>default for HN data</a:t>
            </a:r>
          </a:p>
        </p:txBody>
      </p:sp>
      <p:sp>
        <p:nvSpPr>
          <p:cNvPr id="13" name="TextBox 12"/>
          <p:cNvSpPr txBox="1"/>
          <p:nvPr/>
        </p:nvSpPr>
        <p:spPr>
          <a:xfrm>
            <a:off x="8169404" y="5715001"/>
            <a:ext cx="2215308" cy="584775"/>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srgbClr val="FFFF00"/>
                </a:solidFill>
                <a:latin typeface="Arial" charset="0"/>
              </a:rPr>
              <a:t>POLY -auto </a:t>
            </a:r>
            <a:r>
              <a:rPr lang="en-US" sz="1600" i="1" dirty="0">
                <a:solidFill>
                  <a:prstClr val="white"/>
                </a:solidFill>
                <a:latin typeface="Arial" charset="0"/>
              </a:rPr>
              <a:t>default for HN data</a:t>
            </a:r>
          </a:p>
        </p:txBody>
      </p:sp>
      <p:sp>
        <p:nvSpPr>
          <p:cNvPr id="14" name="TextBox 13"/>
          <p:cNvSpPr txBox="1"/>
          <p:nvPr/>
        </p:nvSpPr>
        <p:spPr>
          <a:xfrm>
            <a:off x="7980606" y="3714241"/>
            <a:ext cx="2592907" cy="830997"/>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First-Point Scale Factors (</a:t>
            </a:r>
            <a:r>
              <a:rPr lang="en-US" sz="1600" i="1" dirty="0">
                <a:solidFill>
                  <a:srgbClr val="FFFF00"/>
                </a:solidFill>
                <a:latin typeface="Arial" charset="0"/>
              </a:rPr>
              <a:t>-c values</a:t>
            </a:r>
            <a:r>
              <a:rPr lang="en-US" sz="1600" i="1" dirty="0">
                <a:solidFill>
                  <a:prstClr val="white"/>
                </a:solidFill>
                <a:latin typeface="Arial" charset="0"/>
              </a:rPr>
              <a:t>) automatically calculated from P1</a:t>
            </a:r>
          </a:p>
        </p:txBody>
      </p:sp>
      <p:sp>
        <p:nvSpPr>
          <p:cNvPr id="15" name="TextBox 14"/>
          <p:cNvSpPr txBox="1"/>
          <p:nvPr/>
        </p:nvSpPr>
        <p:spPr>
          <a:xfrm>
            <a:off x="1985159" y="1"/>
            <a:ext cx="7980964"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New General-Purpose Processing and Script Generation: </a:t>
            </a:r>
            <a:r>
              <a:rPr lang="en-US" sz="2400" i="1" kern="0" dirty="0">
                <a:solidFill>
                  <a:srgbClr val="00B0F0"/>
                </a:solidFill>
                <a:latin typeface="Courier New" panose="02070309020205020404" pitchFamily="49" charset="0"/>
                <a:cs typeface="Courier New" panose="02070309020205020404" pitchFamily="49" charset="0"/>
              </a:rPr>
              <a:t>basicFT2.com  basicFT3.com  basicFT4.com</a:t>
            </a:r>
            <a:endParaRPr lang="en-US" sz="2400" kern="0" dirty="0">
              <a:solidFill>
                <a:srgbClr val="00B0F0"/>
              </a:solidFill>
              <a:latin typeface="Courier New" panose="02070309020205020404" pitchFamily="49" charset="0"/>
              <a:cs typeface="Courier New" panose="02070309020205020404" pitchFamily="49" charset="0"/>
            </a:endParaRPr>
          </a:p>
        </p:txBody>
      </p:sp>
      <p:sp>
        <p:nvSpPr>
          <p:cNvPr id="16" name="TextBox 15"/>
          <p:cNvSpPr txBox="1"/>
          <p:nvPr/>
        </p:nvSpPr>
        <p:spPr>
          <a:xfrm>
            <a:off x="5128673" y="1981201"/>
            <a:ext cx="2579190" cy="584775"/>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Input (</a:t>
            </a:r>
            <a:r>
              <a:rPr lang="en-US" sz="1600" b="1" i="1" dirty="0">
                <a:solidFill>
                  <a:srgbClr val="FFFF00"/>
                </a:solidFill>
                <a:latin typeface="Courier New" panose="02070309020205020404" pitchFamily="49" charset="0"/>
                <a:cs typeface="Courier New" panose="02070309020205020404" pitchFamily="49" charset="0"/>
              </a:rPr>
              <a:t>-in</a:t>
            </a:r>
            <a:r>
              <a:rPr lang="en-US" sz="1600" i="1" dirty="0">
                <a:solidFill>
                  <a:prstClr val="white"/>
                </a:solidFill>
                <a:latin typeface="Arial" charset="0"/>
              </a:rPr>
              <a:t>) determined automatically</a:t>
            </a:r>
          </a:p>
        </p:txBody>
      </p:sp>
      <p:sp>
        <p:nvSpPr>
          <p:cNvPr id="17" name="TextBox 16"/>
          <p:cNvSpPr txBox="1"/>
          <p:nvPr/>
        </p:nvSpPr>
        <p:spPr>
          <a:xfrm>
            <a:off x="4837705" y="6400800"/>
            <a:ext cx="2897591" cy="338554"/>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Output (</a:t>
            </a:r>
            <a:r>
              <a:rPr lang="en-US" sz="1600" b="1" i="1" dirty="0">
                <a:solidFill>
                  <a:srgbClr val="FFFF00"/>
                </a:solidFill>
                <a:latin typeface="Courier New" panose="02070309020205020404" pitchFamily="49" charset="0"/>
                <a:cs typeface="Courier New" panose="02070309020205020404" pitchFamily="49" charset="0"/>
              </a:rPr>
              <a:t>-out</a:t>
            </a:r>
            <a:r>
              <a:rPr lang="en-US" sz="1600" i="1" dirty="0">
                <a:solidFill>
                  <a:prstClr val="white"/>
                </a:solidFill>
                <a:latin typeface="Arial" charset="0"/>
              </a:rPr>
              <a:t>) set by default</a:t>
            </a:r>
          </a:p>
        </p:txBody>
      </p:sp>
    </p:spTree>
    <p:extLst>
      <p:ext uri="{BB962C8B-B14F-4D97-AF65-F5344CB8AC3E}">
        <p14:creationId xmlns:p14="http://schemas.microsoft.com/office/powerpoint/2010/main" val="10851217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p>
        </p:txBody>
      </p:sp>
      <p:sp>
        <p:nvSpPr>
          <p:cNvPr id="9" name="TextBox 8"/>
          <p:cNvSpPr txBox="1"/>
          <p:nvPr/>
        </p:nvSpPr>
        <p:spPr>
          <a:xfrm>
            <a:off x="177800" y="104507"/>
            <a:ext cx="118999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p:txBody>
      </p:sp>
    </p:spTree>
    <p:extLst>
      <p:ext uri="{BB962C8B-B14F-4D97-AF65-F5344CB8AC3E}">
        <p14:creationId xmlns:p14="http://schemas.microsoft.com/office/powerpoint/2010/main" val="1348178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9693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a:t>
            </a:r>
            <a:r>
              <a:rPr lang="en-US" sz="2000" dirty="0" smtClean="0">
                <a:solidFill>
                  <a:srgbClr val="FFFF00"/>
                </a:solidFill>
                <a:latin typeface="Courier New" pitchFamily="49" charset="0"/>
              </a:rPr>
              <a:t>Auto</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a:t>
            </a:r>
            <a:r>
              <a:rPr lang="en-US" sz="2000" dirty="0" smtClean="0">
                <a:solidFill>
                  <a:prstClr val="white"/>
                </a:solidFill>
                <a:latin typeface="Courier New" pitchFamily="49" charset="0"/>
              </a:rPr>
              <a:t>180</a:t>
            </a:r>
            <a:endParaRPr lang="en-US" sz="2000" dirty="0">
              <a:solidFill>
                <a:srgbClr val="FFFF00"/>
              </a:solidFill>
              <a:latin typeface="Courier New" pitchFamily="49" charset="0"/>
            </a:endParaRPr>
          </a:p>
        </p:txBody>
      </p:sp>
      <p:sp>
        <p:nvSpPr>
          <p:cNvPr id="9" name="TextBox 8"/>
          <p:cNvSpPr txBox="1"/>
          <p:nvPr/>
        </p:nvSpPr>
        <p:spPr>
          <a:xfrm>
            <a:off x="215900" y="104507"/>
            <a:ext cx="118491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Adding </a:t>
            </a:r>
            <a:r>
              <a:rPr lang="en-US" sz="2800" dirty="0" smtClean="0">
                <a:solidFill>
                  <a:srgbClr val="FFFF00"/>
                </a:solidFill>
                <a:latin typeface="Arial" panose="020B0604020202020204" pitchFamily="34" charset="0"/>
                <a:cs typeface="Arial" panose="020B0604020202020204" pitchFamily="34" charset="0"/>
              </a:rPr>
              <a:t>P0 </a:t>
            </a:r>
            <a:r>
              <a:rPr lang="en-US" sz="2800" dirty="0" err="1" smtClean="0">
                <a:solidFill>
                  <a:srgbClr val="FFFF00"/>
                </a:solidFill>
                <a:latin typeface="Arial" panose="020B0604020202020204" pitchFamily="34" charset="0"/>
                <a:cs typeface="Arial" panose="020B0604020202020204" pitchFamily="34" charset="0"/>
              </a:rPr>
              <a:t>Autophasing</a:t>
            </a:r>
            <a:r>
              <a:rPr lang="en-US" sz="2800" dirty="0" smtClean="0">
                <a:solidFill>
                  <a:srgbClr val="FFFF00"/>
                </a:solidFill>
                <a:latin typeface="Arial" panose="020B0604020202020204" pitchFamily="34" charset="0"/>
                <a:cs typeface="Arial" panose="020B0604020202020204" pitchFamily="34" charset="0"/>
              </a:rPr>
              <a:t> in the Directly-Detected Dimension</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691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9693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smtClean="0">
                <a:solidFill>
                  <a:srgbClr val="FFFF00"/>
                </a:solidFill>
                <a:latin typeface="Courier New" pitchFamily="49" charset="0"/>
              </a:rPr>
              <a:t>–</a:t>
            </a:r>
            <a:r>
              <a:rPr lang="en-US" sz="2000" dirty="0" err="1" smtClean="0">
                <a:solidFill>
                  <a:srgbClr val="FFFF00"/>
                </a:solidFill>
                <a:latin typeface="Courier New" pitchFamily="49" charset="0"/>
              </a:rPr>
              <a:t>yLP</a:t>
            </a:r>
            <a:r>
              <a:rPr lang="en-US" sz="2000" dirty="0" smtClean="0">
                <a:solidFill>
                  <a:srgbClr val="FFFF00"/>
                </a:solidFill>
                <a:latin typeface="Courier New" pitchFamily="49" charset="0"/>
              </a:rPr>
              <a:t> </a:t>
            </a:r>
            <a:r>
              <a:rPr lang="en-US" sz="2000" dirty="0" err="1" smtClean="0">
                <a:solidFill>
                  <a:srgbClr val="FFFF00"/>
                </a:solidFill>
                <a:latin typeface="Courier New" pitchFamily="49" charset="0"/>
              </a:rPr>
              <a:t>fb,ord</a:t>
            </a:r>
            <a:r>
              <a:rPr lang="en-US" sz="2000" dirty="0" smtClean="0">
                <a:solidFill>
                  <a:srgbClr val="FFFF00"/>
                </a:solidFill>
                <a:latin typeface="Courier New" pitchFamily="49" charset="0"/>
              </a:rPr>
              <a:t>=12 –</a:t>
            </a:r>
            <a:r>
              <a:rPr lang="en-US" sz="2000" dirty="0" err="1" smtClean="0">
                <a:solidFill>
                  <a:srgbClr val="FFFF00"/>
                </a:solidFill>
                <a:latin typeface="Courier New" pitchFamily="49" charset="0"/>
              </a:rPr>
              <a:t>zLP</a:t>
            </a:r>
            <a:r>
              <a:rPr lang="en-US" sz="2000" dirty="0" smtClean="0">
                <a:solidFill>
                  <a:srgbClr val="FFFF00"/>
                </a:solidFill>
                <a:latin typeface="Courier New" pitchFamily="49" charset="0"/>
              </a:rPr>
              <a:t> fb -</a:t>
            </a:r>
            <a:r>
              <a:rPr lang="en-US" sz="2000" dirty="0" err="1" smtClean="0">
                <a:solidFill>
                  <a:srgbClr val="FFFF00"/>
                </a:solidFill>
                <a:latin typeface="Courier New" pitchFamily="49" charset="0"/>
              </a:rPr>
              <a:t>inv</a:t>
            </a:r>
            <a:endParaRPr lang="en-US" sz="2000" dirty="0">
              <a:solidFill>
                <a:srgbClr val="FFFF00"/>
              </a:solidFill>
              <a:latin typeface="Courier New" pitchFamily="49" charset="0"/>
            </a:endParaRPr>
          </a:p>
        </p:txBody>
      </p:sp>
      <p:sp>
        <p:nvSpPr>
          <p:cNvPr id="9" name="TextBox 8"/>
          <p:cNvSpPr txBox="1"/>
          <p:nvPr/>
        </p:nvSpPr>
        <p:spPr>
          <a:xfrm>
            <a:off x="215900" y="104507"/>
            <a:ext cx="118491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Adding </a:t>
            </a:r>
            <a:r>
              <a:rPr lang="en-US" sz="2800" dirty="0" smtClean="0">
                <a:solidFill>
                  <a:srgbClr val="FFFF00"/>
                </a:solidFill>
                <a:latin typeface="Arial" panose="020B0604020202020204" pitchFamily="34" charset="0"/>
                <a:cs typeface="Arial" panose="020B0604020202020204" pitchFamily="34" charset="0"/>
              </a:rPr>
              <a:t>Linear Prediction with Inverse Processing</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203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02923" y="1125977"/>
            <a:ext cx="6934199" cy="789960"/>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basicFT3.com -in fid/test%03d.fid -out </a:t>
            </a:r>
            <a:r>
              <a:rPr lang="en-US" sz="1400" dirty="0" err="1">
                <a:solidFill>
                  <a:prstClr val="white"/>
                </a:solidFill>
                <a:latin typeface="Courier New" panose="02070309020205020404" pitchFamily="49" charset="0"/>
                <a:cs typeface="Courier New" panose="02070309020205020404" pitchFamily="49" charset="0"/>
              </a:rPr>
              <a:t>lp</a:t>
            </a:r>
            <a:r>
              <a:rPr lang="en-US" sz="1400" dirty="0">
                <a:solidFill>
                  <a:prstClr val="white"/>
                </a:solidFill>
                <a:latin typeface="Courier New" panose="02070309020205020404" pitchFamily="49" charset="0"/>
                <a:cs typeface="Courier New" panose="02070309020205020404" pitchFamily="49" charset="0"/>
              </a:rPr>
              <a:t>/test%03d.ft3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-xP0 43 -xP1 0 -yP0 -135 -yP1 180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a:t>
            </a:r>
            <a:r>
              <a:rPr lang="en-US" sz="1400" dirty="0" err="1">
                <a:solidFill>
                  <a:srgbClr val="FFFF00"/>
                </a:solidFill>
                <a:latin typeface="Courier New" panose="02070309020205020404" pitchFamily="49" charset="0"/>
                <a:cs typeface="Courier New" panose="02070309020205020404" pitchFamily="49" charset="0"/>
              </a:rPr>
              <a:t>yLP</a:t>
            </a:r>
            <a:r>
              <a:rPr lang="en-US" sz="1400" dirty="0">
                <a:solidFill>
                  <a:srgbClr val="FFFF00"/>
                </a:solidFill>
                <a:latin typeface="Courier New" panose="02070309020205020404" pitchFamily="49" charset="0"/>
                <a:cs typeface="Courier New" panose="02070309020205020404" pitchFamily="49" charset="0"/>
              </a:rPr>
              <a:t> </a:t>
            </a:r>
            <a:r>
              <a:rPr lang="en-US" sz="1400" dirty="0" err="1">
                <a:solidFill>
                  <a:srgbClr val="FFFF00"/>
                </a:solidFill>
                <a:latin typeface="Courier New" panose="02070309020205020404" pitchFamily="49" charset="0"/>
                <a:cs typeface="Courier New" panose="02070309020205020404" pitchFamily="49" charset="0"/>
              </a:rPr>
              <a:t>fb,ord</a:t>
            </a:r>
            <a:r>
              <a:rPr lang="en-US" sz="1400" dirty="0">
                <a:solidFill>
                  <a:srgbClr val="FFFF00"/>
                </a:solidFill>
                <a:latin typeface="Courier New" panose="02070309020205020404" pitchFamily="49" charset="0"/>
                <a:cs typeface="Courier New" panose="02070309020205020404" pitchFamily="49" charset="0"/>
              </a:rPr>
              <a:t>=12 -</a:t>
            </a:r>
            <a:r>
              <a:rPr lang="en-US" sz="1400" dirty="0" err="1">
                <a:solidFill>
                  <a:srgbClr val="FFFF00"/>
                </a:solidFill>
                <a:latin typeface="Courier New" panose="02070309020205020404" pitchFamily="49" charset="0"/>
                <a:cs typeface="Courier New" panose="02070309020205020404" pitchFamily="49" charset="0"/>
              </a:rPr>
              <a:t>zLP</a:t>
            </a:r>
            <a:r>
              <a:rPr lang="en-US" sz="1400" dirty="0">
                <a:solidFill>
                  <a:srgbClr val="FFFF00"/>
                </a:solidFill>
                <a:latin typeface="Courier New" panose="02070309020205020404" pitchFamily="49" charset="0"/>
                <a:cs typeface="Courier New" panose="02070309020205020404" pitchFamily="49" charset="0"/>
              </a:rPr>
              <a:t> fb -</a:t>
            </a:r>
            <a:r>
              <a:rPr lang="en-US" sz="1400" dirty="0" err="1">
                <a:solidFill>
                  <a:srgbClr val="FFFF00"/>
                </a:solidFill>
                <a:latin typeface="Courier New" panose="02070309020205020404" pitchFamily="49" charset="0"/>
                <a:cs typeface="Courier New" panose="02070309020205020404" pitchFamily="49" charset="0"/>
              </a:rPr>
              <a:t>inv</a:t>
            </a:r>
            <a:endParaRPr lang="en-US" sz="1400" dirty="0">
              <a:solidFill>
                <a:srgbClr val="FFFF00"/>
              </a:solidFill>
              <a:latin typeface="Courier New" panose="02070309020205020404" pitchFamily="49" charset="0"/>
              <a:cs typeface="Courier New" panose="02070309020205020404" pitchFamily="49" charset="0"/>
            </a:endParaRPr>
          </a:p>
        </p:txBody>
      </p:sp>
      <p:sp>
        <p:nvSpPr>
          <p:cNvPr id="9" name="TextBox 8"/>
          <p:cNvSpPr txBox="1"/>
          <p:nvPr/>
        </p:nvSpPr>
        <p:spPr>
          <a:xfrm>
            <a:off x="2102923" y="2405300"/>
            <a:ext cx="4145477" cy="4196020"/>
          </a:xfrm>
          <a:prstGeom prst="rect">
            <a:avLst/>
          </a:prstGeom>
          <a:noFill/>
        </p:spPr>
        <p:txBody>
          <a:bodyPr wrap="square" rtlCol="0">
            <a:spAutoFit/>
          </a:bodyPr>
          <a:lstStyle/>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fid/test%03d.fid -x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0.5 -end 0.95 -pow 2 -c 0.5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43 -p1 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EXT -x1 3% -</a:t>
            </a:r>
            <a:r>
              <a:rPr lang="en-US" sz="1000" dirty="0" err="1">
                <a:solidFill>
                  <a:prstClr val="white"/>
                </a:solidFill>
                <a:latin typeface="Courier New" panose="02070309020205020404" pitchFamily="49" charset="0"/>
                <a:cs typeface="Courier New" panose="02070309020205020404" pitchFamily="49" charset="0"/>
              </a:rPr>
              <a:t>xn</a:t>
            </a:r>
            <a:r>
              <a:rPr lang="en-US" sz="1000" dirty="0">
                <a:solidFill>
                  <a:prstClr val="white"/>
                </a:solidFill>
                <a:latin typeface="Courier New" panose="02070309020205020404" pitchFamily="49" charset="0"/>
                <a:cs typeface="Courier New" panose="02070309020205020404" pitchFamily="49" charset="0"/>
              </a:rPr>
              <a:t> 47% -</a:t>
            </a:r>
            <a:r>
              <a:rPr lang="en-US" sz="1000" dirty="0" err="1">
                <a:solidFill>
                  <a:prstClr val="white"/>
                </a:solidFill>
                <a:latin typeface="Courier New" panose="02070309020205020404" pitchFamily="49" charset="0"/>
                <a:cs typeface="Courier New" panose="02070309020205020404" pitchFamily="49" charset="0"/>
              </a:rPr>
              <a:t>sw</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0.50 -end 0.95 -pow 1 -c 1.0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-p0 -135 -p1 180 -di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POLY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ft2/test%03d.ft2 -x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ft2/test%03d.ft2 -z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LP -fb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lp1/test%03d.lp1 -z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1905000" y="1967479"/>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takes the place of this:</a:t>
            </a:r>
          </a:p>
        </p:txBody>
      </p:sp>
      <p:sp>
        <p:nvSpPr>
          <p:cNvPr id="11" name="TextBox 10"/>
          <p:cNvSpPr txBox="1"/>
          <p:nvPr/>
        </p:nvSpPr>
        <p:spPr>
          <a:xfrm>
            <a:off x="1905000" y="748279"/>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This:</a:t>
            </a:r>
          </a:p>
        </p:txBody>
      </p:sp>
      <p:sp>
        <p:nvSpPr>
          <p:cNvPr id="16" name="TextBox 15"/>
          <p:cNvSpPr txBox="1"/>
          <p:nvPr/>
        </p:nvSpPr>
        <p:spPr>
          <a:xfrm>
            <a:off x="6335486" y="2714263"/>
            <a:ext cx="3875314" cy="2221121"/>
          </a:xfrm>
          <a:prstGeom prst="rect">
            <a:avLst/>
          </a:prstGeom>
          <a:noFill/>
        </p:spPr>
        <p:txBody>
          <a:bodyPr wrap="square" rtlCol="0">
            <a:spAutoFit/>
          </a:bodyPr>
          <a:lstStyle/>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lp1/test%03d.lp1 -y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HT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LP -fb -</a:t>
            </a:r>
            <a:r>
              <a:rPr lang="en-US" sz="1000" dirty="0" err="1">
                <a:solidFill>
                  <a:prstClr val="white"/>
                </a:solidFill>
                <a:latin typeface="Courier New" panose="02070309020205020404" pitchFamily="49" charset="0"/>
                <a:cs typeface="Courier New" panose="02070309020205020404" pitchFamily="49" charset="0"/>
              </a:rPr>
              <a:t>ord</a:t>
            </a:r>
            <a:r>
              <a:rPr lang="en-US" sz="1000" dirty="0">
                <a:solidFill>
                  <a:prstClr val="white"/>
                </a:solidFill>
                <a:latin typeface="Courier New" panose="02070309020205020404" pitchFamily="49" charset="0"/>
                <a:cs typeface="Courier New" panose="02070309020205020404" pitchFamily="49" charset="0"/>
              </a:rPr>
              <a:t> 12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a:t>
            </a:r>
            <a:r>
              <a:rPr lang="en-US" sz="1000" dirty="0" err="1">
                <a:solidFill>
                  <a:prstClr val="white"/>
                </a:solidFill>
                <a:latin typeface="Courier New" panose="02070309020205020404" pitchFamily="49" charset="0"/>
                <a:cs typeface="Courier New" panose="02070309020205020404" pitchFamily="49" charset="0"/>
              </a:rPr>
              <a:t>lp</a:t>
            </a:r>
            <a:r>
              <a:rPr lang="en-US" sz="1000" dirty="0">
                <a:solidFill>
                  <a:prstClr val="white"/>
                </a:solidFill>
                <a:latin typeface="Courier New" panose="02070309020205020404" pitchFamily="49" charset="0"/>
                <a:cs typeface="Courier New" panose="02070309020205020404" pitchFamily="49" charset="0"/>
              </a:rPr>
              <a:t>/test%03d.ft3 -y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p:txBody>
      </p:sp>
      <p:sp>
        <p:nvSpPr>
          <p:cNvPr id="8" name="TextBox 7"/>
          <p:cNvSpPr txBox="1"/>
          <p:nvPr/>
        </p:nvSpPr>
        <p:spPr>
          <a:xfrm>
            <a:off x="215900" y="104507"/>
            <a:ext cx="11849100" cy="824252"/>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endParaRPr lang="en-US" sz="1200" i="1"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1285667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2097546"/>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a:t>
            </a:r>
            <a:r>
              <a:rPr lang="en-US" sz="2000" dirty="0" err="1">
                <a:solidFill>
                  <a:srgbClr val="FFFF00"/>
                </a:solidFill>
                <a:latin typeface="Courier New" pitchFamily="49" charset="0"/>
              </a:rPr>
              <a:t>nusZF</a:t>
            </a:r>
            <a:r>
              <a:rPr lang="en-US" sz="2000" dirty="0">
                <a:solidFill>
                  <a:srgbClr val="FFFF00"/>
                </a:solidFill>
                <a:latin typeface="Courier New" pitchFamily="49" charset="0"/>
              </a:rPr>
              <a:t> -</a:t>
            </a:r>
            <a:r>
              <a:rPr lang="en-US" sz="2000" dirty="0" err="1">
                <a:solidFill>
                  <a:srgbClr val="FFFF00"/>
                </a:solidFill>
                <a:latin typeface="Courier New" pitchFamily="49" charset="0"/>
              </a:rPr>
              <a:t>ist</a:t>
            </a:r>
            <a:endParaRPr lang="en-US" sz="2000" dirty="0">
              <a:solidFill>
                <a:srgbClr val="FFFF00"/>
              </a:solidFill>
              <a:latin typeface="Courier New" pitchFamily="49" charset="0"/>
            </a:endParaRPr>
          </a:p>
        </p:txBody>
      </p:sp>
      <p:sp>
        <p:nvSpPr>
          <p:cNvPr id="9" name="TextBox 8"/>
          <p:cNvSpPr txBox="1"/>
          <p:nvPr/>
        </p:nvSpPr>
        <p:spPr>
          <a:xfrm>
            <a:off x="228600" y="104507"/>
            <a:ext cx="117348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smtClean="0">
                <a:solidFill>
                  <a:srgbClr val="FFFF00"/>
                </a:solidFill>
                <a:latin typeface="Arial" panose="020B0604020202020204" pitchFamily="34" charset="0"/>
                <a:cs typeface="Arial" panose="020B0604020202020204" pitchFamily="34" charset="0"/>
              </a:rPr>
              <a:t>Conventional Uniformly-Sampled Data with  </a:t>
            </a:r>
          </a:p>
          <a:p>
            <a:pPr algn="ctr"/>
            <a:r>
              <a:rPr lang="en-US" sz="2800" dirty="0" smtClean="0">
                <a:solidFill>
                  <a:srgbClr val="FFFF00"/>
                </a:solidFill>
                <a:latin typeface="Arial" panose="020B0604020202020204" pitchFamily="34" charset="0"/>
                <a:cs typeface="Arial" panose="020B0604020202020204" pitchFamily="34" charset="0"/>
              </a:rPr>
              <a:t>NUS-Style </a:t>
            </a:r>
            <a:r>
              <a:rPr lang="en-US" sz="2800" dirty="0">
                <a:solidFill>
                  <a:srgbClr val="FFFF00"/>
                </a:solidFill>
                <a:latin typeface="Arial" panose="020B0604020202020204" pitchFamily="34" charset="0"/>
                <a:cs typeface="Arial" panose="020B0604020202020204" pitchFamily="34" charset="0"/>
              </a:rPr>
              <a:t>Extrapolation via IST</a:t>
            </a:r>
          </a:p>
        </p:txBody>
      </p:sp>
    </p:spTree>
    <p:extLst>
      <p:ext uri="{BB962C8B-B14F-4D97-AF65-F5344CB8AC3E}">
        <p14:creationId xmlns:p14="http://schemas.microsoft.com/office/powerpoint/2010/main" val="54261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2097546"/>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a:t>
            </a:r>
            <a:r>
              <a:rPr lang="en-US" sz="2000" dirty="0" err="1">
                <a:solidFill>
                  <a:srgbClr val="FFFF00"/>
                </a:solidFill>
                <a:latin typeface="Courier New" pitchFamily="49" charset="0"/>
              </a:rPr>
              <a:t>nusZF</a:t>
            </a:r>
            <a:r>
              <a:rPr lang="en-US" sz="2000" dirty="0">
                <a:solidFill>
                  <a:srgbClr val="FFFF00"/>
                </a:solidFill>
                <a:latin typeface="Courier New" pitchFamily="49" charset="0"/>
              </a:rPr>
              <a:t> </a:t>
            </a:r>
            <a:r>
              <a:rPr lang="en-US" sz="2000" dirty="0" smtClean="0">
                <a:solidFill>
                  <a:srgbClr val="FFFF00"/>
                </a:solidFill>
                <a:latin typeface="Courier New" pitchFamily="49" charset="0"/>
              </a:rPr>
              <a:t>-smile</a:t>
            </a:r>
            <a:endParaRPr lang="en-US" sz="2000" dirty="0">
              <a:solidFill>
                <a:srgbClr val="FFFF00"/>
              </a:solidFill>
              <a:latin typeface="Courier New" pitchFamily="49" charset="0"/>
            </a:endParaRPr>
          </a:p>
        </p:txBody>
      </p:sp>
      <p:sp>
        <p:nvSpPr>
          <p:cNvPr id="9" name="TextBox 8"/>
          <p:cNvSpPr txBox="1"/>
          <p:nvPr/>
        </p:nvSpPr>
        <p:spPr>
          <a:xfrm>
            <a:off x="228600" y="104507"/>
            <a:ext cx="117348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smtClean="0">
                <a:solidFill>
                  <a:srgbClr val="FFFF00"/>
                </a:solidFill>
                <a:latin typeface="Arial" panose="020B0604020202020204" pitchFamily="34" charset="0"/>
                <a:cs typeface="Arial" panose="020B0604020202020204" pitchFamily="34" charset="0"/>
              </a:rPr>
              <a:t>Conventional Uniformly-Sampled Data with  </a:t>
            </a:r>
          </a:p>
          <a:p>
            <a:pPr algn="ctr"/>
            <a:r>
              <a:rPr lang="en-US" sz="2800" dirty="0" smtClean="0">
                <a:solidFill>
                  <a:srgbClr val="FFFF00"/>
                </a:solidFill>
                <a:latin typeface="Arial" panose="020B0604020202020204" pitchFamily="34" charset="0"/>
                <a:cs typeface="Arial" panose="020B0604020202020204" pitchFamily="34" charset="0"/>
              </a:rPr>
              <a:t>NUS-Style </a:t>
            </a:r>
            <a:r>
              <a:rPr lang="en-US" sz="2800" dirty="0">
                <a:solidFill>
                  <a:srgbClr val="FFFF00"/>
                </a:solidFill>
                <a:latin typeface="Arial" panose="020B0604020202020204" pitchFamily="34" charset="0"/>
                <a:cs typeface="Arial" panose="020B0604020202020204" pitchFamily="34" charset="0"/>
              </a:rPr>
              <a:t>Extrapolation via </a:t>
            </a:r>
            <a:r>
              <a:rPr lang="en-US" sz="2800" dirty="0" smtClean="0">
                <a:solidFill>
                  <a:srgbClr val="FFFF00"/>
                </a:solidFill>
                <a:latin typeface="Arial" panose="020B0604020202020204" pitchFamily="34" charset="0"/>
                <a:cs typeface="Arial" panose="020B0604020202020204" pitchFamily="34" charset="0"/>
              </a:rPr>
              <a:t>SMILE</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575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srgbClr val="FFFF00"/>
                </a:solidFill>
                <a:latin typeface="Courier New" pitchFamily="49" charset="0"/>
              </a:rPr>
              <a:t>ist3D.com</a:t>
            </a:r>
            <a:r>
              <a:rPr lang="en-US" sz="2000" dirty="0">
                <a:solidFill>
                  <a:prstClr val="white"/>
                </a:solidFill>
                <a:latin typeface="Courier New" pitchFamily="49" charset="0"/>
              </a:rPr>
              <a:t>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a:t>
            </a:r>
            <a:endParaRPr lang="en-US" sz="2000" dirty="0">
              <a:solidFill>
                <a:srgbClr val="FFFF00"/>
              </a:solidFill>
              <a:latin typeface="Courier New" pitchFamily="49" charset="0"/>
            </a:endParaRPr>
          </a:p>
        </p:txBody>
      </p:sp>
      <p:sp>
        <p:nvSpPr>
          <p:cNvPr id="9" name="TextBox 8"/>
          <p:cNvSpPr txBox="1"/>
          <p:nvPr/>
        </p:nvSpPr>
        <p:spPr>
          <a:xfrm>
            <a:off x="228600" y="104507"/>
            <a:ext cx="116713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a:t>
            </a:r>
            <a:r>
              <a:rPr lang="en-US" sz="2800" dirty="0" smtClean="0">
                <a:solidFill>
                  <a:srgbClr val="FFFF00"/>
                </a:solidFill>
                <a:latin typeface="Arial" panose="020B0604020202020204" pitchFamily="34" charset="0"/>
                <a:cs typeface="Arial" panose="020B0604020202020204" pitchFamily="34" charset="0"/>
              </a:rPr>
              <a:t>IST</a:t>
            </a:r>
          </a:p>
          <a:p>
            <a:pPr algn="ctr"/>
            <a:r>
              <a:rPr lang="en-US" sz="2800" dirty="0" smtClean="0">
                <a:solidFill>
                  <a:srgbClr val="FFFF00"/>
                </a:solidFill>
                <a:latin typeface="Arial" panose="020B0604020202020204" pitchFamily="34" charset="0"/>
                <a:cs typeface="Arial" panose="020B0604020202020204" pitchFamily="34" charset="0"/>
              </a:rPr>
              <a:t>(Includes Extrapolation by Default)</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004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18" y="1841476"/>
            <a:ext cx="4792889" cy="40177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124" y="1841477"/>
            <a:ext cx="4778666" cy="3982222"/>
          </a:xfrm>
          <a:prstGeom prst="rect">
            <a:avLst/>
          </a:prstGeom>
        </p:spPr>
      </p:pic>
      <p:sp>
        <p:nvSpPr>
          <p:cNvPr id="3" name="Rectangle 2"/>
          <p:cNvSpPr/>
          <p:nvPr/>
        </p:nvSpPr>
        <p:spPr>
          <a:xfrm>
            <a:off x="0" y="0"/>
            <a:ext cx="12192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8" name="TextBox 17"/>
          <p:cNvSpPr txBox="1"/>
          <p:nvPr/>
        </p:nvSpPr>
        <p:spPr>
          <a:xfrm>
            <a:off x="6491790" y="1002858"/>
            <a:ext cx="4441741"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endParaRPr lang="en-US" sz="1600" i="1" dirty="0">
              <a:solidFill>
                <a:prstClr val="white"/>
              </a:solidFill>
              <a:latin typeface="Arial" charset="0"/>
            </a:endParaRPr>
          </a:p>
          <a:p>
            <a:pPr algn="ctr" fontAlgn="base">
              <a:spcAft>
                <a:spcPct val="0"/>
              </a:spcAft>
            </a:pPr>
            <a:r>
              <a:rPr lang="en-US" sz="1600" i="1" dirty="0" smtClean="0">
                <a:solidFill>
                  <a:prstClr val="white"/>
                </a:solidFill>
                <a:latin typeface="Arial" charset="0"/>
              </a:rPr>
              <a:t>50% Non-Uniformly </a:t>
            </a:r>
            <a:r>
              <a:rPr lang="en-US" sz="1600" i="1" dirty="0">
                <a:solidFill>
                  <a:prstClr val="white"/>
                </a:solidFill>
                <a:latin typeface="Arial" charset="0"/>
              </a:rPr>
              <a:t>Sampled (NUS) Data</a:t>
            </a:r>
          </a:p>
          <a:p>
            <a:pPr algn="ctr" fontAlgn="base">
              <a:spcAft>
                <a:spcPct val="0"/>
              </a:spcAft>
            </a:pPr>
            <a:r>
              <a:rPr lang="en-US" sz="1600" i="1" dirty="0">
                <a:solidFill>
                  <a:prstClr val="white"/>
                </a:solidFill>
                <a:latin typeface="Arial" charset="0"/>
              </a:rPr>
              <a:t>Fourier Spectrum</a:t>
            </a:r>
            <a:endParaRPr lang="en-US" sz="1600" i="1" dirty="0">
              <a:solidFill>
                <a:srgbClr val="FF0000"/>
              </a:solidFill>
              <a:latin typeface="Arial" charset="0"/>
            </a:endParaRPr>
          </a:p>
        </p:txBody>
      </p:sp>
      <p:sp>
        <p:nvSpPr>
          <p:cNvPr id="11" name="TextBox 10"/>
          <p:cNvSpPr txBox="1"/>
          <p:nvPr/>
        </p:nvSpPr>
        <p:spPr>
          <a:xfrm>
            <a:off x="1779097" y="1010479"/>
            <a:ext cx="4412982"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r>
              <a:rPr lang="en-US" sz="1600" i="1" dirty="0">
                <a:solidFill>
                  <a:prstClr val="white"/>
                </a:solidFill>
                <a:latin typeface="Arial" charset="0"/>
              </a:rPr>
              <a:t> </a:t>
            </a:r>
            <a:r>
              <a:rPr lang="en-US" sz="1600" i="1" dirty="0" smtClean="0">
                <a:solidFill>
                  <a:prstClr val="white"/>
                </a:solidFill>
                <a:latin typeface="Arial" charset="0"/>
              </a:rPr>
              <a:t>– </a:t>
            </a:r>
            <a:r>
              <a:rPr lang="en-US" sz="1600" i="1" dirty="0" smtClean="0">
                <a:solidFill>
                  <a:srgbClr val="00B050"/>
                </a:solidFill>
                <a:latin typeface="Arial" charset="0"/>
              </a:rPr>
              <a:t>Natural Abundance </a:t>
            </a:r>
            <a:r>
              <a:rPr lang="en-US" i="1" baseline="30000" dirty="0" smtClean="0">
                <a:solidFill>
                  <a:srgbClr val="00B050"/>
                </a:solidFill>
                <a:latin typeface="Arial" charset="0"/>
              </a:rPr>
              <a:t>1</a:t>
            </a:r>
            <a:r>
              <a:rPr lang="en-US" sz="1600" i="1" dirty="0" smtClean="0">
                <a:solidFill>
                  <a:srgbClr val="00B050"/>
                </a:solidFill>
                <a:latin typeface="Arial" charset="0"/>
              </a:rPr>
              <a:t>H / </a:t>
            </a:r>
            <a:r>
              <a:rPr lang="en-US" i="1" baseline="30000" dirty="0" smtClean="0">
                <a:solidFill>
                  <a:srgbClr val="00B050"/>
                </a:solidFill>
                <a:latin typeface="Arial" charset="0"/>
              </a:rPr>
              <a:t>13</a:t>
            </a:r>
            <a:r>
              <a:rPr lang="en-US" sz="1600" i="1" dirty="0" smtClean="0">
                <a:solidFill>
                  <a:srgbClr val="00B050"/>
                </a:solidFill>
                <a:latin typeface="Arial" charset="0"/>
              </a:rPr>
              <a:t>C</a:t>
            </a:r>
            <a:endParaRPr lang="en-US" sz="1600" i="1" dirty="0">
              <a:solidFill>
                <a:srgbClr val="00B050"/>
              </a:solidFill>
              <a:latin typeface="Arial" charset="0"/>
            </a:endParaRPr>
          </a:p>
          <a:p>
            <a:pPr algn="ctr" fontAlgn="base">
              <a:spcAft>
                <a:spcPct val="0"/>
              </a:spcAft>
            </a:pPr>
            <a:r>
              <a:rPr lang="en-US" sz="1600" i="1" dirty="0">
                <a:solidFill>
                  <a:prstClr val="white"/>
                </a:solidFill>
                <a:latin typeface="Arial" charset="0"/>
              </a:rPr>
              <a:t>Conventional Uniformly Sampled (US) Data Fourier Spectrum</a:t>
            </a:r>
          </a:p>
        </p:txBody>
      </p:sp>
      <p:sp>
        <p:nvSpPr>
          <p:cNvPr id="23" name="TextBox 22"/>
          <p:cNvSpPr txBox="1"/>
          <p:nvPr/>
        </p:nvSpPr>
        <p:spPr>
          <a:xfrm>
            <a:off x="1779096" y="5798792"/>
            <a:ext cx="4691268"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4" name="TextBox 23"/>
          <p:cNvSpPr txBox="1"/>
          <p:nvPr/>
        </p:nvSpPr>
        <p:spPr>
          <a:xfrm>
            <a:off x="6602822" y="5798792"/>
            <a:ext cx="4688023"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5" name="TextBox 24"/>
          <p:cNvSpPr txBox="1"/>
          <p:nvPr/>
        </p:nvSpPr>
        <p:spPr>
          <a:xfrm>
            <a:off x="11251050" y="3327151"/>
            <a:ext cx="734568" cy="584775"/>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13</a:t>
            </a:r>
            <a:r>
              <a:rPr lang="en-US" sz="1600" i="1" dirty="0">
                <a:solidFill>
                  <a:prstClr val="white">
                    <a:lumMod val="75000"/>
                  </a:prstClr>
                </a:solidFill>
                <a:latin typeface="Arial" charset="0"/>
              </a:rPr>
              <a:t>C ppm</a:t>
            </a:r>
          </a:p>
        </p:txBody>
      </p:sp>
      <p:sp>
        <p:nvSpPr>
          <p:cNvPr id="13" name="TextBox 12"/>
          <p:cNvSpPr txBox="1"/>
          <p:nvPr/>
        </p:nvSpPr>
        <p:spPr>
          <a:xfrm>
            <a:off x="834887" y="10009"/>
            <a:ext cx="10389327"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4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14" name="Rectangle 13"/>
          <p:cNvSpPr/>
          <p:nvPr/>
        </p:nvSpPr>
        <p:spPr>
          <a:xfrm flipV="1">
            <a:off x="0" y="828556"/>
            <a:ext cx="12192000" cy="91138"/>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nvGrpSpPr>
          <p:cNvPr id="19" name="Group 18"/>
          <p:cNvGrpSpPr/>
          <p:nvPr/>
        </p:nvGrpSpPr>
        <p:grpSpPr>
          <a:xfrm>
            <a:off x="11215070" y="1086162"/>
            <a:ext cx="813816" cy="811945"/>
            <a:chOff x="7391400" y="5131655"/>
            <a:chExt cx="813816" cy="811945"/>
          </a:xfrm>
        </p:grpSpPr>
        <p:sp>
          <p:nvSpPr>
            <p:cNvPr id="20" name="Oval 19"/>
            <p:cNvSpPr/>
            <p:nvPr/>
          </p:nvSpPr>
          <p:spPr>
            <a:xfrm>
              <a:off x="7400544"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5131655"/>
              <a:ext cx="812639" cy="805867"/>
            </a:xfrm>
            <a:prstGeom prst="rect">
              <a:avLst/>
            </a:prstGeom>
          </p:spPr>
        </p:pic>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12" y="1110163"/>
            <a:ext cx="1415750" cy="1882735"/>
          </a:xfrm>
          <a:prstGeom prst="rect">
            <a:avLst/>
          </a:prstGeom>
          <a:ln>
            <a:solidFill>
              <a:schemeClr val="bg1"/>
            </a:solidFill>
          </a:ln>
        </p:spPr>
      </p:pic>
      <p:sp>
        <p:nvSpPr>
          <p:cNvPr id="16" name="TextBox 15"/>
          <p:cNvSpPr txBox="1"/>
          <p:nvPr/>
        </p:nvSpPr>
        <p:spPr>
          <a:xfrm>
            <a:off x="74541" y="2965348"/>
            <a:ext cx="1488298" cy="646331"/>
          </a:xfrm>
          <a:prstGeom prst="rect">
            <a:avLst/>
          </a:prstGeom>
          <a:noFill/>
        </p:spPr>
        <p:txBody>
          <a:bodyPr wrap="square" rtlCol="0">
            <a:spAutoFit/>
          </a:bodyPr>
          <a:lstStyle/>
          <a:p>
            <a:pPr algn="ctr"/>
            <a:r>
              <a:rPr lang="en-US" b="0" dirty="0" smtClean="0">
                <a:solidFill>
                  <a:schemeClr val="bg1"/>
                </a:solidFill>
                <a:latin typeface="Arial" panose="020B0604020202020204" pitchFamily="34" charset="0"/>
                <a:cs typeface="Arial" panose="020B0604020202020204" pitchFamily="34" charset="0"/>
              </a:rPr>
              <a:t>Luke </a:t>
            </a:r>
            <a:r>
              <a:rPr lang="en-US" b="0" dirty="0" err="1" smtClean="0">
                <a:solidFill>
                  <a:schemeClr val="bg1"/>
                </a:solidFill>
                <a:latin typeface="Arial" panose="020B0604020202020204" pitchFamily="34" charset="0"/>
                <a:cs typeface="Arial" panose="020B0604020202020204" pitchFamily="34" charset="0"/>
              </a:rPr>
              <a:t>Arbogast</a:t>
            </a:r>
            <a:endParaRPr lang="en-US" b="0" dirty="0" smtClean="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87626" y="6137346"/>
            <a:ext cx="11290852" cy="584775"/>
          </a:xfrm>
          <a:prstGeom prst="rect">
            <a:avLst/>
          </a:prstGeom>
          <a:noFill/>
        </p:spPr>
        <p:txBody>
          <a:bodyPr wrap="square" rtlCol="0">
            <a:spAutoFit/>
          </a:bodyPr>
          <a:lstStyle/>
          <a:p>
            <a:pPr algn="ctr"/>
            <a:r>
              <a:rPr lang="en-US" sz="1600" b="0" dirty="0" smtClean="0">
                <a:solidFill>
                  <a:schemeClr val="bg1"/>
                </a:solidFill>
                <a:latin typeface="Arial" panose="020B0604020202020204" pitchFamily="34" charset="0"/>
                <a:cs typeface="Arial" panose="020B0604020202020204" pitchFamily="34" charset="0"/>
              </a:rPr>
              <a:t>LW </a:t>
            </a:r>
            <a:r>
              <a:rPr lang="en-US" sz="1600" b="0" dirty="0" err="1" smtClean="0">
                <a:solidFill>
                  <a:schemeClr val="bg1"/>
                </a:solidFill>
                <a:latin typeface="Arial" panose="020B0604020202020204" pitchFamily="34" charset="0"/>
                <a:cs typeface="Arial" panose="020B0604020202020204" pitchFamily="34" charset="0"/>
              </a:rPr>
              <a:t>Arbogast</a:t>
            </a:r>
            <a:r>
              <a:rPr lang="en-US" sz="1600" b="0" dirty="0" smtClean="0">
                <a:solidFill>
                  <a:schemeClr val="bg1"/>
                </a:solidFill>
                <a:latin typeface="Arial" panose="020B0604020202020204" pitchFamily="34" charset="0"/>
                <a:cs typeface="Arial" panose="020B0604020202020204" pitchFamily="34" charset="0"/>
              </a:rPr>
              <a:t>, RG Brinson, and JP Marino: </a:t>
            </a:r>
            <a:r>
              <a:rPr lang="en-US" sz="1600" b="0" dirty="0">
                <a:solidFill>
                  <a:schemeClr val="bg1"/>
                </a:solidFill>
                <a:latin typeface="Arial" panose="020B0604020202020204" pitchFamily="34" charset="0"/>
                <a:cs typeface="Arial" panose="020B0604020202020204" pitchFamily="34" charset="0"/>
              </a:rPr>
              <a:t>Mapping Monoclonal Antibody Structure by 2D 13C NMR at Natural Abundance. </a:t>
            </a:r>
            <a:r>
              <a:rPr lang="en-US" sz="1600" b="0" i="1" dirty="0">
                <a:solidFill>
                  <a:schemeClr val="bg1"/>
                </a:solidFill>
                <a:latin typeface="Arial" panose="020B0604020202020204" pitchFamily="34" charset="0"/>
                <a:cs typeface="Arial" panose="020B0604020202020204" pitchFamily="34" charset="0"/>
              </a:rPr>
              <a:t>Anal. Chem</a:t>
            </a:r>
            <a:r>
              <a:rPr lang="en-US" sz="1600" b="0" i="1" dirty="0" smtClean="0">
                <a:solidFill>
                  <a:schemeClr val="bg1"/>
                </a:solidFill>
                <a:latin typeface="Arial" panose="020B0604020202020204" pitchFamily="34" charset="0"/>
                <a:cs typeface="Arial" panose="020B0604020202020204" pitchFamily="34" charset="0"/>
              </a:rPr>
              <a:t>.</a:t>
            </a:r>
            <a:r>
              <a:rPr lang="en-US" sz="1600" b="0" dirty="0" smtClean="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87</a:t>
            </a:r>
            <a:r>
              <a:rPr lang="en-US" sz="1600" b="0" dirty="0" smtClean="0">
                <a:solidFill>
                  <a:schemeClr val="bg1"/>
                </a:solidFill>
                <a:latin typeface="Arial" panose="020B0604020202020204" pitchFamily="34" charset="0"/>
                <a:cs typeface="Arial" panose="020B0604020202020204" pitchFamily="34" charset="0"/>
              </a:rPr>
              <a:t>,3556–3561 (2015).</a:t>
            </a:r>
            <a:endParaRPr lang="en-US" sz="1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16467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srgbClr val="FFFF00"/>
                </a:solidFill>
                <a:latin typeface="Courier New" pitchFamily="49" charset="0"/>
              </a:rPr>
              <a:t>ist3D.com</a:t>
            </a:r>
            <a:r>
              <a:rPr lang="en-US" sz="2000" dirty="0">
                <a:solidFill>
                  <a:prstClr val="white"/>
                </a:solidFill>
                <a:latin typeface="Courier New" pitchFamily="49" charset="0"/>
              </a:rPr>
              <a:t>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-retain</a:t>
            </a:r>
          </a:p>
        </p:txBody>
      </p:sp>
      <p:sp>
        <p:nvSpPr>
          <p:cNvPr id="9" name="TextBox 8"/>
          <p:cNvSpPr txBox="1"/>
          <p:nvPr/>
        </p:nvSpPr>
        <p:spPr>
          <a:xfrm>
            <a:off x="409073" y="104507"/>
            <a:ext cx="11285621"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Arial" panose="020B0604020202020204" pitchFamily="34" charset="0"/>
                <a:cs typeface="Arial" panose="020B0604020202020204" pitchFamily="34" charset="0"/>
              </a:rPr>
              <a:t>New: 3D Spectral Processing Scheme via a Single </a:t>
            </a:r>
            <a:r>
              <a:rPr lang="en-US" sz="2800" i="1" dirty="0" smtClean="0">
                <a:solidFill>
                  <a:srgbClr val="00B0F0"/>
                </a:solidFill>
                <a:latin typeface="Arial" panose="020B0604020202020204" pitchFamily="34" charset="0"/>
                <a:cs typeface="Arial" panose="020B0604020202020204" pitchFamily="34" charset="0"/>
              </a:rPr>
              <a:t>Command</a:t>
            </a:r>
          </a:p>
          <a:p>
            <a:pPr algn="ctr"/>
            <a:endParaRPr lang="en-US" sz="800" i="1" dirty="0">
              <a:solidFill>
                <a:srgbClr val="00B0F0"/>
              </a:solidFill>
              <a:latin typeface="Arial" panose="020B0604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RIST</a:t>
            </a:r>
            <a:r>
              <a:rPr lang="en-US" sz="2800" dirty="0" smtClean="0">
                <a:solidFill>
                  <a:srgbClr val="FFFF00"/>
                </a:solidFill>
                <a:latin typeface="Arial" panose="020B0604020202020204" pitchFamily="34" charset="0"/>
                <a:cs typeface="Arial" panose="020B0604020202020204" pitchFamily="34" charset="0"/>
              </a:rPr>
              <a:t>*</a:t>
            </a:r>
          </a:p>
          <a:p>
            <a:pPr algn="ctr"/>
            <a:r>
              <a:rPr lang="en-US" sz="2800" dirty="0" smtClean="0">
                <a:solidFill>
                  <a:srgbClr val="FFFF00"/>
                </a:solidFill>
                <a:latin typeface="Arial" panose="020B0604020202020204" pitchFamily="34" charset="0"/>
                <a:cs typeface="Arial" panose="020B0604020202020204" pitchFamily="34" charset="0"/>
              </a:rPr>
              <a:t>(Includes Extrapolation by Default)</a:t>
            </a:r>
            <a:endParaRPr lang="en-US" sz="2800" dirty="0">
              <a:solidFill>
                <a:srgbClr val="FFFF00"/>
              </a:solidFill>
              <a:latin typeface="Arial" panose="020B0604020202020204" pitchFamily="34" charset="0"/>
              <a:cs typeface="Arial" panose="020B0604020202020204" pitchFamily="34" charset="0"/>
            </a:endParaRPr>
          </a:p>
        </p:txBody>
      </p:sp>
      <p:sp>
        <p:nvSpPr>
          <p:cNvPr id="2" name="TextBox 1"/>
          <p:cNvSpPr txBox="1"/>
          <p:nvPr/>
        </p:nvSpPr>
        <p:spPr>
          <a:xfrm>
            <a:off x="1305425" y="3991040"/>
            <a:ext cx="9492915" cy="1661993"/>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By default, </a:t>
            </a:r>
            <a:r>
              <a:rPr lang="en-US" dirty="0" err="1">
                <a:solidFill>
                  <a:prstClr val="white"/>
                </a:solidFill>
                <a:latin typeface="Arial" charset="0"/>
              </a:rPr>
              <a:t>NMRPipe’s</a:t>
            </a:r>
            <a:r>
              <a:rPr lang="en-US" dirty="0">
                <a:solidFill>
                  <a:prstClr val="white"/>
                </a:solidFill>
                <a:latin typeface="Arial" charset="0"/>
              </a:rPr>
              <a:t> IST generates a spectrum directly, which “replaces” </a:t>
            </a:r>
            <a:r>
              <a:rPr lang="en-US" dirty="0" smtClean="0">
                <a:solidFill>
                  <a:prstClr val="white"/>
                </a:solidFill>
                <a:latin typeface="Arial" charset="0"/>
              </a:rPr>
              <a:t>all </a:t>
            </a:r>
            <a:r>
              <a:rPr lang="en-US" dirty="0">
                <a:solidFill>
                  <a:prstClr val="white"/>
                </a:solidFill>
                <a:latin typeface="Arial" charset="0"/>
              </a:rPr>
              <a:t>of the original time-domain data. This generally gives the sharpest peaks.</a:t>
            </a:r>
          </a:p>
          <a:p>
            <a:pPr algn="just" fontAlgn="base">
              <a:spcBef>
                <a:spcPct val="50000"/>
              </a:spcBef>
              <a:spcAft>
                <a:spcPct val="0"/>
              </a:spcAft>
            </a:pPr>
            <a:r>
              <a:rPr lang="en-US" dirty="0">
                <a:solidFill>
                  <a:prstClr val="white"/>
                </a:solidFill>
                <a:latin typeface="Arial" charset="0"/>
              </a:rPr>
              <a:t>The </a:t>
            </a:r>
            <a:r>
              <a:rPr lang="en-US" sz="2000" dirty="0">
                <a:solidFill>
                  <a:srgbClr val="FFFF00"/>
                </a:solidFill>
                <a:latin typeface="Courier New" panose="02070309020205020404" pitchFamily="49" charset="0"/>
                <a:cs typeface="Courier New" panose="02070309020205020404" pitchFamily="49" charset="0"/>
              </a:rPr>
              <a:t>–retain </a:t>
            </a:r>
            <a:r>
              <a:rPr lang="en-US" dirty="0">
                <a:solidFill>
                  <a:prstClr val="white"/>
                </a:solidFill>
                <a:latin typeface="Arial" charset="0"/>
              </a:rPr>
              <a:t>option will generate a result which restores the original time-domain </a:t>
            </a:r>
            <a:r>
              <a:rPr lang="en-US" dirty="0" smtClean="0">
                <a:solidFill>
                  <a:prstClr val="white"/>
                </a:solidFill>
                <a:latin typeface="Arial" charset="0"/>
              </a:rPr>
              <a:t>data, so </a:t>
            </a:r>
            <a:r>
              <a:rPr lang="en-US" dirty="0">
                <a:solidFill>
                  <a:prstClr val="white"/>
                </a:solidFill>
                <a:latin typeface="Arial" charset="0"/>
              </a:rPr>
              <a:t>that only the parts of the data which were not sampled are replaced. This can </a:t>
            </a:r>
            <a:r>
              <a:rPr lang="en-US" dirty="0" smtClean="0">
                <a:solidFill>
                  <a:prstClr val="white"/>
                </a:solidFill>
                <a:latin typeface="Arial" charset="0"/>
              </a:rPr>
              <a:t>give slightly </a:t>
            </a:r>
            <a:r>
              <a:rPr lang="en-US" dirty="0">
                <a:solidFill>
                  <a:prstClr val="white"/>
                </a:solidFill>
                <a:latin typeface="Arial" charset="0"/>
              </a:rPr>
              <a:t>broader but more regular </a:t>
            </a:r>
            <a:r>
              <a:rPr lang="en-US" dirty="0" err="1">
                <a:solidFill>
                  <a:prstClr val="white"/>
                </a:solidFill>
                <a:latin typeface="Arial" charset="0"/>
              </a:rPr>
              <a:t>lineshapes</a:t>
            </a:r>
            <a:r>
              <a:rPr lang="en-US" dirty="0">
                <a:solidFill>
                  <a:prstClr val="white"/>
                </a:solidFill>
                <a:latin typeface="Arial" charset="0"/>
              </a:rPr>
              <a:t>. In </a:t>
            </a:r>
            <a:r>
              <a:rPr lang="en-US" dirty="0" err="1">
                <a:solidFill>
                  <a:prstClr val="white"/>
                </a:solidFill>
                <a:latin typeface="Arial" charset="0"/>
              </a:rPr>
              <a:t>NMRPipe</a:t>
            </a:r>
            <a:r>
              <a:rPr lang="en-US" dirty="0">
                <a:solidFill>
                  <a:prstClr val="white"/>
                </a:solidFill>
                <a:latin typeface="Arial" charset="0"/>
              </a:rPr>
              <a:t>, we call this option </a:t>
            </a:r>
            <a:r>
              <a:rPr lang="en-US" dirty="0">
                <a:solidFill>
                  <a:srgbClr val="FFFF00"/>
                </a:solidFill>
                <a:latin typeface="Arial" charset="0"/>
              </a:rPr>
              <a:t>RIST</a:t>
            </a:r>
            <a:r>
              <a:rPr lang="en-US" dirty="0">
                <a:solidFill>
                  <a:prstClr val="white"/>
                </a:solidFill>
                <a:latin typeface="Arial" charset="0"/>
              </a:rPr>
              <a:t>.</a:t>
            </a:r>
          </a:p>
        </p:txBody>
      </p:sp>
      <p:sp>
        <p:nvSpPr>
          <p:cNvPr id="8" name="TextBox 7"/>
          <p:cNvSpPr txBox="1"/>
          <p:nvPr/>
        </p:nvSpPr>
        <p:spPr>
          <a:xfrm>
            <a:off x="2359750" y="3908454"/>
            <a:ext cx="319224" cy="400110"/>
          </a:xfrm>
          <a:prstGeom prst="rect">
            <a:avLst/>
          </a:prstGeom>
          <a:noFill/>
        </p:spPr>
        <p:txBody>
          <a:bodyPr wrap="square" rtlCol="0">
            <a:spAutoFit/>
          </a:bodyPr>
          <a:lstStyle/>
          <a:p>
            <a:pPr algn="just" fontAlgn="base">
              <a:spcBef>
                <a:spcPct val="50000"/>
              </a:spcBef>
              <a:spcAft>
                <a:spcPct val="0"/>
              </a:spcAft>
            </a:pPr>
            <a:r>
              <a:rPr lang="en-US" sz="2000" b="1" dirty="0">
                <a:solidFill>
                  <a:srgbClr val="FFFF00"/>
                </a:solidFill>
                <a:latin typeface="Arial" charset="0"/>
              </a:rPr>
              <a:t>*</a:t>
            </a:r>
            <a:endParaRPr lang="en-US" sz="2000" b="1" dirty="0">
              <a:solidFill>
                <a:prstClr val="white"/>
              </a:solidFill>
              <a:latin typeface="Arial" charset="0"/>
            </a:endParaRPr>
          </a:p>
        </p:txBody>
      </p:sp>
    </p:spTree>
    <p:extLst>
      <p:ext uri="{BB962C8B-B14F-4D97-AF65-F5344CB8AC3E}">
        <p14:creationId xmlns:p14="http://schemas.microsoft.com/office/powerpoint/2010/main" val="283956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smtClean="0">
                <a:solidFill>
                  <a:srgbClr val="FFFF00"/>
                </a:solidFill>
                <a:latin typeface="Courier New" pitchFamily="49" charset="0"/>
              </a:rPr>
              <a:t>smile3D.com</a:t>
            </a:r>
            <a:r>
              <a:rPr lang="en-US" sz="2000" dirty="0" smtClean="0">
                <a:solidFill>
                  <a:prstClr val="white"/>
                </a:solidFill>
                <a:latin typeface="Courier New" pitchFamily="49" charset="0"/>
              </a:rPr>
              <a:t> </a:t>
            </a:r>
            <a:r>
              <a:rPr lang="en-US" sz="2000" dirty="0">
                <a:solidFill>
                  <a:prstClr val="white"/>
                </a:solidFill>
                <a:latin typeface="Courier New" pitchFamily="49" charset="0"/>
              </a:rPr>
              <a:t>\</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a:t>
            </a:r>
            <a:endParaRPr lang="en-US" sz="2000" dirty="0">
              <a:solidFill>
                <a:srgbClr val="FFFF00"/>
              </a:solidFill>
              <a:latin typeface="Courier New" pitchFamily="49" charset="0"/>
            </a:endParaRPr>
          </a:p>
        </p:txBody>
      </p:sp>
      <p:sp>
        <p:nvSpPr>
          <p:cNvPr id="9" name="TextBox 8"/>
          <p:cNvSpPr txBox="1"/>
          <p:nvPr/>
        </p:nvSpPr>
        <p:spPr>
          <a:xfrm>
            <a:off x="228600" y="104507"/>
            <a:ext cx="116713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8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a:t>
            </a:r>
            <a:r>
              <a:rPr lang="en-US" sz="2800" dirty="0" smtClean="0">
                <a:solidFill>
                  <a:srgbClr val="FFFF00"/>
                </a:solidFill>
                <a:latin typeface="Arial" panose="020B0604020202020204" pitchFamily="34" charset="0"/>
                <a:cs typeface="Arial" panose="020B0604020202020204" pitchFamily="34" charset="0"/>
              </a:rPr>
              <a:t>SMILE</a:t>
            </a:r>
          </a:p>
          <a:p>
            <a:pPr algn="ctr"/>
            <a:r>
              <a:rPr lang="en-US" sz="2800" dirty="0" smtClean="0">
                <a:solidFill>
                  <a:srgbClr val="FFFF00"/>
                </a:solidFill>
                <a:latin typeface="Arial" panose="020B0604020202020204" pitchFamily="34" charset="0"/>
                <a:cs typeface="Arial" panose="020B0604020202020204" pitchFamily="34" charset="0"/>
              </a:rPr>
              <a:t>(Includes Extrapolation by Default)</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9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331"/>
            <a:ext cx="9143999" cy="6848669"/>
          </a:xfrm>
          <a:prstGeom prst="rect">
            <a:avLst/>
          </a:prstGeom>
        </p:spPr>
      </p:pic>
    </p:spTree>
    <p:extLst>
      <p:ext uri="{BB962C8B-B14F-4D97-AF65-F5344CB8AC3E}">
        <p14:creationId xmlns:p14="http://schemas.microsoft.com/office/powerpoint/2010/main" val="8574602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482913"/>
            <a:ext cx="3268362" cy="675728"/>
          </a:xfrm>
          <a:prstGeom prst="rect">
            <a:avLst/>
          </a:prstGeom>
        </p:spPr>
      </p:pic>
      <p:grpSp>
        <p:nvGrpSpPr>
          <p:cNvPr id="2" name="Group 1"/>
          <p:cNvGrpSpPr/>
          <p:nvPr/>
        </p:nvGrpSpPr>
        <p:grpSpPr>
          <a:xfrm>
            <a:off x="404513" y="394333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3878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42708"/>
            <a:ext cx="599365" cy="518095"/>
          </a:xfrm>
          <a:prstGeom prst="rect">
            <a:avLst/>
          </a:prstGeom>
        </p:spPr>
      </p:pic>
      <p:sp>
        <p:nvSpPr>
          <p:cNvPr id="17" name="TextBox 16"/>
          <p:cNvSpPr txBox="1"/>
          <p:nvPr/>
        </p:nvSpPr>
        <p:spPr>
          <a:xfrm>
            <a:off x="1687878" y="160205"/>
            <a:ext cx="8816245"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Spectral </a:t>
            </a:r>
            <a:r>
              <a:rPr lang="en-US" sz="2800" i="1" kern="0" dirty="0">
                <a:solidFill>
                  <a:srgbClr val="00B0F0"/>
                </a:solidFill>
                <a:latin typeface="Century Gothic" panose="020B0502020202020204" pitchFamily="34" charset="0"/>
              </a:rPr>
              <a:t>Processing and Analysis in </a:t>
            </a:r>
            <a:r>
              <a:rPr lang="en-US" sz="2800" i="1" kern="0" dirty="0" err="1">
                <a:solidFill>
                  <a:srgbClr val="00B0F0"/>
                </a:solidFill>
                <a:latin typeface="Century Gothic" panose="020B0502020202020204" pitchFamily="34" charset="0"/>
              </a:rPr>
              <a:t>NMRPipe</a:t>
            </a:r>
            <a:endParaRPr lang="en-US" sz="2800" i="1" kern="0" dirty="0" smtClean="0">
              <a:solidFill>
                <a:srgbClr val="00B0F0"/>
              </a:solidFill>
              <a:latin typeface="Century Gothic" panose="020B0502020202020204" pitchFamily="34" charset="0"/>
            </a:endParaRPr>
          </a:p>
        </p:txBody>
      </p:sp>
      <p:grpSp>
        <p:nvGrpSpPr>
          <p:cNvPr id="35" name="Group 34"/>
          <p:cNvGrpSpPr/>
          <p:nvPr/>
        </p:nvGrpSpPr>
        <p:grpSpPr>
          <a:xfrm>
            <a:off x="7273011" y="399168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294575"/>
            <a:ext cx="2753611" cy="1376806"/>
          </a:xfrm>
          <a:prstGeom prst="rect">
            <a:avLst/>
          </a:prstGeom>
        </p:spPr>
      </p:pic>
      <p:grpSp>
        <p:nvGrpSpPr>
          <p:cNvPr id="14" name="Group 13"/>
          <p:cNvGrpSpPr/>
          <p:nvPr/>
        </p:nvGrpSpPr>
        <p:grpSpPr>
          <a:xfrm>
            <a:off x="128130" y="109623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Window function and first point scaling</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Zero Fill</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Fourier Transform</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Solvent Subtraction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Baseline Correction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Linear Prediction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Other Common Spectral Processing Tasks</a:t>
              </a:r>
            </a:p>
          </p:txBody>
        </p:sp>
      </p:grpSp>
      <p:grpSp>
        <p:nvGrpSpPr>
          <p:cNvPr id="20" name="Group 19"/>
          <p:cNvGrpSpPr/>
          <p:nvPr/>
        </p:nvGrpSpPr>
        <p:grpSpPr>
          <a:xfrm>
            <a:off x="4828032" y="942065"/>
            <a:ext cx="7166952" cy="2908995"/>
            <a:chOff x="2781300" y="3245488"/>
            <a:chExt cx="5676901" cy="2908995"/>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Gradient-Enhanced Data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Interleaved Experiments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Non-Uniform Sampling and Alternatives to Fourier Transform</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Post-Processing</a:t>
              </a:r>
            </a:p>
          </p:txBody>
        </p:sp>
        <p:sp>
          <p:nvSpPr>
            <p:cNvPr id="25" name="TextBox 24"/>
            <p:cNvSpPr txBox="1"/>
            <p:nvPr/>
          </p:nvSpPr>
          <p:spPr>
            <a:xfrm>
              <a:off x="3162299" y="4769488"/>
              <a:ext cx="5295902" cy="1384995"/>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Generating 2D Projections from 3D or 4D Spectra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Viewing 2D Strips from 3D Spectra </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Peak Detection and </a:t>
              </a:r>
              <a:r>
                <a:rPr lang="en-US" sz="1400" dirty="0" smtClean="0">
                  <a:solidFill>
                    <a:prstClr val="white"/>
                  </a:solidFill>
                  <a:latin typeface="Arial" charset="0"/>
                </a:rPr>
                <a:t>Modeling (Quantification) of </a:t>
              </a:r>
              <a:r>
                <a:rPr lang="en-US" sz="1400" dirty="0">
                  <a:solidFill>
                    <a:prstClr val="white"/>
                  </a:solidFill>
                  <a:latin typeface="Arial" charset="0"/>
                </a:rPr>
                <a:t>Spectra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Chemical Shift Evolutions from Spectral Series</a:t>
              </a:r>
            </a:p>
            <a:p>
              <a:pPr marL="342900" indent="-342900" defTabSz="365760" fontAlgn="base">
                <a:spcAft>
                  <a:spcPct val="0"/>
                </a:spcAft>
                <a:buFont typeface="Wingdings" panose="05000000000000000000" pitchFamily="2" charset="2"/>
                <a:buChar char="§"/>
              </a:pPr>
              <a:r>
                <a:rPr lang="en-US" sz="1400" dirty="0" smtClean="0">
                  <a:solidFill>
                    <a:prstClr val="white"/>
                  </a:solidFill>
                  <a:latin typeface="Arial" charset="0"/>
                </a:rPr>
                <a:t>Multivariate </a:t>
              </a:r>
              <a:r>
                <a:rPr lang="en-US" sz="1400" dirty="0">
                  <a:solidFill>
                    <a:prstClr val="white"/>
                  </a:solidFill>
                  <a:latin typeface="Arial" charset="0"/>
                </a:rPr>
                <a:t>Analysis of Spectral </a:t>
              </a:r>
              <a:r>
                <a:rPr lang="en-US" sz="1400" dirty="0" smtClean="0">
                  <a:solidFill>
                    <a:prstClr val="white"/>
                  </a:solidFill>
                  <a:latin typeface="Arial" charset="0"/>
                </a:rPr>
                <a:t>Series</a:t>
              </a:r>
            </a:p>
            <a:p>
              <a:pPr marL="342900" indent="-342900" defTabSz="365760" fontAlgn="base">
                <a:spcAft>
                  <a:spcPct val="0"/>
                </a:spcAft>
                <a:buFont typeface="Wingdings" panose="05000000000000000000" pitchFamily="2" charset="2"/>
                <a:buChar char="§"/>
              </a:pPr>
              <a:r>
                <a:rPr lang="en-US" sz="1400" b="1" dirty="0" smtClean="0">
                  <a:solidFill>
                    <a:srgbClr val="00B050"/>
                  </a:solidFill>
                  <a:latin typeface="Arial" charset="0"/>
                </a:rPr>
                <a:t>Extracting Structural Data from </a:t>
              </a:r>
              <a:r>
                <a:rPr lang="en-US" sz="1400" b="1" dirty="0">
                  <a:solidFill>
                    <a:srgbClr val="00B050"/>
                  </a:solidFill>
                  <a:latin typeface="Arial" charset="0"/>
                </a:rPr>
                <a:t>Chemical Shifts and Dipolar </a:t>
              </a:r>
              <a:r>
                <a:rPr lang="en-US" sz="1400" b="1" dirty="0" smtClean="0">
                  <a:solidFill>
                    <a:srgbClr val="00B050"/>
                  </a:solidFill>
                  <a:latin typeface="Arial" charset="0"/>
                </a:rPr>
                <a:t>Couplings</a:t>
              </a:r>
            </a:p>
          </p:txBody>
        </p:sp>
      </p:grpSp>
    </p:spTree>
    <p:extLst>
      <p:ext uri="{BB962C8B-B14F-4D97-AF65-F5344CB8AC3E}">
        <p14:creationId xmlns:p14="http://schemas.microsoft.com/office/powerpoint/2010/main" val="76629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TextBox 16"/>
          <p:cNvSpPr txBox="1"/>
          <p:nvPr/>
        </p:nvSpPr>
        <p:spPr>
          <a:xfrm>
            <a:off x="595763" y="96407"/>
            <a:ext cx="11025623"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B0F0"/>
                </a:solidFill>
                <a:latin typeface="Century Gothic" panose="020B0502020202020204" pitchFamily="34" charset="0"/>
              </a:rPr>
              <a:t>Apply for an </a:t>
            </a:r>
            <a:r>
              <a:rPr lang="en-US" sz="3600" i="1" kern="0" dirty="0" err="1" smtClean="0">
                <a:solidFill>
                  <a:srgbClr val="00B0F0"/>
                </a:solidFill>
                <a:latin typeface="Century Gothic" panose="020B0502020202020204" pitchFamily="34" charset="0"/>
              </a:rPr>
              <a:t>NMRbox</a:t>
            </a:r>
            <a:r>
              <a:rPr lang="en-US" sz="3600" i="1" kern="0" dirty="0" smtClean="0">
                <a:solidFill>
                  <a:srgbClr val="00B0F0"/>
                </a:solidFill>
                <a:latin typeface="Century Gothic" panose="020B0502020202020204" pitchFamily="34" charset="0"/>
              </a:rPr>
              <a:t> Account Right Now</a:t>
            </a:r>
          </a:p>
        </p:txBody>
      </p:sp>
      <p:grpSp>
        <p:nvGrpSpPr>
          <p:cNvPr id="35" name="Group 34"/>
          <p:cNvGrpSpPr/>
          <p:nvPr/>
        </p:nvGrpSpPr>
        <p:grpSpPr>
          <a:xfrm>
            <a:off x="351213" y="1035422"/>
            <a:ext cx="5188349" cy="2097116"/>
            <a:chOff x="7170834" y="2963386"/>
            <a:chExt cx="3076858" cy="1159656"/>
          </a:xfrm>
        </p:grpSpPr>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867985"/>
            </a:xfrm>
            <a:prstGeom prst="rect">
              <a:avLst/>
            </a:prstGeom>
            <a:noFill/>
          </p:spPr>
          <p:txBody>
            <a:bodyPr wrap="square" rtlCol="0">
              <a:spAutoFit/>
            </a:bodyPr>
            <a:lstStyle/>
            <a:p>
              <a:r>
                <a:rPr lang="en-US" sz="4800" dirty="0" smtClean="0">
                  <a:solidFill>
                    <a:srgbClr val="5050A0"/>
                  </a:solidFill>
                </a:rPr>
                <a:t>NMRbox.org</a:t>
              </a:r>
              <a:endParaRPr lang="en-US" sz="4800" dirty="0">
                <a:solidFill>
                  <a:srgbClr val="5050A0"/>
                </a:solidFill>
              </a:endParaRPr>
            </a:p>
          </p:txBody>
        </p:sp>
      </p:grpSp>
      <p:sp>
        <p:nvSpPr>
          <p:cNvPr id="4" name="TextBox 3"/>
          <p:cNvSpPr txBox="1"/>
          <p:nvPr/>
        </p:nvSpPr>
        <p:spPr>
          <a:xfrm>
            <a:off x="5667151" y="804188"/>
            <a:ext cx="6124356" cy="2862322"/>
          </a:xfrm>
          <a:prstGeom prst="rect">
            <a:avLst/>
          </a:prstGeom>
          <a:noFill/>
        </p:spPr>
        <p:txBody>
          <a:bodyPr wrap="square" rtlCol="0">
            <a:spAutoFit/>
          </a:bodyPr>
          <a:lstStyle/>
          <a:p>
            <a:r>
              <a:rPr lang="en-US" sz="2000" dirty="0" err="1" smtClean="0">
                <a:solidFill>
                  <a:schemeClr val="bg1"/>
                </a:solidFill>
                <a:latin typeface="Arial" panose="020B0604020202020204" pitchFamily="34" charset="0"/>
                <a:cs typeface="Arial" panose="020B0604020202020204" pitchFamily="34" charset="0"/>
              </a:rPr>
              <a:t>NMRbox</a:t>
            </a:r>
            <a:r>
              <a:rPr lang="en-US" sz="2000" dirty="0" smtClean="0">
                <a:solidFill>
                  <a:schemeClr val="bg1"/>
                </a:solidFill>
                <a:latin typeface="Arial" panose="020B0604020202020204" pitchFamily="34" charset="0"/>
                <a:cs typeface="Arial" panose="020B0604020202020204" pitchFamily="34" charset="0"/>
              </a:rPr>
              <a:t> is a cloud </a:t>
            </a:r>
            <a:r>
              <a:rPr lang="en-US" sz="2000" dirty="0">
                <a:solidFill>
                  <a:schemeClr val="bg1"/>
                </a:solidFill>
                <a:latin typeface="Arial" panose="020B0604020202020204" pitchFamily="34" charset="0"/>
                <a:cs typeface="Arial" panose="020B0604020202020204" pitchFamily="34" charset="0"/>
              </a:rPr>
              <a:t>c</a:t>
            </a:r>
            <a:r>
              <a:rPr lang="en-US" sz="2000" dirty="0" smtClean="0">
                <a:solidFill>
                  <a:schemeClr val="bg1"/>
                </a:solidFill>
                <a:latin typeface="Arial" panose="020B0604020202020204" pitchFamily="34" charset="0"/>
                <a:cs typeface="Arial" panose="020B0604020202020204" pitchFamily="34" charset="0"/>
              </a:rPr>
              <a:t>omputing </a:t>
            </a:r>
            <a:r>
              <a:rPr lang="en-US" sz="2000" dirty="0">
                <a:solidFill>
                  <a:schemeClr val="bg1"/>
                </a:solidFill>
                <a:latin typeface="Arial" panose="020B0604020202020204" pitchFamily="34" charset="0"/>
                <a:cs typeface="Arial" panose="020B0604020202020204" pitchFamily="34" charset="0"/>
              </a:rPr>
              <a:t>e</a:t>
            </a:r>
            <a:r>
              <a:rPr lang="en-US" sz="2000" dirty="0" smtClean="0">
                <a:solidFill>
                  <a:schemeClr val="bg1"/>
                </a:solidFill>
                <a:latin typeface="Arial" panose="020B0604020202020204" pitchFamily="34" charset="0"/>
                <a:cs typeface="Arial" panose="020B0604020202020204" pitchFamily="34" charset="0"/>
              </a:rPr>
              <a:t>nvironment with over 100 NMR software </a:t>
            </a:r>
            <a:r>
              <a:rPr lang="en-US" sz="2000" dirty="0">
                <a:solidFill>
                  <a:schemeClr val="bg1"/>
                </a:solidFill>
                <a:latin typeface="Arial" panose="020B0604020202020204" pitchFamily="34" charset="0"/>
                <a:cs typeface="Arial" panose="020B0604020202020204" pitchFamily="34" charset="0"/>
              </a:rPr>
              <a:t>p</a:t>
            </a:r>
            <a:r>
              <a:rPr lang="en-US" sz="2000" dirty="0" smtClean="0">
                <a:solidFill>
                  <a:schemeClr val="bg1"/>
                </a:solidFill>
                <a:latin typeface="Arial" panose="020B0604020202020204" pitchFamily="34" charset="0"/>
                <a:cs typeface="Arial" panose="020B0604020202020204" pitchFamily="34" charset="0"/>
              </a:rPr>
              <a:t>ackages </a:t>
            </a:r>
            <a:r>
              <a:rPr lang="en-US" sz="2000" dirty="0">
                <a:solidFill>
                  <a:schemeClr val="bg1"/>
                </a:solidFill>
                <a:latin typeface="Arial" panose="020B0604020202020204" pitchFamily="34" charset="0"/>
                <a:cs typeface="Arial" panose="020B0604020202020204" pitchFamily="34" charset="0"/>
              </a:rPr>
              <a:t>a</a:t>
            </a:r>
            <a:r>
              <a:rPr lang="en-US" sz="2000" dirty="0" smtClean="0">
                <a:solidFill>
                  <a:schemeClr val="bg1"/>
                </a:solidFill>
                <a:latin typeface="Arial" panose="020B0604020202020204" pitchFamily="34" charset="0"/>
                <a:cs typeface="Arial" panose="020B0604020202020204" pitchFamily="34" charset="0"/>
              </a:rPr>
              <a:t>lready installed.</a:t>
            </a:r>
          </a:p>
          <a:p>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Accounts for academic </a:t>
            </a:r>
            <a:r>
              <a:rPr lang="en-US" sz="2000" dirty="0">
                <a:solidFill>
                  <a:schemeClr val="bg1"/>
                </a:solidFill>
                <a:latin typeface="Arial" panose="020B0604020202020204" pitchFamily="34" charset="0"/>
                <a:cs typeface="Arial" panose="020B0604020202020204" pitchFamily="34" charset="0"/>
              </a:rPr>
              <a:t>u</a:t>
            </a:r>
            <a:r>
              <a:rPr lang="en-US" sz="2000" dirty="0" smtClean="0">
                <a:solidFill>
                  <a:schemeClr val="bg1"/>
                </a:solidFill>
                <a:latin typeface="Arial" panose="020B0604020202020204" pitchFamily="34" charset="0"/>
                <a:cs typeface="Arial" panose="020B0604020202020204" pitchFamily="34" charset="0"/>
              </a:rPr>
              <a:t>se are available at </a:t>
            </a:r>
            <a:r>
              <a:rPr lang="en-US" sz="2000" dirty="0">
                <a:solidFill>
                  <a:schemeClr val="bg1"/>
                </a:solidFill>
                <a:latin typeface="Arial" panose="020B0604020202020204" pitchFamily="34" charset="0"/>
                <a:cs typeface="Arial" panose="020B0604020202020204" pitchFamily="34" charset="0"/>
              </a:rPr>
              <a:t>n</a:t>
            </a:r>
            <a:r>
              <a:rPr lang="en-US" sz="2000" dirty="0" smtClean="0">
                <a:solidFill>
                  <a:schemeClr val="bg1"/>
                </a:solidFill>
                <a:latin typeface="Arial" panose="020B0604020202020204" pitchFamily="34" charset="0"/>
                <a:cs typeface="Arial" panose="020B0604020202020204" pitchFamily="34" charset="0"/>
              </a:rPr>
              <a:t>o cost.</a:t>
            </a:r>
          </a:p>
          <a:p>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Once you have an </a:t>
            </a:r>
            <a:r>
              <a:rPr lang="en-US" sz="2000" dirty="0" err="1" smtClean="0">
                <a:solidFill>
                  <a:schemeClr val="bg1"/>
                </a:solidFill>
                <a:latin typeface="Arial" panose="020B0604020202020204" pitchFamily="34" charset="0"/>
                <a:cs typeface="Arial" panose="020B0604020202020204" pitchFamily="34" charset="0"/>
              </a:rPr>
              <a:t>NMRbox</a:t>
            </a:r>
            <a:r>
              <a:rPr lang="en-US" sz="2000" dirty="0" smtClean="0">
                <a:solidFill>
                  <a:schemeClr val="bg1"/>
                </a:solidFill>
                <a:latin typeface="Arial" panose="020B0604020202020204" pitchFamily="34" charset="0"/>
                <a:cs typeface="Arial" panose="020B0604020202020204" pitchFamily="34" charset="0"/>
              </a:rPr>
              <a:t> account (this takes about one business day), you can connect to the </a:t>
            </a:r>
            <a:r>
              <a:rPr lang="en-US" sz="2000" dirty="0" err="1" smtClean="0">
                <a:solidFill>
                  <a:schemeClr val="bg1"/>
                </a:solidFill>
                <a:latin typeface="Arial" panose="020B0604020202020204" pitchFamily="34" charset="0"/>
                <a:cs typeface="Arial" panose="020B0604020202020204" pitchFamily="34" charset="0"/>
              </a:rPr>
              <a:t>NMRbox</a:t>
            </a:r>
            <a:r>
              <a:rPr lang="en-US" sz="2000" dirty="0" smtClean="0">
                <a:solidFill>
                  <a:schemeClr val="bg1"/>
                </a:solidFill>
                <a:latin typeface="Arial" panose="020B0604020202020204" pitchFamily="34" charset="0"/>
                <a:cs typeface="Arial" panose="020B0604020202020204" pitchFamily="34" charset="0"/>
              </a:rPr>
              <a:t> server via </a:t>
            </a:r>
            <a:r>
              <a:rPr lang="en-US" sz="2000" dirty="0" err="1" smtClean="0">
                <a:solidFill>
                  <a:schemeClr val="bg1"/>
                </a:solidFill>
                <a:latin typeface="Arial" panose="020B0604020202020204" pitchFamily="34" charset="0"/>
                <a:cs typeface="Arial" panose="020B0604020202020204" pitchFamily="34" charset="0"/>
              </a:rPr>
              <a:t>RealVNC</a:t>
            </a:r>
            <a:r>
              <a:rPr lang="en-US" sz="2000" dirty="0">
                <a:solidFill>
                  <a:schemeClr val="bg1"/>
                </a:solidFill>
                <a:latin typeface="Arial" panose="020B0604020202020204" pitchFamily="34" charset="0"/>
                <a:cs typeface="Arial" panose="020B0604020202020204" pitchFamily="34" charset="0"/>
              </a:rPr>
              <a:t> </a:t>
            </a:r>
            <a:r>
              <a:rPr lang="en-US" sz="2000" dirty="0" smtClean="0">
                <a:solidFill>
                  <a:schemeClr val="bg1"/>
                </a:solidFill>
                <a:latin typeface="Arial" panose="020B0604020202020204" pitchFamily="34" charset="0"/>
                <a:cs typeface="Arial" panose="020B0604020202020204" pitchFamily="34" charset="0"/>
              </a:rPr>
              <a:t>on a Windows, Mac, </a:t>
            </a:r>
          </a:p>
          <a:p>
            <a:r>
              <a:rPr lang="en-US" sz="2000" dirty="0" smtClean="0">
                <a:solidFill>
                  <a:schemeClr val="bg1"/>
                </a:solidFill>
                <a:latin typeface="Arial" panose="020B0604020202020204" pitchFamily="34" charset="0"/>
                <a:cs typeface="Arial" panose="020B0604020202020204" pitchFamily="34" charset="0"/>
              </a:rPr>
              <a:t>or Linux Computer.</a:t>
            </a:r>
            <a:endParaRPr lang="en-US" sz="20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1642898" y="4677145"/>
            <a:ext cx="8768317" cy="1569660"/>
          </a:xfrm>
          <a:prstGeom prst="rect">
            <a:avLst/>
          </a:prstGeom>
          <a:noFill/>
        </p:spPr>
        <p:txBody>
          <a:bodyPr wrap="square" rtlCol="0">
            <a:spAutoFit/>
          </a:bodyPr>
          <a:lstStyle/>
          <a:p>
            <a:r>
              <a:rPr lang="en-US" sz="3200" b="1" dirty="0" smtClean="0">
                <a:solidFill>
                  <a:srgbClr val="C00000"/>
                </a:solidFill>
                <a:latin typeface="Courier New" panose="02070309020205020404" pitchFamily="49" charset="0"/>
                <a:cs typeface="Courier New" panose="02070309020205020404" pitchFamily="49" charset="0"/>
              </a:rPr>
              <a:t>cd</a:t>
            </a:r>
          </a:p>
          <a:p>
            <a:pPr algn="ctr"/>
            <a:r>
              <a:rPr lang="en-US" sz="3200" b="1" dirty="0" err="1" smtClean="0">
                <a:solidFill>
                  <a:srgbClr val="C00000"/>
                </a:solidFill>
                <a:latin typeface="Courier New" panose="02070309020205020404" pitchFamily="49" charset="0"/>
                <a:cs typeface="Courier New" panose="02070309020205020404" pitchFamily="49" charset="0"/>
              </a:rPr>
              <a:t>cp</a:t>
            </a:r>
            <a:r>
              <a:rPr lang="en-US" sz="3200" b="1" dirty="0" smtClean="0">
                <a:solidFill>
                  <a:srgbClr val="C00000"/>
                </a:solidFill>
                <a:latin typeface="Courier New" panose="02070309020205020404" pitchFamily="49" charset="0"/>
                <a:cs typeface="Courier New" panose="02070309020205020404" pitchFamily="49" charset="0"/>
              </a:rPr>
              <a:t> –R /</a:t>
            </a:r>
            <a:r>
              <a:rPr lang="en-US" sz="3200" b="1" dirty="0" err="1" smtClean="0">
                <a:solidFill>
                  <a:srgbClr val="C00000"/>
                </a:solidFill>
                <a:latin typeface="Courier New" panose="02070309020205020404" pitchFamily="49" charset="0"/>
                <a:cs typeface="Courier New" panose="02070309020205020404" pitchFamily="49" charset="0"/>
              </a:rPr>
              <a:t>ms</a:t>
            </a:r>
            <a:r>
              <a:rPr lang="en-US" sz="3200" b="1" dirty="0" smtClean="0">
                <a:solidFill>
                  <a:srgbClr val="C00000"/>
                </a:solidFill>
                <a:latin typeface="Courier New" panose="02070309020205020404" pitchFamily="49" charset="0"/>
                <a:cs typeface="Courier New" panose="02070309020205020404" pitchFamily="49" charset="0"/>
              </a:rPr>
              <a:t>/data/</a:t>
            </a:r>
            <a:r>
              <a:rPr lang="en-US" sz="3200" b="1" dirty="0" err="1" smtClean="0">
                <a:solidFill>
                  <a:srgbClr val="C00000"/>
                </a:solidFill>
                <a:latin typeface="Courier New" panose="02070309020205020404" pitchFamily="49" charset="0"/>
                <a:cs typeface="Courier New" panose="02070309020205020404" pitchFamily="49" charset="0"/>
              </a:rPr>
              <a:t>delaglio</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csdemo</a:t>
            </a:r>
            <a:r>
              <a:rPr lang="en-US" sz="3200" b="1" dirty="0" smtClean="0">
                <a:solidFill>
                  <a:srgbClr val="C00000"/>
                </a:solidFill>
                <a:latin typeface="Courier New" panose="02070309020205020404" pitchFamily="49" charset="0"/>
                <a:cs typeface="Courier New" panose="02070309020205020404" pitchFamily="49" charset="0"/>
              </a:rPr>
              <a:t> demo</a:t>
            </a:r>
          </a:p>
          <a:p>
            <a:pPr algn="ctr"/>
            <a:r>
              <a:rPr lang="en-US" sz="3200" i="1" dirty="0" smtClean="0">
                <a:solidFill>
                  <a:schemeClr val="bg1"/>
                </a:solidFill>
                <a:latin typeface="Arial" panose="020B0604020202020204" pitchFamily="34" charset="0"/>
                <a:cs typeface="Arial" panose="020B0604020202020204" pitchFamily="34" charset="0"/>
              </a:rPr>
              <a:t>www.ibbr.umd.edu/nmrpipe/demo.html</a:t>
            </a:r>
          </a:p>
        </p:txBody>
      </p:sp>
      <p:sp>
        <p:nvSpPr>
          <p:cNvPr id="26" name="TextBox 25"/>
          <p:cNvSpPr txBox="1"/>
          <p:nvPr/>
        </p:nvSpPr>
        <p:spPr>
          <a:xfrm>
            <a:off x="514246" y="4117240"/>
            <a:ext cx="11025623"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5050A0"/>
                </a:solidFill>
                <a:latin typeface="Century Gothic" panose="020B0502020202020204" pitchFamily="34" charset="0"/>
              </a:rPr>
              <a:t>For Tonight’s Class:</a:t>
            </a:r>
          </a:p>
        </p:txBody>
      </p:sp>
      <p:cxnSp>
        <p:nvCxnSpPr>
          <p:cNvPr id="6" name="Straight Connector 5"/>
          <p:cNvCxnSpPr/>
          <p:nvPr/>
        </p:nvCxnSpPr>
        <p:spPr>
          <a:xfrm flipV="1">
            <a:off x="514246" y="3850365"/>
            <a:ext cx="11277261" cy="10633"/>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21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40204"/>
        </a:solidFill>
        <a:effectLst/>
      </p:bgPr>
    </p:bg>
    <p:spTree>
      <p:nvGrpSpPr>
        <p:cNvPr id="1" name=""/>
        <p:cNvGrpSpPr/>
        <p:nvPr/>
      </p:nvGrpSpPr>
      <p:grpSpPr>
        <a:xfrm>
          <a:off x="0" y="0"/>
          <a:ext cx="0" cy="0"/>
          <a:chOff x="0" y="0"/>
          <a:chExt cx="0" cy="0"/>
        </a:xfrm>
      </p:grpSpPr>
      <p:pic>
        <p:nvPicPr>
          <p:cNvPr id="71682" name="Picture 2" descr="fold"/>
          <p:cNvPicPr>
            <a:picLocks noChangeAspect="1" noChangeArrowheads="1"/>
          </p:cNvPicPr>
          <p:nvPr/>
        </p:nvPicPr>
        <p:blipFill rotWithShape="1">
          <a:blip r:embed="rId2">
            <a:extLst>
              <a:ext uri="{28A0092B-C50C-407E-A947-70E740481C1C}">
                <a14:useLocalDpi xmlns:a14="http://schemas.microsoft.com/office/drawing/2010/main" val="0"/>
              </a:ext>
            </a:extLst>
          </a:blip>
          <a:srcRect l="16064" r="2145"/>
          <a:stretch/>
        </p:blipFill>
        <p:spPr bwMode="invGray">
          <a:xfrm>
            <a:off x="2286000" y="0"/>
            <a:ext cx="5303520" cy="670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76201"/>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Conventional NMR Structure Determination</a:t>
            </a:r>
            <a:endParaRPr lang="en-US" kern="0" dirty="0">
              <a:solidFill>
                <a:srgbClr val="00B0F0"/>
              </a:solidFill>
              <a:latin typeface="Arial" charset="0"/>
            </a:endParaRPr>
          </a:p>
        </p:txBody>
      </p:sp>
    </p:spTree>
    <p:extLst>
      <p:ext uri="{BB962C8B-B14F-4D97-AF65-F5344CB8AC3E}">
        <p14:creationId xmlns:p14="http://schemas.microsoft.com/office/powerpoint/2010/main" val="67091410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40204"/>
        </a:solidFill>
        <a:effectLst/>
      </p:bgPr>
    </p:bg>
    <p:spTree>
      <p:nvGrpSpPr>
        <p:cNvPr id="1" name=""/>
        <p:cNvGrpSpPr/>
        <p:nvPr/>
      </p:nvGrpSpPr>
      <p:grpSpPr>
        <a:xfrm>
          <a:off x="0" y="0"/>
          <a:ext cx="0" cy="0"/>
          <a:chOff x="0" y="0"/>
          <a:chExt cx="0" cy="0"/>
        </a:xfrm>
      </p:grpSpPr>
      <p:pic>
        <p:nvPicPr>
          <p:cNvPr id="72706" name="Picture 2" descr="hOnly"/>
          <p:cNvPicPr>
            <a:picLocks noChangeAspect="1" noChangeArrowheads="1"/>
          </p:cNvPicPr>
          <p:nvPr/>
        </p:nvPicPr>
        <p:blipFill rotWithShape="1">
          <a:blip r:embed="rId2">
            <a:extLst>
              <a:ext uri="{28A0092B-C50C-407E-A947-70E740481C1C}">
                <a14:useLocalDpi xmlns:a14="http://schemas.microsoft.com/office/drawing/2010/main" val="0"/>
              </a:ext>
            </a:extLst>
          </a:blip>
          <a:srcRect l="15747" r="-439"/>
          <a:stretch/>
        </p:blipFill>
        <p:spPr bwMode="invGray">
          <a:xfrm>
            <a:off x="1828800" y="186869"/>
            <a:ext cx="6309360" cy="6353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7086600" y="656780"/>
            <a:ext cx="34290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dirty="0">
                <a:solidFill>
                  <a:srgbClr val="05CDFF"/>
                </a:solidFill>
                <a:latin typeface="Arial" charset="0"/>
              </a:rPr>
              <a:t>Identify many H-H short range NOE distances</a:t>
            </a:r>
          </a:p>
          <a:p>
            <a:pPr fontAlgn="base">
              <a:spcBef>
                <a:spcPct val="50000"/>
              </a:spcBef>
              <a:spcAft>
                <a:spcPct val="0"/>
              </a:spcAft>
            </a:pPr>
            <a:r>
              <a:rPr lang="en-US" dirty="0">
                <a:solidFill>
                  <a:srgbClr val="05CDFF"/>
                </a:solidFill>
                <a:latin typeface="Arial" charset="0"/>
              </a:rPr>
              <a:t>Supplement with torsions from J-Coupling values</a:t>
            </a:r>
          </a:p>
          <a:p>
            <a:pPr fontAlgn="base">
              <a:spcBef>
                <a:spcPct val="50000"/>
              </a:spcBef>
              <a:spcAft>
                <a:spcPct val="0"/>
              </a:spcAft>
            </a:pPr>
            <a:r>
              <a:rPr lang="en-US" dirty="0">
                <a:solidFill>
                  <a:srgbClr val="05CDFF"/>
                </a:solidFill>
                <a:latin typeface="Arial" charset="0"/>
              </a:rPr>
              <a:t>Assume standard peptide geometry</a:t>
            </a:r>
          </a:p>
          <a:p>
            <a:pPr fontAlgn="base">
              <a:spcBef>
                <a:spcPct val="50000"/>
              </a:spcBef>
              <a:spcAft>
                <a:spcPct val="0"/>
              </a:spcAft>
            </a:pPr>
            <a:r>
              <a:rPr lang="en-US" dirty="0">
                <a:solidFill>
                  <a:srgbClr val="05CDFF"/>
                </a:solidFill>
                <a:latin typeface="Arial" charset="0"/>
              </a:rPr>
              <a:t>Use simulated annealing to find a structure which matches distances</a:t>
            </a:r>
          </a:p>
        </p:txBody>
      </p:sp>
      <p:sp>
        <p:nvSpPr>
          <p:cNvPr id="4" name="TextBox 3"/>
          <p:cNvSpPr txBox="1"/>
          <p:nvPr/>
        </p:nvSpPr>
        <p:spPr>
          <a:xfrm>
            <a:off x="1676400" y="76201"/>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Conventional NMR Structure Determination</a:t>
            </a:r>
            <a:endParaRPr lang="en-US" kern="0" dirty="0">
              <a:solidFill>
                <a:srgbClr val="00B0F0"/>
              </a:solidFill>
              <a:latin typeface="Arial" charset="0"/>
            </a:endParaRPr>
          </a:p>
        </p:txBody>
      </p:sp>
    </p:spTree>
    <p:extLst>
      <p:ext uri="{BB962C8B-B14F-4D97-AF65-F5344CB8AC3E}">
        <p14:creationId xmlns:p14="http://schemas.microsoft.com/office/powerpoint/2010/main" val="7234704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40204"/>
        </a:solidFill>
        <a:effectLst/>
      </p:bgPr>
    </p:bg>
    <p:spTree>
      <p:nvGrpSpPr>
        <p:cNvPr id="1" name=""/>
        <p:cNvGrpSpPr/>
        <p:nvPr/>
      </p:nvGrpSpPr>
      <p:grpSpPr>
        <a:xfrm>
          <a:off x="0" y="0"/>
          <a:ext cx="0" cy="0"/>
          <a:chOff x="0" y="0"/>
          <a:chExt cx="0" cy="0"/>
        </a:xfrm>
      </p:grpSpPr>
      <p:pic>
        <p:nvPicPr>
          <p:cNvPr id="73730" name="Picture 2" descr="hNOE"/>
          <p:cNvPicPr>
            <a:picLocks noChangeAspect="1" noChangeArrowheads="1"/>
          </p:cNvPicPr>
          <p:nvPr/>
        </p:nvPicPr>
        <p:blipFill rotWithShape="1">
          <a:blip r:embed="rId2">
            <a:extLst>
              <a:ext uri="{28A0092B-C50C-407E-A947-70E740481C1C}">
                <a14:useLocalDpi xmlns:a14="http://schemas.microsoft.com/office/drawing/2010/main" val="0"/>
              </a:ext>
            </a:extLst>
          </a:blip>
          <a:srcRect l="16200" r="446"/>
          <a:stretch/>
        </p:blipFill>
        <p:spPr bwMode="invGray">
          <a:xfrm>
            <a:off x="1840230" y="142875"/>
            <a:ext cx="6217920" cy="6402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7086600" y="656780"/>
            <a:ext cx="34290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dirty="0">
                <a:solidFill>
                  <a:srgbClr val="05CDFF"/>
                </a:solidFill>
                <a:latin typeface="Arial" charset="0"/>
              </a:rPr>
              <a:t>Identify many H-H short range NOE distances</a:t>
            </a:r>
          </a:p>
          <a:p>
            <a:pPr fontAlgn="base">
              <a:spcBef>
                <a:spcPct val="50000"/>
              </a:spcBef>
              <a:spcAft>
                <a:spcPct val="0"/>
              </a:spcAft>
            </a:pPr>
            <a:r>
              <a:rPr lang="en-US" dirty="0">
                <a:solidFill>
                  <a:srgbClr val="05CDFF"/>
                </a:solidFill>
                <a:latin typeface="Arial" charset="0"/>
              </a:rPr>
              <a:t>Supplement with torsions from J-Coupling values</a:t>
            </a:r>
          </a:p>
          <a:p>
            <a:pPr fontAlgn="base">
              <a:spcBef>
                <a:spcPct val="50000"/>
              </a:spcBef>
              <a:spcAft>
                <a:spcPct val="0"/>
              </a:spcAft>
            </a:pPr>
            <a:r>
              <a:rPr lang="en-US" dirty="0">
                <a:solidFill>
                  <a:srgbClr val="05CDFF"/>
                </a:solidFill>
                <a:latin typeface="Arial" charset="0"/>
              </a:rPr>
              <a:t>Assume standard peptide geometry</a:t>
            </a:r>
          </a:p>
          <a:p>
            <a:pPr fontAlgn="base">
              <a:spcBef>
                <a:spcPct val="50000"/>
              </a:spcBef>
              <a:spcAft>
                <a:spcPct val="0"/>
              </a:spcAft>
            </a:pPr>
            <a:r>
              <a:rPr lang="en-US" dirty="0">
                <a:solidFill>
                  <a:srgbClr val="05CDFF"/>
                </a:solidFill>
                <a:latin typeface="Arial" charset="0"/>
              </a:rPr>
              <a:t>Use simulated annealing to find a structure which matches distances</a:t>
            </a:r>
          </a:p>
        </p:txBody>
      </p:sp>
      <p:sp>
        <p:nvSpPr>
          <p:cNvPr id="4" name="Text Box 4"/>
          <p:cNvSpPr txBox="1">
            <a:spLocks noChangeArrowheads="1"/>
          </p:cNvSpPr>
          <p:nvPr/>
        </p:nvSpPr>
        <p:spPr bwMode="auto">
          <a:xfrm>
            <a:off x="7086600" y="3733801"/>
            <a:ext cx="34290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dirty="0">
                <a:solidFill>
                  <a:srgbClr val="FF0000"/>
                </a:solidFill>
                <a:latin typeface="Arial" charset="0"/>
              </a:rPr>
              <a:t>The network of distances is complicated, likewise the NOE spectra are complicated</a:t>
            </a:r>
          </a:p>
          <a:p>
            <a:pPr fontAlgn="base">
              <a:spcBef>
                <a:spcPct val="50000"/>
              </a:spcBef>
              <a:spcAft>
                <a:spcPct val="0"/>
              </a:spcAft>
            </a:pPr>
            <a:r>
              <a:rPr lang="en-US" dirty="0">
                <a:solidFill>
                  <a:srgbClr val="FF0000"/>
                </a:solidFill>
                <a:latin typeface="Arial" charset="0"/>
              </a:rPr>
              <a:t>NOE distances are usually only qualitative</a:t>
            </a:r>
          </a:p>
          <a:p>
            <a:pPr fontAlgn="base">
              <a:spcBef>
                <a:spcPct val="50000"/>
              </a:spcBef>
              <a:spcAft>
                <a:spcPct val="0"/>
              </a:spcAft>
            </a:pPr>
            <a:r>
              <a:rPr lang="en-US" dirty="0">
                <a:solidFill>
                  <a:srgbClr val="FF0000"/>
                </a:solidFill>
                <a:latin typeface="Arial" charset="0"/>
              </a:rPr>
              <a:t>A given peak might be the only evidence of an interaction</a:t>
            </a:r>
          </a:p>
          <a:p>
            <a:pPr fontAlgn="base">
              <a:spcBef>
                <a:spcPct val="50000"/>
              </a:spcBef>
              <a:spcAft>
                <a:spcPct val="0"/>
              </a:spcAft>
            </a:pPr>
            <a:r>
              <a:rPr lang="en-US" dirty="0">
                <a:solidFill>
                  <a:srgbClr val="FF0000"/>
                </a:solidFill>
                <a:latin typeface="Arial" charset="0"/>
              </a:rPr>
              <a:t>A </a:t>
            </a:r>
            <a:r>
              <a:rPr lang="en-US" dirty="0" err="1">
                <a:solidFill>
                  <a:srgbClr val="FF0000"/>
                </a:solidFill>
                <a:latin typeface="Arial" charset="0"/>
              </a:rPr>
              <a:t>mis</a:t>
            </a:r>
            <a:r>
              <a:rPr lang="en-US" dirty="0">
                <a:solidFill>
                  <a:srgbClr val="FF0000"/>
                </a:solidFill>
                <a:latin typeface="Arial" charset="0"/>
              </a:rPr>
              <a:t>-assigned peak can be similarly problematic</a:t>
            </a:r>
          </a:p>
        </p:txBody>
      </p:sp>
      <p:sp>
        <p:nvSpPr>
          <p:cNvPr id="5" name="TextBox 4"/>
          <p:cNvSpPr txBox="1"/>
          <p:nvPr/>
        </p:nvSpPr>
        <p:spPr>
          <a:xfrm>
            <a:off x="1676400" y="76201"/>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Conventional NMR Structure Determination</a:t>
            </a:r>
            <a:endParaRPr lang="en-US" kern="0" dirty="0">
              <a:solidFill>
                <a:srgbClr val="00B0F0"/>
              </a:solidFill>
              <a:latin typeface="Arial" charset="0"/>
            </a:endParaRPr>
          </a:p>
        </p:txBody>
      </p:sp>
    </p:spTree>
    <p:extLst>
      <p:ext uri="{BB962C8B-B14F-4D97-AF65-F5344CB8AC3E}">
        <p14:creationId xmlns:p14="http://schemas.microsoft.com/office/powerpoint/2010/main" val="36730697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96000">
              <a:schemeClr val="accent1">
                <a:lumMod val="5000"/>
                <a:lumOff val="95000"/>
              </a:schemeClr>
            </a:gs>
            <a:gs pos="1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Box 8"/>
          <p:cNvSpPr txBox="1"/>
          <p:nvPr/>
        </p:nvSpPr>
        <p:spPr>
          <a:xfrm>
            <a:off x="4395906" y="76200"/>
            <a:ext cx="4367094"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Arial" panose="020B0604020202020204" pitchFamily="34" charset="0"/>
                <a:cs typeface="Arial" panose="020B0604020202020204" pitchFamily="34" charset="0"/>
              </a:rPr>
              <a:t>Peptide Geometry and NMR </a:t>
            </a:r>
          </a:p>
        </p:txBody>
      </p:sp>
      <p:sp>
        <p:nvSpPr>
          <p:cNvPr id="59" name="TextBox 58"/>
          <p:cNvSpPr txBox="1"/>
          <p:nvPr/>
        </p:nvSpPr>
        <p:spPr>
          <a:xfrm>
            <a:off x="5019633" y="5605047"/>
            <a:ext cx="3176333" cy="1092607"/>
          </a:xfrm>
          <a:prstGeom prst="rect">
            <a:avLst/>
          </a:prstGeom>
          <a:noFill/>
        </p:spPr>
        <p:txBody>
          <a:bodyPr wrap="square" rtlCol="0">
            <a:spAutoFit/>
          </a:bodyPr>
          <a:lstStyle/>
          <a:p>
            <a:pPr defTabSz="91440">
              <a:spcBef>
                <a:spcPts val="300"/>
              </a:spcBef>
              <a:defRPr/>
            </a:pPr>
            <a:r>
              <a:rPr lang="en-US" sz="2000" kern="0" dirty="0">
                <a:solidFill>
                  <a:srgbClr val="0070C0"/>
                </a:solidFill>
                <a:latin typeface="Symbol" panose="05050102010706020507" pitchFamily="18" charset="2"/>
              </a:rPr>
              <a:t>f</a:t>
            </a:r>
            <a:r>
              <a:rPr lang="en-US" kern="0" dirty="0">
                <a:solidFill>
                  <a:srgbClr val="000000"/>
                </a:solidFill>
                <a:latin typeface="Symbol" panose="05050102010706020507" pitchFamily="18" charset="2"/>
              </a:rPr>
              <a:t>			</a:t>
            </a:r>
            <a:r>
              <a:rPr lang="en-US" kern="0" dirty="0">
                <a:solidFill>
                  <a:srgbClr val="000000"/>
                </a:solidFill>
                <a:latin typeface="Arial" charset="0"/>
              </a:rPr>
              <a:t>CO</a:t>
            </a:r>
            <a:r>
              <a:rPr lang="en-US" sz="2000" kern="0" baseline="-25000" dirty="0">
                <a:solidFill>
                  <a:srgbClr val="000000"/>
                </a:solidFill>
                <a:latin typeface="Arial" charset="0"/>
              </a:rPr>
              <a:t>i-1</a:t>
            </a:r>
            <a:r>
              <a:rPr lang="en-US" kern="0" dirty="0">
                <a:solidFill>
                  <a:srgbClr val="000000"/>
                </a:solidFill>
                <a:latin typeface="Arial" charset="0"/>
              </a:rPr>
              <a:t> 		N</a:t>
            </a:r>
            <a:r>
              <a:rPr lang="en-US" sz="2000" kern="0" baseline="-25000" dirty="0">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Ca</a:t>
            </a:r>
            <a:r>
              <a:rPr lang="en-US" sz="2000" kern="0" baseline="-25000" dirty="0" err="1">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CO</a:t>
            </a:r>
            <a:r>
              <a:rPr lang="en-US" sz="2000" kern="0" baseline="-25000" dirty="0" err="1">
                <a:solidFill>
                  <a:srgbClr val="000000"/>
                </a:solidFill>
                <a:latin typeface="Arial" charset="0"/>
              </a:rPr>
              <a:t>i</a:t>
            </a:r>
            <a:endParaRPr lang="en-US" kern="0" dirty="0">
              <a:solidFill>
                <a:srgbClr val="000000"/>
              </a:solidFill>
              <a:latin typeface="Arial" charset="0"/>
            </a:endParaRPr>
          </a:p>
          <a:p>
            <a:pPr defTabSz="91440">
              <a:spcBef>
                <a:spcPts val="300"/>
              </a:spcBef>
              <a:defRPr/>
            </a:pPr>
            <a:r>
              <a:rPr lang="en-US" sz="2000" kern="0" dirty="0">
                <a:solidFill>
                  <a:srgbClr val="4E9133"/>
                </a:solidFill>
                <a:latin typeface="Symbol" panose="05050102010706020507" pitchFamily="18" charset="2"/>
              </a:rPr>
              <a:t>y</a:t>
            </a:r>
            <a:r>
              <a:rPr lang="en-US" kern="0" dirty="0">
                <a:solidFill>
                  <a:srgbClr val="4E9133"/>
                </a:solidFill>
                <a:latin typeface="Arial" charset="0"/>
              </a:rPr>
              <a:t>	</a:t>
            </a:r>
            <a:r>
              <a:rPr lang="en-US" kern="0" dirty="0">
                <a:solidFill>
                  <a:srgbClr val="000000"/>
                </a:solidFill>
                <a:latin typeface="Arial" charset="0"/>
              </a:rPr>
              <a:t>		N</a:t>
            </a:r>
            <a:r>
              <a:rPr lang="en-US" sz="2000" kern="0" baseline="-25000" dirty="0">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Ca</a:t>
            </a:r>
            <a:r>
              <a:rPr lang="en-US" sz="2000" kern="0" baseline="-25000" dirty="0" err="1">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Co</a:t>
            </a:r>
            <a:r>
              <a:rPr lang="en-US" sz="2000" kern="0" baseline="-25000" dirty="0" err="1">
                <a:solidFill>
                  <a:srgbClr val="000000"/>
                </a:solidFill>
                <a:latin typeface="Arial" charset="0"/>
              </a:rPr>
              <a:t>i</a:t>
            </a:r>
            <a:r>
              <a:rPr lang="en-US" kern="0" dirty="0">
                <a:solidFill>
                  <a:srgbClr val="000000"/>
                </a:solidFill>
                <a:latin typeface="Arial" charset="0"/>
              </a:rPr>
              <a:t> 			N</a:t>
            </a:r>
            <a:r>
              <a:rPr lang="en-US" sz="2000" kern="0" baseline="-25000" dirty="0">
                <a:solidFill>
                  <a:srgbClr val="000000"/>
                </a:solidFill>
                <a:latin typeface="Arial" charset="0"/>
              </a:rPr>
              <a:t>i+1</a:t>
            </a:r>
            <a:endParaRPr lang="en-US" kern="0" dirty="0">
              <a:solidFill>
                <a:srgbClr val="000000"/>
              </a:solidFill>
              <a:latin typeface="Arial" charset="0"/>
            </a:endParaRPr>
          </a:p>
          <a:p>
            <a:pPr defTabSz="91440">
              <a:spcBef>
                <a:spcPts val="300"/>
              </a:spcBef>
              <a:defRPr/>
            </a:pPr>
            <a:r>
              <a:rPr lang="en-US" sz="2000" kern="0" dirty="0">
                <a:solidFill>
                  <a:srgbClr val="A66BD3"/>
                </a:solidFill>
                <a:latin typeface="Symbol" panose="05050102010706020507" pitchFamily="18" charset="2"/>
              </a:rPr>
              <a:t>w</a:t>
            </a:r>
            <a:r>
              <a:rPr lang="en-US" kern="0" dirty="0">
                <a:solidFill>
                  <a:srgbClr val="000000"/>
                </a:solidFill>
                <a:latin typeface="Arial" charset="0"/>
              </a:rPr>
              <a:t>			Ca</a:t>
            </a:r>
            <a:r>
              <a:rPr lang="en-US" sz="2000" kern="0" baseline="-25000" dirty="0">
                <a:solidFill>
                  <a:srgbClr val="000000"/>
                </a:solidFill>
                <a:latin typeface="Arial" charset="0"/>
              </a:rPr>
              <a:t>i-1</a:t>
            </a:r>
            <a:r>
              <a:rPr lang="en-US" kern="0" dirty="0">
                <a:solidFill>
                  <a:srgbClr val="000000"/>
                </a:solidFill>
                <a:latin typeface="Arial" charset="0"/>
              </a:rPr>
              <a:t>			CO</a:t>
            </a:r>
            <a:r>
              <a:rPr lang="en-US" sz="2000" kern="0" baseline="-25000" dirty="0">
                <a:solidFill>
                  <a:srgbClr val="000000"/>
                </a:solidFill>
                <a:latin typeface="Arial" charset="0"/>
              </a:rPr>
              <a:t>i-1</a:t>
            </a:r>
            <a:r>
              <a:rPr lang="en-US" kern="0" dirty="0">
                <a:solidFill>
                  <a:srgbClr val="000000"/>
                </a:solidFill>
                <a:latin typeface="Arial" charset="0"/>
              </a:rPr>
              <a:t>			N</a:t>
            </a:r>
            <a:r>
              <a:rPr lang="en-US" sz="2000" kern="0" baseline="-25000" dirty="0">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Ca</a:t>
            </a:r>
            <a:r>
              <a:rPr lang="en-US" sz="2000" kern="0" baseline="-25000" dirty="0" err="1">
                <a:solidFill>
                  <a:srgbClr val="000000"/>
                </a:solidFill>
                <a:latin typeface="Arial" charset="0"/>
              </a:rPr>
              <a:t>i</a:t>
            </a:r>
            <a:endParaRPr lang="en-US" kern="0" dirty="0">
              <a:solidFill>
                <a:srgbClr val="000000"/>
              </a:solidFill>
              <a:latin typeface="Arial" charset="0"/>
            </a:endParaRPr>
          </a:p>
        </p:txBody>
      </p:sp>
      <p:grpSp>
        <p:nvGrpSpPr>
          <p:cNvPr id="60" name="Group 59"/>
          <p:cNvGrpSpPr/>
          <p:nvPr/>
        </p:nvGrpSpPr>
        <p:grpSpPr>
          <a:xfrm>
            <a:off x="1586226" y="609600"/>
            <a:ext cx="8758839" cy="4876800"/>
            <a:chOff x="62225" y="762000"/>
            <a:chExt cx="8758839" cy="4876800"/>
          </a:xfrm>
        </p:grpSpPr>
        <p:cxnSp>
          <p:nvCxnSpPr>
            <p:cNvPr id="61" name="Straight Connector 60"/>
            <p:cNvCxnSpPr/>
            <p:nvPr/>
          </p:nvCxnSpPr>
          <p:spPr>
            <a:xfrm rot="5400000" flipV="1">
              <a:off x="200406" y="4337350"/>
              <a:ext cx="1391412" cy="12192"/>
            </a:xfrm>
            <a:prstGeom prst="line">
              <a:avLst/>
            </a:prstGeom>
            <a:noFill/>
            <a:ln w="25400" cap="flat" cmpd="sng" algn="ctr">
              <a:solidFill>
                <a:srgbClr val="000000"/>
              </a:solidFill>
              <a:prstDash val="solid"/>
              <a:miter lim="800000"/>
            </a:ln>
            <a:effectLst/>
          </p:spPr>
        </p:cxnSp>
        <p:sp>
          <p:nvSpPr>
            <p:cNvPr id="62" name="Rectangle 61"/>
            <p:cNvSpPr/>
            <p:nvPr/>
          </p:nvSpPr>
          <p:spPr>
            <a:xfrm>
              <a:off x="2818404" y="762000"/>
              <a:ext cx="4420596" cy="4876800"/>
            </a:xfrm>
            <a:prstGeom prst="rect">
              <a:avLst/>
            </a:prstGeom>
            <a:solidFill>
              <a:schemeClr val="accent1">
                <a:lumMod val="40000"/>
                <a:lumOff val="60000"/>
              </a:schemeClr>
            </a:solidFill>
            <a:ln w="12700" cap="flat" cmpd="sng" algn="ctr">
              <a:solidFill>
                <a:srgbClr val="BBE0E3">
                  <a:shade val="50000"/>
                </a:srgbClr>
              </a:solidFill>
              <a:prstDash val="solid"/>
              <a:miter lim="800000"/>
            </a:ln>
            <a:effectLst/>
          </p:spPr>
          <p:txBody>
            <a:bodyPr rtlCol="0" anchor="ctr"/>
            <a:lstStyle/>
            <a:p>
              <a:pPr algn="ctr">
                <a:defRPr/>
              </a:pPr>
              <a:endParaRPr lang="en-US" kern="0">
                <a:solidFill>
                  <a:srgbClr val="FFFFFF"/>
                </a:solidFill>
                <a:latin typeface="Arial"/>
              </a:endParaRPr>
            </a:p>
          </p:txBody>
        </p:sp>
        <p:cxnSp>
          <p:nvCxnSpPr>
            <p:cNvPr id="63" name="Straight Connector 62"/>
            <p:cNvCxnSpPr/>
            <p:nvPr/>
          </p:nvCxnSpPr>
          <p:spPr>
            <a:xfrm rot="-8820000" flipV="1">
              <a:off x="62225" y="3427862"/>
              <a:ext cx="914400" cy="12192"/>
            </a:xfrm>
            <a:prstGeom prst="line">
              <a:avLst/>
            </a:prstGeom>
            <a:noFill/>
            <a:ln w="25400" cap="flat" cmpd="sng" algn="ctr">
              <a:solidFill>
                <a:srgbClr val="000000"/>
              </a:solidFill>
              <a:prstDash val="solid"/>
              <a:miter lim="800000"/>
            </a:ln>
            <a:effectLst/>
          </p:spPr>
        </p:cxnSp>
        <p:cxnSp>
          <p:nvCxnSpPr>
            <p:cNvPr id="64" name="Straight Connector 63"/>
            <p:cNvCxnSpPr/>
            <p:nvPr/>
          </p:nvCxnSpPr>
          <p:spPr>
            <a:xfrm rot="12780000" flipV="1">
              <a:off x="7723784" y="3033778"/>
              <a:ext cx="1097280" cy="12192"/>
            </a:xfrm>
            <a:prstGeom prst="line">
              <a:avLst/>
            </a:prstGeom>
            <a:noFill/>
            <a:ln w="25400" cap="flat" cmpd="sng" algn="ctr">
              <a:solidFill>
                <a:srgbClr val="000000"/>
              </a:solidFill>
              <a:prstDash val="solid"/>
              <a:miter lim="800000"/>
            </a:ln>
            <a:effectLst/>
          </p:spPr>
        </p:cxnSp>
        <p:cxnSp>
          <p:nvCxnSpPr>
            <p:cNvPr id="65" name="Straight Connector 64"/>
            <p:cNvCxnSpPr/>
            <p:nvPr/>
          </p:nvCxnSpPr>
          <p:spPr>
            <a:xfrm rot="8820000" flipV="1">
              <a:off x="875070" y="3207392"/>
              <a:ext cx="1391412" cy="12192"/>
            </a:xfrm>
            <a:prstGeom prst="line">
              <a:avLst/>
            </a:prstGeom>
            <a:noFill/>
            <a:ln w="25400" cap="flat" cmpd="sng" algn="ctr">
              <a:solidFill>
                <a:srgbClr val="000000"/>
              </a:solidFill>
              <a:prstDash val="solid"/>
              <a:miter lim="800000"/>
            </a:ln>
            <a:effectLst/>
          </p:spPr>
        </p:cxnSp>
        <p:cxnSp>
          <p:nvCxnSpPr>
            <p:cNvPr id="66" name="Straight Connector 65"/>
            <p:cNvCxnSpPr/>
            <p:nvPr/>
          </p:nvCxnSpPr>
          <p:spPr>
            <a:xfrm rot="-8820000" flipV="1">
              <a:off x="2278088" y="3194304"/>
              <a:ext cx="1391412" cy="12192"/>
            </a:xfrm>
            <a:prstGeom prst="line">
              <a:avLst/>
            </a:prstGeom>
            <a:noFill/>
            <a:ln w="25400" cap="flat" cmpd="sng" algn="ctr">
              <a:solidFill>
                <a:srgbClr val="000000"/>
              </a:solidFill>
              <a:prstDash val="solid"/>
              <a:miter lim="800000"/>
            </a:ln>
            <a:effectLst/>
          </p:spPr>
        </p:cxnSp>
        <p:cxnSp>
          <p:nvCxnSpPr>
            <p:cNvPr id="67" name="Straight Connector 66"/>
            <p:cNvCxnSpPr/>
            <p:nvPr/>
          </p:nvCxnSpPr>
          <p:spPr>
            <a:xfrm rot="8820000" flipV="1">
              <a:off x="3679479" y="3230580"/>
              <a:ext cx="1391412" cy="12192"/>
            </a:xfrm>
            <a:prstGeom prst="line">
              <a:avLst/>
            </a:prstGeom>
            <a:noFill/>
            <a:ln w="25400" cap="flat" cmpd="sng" algn="ctr">
              <a:solidFill>
                <a:srgbClr val="000000"/>
              </a:solidFill>
              <a:prstDash val="solid"/>
              <a:miter lim="800000"/>
            </a:ln>
            <a:effectLst/>
          </p:spPr>
        </p:cxnSp>
        <p:cxnSp>
          <p:nvCxnSpPr>
            <p:cNvPr id="68" name="Straight Connector 67"/>
            <p:cNvCxnSpPr/>
            <p:nvPr/>
          </p:nvCxnSpPr>
          <p:spPr>
            <a:xfrm rot="-8820000" flipV="1">
              <a:off x="5090485" y="3222959"/>
              <a:ext cx="1391412" cy="12192"/>
            </a:xfrm>
            <a:prstGeom prst="line">
              <a:avLst/>
            </a:prstGeom>
            <a:noFill/>
            <a:ln w="25400" cap="flat" cmpd="sng" algn="ctr">
              <a:solidFill>
                <a:srgbClr val="000000"/>
              </a:solidFill>
              <a:prstDash val="solid"/>
              <a:miter lim="800000"/>
            </a:ln>
            <a:effectLst/>
          </p:spPr>
        </p:cxnSp>
        <p:cxnSp>
          <p:nvCxnSpPr>
            <p:cNvPr id="69" name="Straight Connector 68"/>
            <p:cNvCxnSpPr/>
            <p:nvPr/>
          </p:nvCxnSpPr>
          <p:spPr>
            <a:xfrm rot="8820000" flipV="1">
              <a:off x="6507069" y="3207391"/>
              <a:ext cx="1391412" cy="12192"/>
            </a:xfrm>
            <a:prstGeom prst="line">
              <a:avLst/>
            </a:prstGeom>
            <a:noFill/>
            <a:ln w="25400" cap="flat" cmpd="sng" algn="ctr">
              <a:solidFill>
                <a:srgbClr val="000000"/>
              </a:solidFill>
              <a:prstDash val="solid"/>
              <a:miter lim="800000"/>
            </a:ln>
            <a:effectLst/>
          </p:spPr>
        </p:cxnSp>
        <p:cxnSp>
          <p:nvCxnSpPr>
            <p:cNvPr id="70" name="Straight Connector 69"/>
            <p:cNvCxnSpPr/>
            <p:nvPr/>
          </p:nvCxnSpPr>
          <p:spPr>
            <a:xfrm flipH="1" flipV="1">
              <a:off x="5048130" y="2861356"/>
              <a:ext cx="406344" cy="1286972"/>
            </a:xfrm>
            <a:prstGeom prst="line">
              <a:avLst/>
            </a:prstGeom>
            <a:noFill/>
            <a:ln w="25400" cap="flat" cmpd="sng" algn="ctr">
              <a:solidFill>
                <a:srgbClr val="000000"/>
              </a:solidFill>
              <a:prstDash val="solid"/>
              <a:miter lim="800000"/>
            </a:ln>
            <a:effectLst/>
          </p:spPr>
        </p:cxnSp>
        <p:cxnSp>
          <p:nvCxnSpPr>
            <p:cNvPr id="71" name="Straight Connector 70"/>
            <p:cNvCxnSpPr/>
            <p:nvPr/>
          </p:nvCxnSpPr>
          <p:spPr>
            <a:xfrm rot="5400000" flipV="1">
              <a:off x="4337626" y="2136526"/>
              <a:ext cx="1391412" cy="12192"/>
            </a:xfrm>
            <a:prstGeom prst="line">
              <a:avLst/>
            </a:prstGeom>
            <a:noFill/>
            <a:ln w="25400" cap="flat" cmpd="sng" algn="ctr">
              <a:solidFill>
                <a:srgbClr val="000000"/>
              </a:solidFill>
              <a:prstDash val="solid"/>
              <a:miter lim="800000"/>
            </a:ln>
            <a:effectLst/>
          </p:spPr>
        </p:cxnSp>
        <p:cxnSp>
          <p:nvCxnSpPr>
            <p:cNvPr id="72" name="Straight Connector 71"/>
            <p:cNvCxnSpPr/>
            <p:nvPr/>
          </p:nvCxnSpPr>
          <p:spPr>
            <a:xfrm rot="5400000" flipV="1">
              <a:off x="3009138" y="4274032"/>
              <a:ext cx="1391412" cy="12192"/>
            </a:xfrm>
            <a:prstGeom prst="line">
              <a:avLst/>
            </a:prstGeom>
            <a:noFill/>
            <a:ln w="25400" cap="flat" cmpd="sng" algn="ctr">
              <a:solidFill>
                <a:srgbClr val="000000"/>
              </a:solidFill>
              <a:prstDash val="solid"/>
              <a:miter lim="800000"/>
            </a:ln>
            <a:effectLst/>
          </p:spPr>
        </p:cxnSp>
        <p:grpSp>
          <p:nvGrpSpPr>
            <p:cNvPr id="73" name="Group 72"/>
            <p:cNvGrpSpPr/>
            <p:nvPr/>
          </p:nvGrpSpPr>
          <p:grpSpPr>
            <a:xfrm>
              <a:off x="2218717" y="1469944"/>
              <a:ext cx="101701" cy="1391412"/>
              <a:chOff x="2218944" y="1469944"/>
              <a:chExt cx="101701" cy="1391412"/>
            </a:xfrm>
          </p:grpSpPr>
          <p:cxnSp>
            <p:nvCxnSpPr>
              <p:cNvPr id="97" name="Straight Connector 96"/>
              <p:cNvCxnSpPr/>
              <p:nvPr/>
            </p:nvCxnSpPr>
            <p:spPr>
              <a:xfrm rot="5400000" flipV="1">
                <a:off x="1529334" y="2159554"/>
                <a:ext cx="1391412" cy="12192"/>
              </a:xfrm>
              <a:prstGeom prst="line">
                <a:avLst/>
              </a:prstGeom>
              <a:noFill/>
              <a:ln w="25400" cap="flat" cmpd="sng" algn="ctr">
                <a:solidFill>
                  <a:srgbClr val="000000"/>
                </a:solidFill>
                <a:prstDash val="solid"/>
                <a:miter lim="800000"/>
              </a:ln>
              <a:effectLst/>
            </p:spPr>
          </p:cxnSp>
          <p:cxnSp>
            <p:nvCxnSpPr>
              <p:cNvPr id="98" name="Straight Connector 97"/>
              <p:cNvCxnSpPr/>
              <p:nvPr/>
            </p:nvCxnSpPr>
            <p:spPr>
              <a:xfrm rot="5400000" flipV="1">
                <a:off x="1618843" y="2159554"/>
                <a:ext cx="1391412" cy="12192"/>
              </a:xfrm>
              <a:prstGeom prst="line">
                <a:avLst/>
              </a:prstGeom>
              <a:noFill/>
              <a:ln w="25400" cap="flat" cmpd="sng" algn="ctr">
                <a:solidFill>
                  <a:srgbClr val="000000"/>
                </a:solidFill>
                <a:prstDash val="solid"/>
                <a:miter lim="800000"/>
              </a:ln>
              <a:effectLst/>
            </p:spPr>
          </p:cxnSp>
        </p:grpSp>
        <p:grpSp>
          <p:nvGrpSpPr>
            <p:cNvPr id="74" name="Group 73"/>
            <p:cNvGrpSpPr/>
            <p:nvPr/>
          </p:nvGrpSpPr>
          <p:grpSpPr>
            <a:xfrm>
              <a:off x="6496071" y="3639312"/>
              <a:ext cx="101701" cy="1391412"/>
              <a:chOff x="2218944" y="1469944"/>
              <a:chExt cx="101701" cy="1391412"/>
            </a:xfrm>
          </p:grpSpPr>
          <p:cxnSp>
            <p:nvCxnSpPr>
              <p:cNvPr id="95" name="Straight Connector 94"/>
              <p:cNvCxnSpPr/>
              <p:nvPr/>
            </p:nvCxnSpPr>
            <p:spPr>
              <a:xfrm rot="5400000" flipV="1">
                <a:off x="1529334" y="2159554"/>
                <a:ext cx="1391412" cy="12192"/>
              </a:xfrm>
              <a:prstGeom prst="line">
                <a:avLst/>
              </a:prstGeom>
              <a:noFill/>
              <a:ln w="25400" cap="flat" cmpd="sng" algn="ctr">
                <a:solidFill>
                  <a:srgbClr val="000000"/>
                </a:solidFill>
                <a:prstDash val="solid"/>
                <a:miter lim="800000"/>
              </a:ln>
              <a:effectLst/>
            </p:spPr>
          </p:cxnSp>
          <p:cxnSp>
            <p:nvCxnSpPr>
              <p:cNvPr id="96" name="Straight Connector 95"/>
              <p:cNvCxnSpPr/>
              <p:nvPr/>
            </p:nvCxnSpPr>
            <p:spPr>
              <a:xfrm rot="5400000" flipV="1">
                <a:off x="1618843" y="2159554"/>
                <a:ext cx="1391412" cy="12192"/>
              </a:xfrm>
              <a:prstGeom prst="line">
                <a:avLst/>
              </a:prstGeom>
              <a:noFill/>
              <a:ln w="25400" cap="flat" cmpd="sng" algn="ctr">
                <a:solidFill>
                  <a:srgbClr val="000000"/>
                </a:solidFill>
                <a:prstDash val="solid"/>
                <a:miter lim="800000"/>
              </a:ln>
              <a:effectLst/>
            </p:spPr>
          </p:cxnSp>
        </p:grpSp>
        <p:sp>
          <p:nvSpPr>
            <p:cNvPr id="75" name="Oval 74"/>
            <p:cNvSpPr/>
            <p:nvPr/>
          </p:nvSpPr>
          <p:spPr>
            <a:xfrm>
              <a:off x="1819220" y="24384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CO</a:t>
              </a:r>
            </a:p>
          </p:txBody>
        </p:sp>
        <p:sp>
          <p:nvSpPr>
            <p:cNvPr id="76" name="Oval 75"/>
            <p:cNvSpPr/>
            <p:nvPr/>
          </p:nvSpPr>
          <p:spPr>
            <a:xfrm>
              <a:off x="4576136" y="24384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a:solidFill>
                    <a:srgbClr val="000000"/>
                  </a:solidFill>
                  <a:latin typeface="Arial"/>
                </a:rPr>
                <a:t>C</a:t>
              </a:r>
              <a:r>
                <a:rPr lang="en-US" kern="0" dirty="0">
                  <a:solidFill>
                    <a:srgbClr val="000000"/>
                  </a:solidFill>
                  <a:latin typeface="Symbol" panose="05050102010706020507" pitchFamily="18" charset="2"/>
                </a:rPr>
                <a:t>a</a:t>
              </a:r>
            </a:p>
          </p:txBody>
        </p:sp>
        <p:sp>
          <p:nvSpPr>
            <p:cNvPr id="77" name="Oval 76"/>
            <p:cNvSpPr/>
            <p:nvPr/>
          </p:nvSpPr>
          <p:spPr>
            <a:xfrm>
              <a:off x="4572000" y="10668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err="1">
                  <a:solidFill>
                    <a:srgbClr val="000000"/>
                  </a:solidFill>
                  <a:latin typeface="Arial"/>
                </a:rPr>
                <a:t>C</a:t>
              </a:r>
              <a:r>
                <a:rPr lang="en-US" kern="0" dirty="0" err="1">
                  <a:solidFill>
                    <a:srgbClr val="000000"/>
                  </a:solidFill>
                  <a:latin typeface="Symbol" panose="05050102010706020507" pitchFamily="18" charset="2"/>
                </a:rPr>
                <a:t>b</a:t>
              </a:r>
              <a:endParaRPr lang="en-US" kern="0" dirty="0">
                <a:solidFill>
                  <a:srgbClr val="000000"/>
                </a:solidFill>
                <a:latin typeface="Symbol" panose="05050102010706020507" pitchFamily="18" charset="2"/>
              </a:endParaRPr>
            </a:p>
          </p:txBody>
        </p:sp>
        <p:sp>
          <p:nvSpPr>
            <p:cNvPr id="78" name="Oval 77"/>
            <p:cNvSpPr/>
            <p:nvPr/>
          </p:nvSpPr>
          <p:spPr>
            <a:xfrm>
              <a:off x="6178296" y="4581144"/>
              <a:ext cx="731520" cy="731520"/>
            </a:xfrm>
            <a:prstGeom prst="ellipse">
              <a:avLst/>
            </a:prstGeom>
            <a:solidFill>
              <a:srgbClr val="C0000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O</a:t>
              </a:r>
            </a:p>
          </p:txBody>
        </p:sp>
        <p:sp>
          <p:nvSpPr>
            <p:cNvPr id="79" name="Oval 78"/>
            <p:cNvSpPr/>
            <p:nvPr/>
          </p:nvSpPr>
          <p:spPr>
            <a:xfrm>
              <a:off x="3296412" y="3238500"/>
              <a:ext cx="822960" cy="822960"/>
            </a:xfrm>
            <a:prstGeom prst="ellipse">
              <a:avLst/>
            </a:prstGeom>
            <a:solidFill>
              <a:srgbClr val="0070C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N</a:t>
              </a:r>
            </a:p>
          </p:txBody>
        </p:sp>
        <p:sp>
          <p:nvSpPr>
            <p:cNvPr id="80" name="Oval 79"/>
            <p:cNvSpPr/>
            <p:nvPr/>
          </p:nvSpPr>
          <p:spPr>
            <a:xfrm>
              <a:off x="3418332" y="4648200"/>
              <a:ext cx="594360" cy="594360"/>
            </a:xfrm>
            <a:prstGeom prst="ellipse">
              <a:avLst/>
            </a:prstGeom>
            <a:solidFill>
              <a:srgbClr val="FFC000"/>
            </a:solidFill>
            <a:ln w="25400" cap="flat" cmpd="sng" algn="ctr">
              <a:solidFill>
                <a:srgbClr val="000000"/>
              </a:solidFill>
              <a:prstDash val="solid"/>
              <a:miter lim="800000"/>
            </a:ln>
            <a:effectLst/>
          </p:spPr>
          <p:txBody>
            <a:bodyPr lIns="0" tIns="0" rIns="0" bIns="0" rtlCol="0" anchor="ctr"/>
            <a:lstStyle/>
            <a:p>
              <a:pPr algn="ctr">
                <a:defRPr/>
              </a:pPr>
              <a:r>
                <a:rPr lang="en-US" sz="2000" kern="0" dirty="0">
                  <a:solidFill>
                    <a:srgbClr val="000000"/>
                  </a:solidFill>
                  <a:latin typeface="Arial"/>
                </a:rPr>
                <a:t>HN</a:t>
              </a:r>
            </a:p>
          </p:txBody>
        </p:sp>
        <p:sp>
          <p:nvSpPr>
            <p:cNvPr id="81" name="Oval 80"/>
            <p:cNvSpPr/>
            <p:nvPr/>
          </p:nvSpPr>
          <p:spPr>
            <a:xfrm>
              <a:off x="5111496" y="3782568"/>
              <a:ext cx="594360" cy="594360"/>
            </a:xfrm>
            <a:prstGeom prst="ellipse">
              <a:avLst/>
            </a:prstGeom>
            <a:solidFill>
              <a:srgbClr val="FFC000"/>
            </a:solidFill>
            <a:ln w="25400" cap="flat" cmpd="sng" algn="ctr">
              <a:solidFill>
                <a:srgbClr val="000000"/>
              </a:solidFill>
              <a:prstDash val="solid"/>
              <a:miter lim="800000"/>
            </a:ln>
            <a:effectLst/>
          </p:spPr>
          <p:txBody>
            <a:bodyPr lIns="0" rIns="0" rtlCol="0" anchor="ctr"/>
            <a:lstStyle/>
            <a:p>
              <a:pPr algn="ctr">
                <a:defRPr/>
              </a:pPr>
              <a:r>
                <a:rPr lang="en-US" kern="0" dirty="0">
                  <a:solidFill>
                    <a:srgbClr val="000000"/>
                  </a:solidFill>
                  <a:latin typeface="Arial"/>
                </a:rPr>
                <a:t>H</a:t>
              </a:r>
              <a:r>
                <a:rPr lang="en-US" kern="0" dirty="0">
                  <a:solidFill>
                    <a:srgbClr val="000000"/>
                  </a:solidFill>
                  <a:latin typeface="Symbol" panose="05050102010706020507" pitchFamily="18" charset="2"/>
                </a:rPr>
                <a:t>a</a:t>
              </a:r>
            </a:p>
          </p:txBody>
        </p:sp>
        <p:sp>
          <p:nvSpPr>
            <p:cNvPr id="82" name="Oval 81"/>
            <p:cNvSpPr/>
            <p:nvPr/>
          </p:nvSpPr>
          <p:spPr>
            <a:xfrm>
              <a:off x="6090992" y="32385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CO</a:t>
              </a:r>
            </a:p>
          </p:txBody>
        </p:sp>
        <p:sp>
          <p:nvSpPr>
            <p:cNvPr id="83" name="Oval 82"/>
            <p:cNvSpPr/>
            <p:nvPr/>
          </p:nvSpPr>
          <p:spPr>
            <a:xfrm>
              <a:off x="1897380" y="1249680"/>
              <a:ext cx="731520" cy="731520"/>
            </a:xfrm>
            <a:prstGeom prst="ellipse">
              <a:avLst/>
            </a:prstGeom>
            <a:solidFill>
              <a:srgbClr val="C0000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O</a:t>
              </a:r>
            </a:p>
          </p:txBody>
        </p:sp>
        <p:sp>
          <p:nvSpPr>
            <p:cNvPr id="84" name="Oval 83"/>
            <p:cNvSpPr/>
            <p:nvPr/>
          </p:nvSpPr>
          <p:spPr>
            <a:xfrm>
              <a:off x="7498080" y="2389632"/>
              <a:ext cx="822960" cy="822960"/>
            </a:xfrm>
            <a:prstGeom prst="ellipse">
              <a:avLst/>
            </a:prstGeom>
            <a:solidFill>
              <a:srgbClr val="0070C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N</a:t>
              </a:r>
            </a:p>
          </p:txBody>
        </p:sp>
        <p:sp>
          <p:nvSpPr>
            <p:cNvPr id="85" name="Oval 84"/>
            <p:cNvSpPr/>
            <p:nvPr/>
          </p:nvSpPr>
          <p:spPr>
            <a:xfrm>
              <a:off x="438912" y="3163824"/>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a:solidFill>
                    <a:srgbClr val="000000"/>
                  </a:solidFill>
                  <a:latin typeface="Arial"/>
                </a:rPr>
                <a:t>C</a:t>
              </a:r>
              <a:r>
                <a:rPr lang="en-US" kern="0" dirty="0">
                  <a:solidFill>
                    <a:srgbClr val="000000"/>
                  </a:solidFill>
                  <a:latin typeface="Symbol" panose="05050102010706020507" pitchFamily="18" charset="2"/>
                </a:rPr>
                <a:t>a</a:t>
              </a:r>
            </a:p>
          </p:txBody>
        </p:sp>
        <p:sp>
          <p:nvSpPr>
            <p:cNvPr id="86" name="TextBox 85"/>
            <p:cNvSpPr txBox="1"/>
            <p:nvPr/>
          </p:nvSpPr>
          <p:spPr>
            <a:xfrm>
              <a:off x="1938862" y="4325894"/>
              <a:ext cx="558205"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7Hz</a:t>
              </a:r>
            </a:p>
          </p:txBody>
        </p:sp>
        <p:sp>
          <p:nvSpPr>
            <p:cNvPr id="87" name="TextBox 86"/>
            <p:cNvSpPr txBox="1"/>
            <p:nvPr/>
          </p:nvSpPr>
          <p:spPr>
            <a:xfrm>
              <a:off x="2910227" y="2870598"/>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15Hz</a:t>
              </a:r>
            </a:p>
          </p:txBody>
        </p:sp>
        <p:sp>
          <p:nvSpPr>
            <p:cNvPr id="88" name="TextBox 87"/>
            <p:cNvSpPr txBox="1"/>
            <p:nvPr/>
          </p:nvSpPr>
          <p:spPr>
            <a:xfrm>
              <a:off x="3684390" y="4146665"/>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95Hz</a:t>
              </a:r>
            </a:p>
          </p:txBody>
        </p:sp>
        <p:sp>
          <p:nvSpPr>
            <p:cNvPr id="89" name="TextBox 88"/>
            <p:cNvSpPr txBox="1"/>
            <p:nvPr/>
          </p:nvSpPr>
          <p:spPr>
            <a:xfrm>
              <a:off x="3842643" y="2870598"/>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11Hz</a:t>
              </a:r>
            </a:p>
          </p:txBody>
        </p:sp>
        <p:sp>
          <p:nvSpPr>
            <p:cNvPr id="90" name="TextBox 89"/>
            <p:cNvSpPr txBox="1"/>
            <p:nvPr/>
          </p:nvSpPr>
          <p:spPr>
            <a:xfrm>
              <a:off x="5048130" y="2023646"/>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35Hz</a:t>
              </a:r>
            </a:p>
          </p:txBody>
        </p:sp>
        <p:sp>
          <p:nvSpPr>
            <p:cNvPr id="91" name="TextBox 90"/>
            <p:cNvSpPr txBox="1"/>
            <p:nvPr/>
          </p:nvSpPr>
          <p:spPr>
            <a:xfrm>
              <a:off x="5638800" y="2870598"/>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55Hz</a:t>
              </a:r>
            </a:p>
          </p:txBody>
        </p:sp>
        <p:sp>
          <p:nvSpPr>
            <p:cNvPr id="92" name="TextBox 91"/>
            <p:cNvSpPr txBox="1"/>
            <p:nvPr/>
          </p:nvSpPr>
          <p:spPr>
            <a:xfrm>
              <a:off x="4474131" y="3471446"/>
              <a:ext cx="847283"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140Hz</a:t>
              </a:r>
            </a:p>
          </p:txBody>
        </p:sp>
        <p:sp>
          <p:nvSpPr>
            <p:cNvPr id="93" name="Curved Down Arrow 92"/>
            <p:cNvSpPr/>
            <p:nvPr/>
          </p:nvSpPr>
          <p:spPr>
            <a:xfrm rot="10800000">
              <a:off x="899259" y="4114800"/>
              <a:ext cx="2593658" cy="665496"/>
            </a:xfrm>
            <a:prstGeom prst="curvedDownArrow">
              <a:avLst/>
            </a:prstGeom>
            <a:solidFill>
              <a:srgbClr val="FFFFFF">
                <a:lumMod val="65000"/>
              </a:srgbClr>
            </a:solidFill>
            <a:ln w="12700" cap="flat" cmpd="sng" algn="ctr">
              <a:solidFill>
                <a:srgbClr val="000000">
                  <a:lumMod val="50000"/>
                  <a:lumOff val="50000"/>
                </a:srgbClr>
              </a:solidFill>
              <a:prstDash val="solid"/>
              <a:miter lim="800000"/>
            </a:ln>
            <a:effectLst/>
          </p:spPr>
          <p:txBody>
            <a:bodyPr rtlCol="0" anchor="ctr"/>
            <a:lstStyle/>
            <a:p>
              <a:pPr algn="ctr">
                <a:defRPr/>
              </a:pPr>
              <a:endParaRPr lang="en-US" kern="0">
                <a:solidFill>
                  <a:srgbClr val="000000"/>
                </a:solidFill>
                <a:latin typeface="Arial"/>
              </a:endParaRPr>
            </a:p>
          </p:txBody>
        </p:sp>
        <p:sp>
          <p:nvSpPr>
            <p:cNvPr id="94" name="Oval 93"/>
            <p:cNvSpPr/>
            <p:nvPr/>
          </p:nvSpPr>
          <p:spPr>
            <a:xfrm>
              <a:off x="438912" y="46482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err="1">
                  <a:solidFill>
                    <a:srgbClr val="000000"/>
                  </a:solidFill>
                  <a:latin typeface="Arial"/>
                </a:rPr>
                <a:t>C</a:t>
              </a:r>
              <a:r>
                <a:rPr lang="en-US" kern="0" dirty="0" err="1">
                  <a:solidFill>
                    <a:srgbClr val="000000"/>
                  </a:solidFill>
                  <a:latin typeface="Symbol" panose="05050102010706020507" pitchFamily="18" charset="2"/>
                </a:rPr>
                <a:t>b</a:t>
              </a:r>
              <a:endParaRPr lang="en-US" kern="0" dirty="0">
                <a:solidFill>
                  <a:srgbClr val="000000"/>
                </a:solidFill>
                <a:latin typeface="Symbol" panose="05050102010706020507" pitchFamily="18" charset="2"/>
              </a:endParaRPr>
            </a:p>
          </p:txBody>
        </p:sp>
      </p:grpSp>
      <p:sp>
        <p:nvSpPr>
          <p:cNvPr id="3" name="TextBox 2"/>
          <p:cNvSpPr txBox="1"/>
          <p:nvPr/>
        </p:nvSpPr>
        <p:spPr>
          <a:xfrm>
            <a:off x="5789312" y="3144664"/>
            <a:ext cx="381000" cy="461665"/>
          </a:xfrm>
          <a:prstGeom prst="rect">
            <a:avLst/>
          </a:prstGeom>
          <a:noFill/>
        </p:spPr>
        <p:txBody>
          <a:bodyPr wrap="square" rtlCol="0">
            <a:spAutoFit/>
          </a:bodyPr>
          <a:lstStyle/>
          <a:p>
            <a:pPr algn="ctr" fontAlgn="base">
              <a:spcBef>
                <a:spcPct val="50000"/>
              </a:spcBef>
              <a:spcAft>
                <a:spcPct val="0"/>
              </a:spcAft>
            </a:pPr>
            <a:r>
              <a:rPr lang="en-US" sz="2400" kern="0" dirty="0">
                <a:solidFill>
                  <a:srgbClr val="0070C0"/>
                </a:solidFill>
                <a:latin typeface="Symbol" panose="05050102010706020507" pitchFamily="18" charset="2"/>
              </a:rPr>
              <a:t>f</a:t>
            </a:r>
            <a:endParaRPr lang="en-US" sz="2400" b="1" dirty="0">
              <a:solidFill>
                <a:prstClr val="black"/>
              </a:solidFill>
              <a:latin typeface="Arial" charset="0"/>
            </a:endParaRPr>
          </a:p>
        </p:txBody>
      </p:sp>
      <p:sp>
        <p:nvSpPr>
          <p:cNvPr id="99" name="TextBox 98"/>
          <p:cNvSpPr txBox="1"/>
          <p:nvPr/>
        </p:nvSpPr>
        <p:spPr>
          <a:xfrm>
            <a:off x="7055717" y="3067590"/>
            <a:ext cx="381000" cy="461665"/>
          </a:xfrm>
          <a:prstGeom prst="rect">
            <a:avLst/>
          </a:prstGeom>
          <a:noFill/>
        </p:spPr>
        <p:txBody>
          <a:bodyPr wrap="square" rtlCol="0">
            <a:spAutoFit/>
          </a:bodyPr>
          <a:lstStyle/>
          <a:p>
            <a:pPr algn="ctr" fontAlgn="base">
              <a:spcBef>
                <a:spcPct val="50000"/>
              </a:spcBef>
              <a:spcAft>
                <a:spcPct val="0"/>
              </a:spcAft>
            </a:pPr>
            <a:r>
              <a:rPr lang="en-US" sz="2400" kern="0" dirty="0">
                <a:solidFill>
                  <a:srgbClr val="4E9133"/>
                </a:solidFill>
                <a:latin typeface="Symbol" panose="05050102010706020507" pitchFamily="18" charset="2"/>
              </a:rPr>
              <a:t>y</a:t>
            </a:r>
            <a:endParaRPr lang="en-US" sz="2400" b="1" dirty="0">
              <a:solidFill>
                <a:srgbClr val="4E9133"/>
              </a:solidFill>
              <a:latin typeface="Arial" charset="0"/>
            </a:endParaRPr>
          </a:p>
        </p:txBody>
      </p:sp>
      <p:sp>
        <p:nvSpPr>
          <p:cNvPr id="100" name="TextBox 99"/>
          <p:cNvSpPr txBox="1"/>
          <p:nvPr/>
        </p:nvSpPr>
        <p:spPr>
          <a:xfrm>
            <a:off x="4320104" y="3164597"/>
            <a:ext cx="381000" cy="461665"/>
          </a:xfrm>
          <a:prstGeom prst="rect">
            <a:avLst/>
          </a:prstGeom>
          <a:noFill/>
        </p:spPr>
        <p:txBody>
          <a:bodyPr wrap="square" rtlCol="0">
            <a:spAutoFit/>
          </a:bodyPr>
          <a:lstStyle/>
          <a:p>
            <a:pPr algn="ctr" fontAlgn="base">
              <a:spcBef>
                <a:spcPct val="50000"/>
              </a:spcBef>
              <a:spcAft>
                <a:spcPct val="0"/>
              </a:spcAft>
            </a:pPr>
            <a:r>
              <a:rPr lang="en-US" sz="2400" kern="0" dirty="0">
                <a:solidFill>
                  <a:srgbClr val="A66BD3"/>
                </a:solidFill>
                <a:latin typeface="Symbol" panose="05050102010706020507" pitchFamily="18" charset="2"/>
              </a:rPr>
              <a:t>w</a:t>
            </a:r>
            <a:endParaRPr lang="en-US" sz="2400" b="1" dirty="0">
              <a:solidFill>
                <a:srgbClr val="A66BD3"/>
              </a:solidFill>
              <a:latin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27137">
            <a:off x="5620465" y="3079404"/>
            <a:ext cx="320550" cy="320550"/>
          </a:xfrm>
          <a:prstGeom prst="rect">
            <a:avLst/>
          </a:prstGeom>
        </p:spPr>
      </p:pic>
      <p:pic>
        <p:nvPicPr>
          <p:cNvPr id="102" name="Picture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481566">
            <a:off x="7329031" y="3113418"/>
            <a:ext cx="320550" cy="320550"/>
          </a:xfrm>
          <a:prstGeom prst="rect">
            <a:avLst/>
          </a:prstGeom>
        </p:spPr>
      </p:pic>
      <p:pic>
        <p:nvPicPr>
          <p:cNvPr id="103" name="Picture 1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607716">
            <a:off x="4529776" y="3069179"/>
            <a:ext cx="320550" cy="320550"/>
          </a:xfrm>
          <a:prstGeom prst="rect">
            <a:avLst/>
          </a:prstGeom>
        </p:spPr>
      </p:pic>
    </p:spTree>
    <p:extLst>
      <p:ext uri="{BB962C8B-B14F-4D97-AF65-F5344CB8AC3E}">
        <p14:creationId xmlns:p14="http://schemas.microsoft.com/office/powerpoint/2010/main" val="333778957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11"/>
          <p:cNvSpPr txBox="1">
            <a:spLocks noGrp="1" noChangeArrowheads="1"/>
          </p:cNvSpPr>
          <p:nvPr/>
        </p:nvSpPr>
        <p:spPr bwMode="white">
          <a:xfrm>
            <a:off x="9372600" y="6640517"/>
            <a:ext cx="1066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a:spcBef>
                <a:spcPct val="0"/>
              </a:spcBef>
            </a:pPr>
            <a:endParaRPr lang="en-US" sz="800" b="0">
              <a:solidFill>
                <a:srgbClr val="FFFFFF"/>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678" y="1242547"/>
            <a:ext cx="5705272" cy="4409529"/>
          </a:xfrm>
          <a:prstGeom prst="rect">
            <a:avLst/>
          </a:prstGeom>
        </p:spPr>
      </p:pic>
      <p:sp>
        <p:nvSpPr>
          <p:cNvPr id="11" name="TextBox 10"/>
          <p:cNvSpPr txBox="1"/>
          <p:nvPr/>
        </p:nvSpPr>
        <p:spPr>
          <a:xfrm>
            <a:off x="4449151" y="5672047"/>
            <a:ext cx="6019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5CDFF"/>
                </a:solidFill>
              </a:rPr>
              <a:t>Protein Folds Can Be Characterized by </a:t>
            </a:r>
            <a:r>
              <a:rPr lang="en-US" sz="2400" i="1" dirty="0">
                <a:solidFill>
                  <a:srgbClr val="05CDFF"/>
                </a:solidFill>
                <a:latin typeface="Symbol" panose="05050102010706020507" pitchFamily="18" charset="2"/>
              </a:rPr>
              <a:t>F,Y</a:t>
            </a:r>
            <a:r>
              <a:rPr lang="en-US" sz="2400" i="1" dirty="0">
                <a:solidFill>
                  <a:srgbClr val="05CDFF"/>
                </a:solidFill>
              </a:rPr>
              <a:t>  Backbone Angles</a:t>
            </a:r>
            <a:endParaRPr lang="en-US" sz="2400" dirty="0">
              <a:solidFill>
                <a:srgbClr val="05CD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3358" y="119866"/>
            <a:ext cx="2086874" cy="19515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492" y="2057401"/>
            <a:ext cx="2492109" cy="2096013"/>
          </a:xfrm>
          <a:prstGeom prst="rect">
            <a:avLst/>
          </a:prstGeom>
        </p:spPr>
      </p:pic>
      <p:sp>
        <p:nvSpPr>
          <p:cNvPr id="6" name="TextBox 5"/>
          <p:cNvSpPr txBox="1"/>
          <p:nvPr/>
        </p:nvSpPr>
        <p:spPr>
          <a:xfrm>
            <a:off x="2542037" y="2311049"/>
            <a:ext cx="457200"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C20EF9"/>
                </a:solidFill>
                <a:latin typeface="Symbol" panose="05050102010706020507" pitchFamily="18" charset="2"/>
              </a:rPr>
              <a:t>F</a:t>
            </a:r>
          </a:p>
        </p:txBody>
      </p:sp>
      <p:sp>
        <p:nvSpPr>
          <p:cNvPr id="12" name="TextBox 11"/>
          <p:cNvSpPr txBox="1"/>
          <p:nvPr/>
        </p:nvSpPr>
        <p:spPr>
          <a:xfrm>
            <a:off x="3523032" y="3037189"/>
            <a:ext cx="457200"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C20EF9"/>
                </a:solidFill>
                <a:latin typeface="Symbol" panose="05050102010706020507" pitchFamily="18" charset="2"/>
              </a:rPr>
              <a:t>F</a:t>
            </a:r>
          </a:p>
        </p:txBody>
      </p:sp>
      <p:sp>
        <p:nvSpPr>
          <p:cNvPr id="13" name="TextBox 12"/>
          <p:cNvSpPr txBox="1"/>
          <p:nvPr/>
        </p:nvSpPr>
        <p:spPr>
          <a:xfrm>
            <a:off x="2392625" y="3321545"/>
            <a:ext cx="430346"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05CDFF"/>
                </a:solidFill>
                <a:latin typeface="Symbol" panose="05050102010706020507" pitchFamily="18" charset="2"/>
              </a:rPr>
              <a:t>Y</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4237" y="4150653"/>
            <a:ext cx="2062948" cy="2059615"/>
          </a:xfrm>
          <a:prstGeom prst="rect">
            <a:avLst/>
          </a:prstGeom>
        </p:spPr>
      </p:pic>
      <p:sp>
        <p:nvSpPr>
          <p:cNvPr id="14" name="TextBox 13"/>
          <p:cNvSpPr txBox="1"/>
          <p:nvPr/>
        </p:nvSpPr>
        <p:spPr>
          <a:xfrm>
            <a:off x="2787111" y="6248401"/>
            <a:ext cx="457200"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C20EF9"/>
                </a:solidFill>
                <a:latin typeface="Symbol" panose="05050102010706020507" pitchFamily="18" charset="2"/>
              </a:rPr>
              <a:t>F</a:t>
            </a:r>
          </a:p>
        </p:txBody>
      </p:sp>
      <p:sp>
        <p:nvSpPr>
          <p:cNvPr id="15" name="TextBox 14"/>
          <p:cNvSpPr txBox="1"/>
          <p:nvPr/>
        </p:nvSpPr>
        <p:spPr>
          <a:xfrm>
            <a:off x="1582271" y="4958832"/>
            <a:ext cx="430346"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05CDFF"/>
                </a:solidFill>
                <a:latin typeface="Symbol" panose="05050102010706020507" pitchFamily="18" charset="2"/>
              </a:rPr>
              <a:t>Y</a:t>
            </a:r>
          </a:p>
        </p:txBody>
      </p:sp>
      <p:sp>
        <p:nvSpPr>
          <p:cNvPr id="9" name="TextBox 8"/>
          <p:cNvSpPr txBox="1"/>
          <p:nvPr/>
        </p:nvSpPr>
        <p:spPr>
          <a:xfrm>
            <a:off x="2545695" y="5230441"/>
            <a:ext cx="1315458" cy="307777"/>
          </a:xfrm>
          <a:prstGeom prst="rect">
            <a:avLst/>
          </a:prstGeom>
          <a:noFill/>
          <a:effectLst>
            <a:outerShdw blurRad="50800" dist="38100" dir="2700000" sx="102000" sy="102000" algn="tl" rotWithShape="0">
              <a:prstClr val="black">
                <a:alpha val="40000"/>
              </a:prstClr>
            </a:outerShdw>
          </a:effectLst>
        </p:spPr>
        <p:txBody>
          <a:bodyPr wrap="square" rtlCol="0">
            <a:spAutoFit/>
          </a:bodyPr>
          <a:lstStyle/>
          <a:p>
            <a:pPr fontAlgn="base">
              <a:spcBef>
                <a:spcPct val="50000"/>
              </a:spcBef>
              <a:spcAft>
                <a:spcPct val="0"/>
              </a:spcAft>
            </a:pPr>
            <a:r>
              <a:rPr lang="en-US" sz="1400" dirty="0">
                <a:solidFill>
                  <a:srgbClr val="F7DEE2"/>
                </a:solidFill>
                <a:latin typeface="Arial" charset="0"/>
              </a:rPr>
              <a:t>Alpha Helix</a:t>
            </a:r>
          </a:p>
        </p:txBody>
      </p:sp>
      <p:sp>
        <p:nvSpPr>
          <p:cNvPr id="17" name="TextBox 16"/>
          <p:cNvSpPr txBox="1"/>
          <p:nvPr/>
        </p:nvSpPr>
        <p:spPr>
          <a:xfrm>
            <a:off x="2436174" y="4256312"/>
            <a:ext cx="1315458" cy="307777"/>
          </a:xfrm>
          <a:prstGeom prst="rect">
            <a:avLst/>
          </a:prstGeom>
          <a:noFill/>
          <a:effectLst>
            <a:outerShdw blurRad="50800" dist="38100" dir="2700000" sx="101000" sy="101000" algn="tl" rotWithShape="0">
              <a:prstClr val="black">
                <a:alpha val="40000"/>
              </a:prstClr>
            </a:outerShdw>
          </a:effectLst>
        </p:spPr>
        <p:txBody>
          <a:bodyPr wrap="square" rtlCol="0">
            <a:spAutoFit/>
          </a:bodyPr>
          <a:lstStyle/>
          <a:p>
            <a:pPr fontAlgn="base">
              <a:spcBef>
                <a:spcPct val="50000"/>
              </a:spcBef>
              <a:spcAft>
                <a:spcPct val="0"/>
              </a:spcAft>
            </a:pPr>
            <a:r>
              <a:rPr lang="en-US" sz="1400" dirty="0">
                <a:solidFill>
                  <a:srgbClr val="FFFF00"/>
                </a:solidFill>
                <a:latin typeface="Arial" charset="0"/>
              </a:rPr>
              <a:t>Beta Sheet</a:t>
            </a:r>
          </a:p>
        </p:txBody>
      </p:sp>
      <p:sp>
        <p:nvSpPr>
          <p:cNvPr id="16" name="TextBox 15"/>
          <p:cNvSpPr txBox="1"/>
          <p:nvPr/>
        </p:nvSpPr>
        <p:spPr>
          <a:xfrm>
            <a:off x="4571678" y="39049"/>
            <a:ext cx="5705272"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5CDFF"/>
                </a:solidFill>
                <a:latin typeface="Arial" charset="0"/>
              </a:rPr>
              <a:t>Alternative Protein Structural Data from NMR</a:t>
            </a:r>
            <a:endParaRPr lang="en-US" sz="3600" kern="0" dirty="0">
              <a:solidFill>
                <a:srgbClr val="05CDFF"/>
              </a:solidFill>
              <a:latin typeface="Arial" charset="0"/>
            </a:endParaRPr>
          </a:p>
        </p:txBody>
      </p:sp>
    </p:spTree>
    <p:extLst>
      <p:ext uri="{BB962C8B-B14F-4D97-AF65-F5344CB8AC3E}">
        <p14:creationId xmlns:p14="http://schemas.microsoft.com/office/powerpoint/2010/main" val="2851841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grpSp>
        <p:nvGrpSpPr>
          <p:cNvPr id="27" name="Group 26"/>
          <p:cNvGrpSpPr/>
          <p:nvPr/>
        </p:nvGrpSpPr>
        <p:grpSpPr>
          <a:xfrm>
            <a:off x="11213893" y="1068274"/>
            <a:ext cx="812639" cy="813816"/>
            <a:chOff x="7552944" y="5129784"/>
            <a:chExt cx="812639" cy="813816"/>
          </a:xfrm>
        </p:grpSpPr>
        <p:sp>
          <p:nvSpPr>
            <p:cNvPr id="28" name="Oval 27"/>
            <p:cNvSpPr/>
            <p:nvPr/>
          </p:nvSpPr>
          <p:spPr>
            <a:xfrm>
              <a:off x="7557863"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44" y="5129784"/>
              <a:ext cx="812639" cy="812639"/>
            </a:xfrm>
            <a:prstGeom prst="rect">
              <a:avLst/>
            </a:prstGeom>
          </p:spPr>
        </p:pic>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555" y="1859694"/>
            <a:ext cx="4785777" cy="398222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124" y="1841477"/>
            <a:ext cx="4778666" cy="3982222"/>
          </a:xfrm>
          <a:prstGeom prst="rect">
            <a:avLst/>
          </a:prstGeom>
        </p:spPr>
      </p:pic>
      <p:sp>
        <p:nvSpPr>
          <p:cNvPr id="3" name="Rectangle 2"/>
          <p:cNvSpPr/>
          <p:nvPr/>
        </p:nvSpPr>
        <p:spPr>
          <a:xfrm>
            <a:off x="0" y="0"/>
            <a:ext cx="12192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3" name="TextBox 22"/>
          <p:cNvSpPr txBox="1"/>
          <p:nvPr/>
        </p:nvSpPr>
        <p:spPr>
          <a:xfrm>
            <a:off x="1779096" y="5798792"/>
            <a:ext cx="4691268"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4" name="TextBox 23"/>
          <p:cNvSpPr txBox="1"/>
          <p:nvPr/>
        </p:nvSpPr>
        <p:spPr>
          <a:xfrm>
            <a:off x="6602822" y="5798792"/>
            <a:ext cx="4688023"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5" name="TextBox 24"/>
          <p:cNvSpPr txBox="1"/>
          <p:nvPr/>
        </p:nvSpPr>
        <p:spPr>
          <a:xfrm>
            <a:off x="11251050" y="3327151"/>
            <a:ext cx="734568" cy="584775"/>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13</a:t>
            </a:r>
            <a:r>
              <a:rPr lang="en-US" sz="1600" i="1" dirty="0">
                <a:solidFill>
                  <a:prstClr val="white">
                    <a:lumMod val="75000"/>
                  </a:prstClr>
                </a:solidFill>
                <a:latin typeface="Arial" charset="0"/>
              </a:rPr>
              <a:t>C ppm</a:t>
            </a:r>
          </a:p>
        </p:txBody>
      </p:sp>
      <p:sp>
        <p:nvSpPr>
          <p:cNvPr id="13" name="TextBox 12"/>
          <p:cNvSpPr txBox="1"/>
          <p:nvPr/>
        </p:nvSpPr>
        <p:spPr>
          <a:xfrm>
            <a:off x="834887" y="10009"/>
            <a:ext cx="10389327"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4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14" name="Rectangle 13"/>
          <p:cNvSpPr/>
          <p:nvPr/>
        </p:nvSpPr>
        <p:spPr>
          <a:xfrm flipV="1">
            <a:off x="0" y="828556"/>
            <a:ext cx="12192000" cy="91138"/>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12" y="1110163"/>
            <a:ext cx="1415750" cy="1882735"/>
          </a:xfrm>
          <a:prstGeom prst="rect">
            <a:avLst/>
          </a:prstGeom>
          <a:ln>
            <a:solidFill>
              <a:schemeClr val="bg1"/>
            </a:solidFill>
          </a:ln>
        </p:spPr>
      </p:pic>
      <p:sp>
        <p:nvSpPr>
          <p:cNvPr id="16" name="TextBox 15"/>
          <p:cNvSpPr txBox="1"/>
          <p:nvPr/>
        </p:nvSpPr>
        <p:spPr>
          <a:xfrm>
            <a:off x="74541" y="2965348"/>
            <a:ext cx="1488298" cy="646331"/>
          </a:xfrm>
          <a:prstGeom prst="rect">
            <a:avLst/>
          </a:prstGeom>
          <a:noFill/>
        </p:spPr>
        <p:txBody>
          <a:bodyPr wrap="square" rtlCol="0">
            <a:spAutoFit/>
          </a:bodyPr>
          <a:lstStyle/>
          <a:p>
            <a:pPr algn="ctr"/>
            <a:r>
              <a:rPr lang="en-US" b="0" dirty="0" smtClean="0">
                <a:solidFill>
                  <a:schemeClr val="bg1"/>
                </a:solidFill>
                <a:latin typeface="Arial" panose="020B0604020202020204" pitchFamily="34" charset="0"/>
                <a:cs typeface="Arial" panose="020B0604020202020204" pitchFamily="34" charset="0"/>
              </a:rPr>
              <a:t>Luke </a:t>
            </a:r>
            <a:r>
              <a:rPr lang="en-US" b="0" dirty="0" err="1" smtClean="0">
                <a:solidFill>
                  <a:schemeClr val="bg1"/>
                </a:solidFill>
                <a:latin typeface="Arial" panose="020B0604020202020204" pitchFamily="34" charset="0"/>
                <a:cs typeface="Arial" panose="020B0604020202020204" pitchFamily="34" charset="0"/>
              </a:rPr>
              <a:t>Arbogast</a:t>
            </a:r>
            <a:endParaRPr lang="en-US" b="0" dirty="0" smtClean="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87626" y="6137346"/>
            <a:ext cx="11290852" cy="584775"/>
          </a:xfrm>
          <a:prstGeom prst="rect">
            <a:avLst/>
          </a:prstGeom>
          <a:noFill/>
        </p:spPr>
        <p:txBody>
          <a:bodyPr wrap="square" rtlCol="0">
            <a:spAutoFit/>
          </a:bodyPr>
          <a:lstStyle/>
          <a:p>
            <a:pPr algn="ctr"/>
            <a:r>
              <a:rPr lang="en-US" sz="1600" b="0" dirty="0" smtClean="0">
                <a:solidFill>
                  <a:schemeClr val="bg1"/>
                </a:solidFill>
                <a:latin typeface="Arial" panose="020B0604020202020204" pitchFamily="34" charset="0"/>
                <a:cs typeface="Arial" panose="020B0604020202020204" pitchFamily="34" charset="0"/>
              </a:rPr>
              <a:t>LW </a:t>
            </a:r>
            <a:r>
              <a:rPr lang="en-US" sz="1600" b="0" dirty="0" err="1" smtClean="0">
                <a:solidFill>
                  <a:schemeClr val="bg1"/>
                </a:solidFill>
                <a:latin typeface="Arial" panose="020B0604020202020204" pitchFamily="34" charset="0"/>
                <a:cs typeface="Arial" panose="020B0604020202020204" pitchFamily="34" charset="0"/>
              </a:rPr>
              <a:t>Arbogast</a:t>
            </a:r>
            <a:r>
              <a:rPr lang="en-US" sz="1600" b="0" dirty="0" smtClean="0">
                <a:solidFill>
                  <a:schemeClr val="bg1"/>
                </a:solidFill>
                <a:latin typeface="Arial" panose="020B0604020202020204" pitchFamily="34" charset="0"/>
                <a:cs typeface="Arial" panose="020B0604020202020204" pitchFamily="34" charset="0"/>
              </a:rPr>
              <a:t>, RG Brinson, and JP Marino: </a:t>
            </a:r>
            <a:r>
              <a:rPr lang="en-US" sz="1600" b="0" dirty="0">
                <a:solidFill>
                  <a:schemeClr val="bg1"/>
                </a:solidFill>
                <a:latin typeface="Arial" panose="020B0604020202020204" pitchFamily="34" charset="0"/>
                <a:cs typeface="Arial" panose="020B0604020202020204" pitchFamily="34" charset="0"/>
              </a:rPr>
              <a:t>Mapping Monoclonal Antibody Structure by 2D 13C NMR at Natural Abundance. </a:t>
            </a:r>
            <a:r>
              <a:rPr lang="en-US" sz="1600" b="0" i="1" dirty="0">
                <a:solidFill>
                  <a:schemeClr val="bg1"/>
                </a:solidFill>
                <a:latin typeface="Arial" panose="020B0604020202020204" pitchFamily="34" charset="0"/>
                <a:cs typeface="Arial" panose="020B0604020202020204" pitchFamily="34" charset="0"/>
              </a:rPr>
              <a:t>Anal. Chem</a:t>
            </a:r>
            <a:r>
              <a:rPr lang="en-US" sz="1600" b="0" i="1" dirty="0" smtClean="0">
                <a:solidFill>
                  <a:schemeClr val="bg1"/>
                </a:solidFill>
                <a:latin typeface="Arial" panose="020B0604020202020204" pitchFamily="34" charset="0"/>
                <a:cs typeface="Arial" panose="020B0604020202020204" pitchFamily="34" charset="0"/>
              </a:rPr>
              <a:t>.</a:t>
            </a:r>
            <a:r>
              <a:rPr lang="en-US" sz="1600" b="0" dirty="0" smtClean="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87</a:t>
            </a:r>
            <a:r>
              <a:rPr lang="en-US" sz="1600" b="0" dirty="0" smtClean="0">
                <a:solidFill>
                  <a:schemeClr val="bg1"/>
                </a:solidFill>
                <a:latin typeface="Arial" panose="020B0604020202020204" pitchFamily="34" charset="0"/>
                <a:cs typeface="Arial" panose="020B0604020202020204" pitchFamily="34" charset="0"/>
              </a:rPr>
              <a:t>,3556–3561 (2015).</a:t>
            </a:r>
            <a:endParaRPr lang="en-US" sz="1600" b="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6497192" y="1032675"/>
            <a:ext cx="4495486"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endParaRPr lang="en-US" sz="1600" i="1" dirty="0">
              <a:solidFill>
                <a:prstClr val="white"/>
              </a:solidFill>
              <a:latin typeface="Arial" charset="0"/>
            </a:endParaRPr>
          </a:p>
          <a:p>
            <a:pPr algn="ctr" fontAlgn="base">
              <a:spcAft>
                <a:spcPct val="0"/>
              </a:spcAft>
            </a:pPr>
            <a:r>
              <a:rPr lang="en-US" sz="1600" i="1" dirty="0" smtClean="0">
                <a:solidFill>
                  <a:prstClr val="white"/>
                </a:solidFill>
                <a:latin typeface="Arial" charset="0"/>
              </a:rPr>
              <a:t>50% Non-Uniformly </a:t>
            </a:r>
            <a:r>
              <a:rPr lang="en-US" sz="1600" i="1" dirty="0">
                <a:solidFill>
                  <a:prstClr val="white"/>
                </a:solidFill>
                <a:latin typeface="Arial" charset="0"/>
              </a:rPr>
              <a:t>Sampled (NUS) Data</a:t>
            </a:r>
          </a:p>
          <a:p>
            <a:pPr algn="ctr" fontAlgn="base">
              <a:spcAft>
                <a:spcPct val="0"/>
              </a:spcAft>
            </a:pPr>
            <a:r>
              <a:rPr lang="en-US" sz="1600" i="1" dirty="0" smtClean="0">
                <a:solidFill>
                  <a:prstClr val="white"/>
                </a:solidFill>
                <a:latin typeface="Arial" charset="0"/>
              </a:rPr>
              <a:t>IST Reconstruction – </a:t>
            </a:r>
            <a:r>
              <a:rPr lang="en-US" sz="1600" i="1" dirty="0" smtClean="0">
                <a:solidFill>
                  <a:srgbClr val="00B050"/>
                </a:solidFill>
                <a:latin typeface="Arial" charset="0"/>
              </a:rPr>
              <a:t>2x Faster Measurement</a:t>
            </a:r>
            <a:endParaRPr lang="en-US" sz="1600" i="1" dirty="0">
              <a:solidFill>
                <a:srgbClr val="00B050"/>
              </a:solidFill>
              <a:latin typeface="Arial" charset="0"/>
            </a:endParaRPr>
          </a:p>
        </p:txBody>
      </p:sp>
      <p:sp>
        <p:nvSpPr>
          <p:cNvPr id="32" name="TextBox 31"/>
          <p:cNvSpPr txBox="1"/>
          <p:nvPr/>
        </p:nvSpPr>
        <p:spPr>
          <a:xfrm>
            <a:off x="1779097" y="1010479"/>
            <a:ext cx="4412982"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r>
              <a:rPr lang="en-US" sz="1600" i="1" dirty="0">
                <a:solidFill>
                  <a:prstClr val="white"/>
                </a:solidFill>
                <a:latin typeface="Arial" charset="0"/>
              </a:rPr>
              <a:t> </a:t>
            </a:r>
            <a:r>
              <a:rPr lang="en-US" sz="1600" i="1" dirty="0" smtClean="0">
                <a:solidFill>
                  <a:prstClr val="white"/>
                </a:solidFill>
                <a:latin typeface="Arial" charset="0"/>
              </a:rPr>
              <a:t>– </a:t>
            </a:r>
            <a:r>
              <a:rPr lang="en-US" sz="1600" i="1" dirty="0" smtClean="0">
                <a:solidFill>
                  <a:srgbClr val="00B050"/>
                </a:solidFill>
                <a:latin typeface="Arial" charset="0"/>
              </a:rPr>
              <a:t>Natural Abundance </a:t>
            </a:r>
            <a:r>
              <a:rPr lang="en-US" i="1" baseline="30000" dirty="0" smtClean="0">
                <a:solidFill>
                  <a:srgbClr val="00B050"/>
                </a:solidFill>
                <a:latin typeface="Arial" charset="0"/>
              </a:rPr>
              <a:t>1</a:t>
            </a:r>
            <a:r>
              <a:rPr lang="en-US" sz="1600" i="1" dirty="0" smtClean="0">
                <a:solidFill>
                  <a:srgbClr val="00B050"/>
                </a:solidFill>
                <a:latin typeface="Arial" charset="0"/>
              </a:rPr>
              <a:t>H / </a:t>
            </a:r>
            <a:r>
              <a:rPr lang="en-US" i="1" baseline="30000" dirty="0" smtClean="0">
                <a:solidFill>
                  <a:srgbClr val="00B050"/>
                </a:solidFill>
                <a:latin typeface="Arial" charset="0"/>
              </a:rPr>
              <a:t>13</a:t>
            </a:r>
            <a:r>
              <a:rPr lang="en-US" sz="1600" i="1" dirty="0" smtClean="0">
                <a:solidFill>
                  <a:srgbClr val="00B050"/>
                </a:solidFill>
                <a:latin typeface="Arial" charset="0"/>
              </a:rPr>
              <a:t>C</a:t>
            </a:r>
            <a:endParaRPr lang="en-US" sz="1600" i="1" dirty="0">
              <a:solidFill>
                <a:srgbClr val="00B050"/>
              </a:solidFill>
              <a:latin typeface="Arial" charset="0"/>
            </a:endParaRPr>
          </a:p>
          <a:p>
            <a:pPr algn="ctr" fontAlgn="base">
              <a:spcAft>
                <a:spcPct val="0"/>
              </a:spcAft>
            </a:pPr>
            <a:r>
              <a:rPr lang="en-US" sz="1600" i="1" dirty="0">
                <a:solidFill>
                  <a:prstClr val="white"/>
                </a:solidFill>
                <a:latin typeface="Arial" charset="0"/>
              </a:rPr>
              <a:t>Conventional Uniformly Sampled (US) Data Fourier Spectrum</a:t>
            </a:r>
          </a:p>
        </p:txBody>
      </p:sp>
    </p:spTree>
    <p:extLst>
      <p:ext uri="{BB962C8B-B14F-4D97-AF65-F5344CB8AC3E}">
        <p14:creationId xmlns:p14="http://schemas.microsoft.com/office/powerpoint/2010/main" val="139064842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113" y="124969"/>
            <a:ext cx="8105775" cy="4448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45" y="3802000"/>
            <a:ext cx="3343275" cy="3019425"/>
          </a:xfrm>
          <a:prstGeom prst="rect">
            <a:avLst/>
          </a:prstGeom>
        </p:spPr>
      </p:pic>
      <p:sp>
        <p:nvSpPr>
          <p:cNvPr id="5" name="TextBox 4"/>
          <p:cNvSpPr txBox="1"/>
          <p:nvPr/>
        </p:nvSpPr>
        <p:spPr>
          <a:xfrm>
            <a:off x="1795724" y="76201"/>
            <a:ext cx="8600550" cy="461665"/>
          </a:xfrm>
          <a:prstGeom prst="rect">
            <a:avLst/>
          </a:prstGeom>
          <a:solidFill>
            <a:schemeClr val="tx1"/>
          </a:solid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5CDFF"/>
                </a:solidFill>
                <a:latin typeface="Arial" charset="0"/>
              </a:rPr>
              <a:t>Chemical Shift: Distribution of Electron Density at the Nucleus</a:t>
            </a:r>
            <a:endParaRPr lang="en-US" sz="2400" kern="0" dirty="0">
              <a:solidFill>
                <a:srgbClr val="05CDFF"/>
              </a:solidFill>
              <a:latin typeface="Arial" charset="0"/>
            </a:endParaRPr>
          </a:p>
        </p:txBody>
      </p:sp>
      <p:cxnSp>
        <p:nvCxnSpPr>
          <p:cNvPr id="6" name="Straight Arrow Connector 5"/>
          <p:cNvCxnSpPr/>
          <p:nvPr/>
        </p:nvCxnSpPr>
        <p:spPr>
          <a:xfrm flipH="1" flipV="1">
            <a:off x="2133600" y="1631374"/>
            <a:ext cx="10668" cy="4388426"/>
          </a:xfrm>
          <a:prstGeom prst="straightConnector1">
            <a:avLst/>
          </a:prstGeom>
          <a:ln w="60325">
            <a:solidFill>
              <a:srgbClr val="72C252"/>
            </a:solidFill>
            <a:tailEnd type="triangle"/>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3248" y="1125407"/>
            <a:ext cx="1066800" cy="430887"/>
          </a:xfrm>
          <a:prstGeom prst="rect">
            <a:avLst/>
          </a:prstGeom>
          <a:noFill/>
        </p:spPr>
        <p:txBody>
          <a:bodyPr wrap="square" lIns="0" tIns="0" rIns="0" bIns="0" rtlCol="0">
            <a:spAutoFit/>
          </a:bodyPr>
          <a:lstStyle/>
          <a:p>
            <a:pPr algn="ctr" fontAlgn="base">
              <a:spcBef>
                <a:spcPct val="50000"/>
              </a:spcBef>
              <a:spcAft>
                <a:spcPct val="0"/>
              </a:spcAft>
            </a:pPr>
            <a:r>
              <a:rPr lang="en-US" sz="1400" i="1" dirty="0">
                <a:solidFill>
                  <a:prstClr val="white">
                    <a:lumMod val="85000"/>
                  </a:prstClr>
                </a:solidFill>
                <a:latin typeface="Arial" charset="0"/>
              </a:rPr>
              <a:t>Magnetic Field</a:t>
            </a:r>
          </a:p>
        </p:txBody>
      </p:sp>
    </p:spTree>
    <p:extLst>
      <p:ext uri="{BB962C8B-B14F-4D97-AF65-F5344CB8AC3E}">
        <p14:creationId xmlns:p14="http://schemas.microsoft.com/office/powerpoint/2010/main" val="52506022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49" y="344022"/>
            <a:ext cx="8039100" cy="40100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45" y="3802000"/>
            <a:ext cx="3343275" cy="3019425"/>
          </a:xfrm>
          <a:prstGeom prst="rect">
            <a:avLst/>
          </a:prstGeom>
        </p:spPr>
      </p:pic>
      <p:sp>
        <p:nvSpPr>
          <p:cNvPr id="5" name="TextBox 4"/>
          <p:cNvSpPr txBox="1"/>
          <p:nvPr/>
        </p:nvSpPr>
        <p:spPr>
          <a:xfrm>
            <a:off x="1795724" y="76201"/>
            <a:ext cx="8600550" cy="461665"/>
          </a:xfrm>
          <a:prstGeom prst="rect">
            <a:avLst/>
          </a:prstGeom>
          <a:solidFill>
            <a:schemeClr val="tx1"/>
          </a:solid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5CDFF"/>
                </a:solidFill>
                <a:latin typeface="Arial" charset="0"/>
              </a:rPr>
              <a:t>Chemical Shift: Distribution of Electron Density at the Nucleus</a:t>
            </a:r>
            <a:endParaRPr lang="en-US" sz="2400" kern="0" dirty="0">
              <a:solidFill>
                <a:srgbClr val="05CDFF"/>
              </a:solidFill>
              <a:latin typeface="Arial" charset="0"/>
            </a:endParaRPr>
          </a:p>
        </p:txBody>
      </p:sp>
      <p:cxnSp>
        <p:nvCxnSpPr>
          <p:cNvPr id="6" name="Straight Arrow Connector 5"/>
          <p:cNvCxnSpPr/>
          <p:nvPr/>
        </p:nvCxnSpPr>
        <p:spPr>
          <a:xfrm flipH="1" flipV="1">
            <a:off x="2133600" y="1631374"/>
            <a:ext cx="10668" cy="4388426"/>
          </a:xfrm>
          <a:prstGeom prst="straightConnector1">
            <a:avLst/>
          </a:prstGeom>
          <a:ln w="60325">
            <a:solidFill>
              <a:srgbClr val="72C252"/>
            </a:solidFill>
            <a:tailEnd type="triangle"/>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3248" y="1125407"/>
            <a:ext cx="1066800" cy="430887"/>
          </a:xfrm>
          <a:prstGeom prst="rect">
            <a:avLst/>
          </a:prstGeom>
          <a:noFill/>
        </p:spPr>
        <p:txBody>
          <a:bodyPr wrap="square" lIns="0" tIns="0" rIns="0" bIns="0" rtlCol="0">
            <a:spAutoFit/>
          </a:bodyPr>
          <a:lstStyle/>
          <a:p>
            <a:pPr algn="ctr" fontAlgn="base">
              <a:spcBef>
                <a:spcPct val="50000"/>
              </a:spcBef>
              <a:spcAft>
                <a:spcPct val="0"/>
              </a:spcAft>
            </a:pPr>
            <a:r>
              <a:rPr lang="en-US" sz="1400" i="1" dirty="0">
                <a:solidFill>
                  <a:prstClr val="white">
                    <a:lumMod val="85000"/>
                  </a:prstClr>
                </a:solidFill>
                <a:latin typeface="Arial" charset="0"/>
              </a:rPr>
              <a:t>Magnetic Field</a:t>
            </a:r>
          </a:p>
        </p:txBody>
      </p:sp>
    </p:spTree>
    <p:extLst>
      <p:ext uri="{BB962C8B-B14F-4D97-AF65-F5344CB8AC3E}">
        <p14:creationId xmlns:p14="http://schemas.microsoft.com/office/powerpoint/2010/main" val="86386707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399" y="334519"/>
            <a:ext cx="8077200" cy="40290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45" y="3802000"/>
            <a:ext cx="3343275" cy="3019425"/>
          </a:xfrm>
          <a:prstGeom prst="rect">
            <a:avLst/>
          </a:prstGeom>
        </p:spPr>
      </p:pic>
      <p:sp>
        <p:nvSpPr>
          <p:cNvPr id="5" name="TextBox 4"/>
          <p:cNvSpPr txBox="1"/>
          <p:nvPr/>
        </p:nvSpPr>
        <p:spPr>
          <a:xfrm>
            <a:off x="1795724" y="76201"/>
            <a:ext cx="8600550" cy="461665"/>
          </a:xfrm>
          <a:prstGeom prst="rect">
            <a:avLst/>
          </a:prstGeom>
          <a:solidFill>
            <a:schemeClr val="tx1"/>
          </a:solid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5CDFF"/>
                </a:solidFill>
                <a:latin typeface="Arial" charset="0"/>
              </a:rPr>
              <a:t>Chemical Shift: Distribution of Electron Density at the Nucleus</a:t>
            </a:r>
            <a:endParaRPr lang="en-US" sz="2400" kern="0" dirty="0">
              <a:solidFill>
                <a:srgbClr val="05CDFF"/>
              </a:solidFill>
              <a:latin typeface="Arial" charset="0"/>
            </a:endParaRPr>
          </a:p>
        </p:txBody>
      </p:sp>
      <p:sp>
        <p:nvSpPr>
          <p:cNvPr id="2" name="TextBox 1"/>
          <p:cNvSpPr txBox="1"/>
          <p:nvPr/>
        </p:nvSpPr>
        <p:spPr>
          <a:xfrm>
            <a:off x="6324600" y="3802000"/>
            <a:ext cx="4164022" cy="2923877"/>
          </a:xfrm>
          <a:prstGeom prst="rect">
            <a:avLst/>
          </a:prstGeom>
          <a:noFill/>
        </p:spPr>
        <p:txBody>
          <a:bodyPr wrap="square" rtlCol="0">
            <a:spAutoFit/>
          </a:bodyPr>
          <a:lstStyle/>
          <a:p>
            <a:pPr fontAlgn="base">
              <a:spcAft>
                <a:spcPct val="0"/>
              </a:spcAft>
            </a:pPr>
            <a:r>
              <a:rPr lang="en-US" sz="1600" dirty="0">
                <a:solidFill>
                  <a:prstClr val="white"/>
                </a:solidFill>
                <a:latin typeface="Arial" charset="0"/>
              </a:rPr>
              <a:t>In the solution state, chemical shifts are </a:t>
            </a:r>
            <a:r>
              <a:rPr lang="en-US" sz="1600" dirty="0" err="1">
                <a:solidFill>
                  <a:prstClr val="white"/>
                </a:solidFill>
                <a:latin typeface="Arial" charset="0"/>
              </a:rPr>
              <a:t>isotropically</a:t>
            </a:r>
            <a:r>
              <a:rPr lang="en-US" sz="1600" dirty="0">
                <a:solidFill>
                  <a:prstClr val="white"/>
                </a:solidFill>
                <a:latin typeface="Arial" charset="0"/>
              </a:rPr>
              <a:t> averaged to a single value.</a:t>
            </a:r>
          </a:p>
          <a:p>
            <a:pPr fontAlgn="base">
              <a:spcAft>
                <a:spcPct val="0"/>
              </a:spcAft>
            </a:pPr>
            <a:endParaRPr lang="en-US" sz="800" dirty="0">
              <a:solidFill>
                <a:prstClr val="white"/>
              </a:solidFill>
              <a:latin typeface="Arial" charset="0"/>
            </a:endParaRPr>
          </a:p>
          <a:p>
            <a:pPr fontAlgn="base">
              <a:spcAft>
                <a:spcPct val="0"/>
              </a:spcAft>
            </a:pPr>
            <a:r>
              <a:rPr lang="en-US" sz="1600" dirty="0">
                <a:solidFill>
                  <a:prstClr val="white"/>
                </a:solidFill>
                <a:latin typeface="Arial" charset="0"/>
              </a:rPr>
              <a:t>Chemical shifts are influenced by:</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Bonding Partner</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Covalent Geometry</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Hydrogen Bonds</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Solvent</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pH</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Temperature</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Nearby Aromatic Groups (Ring Currents)</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Structural Dynamics</a:t>
            </a:r>
          </a:p>
        </p:txBody>
      </p:sp>
      <p:cxnSp>
        <p:nvCxnSpPr>
          <p:cNvPr id="8" name="Straight Arrow Connector 7"/>
          <p:cNvCxnSpPr/>
          <p:nvPr/>
        </p:nvCxnSpPr>
        <p:spPr>
          <a:xfrm flipH="1" flipV="1">
            <a:off x="2133600" y="1631374"/>
            <a:ext cx="10668" cy="4388426"/>
          </a:xfrm>
          <a:prstGeom prst="straightConnector1">
            <a:avLst/>
          </a:prstGeom>
          <a:ln w="60325">
            <a:solidFill>
              <a:srgbClr val="72C252"/>
            </a:solidFill>
            <a:tailEnd type="triangle"/>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3248" y="1125407"/>
            <a:ext cx="1066800" cy="430887"/>
          </a:xfrm>
          <a:prstGeom prst="rect">
            <a:avLst/>
          </a:prstGeom>
          <a:noFill/>
        </p:spPr>
        <p:txBody>
          <a:bodyPr wrap="square" lIns="0" tIns="0" rIns="0" bIns="0" rtlCol="0">
            <a:spAutoFit/>
          </a:bodyPr>
          <a:lstStyle/>
          <a:p>
            <a:pPr algn="ctr" fontAlgn="base">
              <a:spcBef>
                <a:spcPct val="50000"/>
              </a:spcBef>
              <a:spcAft>
                <a:spcPct val="0"/>
              </a:spcAft>
            </a:pPr>
            <a:r>
              <a:rPr lang="en-US" sz="1400" i="1" dirty="0">
                <a:solidFill>
                  <a:prstClr val="white">
                    <a:lumMod val="85000"/>
                  </a:prstClr>
                </a:solidFill>
                <a:latin typeface="Arial" charset="0"/>
              </a:rPr>
              <a:t>Magnetic Field</a:t>
            </a:r>
          </a:p>
        </p:txBody>
      </p:sp>
    </p:spTree>
    <p:extLst>
      <p:ext uri="{BB962C8B-B14F-4D97-AF65-F5344CB8AC3E}">
        <p14:creationId xmlns:p14="http://schemas.microsoft.com/office/powerpoint/2010/main" val="141866141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53251"/>
            <a:ext cx="9144000" cy="4551498"/>
          </a:xfrm>
          <a:prstGeom prst="rect">
            <a:avLst/>
          </a:prstGeom>
        </p:spPr>
      </p:pic>
      <p:sp>
        <p:nvSpPr>
          <p:cNvPr id="3" name="TextBox 2"/>
          <p:cNvSpPr txBox="1"/>
          <p:nvPr/>
        </p:nvSpPr>
        <p:spPr>
          <a:xfrm>
            <a:off x="1795725" y="228600"/>
            <a:ext cx="860055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baseline="30000" dirty="0">
                <a:solidFill>
                  <a:srgbClr val="05CDFF"/>
                </a:solidFill>
                <a:latin typeface="Arial" charset="0"/>
              </a:rPr>
              <a:t>1</a:t>
            </a:r>
            <a:r>
              <a:rPr lang="en-US" sz="2800" i="1" kern="0" dirty="0">
                <a:solidFill>
                  <a:srgbClr val="05CDFF"/>
                </a:solidFill>
                <a:latin typeface="Arial" charset="0"/>
              </a:rPr>
              <a:t>H Chemical Shift Ranges for Amino Acids</a:t>
            </a:r>
            <a:endParaRPr lang="en-US" sz="2800" kern="0" dirty="0">
              <a:solidFill>
                <a:srgbClr val="05CDFF"/>
              </a:solidFill>
              <a:latin typeface="Arial" charset="0"/>
            </a:endParaRPr>
          </a:p>
        </p:txBody>
      </p:sp>
    </p:spTree>
    <p:extLst>
      <p:ext uri="{BB962C8B-B14F-4D97-AF65-F5344CB8AC3E}">
        <p14:creationId xmlns:p14="http://schemas.microsoft.com/office/powerpoint/2010/main" val="97011583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484848"/>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invGray">
          <a:xfrm>
            <a:off x="2209800" y="637612"/>
            <a:ext cx="7467600" cy="62266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CA vs CB Chemical Shift Colored by Amino Acid Type</a:t>
            </a:r>
            <a:endParaRPr lang="en-US" sz="2800" kern="0" dirty="0">
              <a:solidFill>
                <a:srgbClr val="05CDFF"/>
              </a:solidFill>
              <a:latin typeface="Arial" charset="0"/>
            </a:endParaRPr>
          </a:p>
        </p:txBody>
      </p:sp>
    </p:spTree>
    <p:extLst>
      <p:ext uri="{BB962C8B-B14F-4D97-AF65-F5344CB8AC3E}">
        <p14:creationId xmlns:p14="http://schemas.microsoft.com/office/powerpoint/2010/main" val="7221629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484848"/>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invGray">
          <a:xfrm>
            <a:off x="1710448" y="578978"/>
            <a:ext cx="8195552" cy="6202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CA vs CB Secondary Shift Colored by Amino Acid Type</a:t>
            </a:r>
            <a:endParaRPr lang="en-US" sz="2800" kern="0" dirty="0">
              <a:solidFill>
                <a:srgbClr val="05CDFF"/>
              </a:solidFill>
              <a:latin typeface="Arial" charset="0"/>
            </a:endParaRPr>
          </a:p>
        </p:txBody>
      </p:sp>
    </p:spTree>
    <p:extLst>
      <p:ext uri="{BB962C8B-B14F-4D97-AF65-F5344CB8AC3E}">
        <p14:creationId xmlns:p14="http://schemas.microsoft.com/office/powerpoint/2010/main" val="33163155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484848"/>
        </a:solidFill>
        <a:effectLst/>
      </p:bgPr>
    </p:bg>
    <p:spTree>
      <p:nvGrpSpPr>
        <p:cNvPr id="1" name=""/>
        <p:cNvGrpSpPr/>
        <p:nvPr/>
      </p:nvGrpSpPr>
      <p:grpSpPr>
        <a:xfrm>
          <a:off x="0" y="0"/>
          <a:ext cx="0" cy="0"/>
          <a:chOff x="0" y="0"/>
          <a:chExt cx="0" cy="0"/>
        </a:xfrm>
      </p:grpSpPr>
      <p:pic>
        <p:nvPicPr>
          <p:cNvPr id="76802" name="Picture 2" descr="ubiqSS"/>
          <p:cNvPicPr>
            <a:picLocks noChangeAspect="1" noChangeArrowheads="1"/>
          </p:cNvPicPr>
          <p:nvPr/>
        </p:nvPicPr>
        <p:blipFill>
          <a:blip r:embed="rId2" cstate="print">
            <a:extLst>
              <a:ext uri="{28A0092B-C50C-407E-A947-70E740481C1C}">
                <a14:useLocalDpi xmlns:a14="http://schemas.microsoft.com/office/drawing/2010/main" val="0"/>
              </a:ext>
            </a:extLst>
          </a:blip>
          <a:srcRect l="2612" t="4556"/>
          <a:stretch>
            <a:fillRect/>
          </a:stretch>
        </p:blipFill>
        <p:spPr bwMode="invGray">
          <a:xfrm>
            <a:off x="7627938" y="754062"/>
            <a:ext cx="2848941" cy="2401733"/>
          </a:xfrm>
          <a:prstGeom prst="rect">
            <a:avLst/>
          </a:prstGeom>
          <a:solidFill>
            <a:schemeClr val="bg1"/>
          </a:solidFill>
          <a:ln w="12700" cmpd="sng">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invGray">
          <a:xfrm>
            <a:off x="1623106" y="1118746"/>
            <a:ext cx="5972175" cy="4520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CA vs CB Secondary Shift Colored by Structure Type</a:t>
            </a:r>
            <a:endParaRPr lang="en-US" sz="2800" kern="0" dirty="0">
              <a:solidFill>
                <a:srgbClr val="05CDFF"/>
              </a:solidFill>
              <a:latin typeface="Arial"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invGray">
          <a:xfrm>
            <a:off x="7628279" y="3527503"/>
            <a:ext cx="2852102" cy="2857063"/>
          </a:xfrm>
          <a:prstGeom prst="rect">
            <a:avLst/>
          </a:prstGeom>
          <a:solidFill>
            <a:schemeClr val="bg1"/>
          </a:solidFill>
          <a:ln w="12700" cmpd="sng">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6" name="TextBox 5"/>
          <p:cNvSpPr txBox="1"/>
          <p:nvPr/>
        </p:nvSpPr>
        <p:spPr>
          <a:xfrm>
            <a:off x="8863830" y="5871612"/>
            <a:ext cx="381000" cy="461665"/>
          </a:xfrm>
          <a:prstGeom prst="rect">
            <a:avLst/>
          </a:prstGeom>
          <a:solidFill>
            <a:schemeClr val="tx1"/>
          </a:solidFill>
        </p:spPr>
        <p:txBody>
          <a:bodyPr wrap="square" rtlCol="0">
            <a:spAutoFit/>
          </a:bodyPr>
          <a:lstStyle/>
          <a:p>
            <a:pPr algn="ctr" fontAlgn="base">
              <a:spcBef>
                <a:spcPct val="50000"/>
              </a:spcBef>
              <a:spcAft>
                <a:spcPct val="0"/>
              </a:spcAft>
            </a:pPr>
            <a:r>
              <a:rPr lang="en-US" sz="2400" kern="0" dirty="0">
                <a:solidFill>
                  <a:prstClr val="white"/>
                </a:solidFill>
                <a:latin typeface="Symbol" panose="05050102010706020507" pitchFamily="18" charset="2"/>
              </a:rPr>
              <a:t>f</a:t>
            </a:r>
            <a:endParaRPr lang="en-US" sz="2400" b="1" dirty="0">
              <a:solidFill>
                <a:prstClr val="white"/>
              </a:solidFill>
              <a:latin typeface="Arial" charset="0"/>
            </a:endParaRPr>
          </a:p>
        </p:txBody>
      </p:sp>
      <p:sp>
        <p:nvSpPr>
          <p:cNvPr id="7" name="TextBox 6"/>
          <p:cNvSpPr txBox="1"/>
          <p:nvPr/>
        </p:nvSpPr>
        <p:spPr>
          <a:xfrm>
            <a:off x="10058400" y="4648201"/>
            <a:ext cx="381000" cy="461665"/>
          </a:xfrm>
          <a:prstGeom prst="rect">
            <a:avLst/>
          </a:prstGeom>
          <a:solidFill>
            <a:schemeClr val="tx1"/>
          </a:solidFill>
        </p:spPr>
        <p:txBody>
          <a:bodyPr wrap="square" rtlCol="0">
            <a:spAutoFit/>
          </a:bodyPr>
          <a:lstStyle/>
          <a:p>
            <a:pPr algn="ctr" fontAlgn="base">
              <a:spcBef>
                <a:spcPct val="50000"/>
              </a:spcBef>
              <a:spcAft>
                <a:spcPct val="0"/>
              </a:spcAft>
            </a:pPr>
            <a:r>
              <a:rPr lang="en-US" sz="2400" kern="0" dirty="0">
                <a:solidFill>
                  <a:prstClr val="white"/>
                </a:solidFill>
                <a:latin typeface="Symbol" panose="05050102010706020507" pitchFamily="18" charset="2"/>
              </a:rPr>
              <a:t>y</a:t>
            </a:r>
            <a:endParaRPr lang="en-US" sz="2400" b="1" dirty="0">
              <a:solidFill>
                <a:prstClr val="white"/>
              </a:solidFill>
              <a:latin typeface="Arial" charset="0"/>
            </a:endParaRPr>
          </a:p>
        </p:txBody>
      </p:sp>
    </p:spTree>
    <p:extLst>
      <p:ext uri="{BB962C8B-B14F-4D97-AF65-F5344CB8AC3E}">
        <p14:creationId xmlns:p14="http://schemas.microsoft.com/office/powerpoint/2010/main" val="193315344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7826" name="Picture 2" descr="CACBD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685801"/>
            <a:ext cx="6096000" cy="3027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7828" name="Picture 4" descr="back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3837425"/>
            <a:ext cx="3001963" cy="13938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2514600" y="5383650"/>
            <a:ext cx="719613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dirty="0">
                <a:solidFill>
                  <a:prstClr val="black"/>
                </a:solidFill>
                <a:latin typeface="Arial" charset="0"/>
              </a:rPr>
              <a:t>Match database triplet with target, based on sum-of squares difference in chemical shifts, plus residue type homology term.</a:t>
            </a:r>
          </a:p>
          <a:p>
            <a:pPr fontAlgn="base">
              <a:spcBef>
                <a:spcPct val="50000"/>
              </a:spcBef>
              <a:spcAft>
                <a:spcPct val="0"/>
              </a:spcAft>
            </a:pPr>
            <a:r>
              <a:rPr lang="en-US" sz="2000" dirty="0">
                <a:solidFill>
                  <a:prstClr val="black"/>
                </a:solidFill>
                <a:latin typeface="Arial" charset="0"/>
              </a:rPr>
              <a:t>Use central residue as predictor of phi and psi.</a:t>
            </a:r>
          </a:p>
        </p:txBody>
      </p:sp>
      <p:sp>
        <p:nvSpPr>
          <p:cNvPr id="6" name="TextBox 5"/>
          <p:cNvSpPr txBox="1"/>
          <p:nvPr/>
        </p:nvSpPr>
        <p:spPr>
          <a:xfrm>
            <a:off x="1500981" y="8638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Chemical Shift and Backbone Structure Motif</a:t>
            </a:r>
            <a:endParaRPr lang="en-US" sz="2800" kern="0" dirty="0">
              <a:solidFill>
                <a:srgbClr val="0070C0"/>
              </a:solidFill>
              <a:latin typeface="Arial" charset="0"/>
            </a:endParaRPr>
          </a:p>
        </p:txBody>
      </p:sp>
    </p:spTree>
    <p:extLst>
      <p:ext uri="{BB962C8B-B14F-4D97-AF65-F5344CB8AC3E}">
        <p14:creationId xmlns:p14="http://schemas.microsoft.com/office/powerpoint/2010/main" val="177411723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tal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2667000" y="677786"/>
            <a:ext cx="7010400" cy="61579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0981" y="33453"/>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The Original TALOS, with a 20 Protein Database</a:t>
            </a:r>
            <a:endParaRPr lang="en-US" sz="2800" kern="0" dirty="0">
              <a:solidFill>
                <a:srgbClr val="00B0F0"/>
              </a:solidFill>
              <a:latin typeface="Arial" charset="0"/>
            </a:endParaRPr>
          </a:p>
        </p:txBody>
      </p:sp>
    </p:spTree>
    <p:extLst>
      <p:ext uri="{BB962C8B-B14F-4D97-AF65-F5344CB8AC3E}">
        <p14:creationId xmlns:p14="http://schemas.microsoft.com/office/powerpoint/2010/main" val="403765424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talosG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62000"/>
            <a:ext cx="44735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talosAm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6" y="762000"/>
            <a:ext cx="4473575"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00981" y="33453"/>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The Original TALOS, with a 20 Protein Database</a:t>
            </a:r>
            <a:endParaRPr lang="en-US" sz="2800" kern="0" dirty="0">
              <a:solidFill>
                <a:srgbClr val="00B0F0"/>
              </a:solidFill>
              <a:latin typeface="Arial" charset="0"/>
            </a:endParaRPr>
          </a:p>
        </p:txBody>
      </p:sp>
      <p:sp>
        <p:nvSpPr>
          <p:cNvPr id="6" name="Rectangle 5"/>
          <p:cNvSpPr/>
          <p:nvPr/>
        </p:nvSpPr>
        <p:spPr>
          <a:xfrm>
            <a:off x="1905001" y="5410200"/>
            <a:ext cx="8366125" cy="1154162"/>
          </a:xfrm>
          <a:prstGeom prst="rect">
            <a:avLst/>
          </a:prstGeom>
        </p:spPr>
        <p:txBody>
          <a:bodyPr wrap="square">
            <a:spAutoFit/>
          </a:bodyPr>
          <a:lstStyle/>
          <a:p>
            <a:pPr fontAlgn="base">
              <a:spcBef>
                <a:spcPct val="50000"/>
              </a:spcBef>
              <a:spcAft>
                <a:spcPct val="0"/>
              </a:spcAft>
            </a:pPr>
            <a:r>
              <a:rPr lang="en-US" i="1" dirty="0">
                <a:solidFill>
                  <a:prstClr val="white"/>
                </a:solidFill>
                <a:latin typeface="Arial" charset="0"/>
              </a:rPr>
              <a:t>When the </a:t>
            </a:r>
            <a:r>
              <a:rPr lang="en-US" sz="2400" i="1" dirty="0" err="1">
                <a:solidFill>
                  <a:prstClr val="white"/>
                </a:solidFill>
                <a:latin typeface="Symbol" panose="05050102010706020507" pitchFamily="18" charset="2"/>
              </a:rPr>
              <a:t>f,y</a:t>
            </a:r>
            <a:r>
              <a:rPr lang="en-US" i="1" dirty="0">
                <a:solidFill>
                  <a:prstClr val="white"/>
                </a:solidFill>
                <a:latin typeface="Arial" charset="0"/>
              </a:rPr>
              <a:t> angles of the 10 best database matches are plotted, if there is a clear consensus, the results are classified as </a:t>
            </a:r>
            <a:r>
              <a:rPr lang="en-US" i="1" dirty="0">
                <a:solidFill>
                  <a:srgbClr val="00B050"/>
                </a:solidFill>
                <a:latin typeface="Arial" charset="0"/>
              </a:rPr>
              <a:t>good</a:t>
            </a:r>
            <a:r>
              <a:rPr lang="en-US" i="1" dirty="0">
                <a:solidFill>
                  <a:prstClr val="white"/>
                </a:solidFill>
                <a:latin typeface="Arial" charset="0"/>
              </a:rPr>
              <a:t>.</a:t>
            </a:r>
          </a:p>
          <a:p>
            <a:pPr fontAlgn="base">
              <a:spcBef>
                <a:spcPct val="50000"/>
              </a:spcBef>
              <a:spcAft>
                <a:spcPct val="0"/>
              </a:spcAft>
            </a:pPr>
            <a:r>
              <a:rPr lang="en-US" i="1" dirty="0">
                <a:solidFill>
                  <a:prstClr val="white"/>
                </a:solidFill>
                <a:latin typeface="Arial" charset="0"/>
              </a:rPr>
              <a:t>If there is no consensus, the results are </a:t>
            </a:r>
            <a:r>
              <a:rPr lang="en-US" i="1" dirty="0">
                <a:solidFill>
                  <a:srgbClr val="FFFF00"/>
                </a:solidFill>
                <a:latin typeface="Arial" charset="0"/>
              </a:rPr>
              <a:t>ambiguous</a:t>
            </a:r>
            <a:r>
              <a:rPr lang="en-US" i="1" dirty="0">
                <a:solidFill>
                  <a:prstClr val="white"/>
                </a:solidFill>
                <a:latin typeface="Arial" charset="0"/>
              </a:rPr>
              <a:t>, and not used for prediction.</a:t>
            </a:r>
          </a:p>
        </p:txBody>
      </p:sp>
    </p:spTree>
    <p:extLst>
      <p:ext uri="{BB962C8B-B14F-4D97-AF65-F5344CB8AC3E}">
        <p14:creationId xmlns:p14="http://schemas.microsoft.com/office/powerpoint/2010/main" val="2569787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p:cNvPicPr>
            <a:picLocks/>
          </p:cNvPicPr>
          <p:nvPr/>
        </p:nvPicPr>
        <p:blipFill>
          <a:blip r:embed="rId3">
            <a:extLst>
              <a:ext uri="{28A0092B-C50C-407E-A947-70E740481C1C}">
                <a14:useLocalDpi xmlns:a14="http://schemas.microsoft.com/office/drawing/2010/main" val="0"/>
              </a:ext>
            </a:extLst>
          </a:blip>
          <a:stretch>
            <a:fillRect/>
          </a:stretch>
        </p:blipFill>
        <p:spPr>
          <a:xfrm>
            <a:off x="1003850" y="2514601"/>
            <a:ext cx="9968948" cy="2285815"/>
          </a:xfrm>
          <a:prstGeom prst="rect">
            <a:avLst/>
          </a:prstGeom>
        </p:spPr>
      </p:pic>
      <p:sp>
        <p:nvSpPr>
          <p:cNvPr id="2" name="TextBox 1"/>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3" name="TextBox 2"/>
          <p:cNvSpPr txBox="1"/>
          <p:nvPr/>
        </p:nvSpPr>
        <p:spPr>
          <a:xfrm>
            <a:off x="1332759" y="971799"/>
            <a:ext cx="9477701" cy="1015663"/>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In a NUS experiment, some fraction of the intermediate increments in the indirect dimensions are skipped, which means that the measurement time will be shorter if other details are kept the same.</a:t>
            </a:r>
          </a:p>
        </p:txBody>
      </p:sp>
      <p:sp>
        <p:nvSpPr>
          <p:cNvPr id="4" name="TextBox 3"/>
          <p:cNvSpPr txBox="1"/>
          <p:nvPr/>
        </p:nvSpPr>
        <p:spPr>
          <a:xfrm>
            <a:off x="1332759" y="5029018"/>
            <a:ext cx="9401499" cy="1015663"/>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M non-uniformly spaced samples, on a grid with positions separated by </a:t>
            </a:r>
            <a:r>
              <a:rPr lang="en-US" sz="2000" i="1" dirty="0" err="1">
                <a:solidFill>
                  <a:srgbClr val="FFFF00"/>
                </a:solidFill>
                <a:latin typeface="Arial" charset="0"/>
              </a:rPr>
              <a:t>dT</a:t>
            </a:r>
            <a:r>
              <a:rPr lang="en-US" sz="2000" i="1" dirty="0" err="1">
                <a:solidFill>
                  <a:prstClr val="white"/>
                </a:solidFill>
                <a:latin typeface="Arial" charset="0"/>
              </a:rPr>
              <a:t>.</a:t>
            </a:r>
            <a:r>
              <a:rPr lang="en-US" sz="2000" i="1" dirty="0">
                <a:solidFill>
                  <a:prstClr val="white"/>
                </a:solidFill>
                <a:latin typeface="Arial" charset="0"/>
              </a:rPr>
              <a:t> The </a:t>
            </a:r>
            <a:r>
              <a:rPr lang="en-US" sz="2000" i="1" dirty="0">
                <a:solidFill>
                  <a:srgbClr val="B381D9"/>
                </a:solidFill>
                <a:latin typeface="Arial" charset="0"/>
              </a:rPr>
              <a:t>time difference between first and last samples </a:t>
            </a:r>
            <a:r>
              <a:rPr lang="en-US" sz="2000" i="1" dirty="0">
                <a:solidFill>
                  <a:prstClr val="white"/>
                </a:solidFill>
                <a:latin typeface="Arial" charset="0"/>
              </a:rPr>
              <a:t>is the same as for the fully sampled case, so that the spectral resolution is retained.</a:t>
            </a:r>
          </a:p>
        </p:txBody>
      </p:sp>
      <p:sp>
        <p:nvSpPr>
          <p:cNvPr id="15" name="TextBox 14"/>
          <p:cNvSpPr txBox="1"/>
          <p:nvPr/>
        </p:nvSpPr>
        <p:spPr>
          <a:xfrm>
            <a:off x="1152469" y="3723251"/>
            <a:ext cx="857250" cy="400110"/>
          </a:xfrm>
          <a:prstGeom prst="rect">
            <a:avLst/>
          </a:prstGeom>
          <a:noFill/>
        </p:spPr>
        <p:txBody>
          <a:bodyPr wrap="square" rtlCol="0">
            <a:spAutoFit/>
          </a:bodyPr>
          <a:lstStyle/>
          <a:p>
            <a:pPr algn="ctr" fontAlgn="base">
              <a:spcBef>
                <a:spcPct val="50000"/>
              </a:spcBef>
              <a:spcAft>
                <a:spcPct val="0"/>
              </a:spcAft>
            </a:pPr>
            <a:r>
              <a:rPr lang="en-US" sz="2000" i="1" dirty="0" err="1">
                <a:solidFill>
                  <a:srgbClr val="FFFF00"/>
                </a:solidFill>
                <a:latin typeface="Arial" charset="0"/>
              </a:rPr>
              <a:t>dT</a:t>
            </a:r>
            <a:endParaRPr lang="en-US" sz="2000" i="1" dirty="0">
              <a:solidFill>
                <a:srgbClr val="FFFF00"/>
              </a:solidFill>
              <a:latin typeface="Arial" charset="0"/>
            </a:endParaRPr>
          </a:p>
        </p:txBody>
      </p:sp>
      <p:grpSp>
        <p:nvGrpSpPr>
          <p:cNvPr id="17" name="Group 16"/>
          <p:cNvGrpSpPr/>
          <p:nvPr/>
        </p:nvGrpSpPr>
        <p:grpSpPr>
          <a:xfrm>
            <a:off x="1293436" y="2285998"/>
            <a:ext cx="9311613" cy="1214126"/>
            <a:chOff x="2895600" y="3861953"/>
            <a:chExt cx="6324600" cy="766967"/>
          </a:xfrm>
        </p:grpSpPr>
        <p:grpSp>
          <p:nvGrpSpPr>
            <p:cNvPr id="19" name="Group 18"/>
            <p:cNvGrpSpPr/>
            <p:nvPr/>
          </p:nvGrpSpPr>
          <p:grpSpPr>
            <a:xfrm>
              <a:off x="2895600" y="3861953"/>
              <a:ext cx="6324600" cy="155859"/>
              <a:chOff x="1219200" y="4203068"/>
              <a:chExt cx="6324600" cy="155859"/>
            </a:xfrm>
          </p:grpSpPr>
          <p:cxnSp>
            <p:nvCxnSpPr>
              <p:cNvPr id="24" name="Straight Connector 23"/>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 y="4203068"/>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914935" y="4476520"/>
              <a:ext cx="429768" cy="152400"/>
              <a:chOff x="1238535" y="4817635"/>
              <a:chExt cx="429768" cy="152400"/>
            </a:xfrm>
          </p:grpSpPr>
          <p:cxnSp>
            <p:nvCxnSpPr>
              <p:cNvPr id="21" name="Straight Connector 20"/>
              <p:cNvCxnSpPr/>
              <p:nvPr/>
            </p:nvCxnSpPr>
            <p:spPr>
              <a:xfrm>
                <a:off x="1245909"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64521"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238535" y="4959018"/>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33750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6354" name="Picture 2" descr="talosPlusLog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81926"/>
            <a:ext cx="1888308" cy="1829210"/>
          </a:xfrm>
          <a:prstGeom prst="rect">
            <a:avLst/>
          </a:prstGeom>
          <a:noFill/>
          <a:ln w="57150" cmpd="thickThin">
            <a:no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6355" name="Picture 3" descr="flowchartTALOS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152400"/>
            <a:ext cx="2805961" cy="2325170"/>
          </a:xfrm>
          <a:prstGeom prst="rect">
            <a:avLst/>
          </a:prstGeom>
          <a:noFill/>
          <a:extLst>
            <a:ext uri="{909E8E84-426E-40DD-AFC4-6F175D3DCCD1}">
              <a14:hiddenFill xmlns:a14="http://schemas.microsoft.com/office/drawing/2010/main">
                <a:solidFill>
                  <a:srgbClr val="FFFFFF"/>
                </a:solidFill>
              </a14:hiddenFill>
            </a:ext>
          </a:extLst>
        </p:spPr>
      </p:pic>
      <p:sp>
        <p:nvSpPr>
          <p:cNvPr id="356356" name="Text Box 4"/>
          <p:cNvSpPr txBox="1">
            <a:spLocks noChangeArrowheads="1"/>
          </p:cNvSpPr>
          <p:nvPr/>
        </p:nvSpPr>
        <p:spPr bwMode="auto">
          <a:xfrm>
            <a:off x="1676400" y="6381690"/>
            <a:ext cx="8839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000" i="1" dirty="0">
                <a:solidFill>
                  <a:srgbClr val="000000"/>
                </a:solidFill>
                <a:latin typeface="Arial" panose="020B0604020202020204" pitchFamily="34" charset="0"/>
                <a:cs typeface="Arial" panose="020B0604020202020204" pitchFamily="34" charset="0"/>
              </a:rPr>
              <a:t>Yang </a:t>
            </a:r>
            <a:r>
              <a:rPr lang="en-US" sz="2000" i="1" dirty="0" err="1">
                <a:solidFill>
                  <a:srgbClr val="000000"/>
                </a:solidFill>
                <a:latin typeface="Arial" panose="020B0604020202020204" pitchFamily="34" charset="0"/>
                <a:cs typeface="Arial" panose="020B0604020202020204" pitchFamily="34" charset="0"/>
              </a:rPr>
              <a:t>Shen</a:t>
            </a:r>
            <a:r>
              <a:rPr lang="en-US" sz="2000" i="1" dirty="0">
                <a:solidFill>
                  <a:srgbClr val="000000"/>
                </a:solidFill>
                <a:latin typeface="Arial" panose="020B0604020202020204" pitchFamily="34" charset="0"/>
                <a:cs typeface="Arial" panose="020B0604020202020204" pitchFamily="34" charset="0"/>
              </a:rPr>
              <a:t>, and Ad </a:t>
            </a:r>
            <a:r>
              <a:rPr lang="en-US" sz="2000" i="1" dirty="0" err="1">
                <a:solidFill>
                  <a:srgbClr val="000000"/>
                </a:solidFill>
                <a:latin typeface="Arial" panose="020B0604020202020204" pitchFamily="34" charset="0"/>
                <a:cs typeface="Arial" panose="020B0604020202020204" pitchFamily="34" charset="0"/>
              </a:rPr>
              <a:t>Bax</a:t>
            </a:r>
            <a:r>
              <a:rPr lang="en-US" sz="2000" i="1" dirty="0">
                <a:solidFill>
                  <a:srgbClr val="000000"/>
                </a:solidFill>
                <a:latin typeface="Arial" panose="020B0604020202020204" pitchFamily="34" charset="0"/>
                <a:cs typeface="Arial" panose="020B0604020202020204" pitchFamily="34" charset="0"/>
              </a:rPr>
              <a:t>, J. </a:t>
            </a:r>
            <a:r>
              <a:rPr lang="en-US" sz="2000" i="1" dirty="0" err="1">
                <a:solidFill>
                  <a:srgbClr val="000000"/>
                </a:solidFill>
                <a:latin typeface="Arial" panose="020B0604020202020204" pitchFamily="34" charset="0"/>
                <a:cs typeface="Arial" panose="020B0604020202020204" pitchFamily="34" charset="0"/>
              </a:rPr>
              <a:t>Biomol</a:t>
            </a:r>
            <a:r>
              <a:rPr lang="en-US" sz="2000" i="1" dirty="0">
                <a:solidFill>
                  <a:srgbClr val="000000"/>
                </a:solidFill>
                <a:latin typeface="Arial" panose="020B0604020202020204" pitchFamily="34" charset="0"/>
                <a:cs typeface="Arial" panose="020B0604020202020204" pitchFamily="34" charset="0"/>
              </a:rPr>
              <a:t>. NMR, 56, 227-241(2013).</a:t>
            </a:r>
            <a:endParaRPr lang="en-US" sz="2000"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158" y="3353850"/>
            <a:ext cx="1903950" cy="1903950"/>
          </a:xfrm>
          <a:prstGeom prst="rect">
            <a:avLst/>
          </a:prstGeom>
          <a:effectLst>
            <a:outerShdw blurRad="50800" dist="38100" dir="2700000" sx="101000" sy="101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2740069"/>
            <a:ext cx="3753708" cy="332203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54" y="2816712"/>
            <a:ext cx="2286000" cy="2423161"/>
          </a:xfrm>
          <a:prstGeom prst="rect">
            <a:avLst/>
          </a:prstGeom>
          <a:effectLst>
            <a:outerShdw blurRad="50800" dist="38100" dir="2700000" sx="101000" sy="101000" algn="tl" rotWithShape="0">
              <a:prstClr val="black">
                <a:alpha val="40000"/>
              </a:prstClr>
            </a:outerShdw>
          </a:effectLst>
        </p:spPr>
      </p:pic>
      <p:cxnSp>
        <p:nvCxnSpPr>
          <p:cNvPr id="6" name="Straight Connector 5"/>
          <p:cNvCxnSpPr/>
          <p:nvPr/>
        </p:nvCxnSpPr>
        <p:spPr bwMode="auto">
          <a:xfrm flipV="1">
            <a:off x="1828800" y="2608821"/>
            <a:ext cx="8473966" cy="9009"/>
          </a:xfrm>
          <a:prstGeom prst="line">
            <a:avLst/>
          </a:prstGeom>
          <a:solidFill>
            <a:schemeClr val="accent1"/>
          </a:solidFill>
          <a:ln w="28575" cap="flat" cmpd="sng" algn="ctr">
            <a:solidFill>
              <a:srgbClr val="020A5A"/>
            </a:solidFill>
            <a:prstDash val="solid"/>
            <a:round/>
            <a:headEnd type="none" w="med" len="med"/>
            <a:tailEnd type="none" w="med" len="med"/>
          </a:ln>
          <a:effectLst/>
        </p:spPr>
      </p:cxn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57" t="578" r="404" b="-578"/>
          <a:stretch/>
        </p:blipFill>
        <p:spPr>
          <a:xfrm>
            <a:off x="7881414" y="152400"/>
            <a:ext cx="2240280" cy="2337418"/>
          </a:xfrm>
          <a:prstGeom prst="rect">
            <a:avLst/>
          </a:prstGeom>
          <a:effectLst>
            <a:outerShdw blurRad="50800" dist="38100" dir="2700000" sx="101000" sy="101000" algn="tl"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6626" y="5371030"/>
            <a:ext cx="3076575" cy="839066"/>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64716398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240" y="484252"/>
            <a:ext cx="7386320" cy="4385816"/>
          </a:xfrm>
          <a:prstGeom prst="rect">
            <a:avLst/>
          </a:prstGeom>
          <a:noFill/>
        </p:spPr>
        <p:txBody>
          <a:bodyPr wrap="square" rtlCol="0">
            <a:spAutoFit/>
          </a:bodyPr>
          <a:lstStyle/>
          <a:p>
            <a:pPr algn="just" fontAlgn="base">
              <a:spcBef>
                <a:spcPct val="50000"/>
              </a:spcBef>
              <a:spcAft>
                <a:spcPct val="0"/>
              </a:spcAft>
            </a:pPr>
            <a:r>
              <a:rPr lang="en-US" dirty="0">
                <a:solidFill>
                  <a:prstClr val="black"/>
                </a:solidFill>
                <a:latin typeface="Arial" charset="0"/>
              </a:rPr>
              <a:t>The TALOS-N database contains 580 proteins.</a:t>
            </a:r>
          </a:p>
          <a:p>
            <a:pPr algn="just" fontAlgn="base">
              <a:spcBef>
                <a:spcPct val="50000"/>
              </a:spcBef>
              <a:spcAft>
                <a:spcPct val="0"/>
              </a:spcAft>
            </a:pPr>
            <a:r>
              <a:rPr lang="en-US" dirty="0">
                <a:solidFill>
                  <a:prstClr val="black"/>
                </a:solidFill>
                <a:latin typeface="Arial" charset="0"/>
              </a:rPr>
              <a:t>On average, TALOS-N makes consistent predictions for about 90% of the residues. </a:t>
            </a:r>
          </a:p>
          <a:p>
            <a:pPr algn="just" fontAlgn="base">
              <a:spcBef>
                <a:spcPct val="50000"/>
              </a:spcBef>
              <a:spcAft>
                <a:spcPct val="0"/>
              </a:spcAft>
            </a:pPr>
            <a:r>
              <a:rPr lang="en-US" dirty="0">
                <a:solidFill>
                  <a:prstClr val="black"/>
                </a:solidFill>
                <a:latin typeface="Arial" charset="0"/>
              </a:rPr>
              <a:t>About 3.5% of the unambiguous predictions made by TALOS-N differ from the crystal structure. </a:t>
            </a:r>
          </a:p>
          <a:p>
            <a:pPr algn="just" fontAlgn="base">
              <a:spcBef>
                <a:spcPct val="50000"/>
              </a:spcBef>
              <a:spcAft>
                <a:spcPct val="0"/>
              </a:spcAft>
            </a:pPr>
            <a:r>
              <a:rPr lang="en-US" dirty="0">
                <a:solidFill>
                  <a:prstClr val="black"/>
                </a:solidFill>
                <a:latin typeface="Arial" charset="0"/>
              </a:rPr>
              <a:t>On average, the RMSD as reported by TALOS-N for the consensus predictions was 8.7 degrees for φ, and 8.5 degrees for ψ. </a:t>
            </a:r>
          </a:p>
          <a:p>
            <a:pPr algn="just" fontAlgn="base">
              <a:spcBef>
                <a:spcPct val="50000"/>
              </a:spcBef>
              <a:spcAft>
                <a:spcPct val="0"/>
              </a:spcAft>
            </a:pPr>
            <a:r>
              <a:rPr lang="en-US" dirty="0">
                <a:solidFill>
                  <a:prstClr val="black"/>
                </a:solidFill>
                <a:latin typeface="Arial" charset="0"/>
              </a:rPr>
              <a:t>The actual RMSD of the "correct" predictions relative to the crystal structures was 12.3 degrees for φ, and 12.1 degrees for ψ (which includes the uncertainty in the X-ray derived angles). </a:t>
            </a:r>
          </a:p>
          <a:p>
            <a:pPr algn="just" fontAlgn="base">
              <a:spcBef>
                <a:spcPct val="50000"/>
              </a:spcBef>
              <a:spcAft>
                <a:spcPct val="0"/>
              </a:spcAft>
            </a:pPr>
            <a:r>
              <a:rPr lang="en-US" dirty="0">
                <a:solidFill>
                  <a:prstClr val="black"/>
                </a:solidFill>
                <a:latin typeface="Arial" charset="0"/>
              </a:rPr>
              <a:t>TALOS-N can identify the chemical shift signature of a given χ1 </a:t>
            </a:r>
            <a:r>
              <a:rPr lang="en-US" dirty="0" err="1">
                <a:solidFill>
                  <a:prstClr val="black"/>
                </a:solidFill>
                <a:latin typeface="Arial" charset="0"/>
              </a:rPr>
              <a:t>rotamer</a:t>
            </a:r>
            <a:r>
              <a:rPr lang="en-US" dirty="0">
                <a:solidFill>
                  <a:prstClr val="black"/>
                </a:solidFill>
                <a:latin typeface="Arial" charset="0"/>
              </a:rPr>
              <a:t> for about 50% of the residues, all corresponding to cases where no extensive </a:t>
            </a:r>
            <a:r>
              <a:rPr lang="en-US" dirty="0" err="1">
                <a:solidFill>
                  <a:prstClr val="black"/>
                </a:solidFill>
                <a:latin typeface="Arial" charset="0"/>
              </a:rPr>
              <a:t>rotamer</a:t>
            </a:r>
            <a:r>
              <a:rPr lang="en-US" dirty="0">
                <a:solidFill>
                  <a:prstClr val="black"/>
                </a:solidFill>
                <a:latin typeface="Arial" charset="0"/>
              </a:rPr>
              <a:t> averaging is taking place.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60" y="254314"/>
            <a:ext cx="2246022" cy="2246022"/>
          </a:xfrm>
          <a:prstGeom prst="rect">
            <a:avLst/>
          </a:prstGeom>
          <a:effectLst>
            <a:outerShdw blurRad="50800" dist="38100" dir="2700000" sx="101000" sy="101000" algn="tl" rotWithShape="0">
              <a:prstClr val="black">
                <a:alpha val="40000"/>
              </a:prstClr>
            </a:outerShdw>
          </a:effectLst>
        </p:spPr>
      </p:pic>
      <p:sp>
        <p:nvSpPr>
          <p:cNvPr id="4" name="TextBox 3"/>
          <p:cNvSpPr txBox="1"/>
          <p:nvPr/>
        </p:nvSpPr>
        <p:spPr>
          <a:xfrm>
            <a:off x="822960" y="5334000"/>
            <a:ext cx="10373360" cy="1092607"/>
          </a:xfrm>
          <a:prstGeom prst="rect">
            <a:avLst/>
          </a:prstGeom>
          <a:noFill/>
        </p:spPr>
        <p:txBody>
          <a:bodyPr wrap="square" rtlCol="0">
            <a:spAutoFit/>
          </a:bodyPr>
          <a:lstStyle/>
          <a:p>
            <a:pPr algn="ctr" fontAlgn="base">
              <a:spcBef>
                <a:spcPct val="50000"/>
              </a:spcBef>
              <a:spcAft>
                <a:spcPct val="0"/>
              </a:spcAft>
            </a:pPr>
            <a:r>
              <a:rPr lang="en-US" sz="2000" u="sng" dirty="0">
                <a:solidFill>
                  <a:prstClr val="black"/>
                </a:solidFill>
                <a:latin typeface="Arial" charset="0"/>
                <a:hlinkClick r:id="rId3"/>
              </a:rPr>
              <a:t>http://spin.niddk.nih.gov/bax/nmrserver/talosn</a:t>
            </a:r>
            <a:endParaRPr lang="en-US" sz="2000" u="sng" dirty="0">
              <a:solidFill>
                <a:prstClr val="black"/>
              </a:solidFill>
              <a:latin typeface="Arial" charset="0"/>
            </a:endParaRPr>
          </a:p>
          <a:p>
            <a:pPr algn="ctr" fontAlgn="base">
              <a:spcBef>
                <a:spcPct val="50000"/>
              </a:spcBef>
              <a:spcAft>
                <a:spcPct val="0"/>
              </a:spcAft>
            </a:pPr>
            <a:r>
              <a:rPr lang="en-US" dirty="0">
                <a:solidFill>
                  <a:prstClr val="black"/>
                </a:solidFill>
                <a:latin typeface="Arial" charset="0"/>
              </a:rPr>
              <a:t>Y Shen and A </a:t>
            </a:r>
            <a:r>
              <a:rPr lang="en-US" dirty="0" err="1">
                <a:solidFill>
                  <a:prstClr val="black"/>
                </a:solidFill>
                <a:latin typeface="Arial" charset="0"/>
              </a:rPr>
              <a:t>Bax</a:t>
            </a:r>
            <a:r>
              <a:rPr lang="en-US" dirty="0">
                <a:solidFill>
                  <a:prstClr val="black"/>
                </a:solidFill>
                <a:latin typeface="Arial" charset="0"/>
              </a:rPr>
              <a:t>: Protein backbone and sidechain torsion angles predicted from NMR chemical shifts using artificial neural networks. </a:t>
            </a:r>
            <a:r>
              <a:rPr lang="en-US" i="1" dirty="0">
                <a:solidFill>
                  <a:prstClr val="black"/>
                </a:solidFill>
                <a:latin typeface="Arial" charset="0"/>
              </a:rPr>
              <a:t>J. </a:t>
            </a:r>
            <a:r>
              <a:rPr lang="en-US" i="1" dirty="0" err="1">
                <a:solidFill>
                  <a:prstClr val="black"/>
                </a:solidFill>
                <a:latin typeface="Arial" charset="0"/>
              </a:rPr>
              <a:t>Biomol</a:t>
            </a:r>
            <a:r>
              <a:rPr lang="en-US" i="1" dirty="0">
                <a:solidFill>
                  <a:prstClr val="black"/>
                </a:solidFill>
                <a:latin typeface="Arial" charset="0"/>
              </a:rPr>
              <a:t>. NMR, </a:t>
            </a:r>
            <a:r>
              <a:rPr lang="en-US" b="1" dirty="0">
                <a:solidFill>
                  <a:prstClr val="black"/>
                </a:solidFill>
                <a:latin typeface="Arial" charset="0"/>
              </a:rPr>
              <a:t>56</a:t>
            </a:r>
            <a:r>
              <a:rPr lang="en-US" dirty="0">
                <a:solidFill>
                  <a:prstClr val="black"/>
                </a:solidFill>
                <a:latin typeface="Arial" charset="0"/>
              </a:rPr>
              <a:t>, 227-241 (2013).</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982" y="2677160"/>
            <a:ext cx="2286000" cy="2423161"/>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54344539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4" name="Picture 4" descr="sparta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3526"/>
            <a:ext cx="5715000" cy="4689475"/>
          </a:xfrm>
          <a:prstGeom prst="rect">
            <a:avLst/>
          </a:prstGeom>
          <a:noFill/>
          <a:extLst>
            <a:ext uri="{909E8E84-426E-40DD-AFC4-6F175D3DCCD1}">
              <a14:hiddenFill xmlns:a14="http://schemas.microsoft.com/office/drawing/2010/main">
                <a:solidFill>
                  <a:srgbClr val="FFFFFF"/>
                </a:solidFill>
              </a14:hiddenFill>
            </a:ext>
          </a:extLst>
        </p:spPr>
      </p:pic>
      <p:pic>
        <p:nvPicPr>
          <p:cNvPr id="384005" name="Picture 5" descr="thisIsSpartaFram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28600"/>
            <a:ext cx="2895600" cy="2681288"/>
          </a:xfrm>
          <a:prstGeom prst="rect">
            <a:avLst/>
          </a:prstGeom>
          <a:noFill/>
          <a:extLst>
            <a:ext uri="{909E8E84-426E-40DD-AFC4-6F175D3DCCD1}">
              <a14:hiddenFill xmlns:a14="http://schemas.microsoft.com/office/drawing/2010/main">
                <a:solidFill>
                  <a:srgbClr val="FFFFFF"/>
                </a:solidFill>
              </a14:hiddenFill>
            </a:ext>
          </a:extLst>
        </p:spPr>
      </p:pic>
      <p:sp>
        <p:nvSpPr>
          <p:cNvPr id="384006" name="Text Box 6"/>
          <p:cNvSpPr txBox="1">
            <a:spLocks noChangeArrowheads="1"/>
          </p:cNvSpPr>
          <p:nvPr/>
        </p:nvSpPr>
        <p:spPr bwMode="auto">
          <a:xfrm>
            <a:off x="3124204" y="533402"/>
            <a:ext cx="14208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i="1">
                <a:solidFill>
                  <a:srgbClr val="CC9900"/>
                </a:solidFill>
                <a:latin typeface="Symbol" pitchFamily="18" charset="2"/>
              </a:rPr>
              <a:t>SPARTA+</a:t>
            </a:r>
          </a:p>
        </p:txBody>
      </p:sp>
      <p:sp>
        <p:nvSpPr>
          <p:cNvPr id="5" name="Text Box 5"/>
          <p:cNvSpPr txBox="1">
            <a:spLocks noChangeArrowheads="1"/>
          </p:cNvSpPr>
          <p:nvPr/>
        </p:nvSpPr>
        <p:spPr bwMode="auto">
          <a:xfrm>
            <a:off x="1219200" y="5375252"/>
            <a:ext cx="100584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u="sng" dirty="0">
                <a:solidFill>
                  <a:srgbClr val="0000FF"/>
                </a:solidFill>
                <a:latin typeface="Arial" panose="020B0604020202020204" pitchFamily="34" charset="0"/>
                <a:cs typeface="Arial" panose="020B0604020202020204" pitchFamily="34" charset="0"/>
                <a:hlinkClick r:id="rId4"/>
              </a:rPr>
              <a:t>http://spin.niddk.nih.gov/bax/nmrserver/sparta</a:t>
            </a:r>
            <a:endParaRPr lang="en-US" u="sng" dirty="0">
              <a:solidFill>
                <a:srgbClr val="0000FF"/>
              </a:solidFill>
              <a:latin typeface="Arial" panose="020B0604020202020204" pitchFamily="34" charset="0"/>
              <a:cs typeface="Arial" panose="020B0604020202020204" pitchFamily="34" charset="0"/>
            </a:endParaRPr>
          </a:p>
          <a:p>
            <a:pPr algn="ctr">
              <a:spcBef>
                <a:spcPct val="50000"/>
              </a:spcBef>
            </a:pPr>
            <a:r>
              <a:rPr lang="en-US" dirty="0">
                <a:solidFill>
                  <a:prstClr val="black"/>
                </a:solidFill>
                <a:latin typeface="Arial" panose="020B0604020202020204" pitchFamily="34" charset="0"/>
                <a:cs typeface="Arial" panose="020B0604020202020204" pitchFamily="34" charset="0"/>
              </a:rPr>
              <a:t>Y Shen and A </a:t>
            </a:r>
            <a:r>
              <a:rPr lang="en-US" dirty="0" err="1">
                <a:solidFill>
                  <a:prstClr val="black"/>
                </a:solidFill>
                <a:latin typeface="Arial" panose="020B0604020202020204" pitchFamily="34" charset="0"/>
                <a:cs typeface="Arial" panose="020B0604020202020204" pitchFamily="34" charset="0"/>
              </a:rPr>
              <a:t>Bax</a:t>
            </a:r>
            <a:r>
              <a:rPr lang="en-US" dirty="0">
                <a:solidFill>
                  <a:prstClr val="black"/>
                </a:solidFill>
                <a:latin typeface="Arial" panose="020B0604020202020204" pitchFamily="34" charset="0"/>
                <a:cs typeface="Arial" panose="020B0604020202020204" pitchFamily="34" charset="0"/>
              </a:rPr>
              <a:t>: SPARTA+: a modest improvement in empirical NMR chemical shift prediction by means of an artificial neural network. </a:t>
            </a:r>
            <a:r>
              <a:rPr lang="en-US" i="1" dirty="0">
                <a:solidFill>
                  <a:prstClr val="black"/>
                </a:solidFill>
                <a:latin typeface="Arial" panose="020B0604020202020204" pitchFamily="34" charset="0"/>
                <a:cs typeface="Arial" panose="020B0604020202020204" pitchFamily="34" charset="0"/>
              </a:rPr>
              <a:t>J. </a:t>
            </a:r>
            <a:r>
              <a:rPr lang="en-US" i="1" dirty="0" err="1">
                <a:solidFill>
                  <a:prstClr val="black"/>
                </a:solidFill>
                <a:latin typeface="Arial" panose="020B0604020202020204" pitchFamily="34" charset="0"/>
                <a:cs typeface="Arial" panose="020B0604020202020204" pitchFamily="34" charset="0"/>
              </a:rPr>
              <a:t>Biomol</a:t>
            </a:r>
            <a:r>
              <a:rPr lang="en-US" i="1" dirty="0">
                <a:solidFill>
                  <a:prstClr val="black"/>
                </a:solidFill>
                <a:latin typeface="Arial" panose="020B0604020202020204" pitchFamily="34" charset="0"/>
                <a:cs typeface="Arial" panose="020B0604020202020204" pitchFamily="34" charset="0"/>
              </a:rPr>
              <a:t>. NMR</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48</a:t>
            </a:r>
            <a:r>
              <a:rPr lang="en-US" dirty="0">
                <a:solidFill>
                  <a:prstClr val="black"/>
                </a:solidFill>
                <a:latin typeface="Arial" panose="020B0604020202020204" pitchFamily="34" charset="0"/>
                <a:cs typeface="Arial" panose="020B0604020202020204" pitchFamily="34" charset="0"/>
              </a:rPr>
              <a:t>, 13-22 (2010).</a:t>
            </a:r>
          </a:p>
        </p:txBody>
      </p:sp>
      <p:pic>
        <p:nvPicPr>
          <p:cNvPr id="7" name="Picture 3" descr="sparta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3080588"/>
            <a:ext cx="3158568" cy="210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06979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6781800" y="121414"/>
            <a:ext cx="3810000" cy="635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dirty="0">
                <a:solidFill>
                  <a:srgbClr val="000000"/>
                </a:solidFill>
                <a:latin typeface="Arial" charset="0"/>
              </a:rPr>
              <a:t>Consistent blind protein structure generation from NMR chemical shift data </a:t>
            </a:r>
          </a:p>
          <a:p>
            <a:pPr fontAlgn="base">
              <a:spcBef>
                <a:spcPct val="50000"/>
              </a:spcBef>
              <a:spcAft>
                <a:spcPct val="0"/>
              </a:spcAft>
            </a:pPr>
            <a:r>
              <a:rPr lang="en-US" sz="1600" b="1" i="1" dirty="0" err="1">
                <a:solidFill>
                  <a:srgbClr val="000000"/>
                </a:solidFill>
                <a:latin typeface="Arial" charset="0"/>
                <a:hlinkClick r:id="rId2"/>
              </a:rPr>
              <a:t>Proc</a:t>
            </a:r>
            <a:r>
              <a:rPr lang="en-US" sz="1600" b="1" i="1" dirty="0">
                <a:solidFill>
                  <a:srgbClr val="000000"/>
                </a:solidFill>
                <a:latin typeface="Arial" charset="0"/>
                <a:hlinkClick r:id="rId2"/>
              </a:rPr>
              <a:t> </a:t>
            </a:r>
            <a:r>
              <a:rPr lang="en-US" sz="1600" b="1" i="1" dirty="0" err="1">
                <a:solidFill>
                  <a:srgbClr val="000000"/>
                </a:solidFill>
                <a:latin typeface="Arial" charset="0"/>
                <a:hlinkClick r:id="rId2"/>
              </a:rPr>
              <a:t>Natl</a:t>
            </a:r>
            <a:r>
              <a:rPr lang="en-US" sz="1600" b="1" i="1" dirty="0">
                <a:solidFill>
                  <a:srgbClr val="000000"/>
                </a:solidFill>
                <a:latin typeface="Arial" charset="0"/>
                <a:hlinkClick r:id="rId2"/>
              </a:rPr>
              <a:t> </a:t>
            </a:r>
            <a:r>
              <a:rPr lang="en-US" sz="1600" b="1" i="1" dirty="0" err="1">
                <a:solidFill>
                  <a:srgbClr val="000000"/>
                </a:solidFill>
                <a:latin typeface="Arial" charset="0"/>
                <a:hlinkClick r:id="rId2"/>
              </a:rPr>
              <a:t>Acad</a:t>
            </a:r>
            <a:r>
              <a:rPr lang="en-US" sz="1600" b="1" i="1" dirty="0">
                <a:solidFill>
                  <a:srgbClr val="000000"/>
                </a:solidFill>
                <a:latin typeface="Arial" charset="0"/>
                <a:hlinkClick r:id="rId2"/>
              </a:rPr>
              <a:t> </a:t>
            </a:r>
            <a:r>
              <a:rPr lang="en-US" sz="1600" b="1" i="1" dirty="0" err="1">
                <a:solidFill>
                  <a:srgbClr val="000000"/>
                </a:solidFill>
                <a:latin typeface="Arial" charset="0"/>
                <a:hlinkClick r:id="rId2"/>
              </a:rPr>
              <a:t>Sci</a:t>
            </a:r>
            <a:r>
              <a:rPr lang="en-US" sz="1600" b="1" i="1" dirty="0">
                <a:solidFill>
                  <a:srgbClr val="000000"/>
                </a:solidFill>
                <a:latin typeface="Arial" charset="0"/>
                <a:hlinkClick r:id="rId2"/>
              </a:rPr>
              <a:t> USA</a:t>
            </a:r>
            <a:r>
              <a:rPr lang="en-US" sz="1600" b="1" dirty="0">
                <a:solidFill>
                  <a:srgbClr val="000000"/>
                </a:solidFill>
                <a:latin typeface="Arial" charset="0"/>
                <a:hlinkClick r:id="rId2"/>
              </a:rPr>
              <a:t>, (2008) 105, 4685-4690</a:t>
            </a:r>
            <a:r>
              <a:rPr lang="en-US" b="1" dirty="0">
                <a:solidFill>
                  <a:srgbClr val="000000"/>
                </a:solidFill>
                <a:latin typeface="Arial" charset="0"/>
              </a:rPr>
              <a:t> </a:t>
            </a:r>
          </a:p>
          <a:p>
            <a:pPr fontAlgn="base">
              <a:spcBef>
                <a:spcPct val="50000"/>
              </a:spcBef>
              <a:spcAft>
                <a:spcPct val="0"/>
              </a:spcAft>
            </a:pPr>
            <a:endParaRPr lang="en-US" sz="800" b="1" dirty="0">
              <a:solidFill>
                <a:srgbClr val="000000"/>
              </a:solidFill>
              <a:latin typeface="Times New Roman" pitchFamily="18" charset="0"/>
            </a:endParaRPr>
          </a:p>
          <a:p>
            <a:pPr lvl="1" fontAlgn="base">
              <a:spcAft>
                <a:spcPct val="0"/>
              </a:spcAft>
            </a:pPr>
            <a:r>
              <a:rPr lang="en-US" i="1" dirty="0">
                <a:solidFill>
                  <a:srgbClr val="000000"/>
                </a:solidFill>
                <a:latin typeface="Arial" charset="0"/>
              </a:rPr>
              <a:t>Yang </a:t>
            </a:r>
            <a:r>
              <a:rPr lang="en-US" i="1" dirty="0" err="1">
                <a:solidFill>
                  <a:srgbClr val="000000"/>
                </a:solidFill>
                <a:latin typeface="Arial" charset="0"/>
              </a:rPr>
              <a:t>Shen</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Oliver Lange</a:t>
            </a:r>
          </a:p>
          <a:p>
            <a:pPr lvl="1" fontAlgn="base">
              <a:spcAft>
                <a:spcPct val="0"/>
              </a:spcAft>
            </a:pPr>
            <a:r>
              <a:rPr lang="en-US" i="1" dirty="0">
                <a:solidFill>
                  <a:srgbClr val="000000"/>
                </a:solidFill>
                <a:latin typeface="Arial" charset="0"/>
              </a:rPr>
              <a:t>Frank Delaglio</a:t>
            </a:r>
          </a:p>
          <a:p>
            <a:pPr lvl="1" fontAlgn="base">
              <a:spcAft>
                <a:spcPct val="0"/>
              </a:spcAft>
            </a:pPr>
            <a:r>
              <a:rPr lang="en-US" i="1" dirty="0">
                <a:solidFill>
                  <a:srgbClr val="000000"/>
                </a:solidFill>
                <a:latin typeface="Arial" charset="0"/>
              </a:rPr>
              <a:t>Paolo Rossi</a:t>
            </a:r>
          </a:p>
          <a:p>
            <a:pPr lvl="1" fontAlgn="base">
              <a:spcAft>
                <a:spcPct val="0"/>
              </a:spcAft>
            </a:pPr>
            <a:r>
              <a:rPr lang="en-US" i="1" dirty="0">
                <a:solidFill>
                  <a:srgbClr val="000000"/>
                </a:solidFill>
                <a:latin typeface="Arial" charset="0"/>
              </a:rPr>
              <a:t>James M. </a:t>
            </a:r>
            <a:r>
              <a:rPr lang="en-US" i="1" dirty="0" err="1">
                <a:solidFill>
                  <a:srgbClr val="000000"/>
                </a:solidFill>
                <a:latin typeface="Arial" charset="0"/>
              </a:rPr>
              <a:t>Aramini</a:t>
            </a:r>
            <a:endParaRPr lang="en-US" i="1" dirty="0">
              <a:solidFill>
                <a:srgbClr val="000000"/>
              </a:solidFill>
              <a:latin typeface="Arial" charset="0"/>
            </a:endParaRPr>
          </a:p>
          <a:p>
            <a:pPr lvl="1" fontAlgn="base">
              <a:spcAft>
                <a:spcPct val="0"/>
              </a:spcAft>
            </a:pPr>
            <a:r>
              <a:rPr lang="en-US" i="1" dirty="0" err="1">
                <a:solidFill>
                  <a:srgbClr val="000000"/>
                </a:solidFill>
                <a:latin typeface="Arial" charset="0"/>
              </a:rPr>
              <a:t>Gaohua</a:t>
            </a:r>
            <a:r>
              <a:rPr lang="en-US" i="1" dirty="0">
                <a:solidFill>
                  <a:srgbClr val="000000"/>
                </a:solidFill>
                <a:latin typeface="Arial" charset="0"/>
              </a:rPr>
              <a:t> Liu</a:t>
            </a:r>
          </a:p>
          <a:p>
            <a:pPr lvl="1" fontAlgn="base">
              <a:spcAft>
                <a:spcPct val="0"/>
              </a:spcAft>
            </a:pPr>
            <a:r>
              <a:rPr lang="en-US" i="1" dirty="0">
                <a:solidFill>
                  <a:srgbClr val="000000"/>
                </a:solidFill>
                <a:latin typeface="Arial" charset="0"/>
              </a:rPr>
              <a:t>Alexander </a:t>
            </a:r>
            <a:r>
              <a:rPr lang="en-US" i="1" dirty="0" err="1">
                <a:solidFill>
                  <a:srgbClr val="000000"/>
                </a:solidFill>
                <a:latin typeface="Arial" charset="0"/>
              </a:rPr>
              <a:t>Eletsky</a:t>
            </a:r>
            <a:endParaRPr lang="en-US" i="1" dirty="0">
              <a:solidFill>
                <a:srgbClr val="000000"/>
              </a:solidFill>
              <a:latin typeface="Arial" charset="0"/>
            </a:endParaRPr>
          </a:p>
          <a:p>
            <a:pPr lvl="1" fontAlgn="base">
              <a:spcAft>
                <a:spcPct val="0"/>
              </a:spcAft>
            </a:pPr>
            <a:r>
              <a:rPr lang="en-US" i="1" dirty="0" err="1">
                <a:solidFill>
                  <a:srgbClr val="000000"/>
                </a:solidFill>
                <a:latin typeface="Arial" charset="0"/>
              </a:rPr>
              <a:t>Yibing</a:t>
            </a:r>
            <a:r>
              <a:rPr lang="en-US" i="1" dirty="0">
                <a:solidFill>
                  <a:srgbClr val="000000"/>
                </a:solidFill>
                <a:latin typeface="Arial" charset="0"/>
              </a:rPr>
              <a:t> Wu</a:t>
            </a:r>
          </a:p>
          <a:p>
            <a:pPr lvl="1" fontAlgn="base">
              <a:spcAft>
                <a:spcPct val="0"/>
              </a:spcAft>
            </a:pPr>
            <a:r>
              <a:rPr lang="en-US" i="1" dirty="0" err="1">
                <a:solidFill>
                  <a:srgbClr val="000000"/>
                </a:solidFill>
                <a:latin typeface="Arial" charset="0"/>
              </a:rPr>
              <a:t>Kiran</a:t>
            </a:r>
            <a:r>
              <a:rPr lang="en-US" i="1" dirty="0">
                <a:solidFill>
                  <a:srgbClr val="000000"/>
                </a:solidFill>
                <a:latin typeface="Arial" charset="0"/>
              </a:rPr>
              <a:t> K. </a:t>
            </a:r>
            <a:r>
              <a:rPr lang="en-US" i="1" dirty="0" err="1">
                <a:solidFill>
                  <a:srgbClr val="000000"/>
                </a:solidFill>
                <a:latin typeface="Arial" charset="0"/>
              </a:rPr>
              <a:t>Singarapu</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Alexander </a:t>
            </a:r>
            <a:r>
              <a:rPr lang="en-US" i="1" dirty="0" err="1">
                <a:solidFill>
                  <a:srgbClr val="000000"/>
                </a:solidFill>
                <a:latin typeface="Arial" charset="0"/>
              </a:rPr>
              <a:t>Lemak</a:t>
            </a:r>
            <a:endParaRPr lang="en-US" i="1" dirty="0">
              <a:solidFill>
                <a:srgbClr val="000000"/>
              </a:solidFill>
              <a:latin typeface="Arial" charset="0"/>
            </a:endParaRPr>
          </a:p>
          <a:p>
            <a:pPr lvl="1" fontAlgn="base">
              <a:spcAft>
                <a:spcPct val="0"/>
              </a:spcAft>
            </a:pPr>
            <a:r>
              <a:rPr lang="en-US" i="1" dirty="0" err="1">
                <a:solidFill>
                  <a:srgbClr val="000000"/>
                </a:solidFill>
                <a:latin typeface="Arial" charset="0"/>
              </a:rPr>
              <a:t>Alexandr</a:t>
            </a:r>
            <a:r>
              <a:rPr lang="en-US" i="1" dirty="0">
                <a:solidFill>
                  <a:srgbClr val="000000"/>
                </a:solidFill>
                <a:latin typeface="Arial" charset="0"/>
              </a:rPr>
              <a:t> </a:t>
            </a:r>
            <a:r>
              <a:rPr lang="en-US" i="1" dirty="0" err="1">
                <a:solidFill>
                  <a:srgbClr val="000000"/>
                </a:solidFill>
                <a:latin typeface="Arial" charset="0"/>
              </a:rPr>
              <a:t>Ignatchenko</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Cheryl H. </a:t>
            </a:r>
            <a:r>
              <a:rPr lang="en-US" i="1" dirty="0" err="1">
                <a:solidFill>
                  <a:srgbClr val="000000"/>
                </a:solidFill>
                <a:latin typeface="Arial" charset="0"/>
              </a:rPr>
              <a:t>Arrowsmith</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Thomas </a:t>
            </a:r>
            <a:r>
              <a:rPr lang="en-US" i="1" dirty="0" err="1">
                <a:solidFill>
                  <a:srgbClr val="000000"/>
                </a:solidFill>
                <a:latin typeface="Arial" charset="0"/>
              </a:rPr>
              <a:t>Szyperski</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Gaetano T. </a:t>
            </a:r>
            <a:r>
              <a:rPr lang="en-US" i="1" dirty="0" err="1">
                <a:solidFill>
                  <a:srgbClr val="000000"/>
                </a:solidFill>
                <a:latin typeface="Arial" charset="0"/>
              </a:rPr>
              <a:t>Montelione</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David Baker</a:t>
            </a:r>
          </a:p>
          <a:p>
            <a:pPr lvl="1" fontAlgn="base">
              <a:spcAft>
                <a:spcPct val="0"/>
              </a:spcAft>
            </a:pPr>
            <a:r>
              <a:rPr lang="en-US" i="1" dirty="0">
                <a:solidFill>
                  <a:srgbClr val="000000"/>
                </a:solidFill>
                <a:latin typeface="Arial" charset="0"/>
              </a:rPr>
              <a:t>Ad </a:t>
            </a:r>
            <a:r>
              <a:rPr lang="en-US" i="1" dirty="0" err="1">
                <a:solidFill>
                  <a:srgbClr val="000000"/>
                </a:solidFill>
                <a:latin typeface="Arial" charset="0"/>
              </a:rPr>
              <a:t>Bax</a:t>
            </a:r>
            <a:endParaRPr lang="en-US" i="1" dirty="0">
              <a:solidFill>
                <a:srgbClr val="000000"/>
              </a:solidFill>
              <a:latin typeface="Arial" charset="0"/>
            </a:endParaRPr>
          </a:p>
        </p:txBody>
      </p:sp>
      <p:grpSp>
        <p:nvGrpSpPr>
          <p:cNvPr id="104451" name="Group 3"/>
          <p:cNvGrpSpPr>
            <a:grpSpLocks/>
          </p:cNvGrpSpPr>
          <p:nvPr/>
        </p:nvGrpSpPr>
        <p:grpSpPr bwMode="auto">
          <a:xfrm>
            <a:off x="1676400" y="152400"/>
            <a:ext cx="4921250" cy="6172200"/>
            <a:chOff x="96" y="319"/>
            <a:chExt cx="3100" cy="3888"/>
          </a:xfrm>
          <a:effectLst>
            <a:outerShdw blurRad="50800" dist="38100" dir="2700000" algn="tl" rotWithShape="0">
              <a:prstClr val="black">
                <a:alpha val="40000"/>
              </a:prstClr>
            </a:outerShdw>
          </a:effectLst>
        </p:grpSpPr>
        <p:pic>
          <p:nvPicPr>
            <p:cNvPr id="104452" name="Picture 4" descr="12_Page_1"/>
            <p:cNvPicPr>
              <a:picLocks noChangeAspect="1" noChangeArrowheads="1"/>
            </p:cNvPicPr>
            <p:nvPr/>
          </p:nvPicPr>
          <p:blipFill>
            <a:blip r:embed="rId3" cstate="print">
              <a:extLst>
                <a:ext uri="{28A0092B-C50C-407E-A947-70E740481C1C}">
                  <a14:useLocalDpi xmlns:a14="http://schemas.microsoft.com/office/drawing/2010/main" val="0"/>
                </a:ext>
              </a:extLst>
            </a:blip>
            <a:srcRect t="1839" b="2759"/>
            <a:stretch>
              <a:fillRect/>
            </a:stretch>
          </p:blipFill>
          <p:spPr bwMode="auto">
            <a:xfrm>
              <a:off x="96" y="319"/>
              <a:ext cx="3092" cy="3888"/>
            </a:xfrm>
            <a:prstGeom prst="rect">
              <a:avLst/>
            </a:prstGeom>
            <a:noFill/>
            <a:extLst>
              <a:ext uri="{909E8E84-426E-40DD-AFC4-6F175D3DCCD1}">
                <a14:hiddenFill xmlns:a14="http://schemas.microsoft.com/office/drawing/2010/main">
                  <a:solidFill>
                    <a:srgbClr val="FFFFFF"/>
                  </a:solidFill>
                </a14:hiddenFill>
              </a:ext>
            </a:extLst>
          </p:spPr>
        </p:pic>
        <p:sp>
          <p:nvSpPr>
            <p:cNvPr id="104453" name="Rectangle 5"/>
            <p:cNvSpPr>
              <a:spLocks noChangeArrowheads="1"/>
            </p:cNvSpPr>
            <p:nvPr/>
          </p:nvSpPr>
          <p:spPr bwMode="auto">
            <a:xfrm>
              <a:off x="96" y="336"/>
              <a:ext cx="3100" cy="3792"/>
            </a:xfrm>
            <a:prstGeom prst="rect">
              <a:avLst/>
            </a:prstGeom>
            <a:noFill/>
            <a:ln w="349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600" b="1">
                <a:solidFill>
                  <a:srgbClr val="000000"/>
                </a:solidFill>
                <a:latin typeface="Arial" charset="0"/>
              </a:endParaRPr>
            </a:p>
          </p:txBody>
        </p:sp>
      </p:grpSp>
    </p:spTree>
    <p:extLst>
      <p:ext uri="{BB962C8B-B14F-4D97-AF65-F5344CB8AC3E}">
        <p14:creationId xmlns:p14="http://schemas.microsoft.com/office/powerpoint/2010/main" val="234335233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descr="csr_s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371600"/>
            <a:ext cx="8829675" cy="4895850"/>
          </a:xfrm>
          <a:prstGeom prst="rect">
            <a:avLst/>
          </a:prstGeom>
          <a:noFill/>
          <a:extLst>
            <a:ext uri="{909E8E84-426E-40DD-AFC4-6F175D3DCCD1}">
              <a14:hiddenFill xmlns:a14="http://schemas.microsoft.com/office/drawing/2010/main">
                <a:solidFill>
                  <a:srgbClr val="FFFFFF"/>
                </a:solidFill>
              </a14:hiddenFill>
            </a:ext>
          </a:extLst>
        </p:spPr>
      </p:pic>
      <p:sp>
        <p:nvSpPr>
          <p:cNvPr id="108547" name="Text Box 3"/>
          <p:cNvSpPr txBox="1">
            <a:spLocks noChangeArrowheads="1"/>
          </p:cNvSpPr>
          <p:nvPr/>
        </p:nvSpPr>
        <p:spPr bwMode="auto">
          <a:xfrm>
            <a:off x="2090737" y="304801"/>
            <a:ext cx="800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dirty="0">
                <a:solidFill>
                  <a:srgbClr val="000000"/>
                </a:solidFill>
                <a:latin typeface="Arial" charset="0"/>
              </a:rPr>
              <a:t>Using SPARTA Chemical Shift Prediction to Improve ROSETTA Scoring Function</a:t>
            </a:r>
          </a:p>
        </p:txBody>
      </p:sp>
    </p:spTree>
    <p:extLst>
      <p:ext uri="{BB962C8B-B14F-4D97-AF65-F5344CB8AC3E}">
        <p14:creationId xmlns:p14="http://schemas.microsoft.com/office/powerpoint/2010/main" val="178892926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sr9prote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8" y="228601"/>
            <a:ext cx="9001125" cy="6478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79946"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0.64</a:t>
            </a:r>
          </a:p>
        </p:txBody>
      </p:sp>
      <p:sp>
        <p:nvSpPr>
          <p:cNvPr id="4" name="TextBox 3"/>
          <p:cNvSpPr txBox="1"/>
          <p:nvPr/>
        </p:nvSpPr>
        <p:spPr>
          <a:xfrm>
            <a:off x="3853588"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0.57</a:t>
            </a:r>
          </a:p>
        </p:txBody>
      </p:sp>
      <p:sp>
        <p:nvSpPr>
          <p:cNvPr id="5" name="TextBox 4"/>
          <p:cNvSpPr txBox="1"/>
          <p:nvPr/>
        </p:nvSpPr>
        <p:spPr>
          <a:xfrm>
            <a:off x="7099173"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0.60</a:t>
            </a:r>
          </a:p>
        </p:txBody>
      </p:sp>
      <p:sp>
        <p:nvSpPr>
          <p:cNvPr id="6" name="TextBox 5"/>
          <p:cNvSpPr txBox="1"/>
          <p:nvPr/>
        </p:nvSpPr>
        <p:spPr>
          <a:xfrm>
            <a:off x="8757405"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0.70</a:t>
            </a:r>
          </a:p>
        </p:txBody>
      </p:sp>
      <p:sp>
        <p:nvSpPr>
          <p:cNvPr id="7" name="TextBox 6"/>
          <p:cNvSpPr txBox="1"/>
          <p:nvPr/>
        </p:nvSpPr>
        <p:spPr>
          <a:xfrm>
            <a:off x="3191103" y="5197023"/>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0.69</a:t>
            </a:r>
          </a:p>
        </p:txBody>
      </p:sp>
      <p:sp>
        <p:nvSpPr>
          <p:cNvPr id="8" name="TextBox 7"/>
          <p:cNvSpPr txBox="1"/>
          <p:nvPr/>
        </p:nvSpPr>
        <p:spPr>
          <a:xfrm>
            <a:off x="4842357" y="5170389"/>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0.66</a:t>
            </a:r>
          </a:p>
        </p:txBody>
      </p:sp>
      <p:sp>
        <p:nvSpPr>
          <p:cNvPr id="9" name="TextBox 8"/>
          <p:cNvSpPr txBox="1"/>
          <p:nvPr/>
        </p:nvSpPr>
        <p:spPr>
          <a:xfrm>
            <a:off x="6476270" y="5179267"/>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2.07</a:t>
            </a:r>
          </a:p>
        </p:txBody>
      </p:sp>
      <p:sp>
        <p:nvSpPr>
          <p:cNvPr id="10" name="TextBox 9"/>
          <p:cNvSpPr txBox="1"/>
          <p:nvPr/>
        </p:nvSpPr>
        <p:spPr>
          <a:xfrm>
            <a:off x="8131742" y="5170389"/>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1.10</a:t>
            </a:r>
          </a:p>
        </p:txBody>
      </p:sp>
      <p:sp>
        <p:nvSpPr>
          <p:cNvPr id="11" name="TextBox 10"/>
          <p:cNvSpPr txBox="1"/>
          <p:nvPr/>
        </p:nvSpPr>
        <p:spPr>
          <a:xfrm>
            <a:off x="9804973" y="5170389"/>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2.03</a:t>
            </a:r>
          </a:p>
        </p:txBody>
      </p:sp>
    </p:spTree>
    <p:extLst>
      <p:ext uri="{BB962C8B-B14F-4D97-AF65-F5344CB8AC3E}">
        <p14:creationId xmlns:p14="http://schemas.microsoft.com/office/powerpoint/2010/main" val="313818594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083" name="Picture 1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819400" y="1385888"/>
            <a:ext cx="6553200" cy="1128712"/>
          </a:xfrm>
          <a:prstGeom prst="rect">
            <a:avLst/>
          </a:prstGeom>
          <a:noFill/>
          <a:ln/>
        </p:spPr>
      </p:pic>
      <p:pic>
        <p:nvPicPr>
          <p:cNvPr id="131075" name="Picture 3"/>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l="13208" t="27687" r="35849" b="21971"/>
          <a:stretch>
            <a:fillRect/>
          </a:stretch>
        </p:blipFill>
        <p:spPr>
          <a:xfrm>
            <a:off x="2265362" y="2995614"/>
            <a:ext cx="2916238" cy="2185987"/>
          </a:xfrm>
          <a:prstGeom prst="rect">
            <a:avLst/>
          </a:prstGeom>
          <a:noFill/>
          <a:ln/>
        </p:spPr>
      </p:pic>
      <p:pic>
        <p:nvPicPr>
          <p:cNvPr id="131076" name="Picture 4"/>
          <p:cNvPicPr>
            <a:picLocks noGrp="1" noChangeArrowheads="1"/>
          </p:cNvPicPr>
          <p:nvPr>
            <p:ph sz="quarter" idx="4294967295"/>
          </p:nvPr>
        </p:nvPicPr>
        <p:blipFill>
          <a:blip r:embed="rId5" cstate="print">
            <a:extLst>
              <a:ext uri="{28A0092B-C50C-407E-A947-70E740481C1C}">
                <a14:useLocalDpi xmlns:a14="http://schemas.microsoft.com/office/drawing/2010/main" val="0"/>
              </a:ext>
            </a:extLst>
          </a:blip>
          <a:srcRect l="27287" t="15179" r="38669" b="17465"/>
          <a:stretch>
            <a:fillRect/>
          </a:stretch>
        </p:blipFill>
        <p:spPr>
          <a:xfrm>
            <a:off x="8686801" y="2971801"/>
            <a:ext cx="1462087" cy="2187575"/>
          </a:xfrm>
          <a:prstGeom prst="rect">
            <a:avLst/>
          </a:prstGeom>
          <a:noFill/>
          <a:ln/>
        </p:spPr>
      </p:pic>
      <p:sp>
        <p:nvSpPr>
          <p:cNvPr id="131077" name="Text Box 5"/>
          <p:cNvSpPr txBox="1">
            <a:spLocks noChangeArrowheads="1"/>
          </p:cNvSpPr>
          <p:nvPr/>
        </p:nvSpPr>
        <p:spPr bwMode="auto">
          <a:xfrm>
            <a:off x="1905000" y="2570235"/>
            <a:ext cx="371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000000"/>
                </a:solidFill>
                <a:latin typeface="Arial" charset="0"/>
              </a:rPr>
              <a:t>NMR structures of Ga88 and Gb88</a:t>
            </a:r>
          </a:p>
        </p:txBody>
      </p:sp>
      <p:pic>
        <p:nvPicPr>
          <p:cNvPr id="131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26414" t="7971" r="32076" b="16518"/>
          <a:stretch>
            <a:fillRect/>
          </a:stretch>
        </p:blipFill>
        <p:spPr bwMode="auto">
          <a:xfrm>
            <a:off x="6858000" y="3048000"/>
            <a:ext cx="145256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9" name="Text Box 7"/>
          <p:cNvSpPr txBox="1">
            <a:spLocks noChangeArrowheads="1"/>
          </p:cNvSpPr>
          <p:nvPr/>
        </p:nvSpPr>
        <p:spPr bwMode="auto">
          <a:xfrm>
            <a:off x="6297740" y="2558534"/>
            <a:ext cx="40446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6E94FE"/>
                </a:solidFill>
                <a:latin typeface="Arial" charset="0"/>
              </a:rPr>
              <a:t>NMR structures </a:t>
            </a:r>
            <a:r>
              <a:rPr lang="en-US" altLang="zh-CN" i="1" dirty="0">
                <a:solidFill>
                  <a:srgbClr val="000000"/>
                </a:solidFill>
                <a:latin typeface="Arial" charset="0"/>
              </a:rPr>
              <a:t>vs</a:t>
            </a:r>
            <a:r>
              <a:rPr lang="en-US" altLang="zh-CN" dirty="0">
                <a:solidFill>
                  <a:srgbClr val="000000"/>
                </a:solidFill>
                <a:latin typeface="Arial" charset="0"/>
              </a:rPr>
              <a:t> </a:t>
            </a:r>
            <a:r>
              <a:rPr lang="en-US" altLang="zh-CN" dirty="0" err="1">
                <a:solidFill>
                  <a:srgbClr val="FF0000"/>
                </a:solidFill>
                <a:latin typeface="Arial" charset="0"/>
              </a:rPr>
              <a:t>csRosetta</a:t>
            </a:r>
            <a:r>
              <a:rPr lang="en-US" altLang="zh-CN" dirty="0">
                <a:solidFill>
                  <a:srgbClr val="000000"/>
                </a:solidFill>
                <a:latin typeface="Arial" charset="0"/>
              </a:rPr>
              <a:t> models </a:t>
            </a:r>
          </a:p>
        </p:txBody>
      </p:sp>
      <p:sp>
        <p:nvSpPr>
          <p:cNvPr id="131080" name="Text Box 8"/>
          <p:cNvSpPr txBox="1">
            <a:spLocks noChangeArrowheads="1"/>
          </p:cNvSpPr>
          <p:nvPr/>
        </p:nvSpPr>
        <p:spPr bwMode="auto">
          <a:xfrm>
            <a:off x="9067800" y="5562601"/>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000000"/>
                </a:solidFill>
                <a:latin typeface="Arial" charset="0"/>
              </a:rPr>
              <a:t>1.07A</a:t>
            </a:r>
          </a:p>
        </p:txBody>
      </p:sp>
      <p:sp>
        <p:nvSpPr>
          <p:cNvPr id="131081" name="Text Box 9"/>
          <p:cNvSpPr txBox="1">
            <a:spLocks noChangeArrowheads="1"/>
          </p:cNvSpPr>
          <p:nvPr/>
        </p:nvSpPr>
        <p:spPr bwMode="auto">
          <a:xfrm>
            <a:off x="6829425" y="5144483"/>
            <a:ext cx="369844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000000"/>
                </a:solidFill>
                <a:latin typeface="Arial" charset="0"/>
              </a:rPr>
              <a:t>Mean-to-mean backbone RMSD </a:t>
            </a:r>
          </a:p>
          <a:p>
            <a:pPr fontAlgn="base">
              <a:spcBef>
                <a:spcPct val="50000"/>
              </a:spcBef>
              <a:spcAft>
                <a:spcPct val="0"/>
              </a:spcAft>
            </a:pPr>
            <a:r>
              <a:rPr lang="en-US" altLang="zh-CN" dirty="0">
                <a:solidFill>
                  <a:srgbClr val="000000"/>
                </a:solidFill>
                <a:latin typeface="Arial" charset="0"/>
              </a:rPr>
              <a:t>        1.31A</a:t>
            </a:r>
          </a:p>
        </p:txBody>
      </p:sp>
      <p:sp>
        <p:nvSpPr>
          <p:cNvPr id="131082" name="Rectangle 10"/>
          <p:cNvSpPr>
            <a:spLocks noChangeArrowheads="1"/>
          </p:cNvSpPr>
          <p:nvPr/>
        </p:nvSpPr>
        <p:spPr bwMode="auto">
          <a:xfrm>
            <a:off x="1828800" y="5240267"/>
            <a:ext cx="48006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1400" dirty="0">
                <a:solidFill>
                  <a:srgbClr val="000000"/>
                </a:solidFill>
                <a:latin typeface="Arial" charset="0"/>
              </a:rPr>
              <a:t>Patrick A. Alexander, </a:t>
            </a:r>
            <a:r>
              <a:rPr lang="en-US" altLang="zh-CN" sz="1400" dirty="0" err="1">
                <a:solidFill>
                  <a:srgbClr val="000000"/>
                </a:solidFill>
                <a:latin typeface="Arial" charset="0"/>
              </a:rPr>
              <a:t>Yanan</a:t>
            </a:r>
            <a:r>
              <a:rPr lang="en-US" altLang="zh-CN" sz="1400" dirty="0">
                <a:solidFill>
                  <a:srgbClr val="000000"/>
                </a:solidFill>
                <a:latin typeface="Arial" charset="0"/>
              </a:rPr>
              <a:t> He, </a:t>
            </a:r>
            <a:r>
              <a:rPr lang="en-US" altLang="zh-CN" sz="1400" dirty="0" err="1">
                <a:solidFill>
                  <a:srgbClr val="000000"/>
                </a:solidFill>
                <a:latin typeface="Arial" charset="0"/>
              </a:rPr>
              <a:t>Yihong</a:t>
            </a:r>
            <a:r>
              <a:rPr lang="en-US" altLang="zh-CN" sz="1400" dirty="0">
                <a:solidFill>
                  <a:srgbClr val="000000"/>
                </a:solidFill>
                <a:latin typeface="Arial" charset="0"/>
              </a:rPr>
              <a:t> Chen, John </a:t>
            </a:r>
            <a:r>
              <a:rPr lang="en-US" altLang="zh-CN" sz="1400" dirty="0" err="1">
                <a:solidFill>
                  <a:srgbClr val="000000"/>
                </a:solidFill>
                <a:latin typeface="Arial" charset="0"/>
              </a:rPr>
              <a:t>Orban</a:t>
            </a:r>
            <a:r>
              <a:rPr lang="en-US" altLang="zh-CN" sz="1400" dirty="0">
                <a:solidFill>
                  <a:srgbClr val="000000"/>
                </a:solidFill>
                <a:latin typeface="Arial" charset="0"/>
              </a:rPr>
              <a:t>, and Philip N. Bryan</a:t>
            </a:r>
          </a:p>
          <a:p>
            <a:pPr fontAlgn="base">
              <a:spcBef>
                <a:spcPct val="50000"/>
              </a:spcBef>
              <a:spcAft>
                <a:spcPct val="0"/>
              </a:spcAft>
            </a:pPr>
            <a:r>
              <a:rPr lang="en-US" altLang="zh-CN" sz="1400" dirty="0">
                <a:solidFill>
                  <a:srgbClr val="000000"/>
                </a:solidFill>
                <a:latin typeface="Arial" charset="0"/>
              </a:rPr>
              <a:t>PNAS, 2007, 104:11963-11968 </a:t>
            </a:r>
          </a:p>
          <a:p>
            <a:pPr fontAlgn="base">
              <a:spcBef>
                <a:spcPct val="50000"/>
              </a:spcBef>
              <a:spcAft>
                <a:spcPct val="0"/>
              </a:spcAft>
            </a:pPr>
            <a:r>
              <a:rPr lang="en-US" altLang="zh-CN" sz="1400" dirty="0">
                <a:solidFill>
                  <a:srgbClr val="000000"/>
                </a:solidFill>
                <a:latin typeface="Arial" charset="0"/>
              </a:rPr>
              <a:t>PNAS, 2008, 105:14412-14417</a:t>
            </a:r>
          </a:p>
        </p:txBody>
      </p:sp>
      <p:sp>
        <p:nvSpPr>
          <p:cNvPr id="12" name="Text Box 3"/>
          <p:cNvSpPr txBox="1">
            <a:spLocks noChangeArrowheads="1"/>
          </p:cNvSpPr>
          <p:nvPr/>
        </p:nvSpPr>
        <p:spPr bwMode="auto">
          <a:xfrm>
            <a:off x="2090737" y="304801"/>
            <a:ext cx="800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dirty="0">
                <a:solidFill>
                  <a:srgbClr val="000000"/>
                </a:solidFill>
                <a:latin typeface="Arial" charset="0"/>
              </a:rPr>
              <a:t>Structures of Two Designed Proteins with High</a:t>
            </a:r>
            <a:br>
              <a:rPr lang="en-US" sz="2800" dirty="0">
                <a:solidFill>
                  <a:srgbClr val="000000"/>
                </a:solidFill>
                <a:latin typeface="Arial" charset="0"/>
              </a:rPr>
            </a:br>
            <a:r>
              <a:rPr lang="en-US" sz="2800" dirty="0">
                <a:solidFill>
                  <a:srgbClr val="000000"/>
                </a:solidFill>
                <a:latin typeface="Arial" charset="0"/>
              </a:rPr>
              <a:t>Sequence Identity</a:t>
            </a:r>
          </a:p>
        </p:txBody>
      </p:sp>
    </p:spTree>
    <p:extLst>
      <p:ext uri="{BB962C8B-B14F-4D97-AF65-F5344CB8AC3E}">
        <p14:creationId xmlns:p14="http://schemas.microsoft.com/office/powerpoint/2010/main" val="301478604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a:gsLst>
            <a:gs pos="96000">
              <a:schemeClr val="accent1">
                <a:lumMod val="5000"/>
                <a:lumOff val="95000"/>
              </a:schemeClr>
            </a:gs>
            <a:gs pos="1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2590800" y="1219200"/>
            <a:ext cx="7010400" cy="548640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 name="four_helix_bundle_folding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7576" y="1371600"/>
            <a:ext cx="6096851" cy="457263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3670"/>
            <a:ext cx="5486400" cy="6858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1" y="76200"/>
            <a:ext cx="2552295" cy="780702"/>
          </a:xfrm>
          <a:prstGeom prst="rect">
            <a:avLst/>
          </a:prstGeom>
        </p:spPr>
      </p:pic>
      <p:sp>
        <p:nvSpPr>
          <p:cNvPr id="6" name="TextBox 5"/>
          <p:cNvSpPr txBox="1"/>
          <p:nvPr/>
        </p:nvSpPr>
        <p:spPr>
          <a:xfrm>
            <a:off x="1828800" y="838200"/>
            <a:ext cx="8229600"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charset="0"/>
              </a:rPr>
              <a:t>https://www.rosettacommons.org</a:t>
            </a:r>
          </a:p>
        </p:txBody>
      </p:sp>
      <p:sp>
        <p:nvSpPr>
          <p:cNvPr id="7" name="TextBox 6"/>
          <p:cNvSpPr txBox="1"/>
          <p:nvPr/>
        </p:nvSpPr>
        <p:spPr>
          <a:xfrm>
            <a:off x="2590800" y="6385448"/>
            <a:ext cx="7010400" cy="307777"/>
          </a:xfrm>
          <a:prstGeom prst="rect">
            <a:avLst/>
          </a:prstGeom>
          <a:noFill/>
        </p:spPr>
        <p:txBody>
          <a:bodyPr wrap="square" rtlCol="0">
            <a:spAutoFit/>
          </a:bodyPr>
          <a:lstStyle/>
          <a:p>
            <a:pPr algn="ctr" fontAlgn="base">
              <a:spcBef>
                <a:spcPct val="50000"/>
              </a:spcBef>
              <a:spcAft>
                <a:spcPct val="0"/>
              </a:spcAft>
            </a:pPr>
            <a:r>
              <a:rPr lang="en-US" sz="1400" i="1" dirty="0">
                <a:solidFill>
                  <a:srgbClr val="E7E6E6">
                    <a:lumMod val="25000"/>
                  </a:srgbClr>
                </a:solidFill>
                <a:latin typeface="Arial" charset="0"/>
              </a:rPr>
              <a:t>Video from Grant Murphy: www.princeton.edu/~grantm</a:t>
            </a:r>
          </a:p>
        </p:txBody>
      </p:sp>
    </p:spTree>
    <p:extLst>
      <p:ext uri="{BB962C8B-B14F-4D97-AF65-F5344CB8AC3E}">
        <p14:creationId xmlns:p14="http://schemas.microsoft.com/office/powerpoint/2010/main" val="3418074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9081" y="6324600"/>
            <a:ext cx="8229600"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charset="0"/>
                <a:hlinkClick r:id="rId2"/>
              </a:rPr>
              <a:t>https://csrosetta.bmrb.wisc.edu/csrosetta?key=6106ea029d9c</a:t>
            </a:r>
            <a:endParaRPr lang="en-US" sz="2000" dirty="0">
              <a:solidFill>
                <a:prstClr val="black"/>
              </a:solidFill>
              <a:latin typeface="Arial"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6" r="-346"/>
          <a:stretch/>
        </p:blipFill>
        <p:spPr>
          <a:xfrm>
            <a:off x="1706880" y="152400"/>
            <a:ext cx="8808244" cy="3657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958" y="2590801"/>
            <a:ext cx="2628900" cy="33384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2265845"/>
            <a:ext cx="2056870" cy="3421769"/>
          </a:xfrm>
          <a:prstGeom prst="rect">
            <a:avLst/>
          </a:prstGeom>
        </p:spPr>
      </p:pic>
      <p:sp>
        <p:nvSpPr>
          <p:cNvPr id="6" name="TextBox 5"/>
          <p:cNvSpPr txBox="1"/>
          <p:nvPr/>
        </p:nvSpPr>
        <p:spPr>
          <a:xfrm>
            <a:off x="2292708" y="5845297"/>
            <a:ext cx="2057400" cy="338554"/>
          </a:xfrm>
          <a:prstGeom prst="rect">
            <a:avLst/>
          </a:prstGeom>
          <a:noFill/>
        </p:spPr>
        <p:txBody>
          <a:bodyPr wrap="square" rtlCol="0">
            <a:spAutoFit/>
          </a:bodyPr>
          <a:lstStyle/>
          <a:p>
            <a:pPr algn="ctr" fontAlgn="base">
              <a:spcBef>
                <a:spcPct val="50000"/>
              </a:spcBef>
              <a:spcAft>
                <a:spcPct val="0"/>
              </a:spcAft>
            </a:pPr>
            <a:r>
              <a:rPr lang="en-US" sz="1600" b="1" dirty="0">
                <a:solidFill>
                  <a:prstClr val="black"/>
                </a:solidFill>
                <a:latin typeface="Arial" charset="0"/>
              </a:rPr>
              <a:t>NMR Structure</a:t>
            </a:r>
          </a:p>
        </p:txBody>
      </p:sp>
      <p:sp>
        <p:nvSpPr>
          <p:cNvPr id="7" name="TextBox 6"/>
          <p:cNvSpPr txBox="1"/>
          <p:nvPr/>
        </p:nvSpPr>
        <p:spPr>
          <a:xfrm>
            <a:off x="7562558" y="5794035"/>
            <a:ext cx="2781354" cy="338554"/>
          </a:xfrm>
          <a:prstGeom prst="rect">
            <a:avLst/>
          </a:prstGeom>
          <a:noFill/>
        </p:spPr>
        <p:txBody>
          <a:bodyPr wrap="square" rtlCol="0">
            <a:spAutoFit/>
          </a:bodyPr>
          <a:lstStyle/>
          <a:p>
            <a:pPr algn="ctr" fontAlgn="base">
              <a:spcBef>
                <a:spcPct val="50000"/>
              </a:spcBef>
              <a:spcAft>
                <a:spcPct val="0"/>
              </a:spcAft>
            </a:pPr>
            <a:r>
              <a:rPr lang="en-US" sz="1600" b="1" dirty="0">
                <a:solidFill>
                  <a:prstClr val="black"/>
                </a:solidFill>
                <a:latin typeface="Arial" charset="0"/>
              </a:rPr>
              <a:t>CS-Rosetta Structure</a:t>
            </a:r>
          </a:p>
        </p:txBody>
      </p:sp>
    </p:spTree>
    <p:extLst>
      <p:ext uri="{BB962C8B-B14F-4D97-AF65-F5344CB8AC3E}">
        <p14:creationId xmlns:p14="http://schemas.microsoft.com/office/powerpoint/2010/main" val="57097072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2" descr="carto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4191000" cy="2260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20" name="Picture 4" descr="bicel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invGray">
          <a:xfrm>
            <a:off x="2209800" y="3657601"/>
            <a:ext cx="3276600" cy="25368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90821" name="Object 5"/>
          <p:cNvGraphicFramePr>
            <a:graphicFrameLocks noChangeAspect="1"/>
          </p:cNvGraphicFramePr>
          <p:nvPr>
            <p:extLst/>
          </p:nvPr>
        </p:nvGraphicFramePr>
        <p:xfrm>
          <a:off x="5715001" y="4251326"/>
          <a:ext cx="4829175" cy="688975"/>
        </p:xfrm>
        <a:graphic>
          <a:graphicData uri="http://schemas.openxmlformats.org/presentationml/2006/ole">
            <mc:AlternateContent xmlns:mc="http://schemas.openxmlformats.org/markup-compatibility/2006">
              <mc:Choice xmlns:v="urn:schemas-microsoft-com:vml" Requires="v">
                <p:oleObj spid="_x0000_s4121" name="Equation" r:id="rId5" imgW="2895480" imgH="431640" progId="Equation.3">
                  <p:embed/>
                </p:oleObj>
              </mc:Choice>
              <mc:Fallback>
                <p:oleObj name="Equation" r:id="rId5" imgW="28954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4251326"/>
                        <a:ext cx="4829175" cy="6889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0822" name="Picture 6" descr="tesnorcopy"/>
          <p:cNvPicPr>
            <a:picLocks noChangeAspect="1" noChangeArrowheads="1"/>
          </p:cNvPicPr>
          <p:nvPr/>
        </p:nvPicPr>
        <p:blipFill>
          <a:blip r:embed="rId7">
            <a:extLst>
              <a:ext uri="{28A0092B-C50C-407E-A947-70E740481C1C}">
                <a14:useLocalDpi xmlns:a14="http://schemas.microsoft.com/office/drawing/2010/main" val="0"/>
              </a:ext>
            </a:extLst>
          </a:blip>
          <a:srcRect l="3531" r="17654"/>
          <a:stretch>
            <a:fillRect/>
          </a:stretch>
        </p:blipFill>
        <p:spPr bwMode="invGray">
          <a:xfrm>
            <a:off x="6356350" y="1371600"/>
            <a:ext cx="4083050" cy="2743200"/>
          </a:xfrm>
          <a:prstGeom prst="rect">
            <a:avLst/>
          </a:prstGeom>
          <a:noFill/>
          <a:extLst>
            <a:ext uri="{909E8E84-426E-40DD-AFC4-6F175D3DCCD1}">
              <a14:hiddenFill xmlns:a14="http://schemas.microsoft.com/office/drawing/2010/main">
                <a:solidFill>
                  <a:srgbClr val="FFFFFF"/>
                </a:solidFill>
              </a14:hiddenFill>
            </a:ext>
          </a:extLst>
        </p:spPr>
      </p:pic>
      <p:sp>
        <p:nvSpPr>
          <p:cNvPr id="290823" name="Text Box 7"/>
          <p:cNvSpPr txBox="1">
            <a:spLocks noChangeArrowheads="1"/>
          </p:cNvSpPr>
          <p:nvPr/>
        </p:nvSpPr>
        <p:spPr bwMode="auto">
          <a:xfrm>
            <a:off x="6248400" y="5089526"/>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dirty="0" err="1">
                <a:solidFill>
                  <a:srgbClr val="00FF00"/>
                </a:solidFill>
                <a:latin typeface="Batang" pitchFamily="18" charset="-127"/>
              </a:rPr>
              <a:t>Dmax</a:t>
            </a:r>
            <a:r>
              <a:rPr lang="en-US" sz="2000" b="1" dirty="0">
                <a:solidFill>
                  <a:srgbClr val="00FF00"/>
                </a:solidFill>
                <a:latin typeface="Arial" charset="0"/>
              </a:rPr>
              <a:t> = </a:t>
            </a:r>
            <a:r>
              <a:rPr lang="en-US" sz="2000" b="1" i="1" dirty="0">
                <a:solidFill>
                  <a:srgbClr val="00FF00"/>
                </a:solidFill>
                <a:latin typeface="Arial" charset="0"/>
              </a:rPr>
              <a:t> </a:t>
            </a:r>
            <a:r>
              <a:rPr lang="en-US" sz="2000" b="1" i="1" dirty="0">
                <a:solidFill>
                  <a:srgbClr val="00FF00"/>
                </a:solidFill>
                <a:latin typeface="Arial" charset="0"/>
                <a:cs typeface="Arial" charset="0"/>
                <a:sym typeface="Symbol" pitchFamily="18" charset="2"/>
              </a:rPr>
              <a:t>-</a:t>
            </a:r>
            <a:r>
              <a:rPr lang="en-US" sz="2000" b="1" i="1" baseline="-4000" dirty="0">
                <a:solidFill>
                  <a:srgbClr val="00FF00"/>
                </a:solidFill>
                <a:latin typeface="Arial" charset="0"/>
                <a:cs typeface="Arial" charset="0"/>
              </a:rPr>
              <a:t>0</a:t>
            </a:r>
            <a:r>
              <a:rPr lang="en-US" sz="2000" b="1" i="1" dirty="0">
                <a:solidFill>
                  <a:srgbClr val="00FF00"/>
                </a:solidFill>
                <a:latin typeface="Arial" charset="0"/>
              </a:rPr>
              <a:t>(</a:t>
            </a:r>
            <a:r>
              <a:rPr lang="en-US" sz="2000" b="1" i="1" dirty="0">
                <a:solidFill>
                  <a:srgbClr val="00FF00"/>
                </a:solidFill>
                <a:latin typeface="Batang" pitchFamily="18" charset="-127"/>
              </a:rPr>
              <a:t>h</a:t>
            </a:r>
            <a:r>
              <a:rPr lang="en-US" sz="2000" b="1" i="1" dirty="0">
                <a:solidFill>
                  <a:srgbClr val="00FF00"/>
                </a:solidFill>
                <a:latin typeface="Arial" charset="0"/>
              </a:rPr>
              <a:t>/</a:t>
            </a:r>
            <a:r>
              <a:rPr lang="en-US" sz="2000" b="1" i="1" dirty="0">
                <a:solidFill>
                  <a:srgbClr val="00FF00"/>
                </a:solidFill>
                <a:latin typeface="Batang" pitchFamily="18" charset="-127"/>
              </a:rPr>
              <a:t>2</a:t>
            </a:r>
            <a:r>
              <a:rPr lang="el-GR" sz="2000" b="1" i="1" dirty="0">
                <a:solidFill>
                  <a:srgbClr val="00FF00"/>
                </a:solidFill>
                <a:latin typeface="Arial" charset="0"/>
                <a:cs typeface="Arial" charset="0"/>
                <a:sym typeface="Symbol" pitchFamily="18" charset="2"/>
              </a:rPr>
              <a:t></a:t>
            </a:r>
            <a:r>
              <a:rPr lang="en-US" sz="2000" b="1" i="1" dirty="0">
                <a:solidFill>
                  <a:srgbClr val="00FF00"/>
                </a:solidFill>
                <a:latin typeface="Arial" charset="0"/>
              </a:rPr>
              <a:t>) </a:t>
            </a:r>
            <a:r>
              <a:rPr lang="en-US" sz="2000" b="1" i="1" dirty="0">
                <a:solidFill>
                  <a:srgbClr val="00FF00"/>
                </a:solidFill>
                <a:latin typeface="Arial" charset="0"/>
                <a:sym typeface="Symbol" pitchFamily="18" charset="2"/>
              </a:rPr>
              <a:t></a:t>
            </a:r>
            <a:r>
              <a:rPr lang="en-US" sz="2000" b="1" i="1" baseline="-2000" dirty="0" err="1">
                <a:solidFill>
                  <a:srgbClr val="00FF00"/>
                </a:solidFill>
                <a:latin typeface="Batang" pitchFamily="18" charset="-127"/>
              </a:rPr>
              <a:t>i</a:t>
            </a:r>
            <a:r>
              <a:rPr lang="en-US" sz="2000" b="1" i="1" dirty="0" err="1">
                <a:solidFill>
                  <a:srgbClr val="00FF00"/>
                </a:solidFill>
                <a:latin typeface="Arial" charset="0"/>
                <a:sym typeface="Symbol" pitchFamily="18" charset="2"/>
              </a:rPr>
              <a:t></a:t>
            </a:r>
            <a:r>
              <a:rPr lang="en-US" sz="2000" b="1" i="1" baseline="-2000" dirty="0" err="1">
                <a:solidFill>
                  <a:srgbClr val="00FF00"/>
                </a:solidFill>
                <a:latin typeface="Batang" pitchFamily="18" charset="-127"/>
              </a:rPr>
              <a:t>j</a:t>
            </a:r>
            <a:r>
              <a:rPr lang="en-US" sz="2000" b="1" i="1" dirty="0">
                <a:solidFill>
                  <a:srgbClr val="00FF00"/>
                </a:solidFill>
                <a:latin typeface="Arial" charset="0"/>
              </a:rPr>
              <a:t>/(</a:t>
            </a:r>
            <a:r>
              <a:rPr lang="en-US" sz="2000" b="1" i="1" dirty="0">
                <a:solidFill>
                  <a:srgbClr val="00FF00"/>
                </a:solidFill>
                <a:latin typeface="Batang" pitchFamily="18" charset="-127"/>
              </a:rPr>
              <a:t>4</a:t>
            </a:r>
            <a:r>
              <a:rPr lang="en-US" sz="2000" b="1" i="1" dirty="0">
                <a:solidFill>
                  <a:srgbClr val="00FF00"/>
                </a:solidFill>
                <a:latin typeface="Arial" charset="0"/>
                <a:sym typeface="Symbol" pitchFamily="18" charset="2"/>
              </a:rPr>
              <a:t></a:t>
            </a:r>
            <a:r>
              <a:rPr lang="en-US" sz="2000" b="1" i="1" dirty="0">
                <a:solidFill>
                  <a:srgbClr val="00FF00"/>
                </a:solidFill>
                <a:latin typeface="Batang" pitchFamily="18" charset="-127"/>
              </a:rPr>
              <a:t>r</a:t>
            </a:r>
            <a:r>
              <a:rPr lang="en-US" sz="2000" b="1" i="1" baseline="4000" dirty="0">
                <a:solidFill>
                  <a:srgbClr val="00FF00"/>
                </a:solidFill>
                <a:latin typeface="Batang" pitchFamily="18" charset="-127"/>
              </a:rPr>
              <a:t>2</a:t>
            </a:r>
            <a:r>
              <a:rPr lang="en-US" sz="2000" b="1" i="1" dirty="0">
                <a:solidFill>
                  <a:srgbClr val="00FF00"/>
                </a:solidFill>
                <a:latin typeface="Batang" pitchFamily="18" charset="-127"/>
              </a:rPr>
              <a:t>r</a:t>
            </a:r>
            <a:r>
              <a:rPr lang="en-US" sz="2000" b="1" i="1" baseline="4000" dirty="0">
                <a:solidFill>
                  <a:srgbClr val="00FF00"/>
                </a:solidFill>
                <a:latin typeface="Batang" pitchFamily="18" charset="-127"/>
              </a:rPr>
              <a:t>3</a:t>
            </a:r>
            <a:r>
              <a:rPr lang="en-US" sz="2000" b="1" i="1" baseline="-4000" dirty="0">
                <a:solidFill>
                  <a:srgbClr val="00FF00"/>
                </a:solidFill>
                <a:latin typeface="Batang" pitchFamily="18" charset="-127"/>
              </a:rPr>
              <a:t>ij</a:t>
            </a:r>
            <a:r>
              <a:rPr lang="en-US" sz="2000" b="1" i="1" dirty="0">
                <a:solidFill>
                  <a:srgbClr val="00FF00"/>
                </a:solidFill>
                <a:latin typeface="Arial" charset="0"/>
              </a:rPr>
              <a:t>)</a:t>
            </a:r>
            <a:endParaRPr lang="en-US" sz="2000" b="1" dirty="0">
              <a:solidFill>
                <a:srgbClr val="00FF00"/>
              </a:solidFill>
              <a:latin typeface="Arial" charset="0"/>
            </a:endParaRPr>
          </a:p>
        </p:txBody>
      </p:sp>
      <p:sp>
        <p:nvSpPr>
          <p:cNvPr id="18" name="TextBox 17"/>
          <p:cNvSpPr txBox="1"/>
          <p:nvPr/>
        </p:nvSpPr>
        <p:spPr>
          <a:xfrm>
            <a:off x="1752600" y="39049"/>
            <a:ext cx="8686800"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5CDFF"/>
                </a:solidFill>
                <a:latin typeface="Arial" charset="0"/>
              </a:rPr>
              <a:t>Dipolar Couplings in Weakly Aligned Systems</a:t>
            </a:r>
            <a:endParaRPr lang="en-US" sz="3200" kern="0" dirty="0">
              <a:solidFill>
                <a:srgbClr val="05CDFF"/>
              </a:solidFill>
              <a:latin typeface="Arial" charset="0"/>
            </a:endParaRPr>
          </a:p>
        </p:txBody>
      </p:sp>
    </p:spTree>
    <p:extLst>
      <p:ext uri="{BB962C8B-B14F-4D97-AF65-F5344CB8AC3E}">
        <p14:creationId xmlns:p14="http://schemas.microsoft.com/office/powerpoint/2010/main" val="877312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sp>
        <p:nvSpPr>
          <p:cNvPr id="4" name="TextBox 3"/>
          <p:cNvSpPr txBox="1"/>
          <p:nvPr/>
        </p:nvSpPr>
        <p:spPr>
          <a:xfrm>
            <a:off x="2173826" y="2628900"/>
            <a:ext cx="4322225"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Conventional Uniformly Sampled Data</a:t>
            </a:r>
          </a:p>
        </p:txBody>
      </p:sp>
      <p:sp>
        <p:nvSpPr>
          <p:cNvPr id="5" name="TextBox 4"/>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18" r="-9018"/>
          <a:stretch/>
        </p:blipFill>
        <p:spPr>
          <a:xfrm flipV="1">
            <a:off x="8269523" y="1730719"/>
            <a:ext cx="1761905" cy="133333"/>
          </a:xfrm>
          <a:prstGeom prst="rect">
            <a:avLst/>
          </a:prstGeom>
        </p:spPr>
      </p:pic>
      <p:sp>
        <p:nvSpPr>
          <p:cNvPr id="9" name="TextBox 8"/>
          <p:cNvSpPr txBox="1"/>
          <p:nvPr/>
        </p:nvSpPr>
        <p:spPr>
          <a:xfrm>
            <a:off x="8191888" y="2628900"/>
            <a:ext cx="1971675" cy="369332"/>
          </a:xfrm>
          <a:prstGeom prst="rect">
            <a:avLst/>
          </a:prstGeom>
          <a:noFill/>
        </p:spPr>
        <p:txBody>
          <a:bodyPr wrap="square" rtlCol="0">
            <a:spAutoFit/>
          </a:bodyPr>
          <a:lstStyle/>
          <a:p>
            <a:pPr algn="ctr" fontAlgn="base">
              <a:spcBef>
                <a:spcPct val="50000"/>
              </a:spcBef>
              <a:spcAft>
                <a:spcPct val="0"/>
              </a:spcAft>
            </a:pPr>
            <a:r>
              <a:rPr lang="en-US" i="1" dirty="0">
                <a:solidFill>
                  <a:prstClr val="white">
                    <a:lumMod val="65000"/>
                  </a:prstClr>
                </a:solidFill>
                <a:latin typeface="Arial" charset="0"/>
              </a:rPr>
              <a:t>Zero Fill</a:t>
            </a:r>
          </a:p>
        </p:txBody>
      </p:sp>
      <p:sp>
        <p:nvSpPr>
          <p:cNvPr id="10" name="Right Arrow 9"/>
          <p:cNvSpPr/>
          <p:nvPr/>
        </p:nvSpPr>
        <p:spPr>
          <a:xfrm>
            <a:off x="9982200" y="164924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Tree>
    <p:extLst>
      <p:ext uri="{BB962C8B-B14F-4D97-AF65-F5344CB8AC3E}">
        <p14:creationId xmlns:p14="http://schemas.microsoft.com/office/powerpoint/2010/main" val="235780827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77" r="7852"/>
          <a:stretch/>
        </p:blipFill>
        <p:spPr>
          <a:xfrm>
            <a:off x="1676400" y="459990"/>
            <a:ext cx="4023360" cy="6245610"/>
          </a:xfrm>
          <a:prstGeom prst="rect">
            <a:avLst/>
          </a:prstGeom>
        </p:spPr>
      </p:pic>
      <p:sp>
        <p:nvSpPr>
          <p:cNvPr id="4" name="Text Box 8"/>
          <p:cNvSpPr txBox="1">
            <a:spLocks noChangeArrowheads="1"/>
          </p:cNvSpPr>
          <p:nvPr/>
        </p:nvSpPr>
        <p:spPr bwMode="auto">
          <a:xfrm>
            <a:off x="5943600" y="1676401"/>
            <a:ext cx="411573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nl-NL" kern="0" dirty="0">
                <a:solidFill>
                  <a:prstClr val="white"/>
                </a:solidFill>
                <a:latin typeface="Arial" charset="0"/>
              </a:rPr>
              <a:t> </a:t>
            </a:r>
            <a:r>
              <a:rPr lang="nl-NL" sz="1600" kern="0" dirty="0">
                <a:solidFill>
                  <a:prstClr val="white"/>
                </a:solidFill>
                <a:latin typeface="Arial" charset="0"/>
              </a:rPr>
              <a:t>D</a:t>
            </a:r>
            <a:r>
              <a:rPr lang="nl-NL" sz="1100" kern="0" dirty="0">
                <a:solidFill>
                  <a:prstClr val="white"/>
                </a:solidFill>
                <a:latin typeface="Arial" charset="0"/>
              </a:rPr>
              <a:t>ab</a:t>
            </a:r>
            <a:r>
              <a:rPr lang="nl-NL" sz="1600" kern="0" dirty="0">
                <a:solidFill>
                  <a:prstClr val="white"/>
                </a:solidFill>
                <a:latin typeface="Arial" charset="0"/>
              </a:rPr>
              <a:t> = D</a:t>
            </a:r>
            <a:r>
              <a:rPr lang="nl-NL" sz="1100" kern="0" dirty="0">
                <a:solidFill>
                  <a:prstClr val="white"/>
                </a:solidFill>
                <a:latin typeface="Arial" charset="0"/>
              </a:rPr>
              <a:t>max </a:t>
            </a:r>
            <a:r>
              <a:rPr lang="nl-NL" sz="1600" kern="0" dirty="0">
                <a:solidFill>
                  <a:prstClr val="white"/>
                </a:solidFill>
                <a:latin typeface="Arial" charset="0"/>
              </a:rPr>
              <a:t>[      </a:t>
            </a:r>
            <a:r>
              <a:rPr lang="nl-NL" sz="1000" kern="0" dirty="0">
                <a:solidFill>
                  <a:prstClr val="white"/>
                </a:solidFill>
                <a:latin typeface="Arial" charset="0"/>
              </a:rPr>
              <a:t> </a:t>
            </a:r>
            <a:r>
              <a:rPr lang="nl-NL" sz="1600" kern="0" dirty="0">
                <a:solidFill>
                  <a:prstClr val="white"/>
                </a:solidFill>
                <a:latin typeface="Arial" charset="0"/>
              </a:rPr>
              <a:t>(</a:t>
            </a:r>
            <a:r>
              <a:rPr lang="nl-NL" sz="1600" kern="0" dirty="0">
                <a:solidFill>
                  <a:srgbClr val="FF0000"/>
                </a:solidFill>
                <a:latin typeface="Arial" charset="0"/>
              </a:rPr>
              <a:t>s1</a:t>
            </a:r>
            <a:r>
              <a:rPr lang="nl-NL" sz="1600" kern="0" dirty="0">
                <a:solidFill>
                  <a:prstClr val="white"/>
                </a:solidFill>
                <a:latin typeface="Arial" charset="0"/>
              </a:rPr>
              <a:t>)*0.5*(3.0*zIJ*zIJ - 1.0) </a:t>
            </a:r>
          </a:p>
          <a:p>
            <a:pPr>
              <a:defRPr/>
            </a:pPr>
            <a:r>
              <a:rPr lang="nl-NL" sz="1600" kern="0" dirty="0">
                <a:solidFill>
                  <a:prstClr val="white"/>
                </a:solidFill>
                <a:latin typeface="Arial" charset="0"/>
              </a:rPr>
              <a:t>                       + (</a:t>
            </a:r>
            <a:r>
              <a:rPr lang="nl-NL" sz="1600" kern="0" dirty="0">
                <a:solidFill>
                  <a:srgbClr val="FF0000"/>
                </a:solidFill>
                <a:latin typeface="Arial" charset="0"/>
              </a:rPr>
              <a:t>s2</a:t>
            </a:r>
            <a:r>
              <a:rPr lang="nl-NL" sz="1600" kern="0" dirty="0">
                <a:solidFill>
                  <a:prstClr val="white"/>
                </a:solidFill>
                <a:latin typeface="Arial" charset="0"/>
              </a:rPr>
              <a:t>)*0.5*(xIJ*xIJ - yIJ*yIJ)</a:t>
            </a:r>
          </a:p>
          <a:p>
            <a:pPr>
              <a:defRPr/>
            </a:pPr>
            <a:r>
              <a:rPr lang="nl-NL" sz="1600" kern="0" dirty="0">
                <a:solidFill>
                  <a:prstClr val="white"/>
                </a:solidFill>
                <a:latin typeface="Arial" charset="0"/>
              </a:rPr>
              <a:t>                       + (</a:t>
            </a:r>
            <a:r>
              <a:rPr lang="nl-NL" sz="1600" kern="0" dirty="0">
                <a:solidFill>
                  <a:srgbClr val="FF0000"/>
                </a:solidFill>
                <a:latin typeface="Arial" charset="0"/>
              </a:rPr>
              <a:t>s3</a:t>
            </a:r>
            <a:r>
              <a:rPr lang="nl-NL" sz="1600" kern="0" dirty="0">
                <a:solidFill>
                  <a:prstClr val="white"/>
                </a:solidFill>
                <a:latin typeface="Arial" charset="0"/>
              </a:rPr>
              <a:t>)*2.0*xIJ*yIJ</a:t>
            </a:r>
          </a:p>
          <a:p>
            <a:pPr>
              <a:defRPr/>
            </a:pPr>
            <a:r>
              <a:rPr lang="nl-NL" sz="1600" kern="0" dirty="0">
                <a:solidFill>
                  <a:prstClr val="white"/>
                </a:solidFill>
                <a:latin typeface="Arial" charset="0"/>
              </a:rPr>
              <a:t>                       + (</a:t>
            </a:r>
            <a:r>
              <a:rPr lang="nl-NL" sz="1600" kern="0" dirty="0">
                <a:solidFill>
                  <a:srgbClr val="FF0000"/>
                </a:solidFill>
                <a:latin typeface="Arial" charset="0"/>
              </a:rPr>
              <a:t>s4</a:t>
            </a:r>
            <a:r>
              <a:rPr lang="nl-NL" sz="1600" kern="0" dirty="0">
                <a:solidFill>
                  <a:prstClr val="white"/>
                </a:solidFill>
                <a:latin typeface="Arial" charset="0"/>
              </a:rPr>
              <a:t>)*2.0*xIJ*zIJ </a:t>
            </a:r>
          </a:p>
          <a:p>
            <a:pPr>
              <a:defRPr/>
            </a:pPr>
            <a:r>
              <a:rPr lang="nl-NL" sz="1600" kern="0" dirty="0">
                <a:solidFill>
                  <a:prstClr val="white"/>
                </a:solidFill>
                <a:latin typeface="Arial" charset="0"/>
              </a:rPr>
              <a:t>                       + (</a:t>
            </a:r>
            <a:r>
              <a:rPr lang="nl-NL" sz="1600" kern="0" dirty="0">
                <a:solidFill>
                  <a:srgbClr val="FF0000"/>
                </a:solidFill>
                <a:latin typeface="Arial" charset="0"/>
              </a:rPr>
              <a:t>s5</a:t>
            </a:r>
            <a:r>
              <a:rPr lang="nl-NL" sz="1600" kern="0" dirty="0">
                <a:solidFill>
                  <a:prstClr val="white"/>
                </a:solidFill>
                <a:latin typeface="Arial" charset="0"/>
              </a:rPr>
              <a:t>)*2.0*yIJ*zIJ  ]</a:t>
            </a:r>
            <a:endParaRPr lang="en-US" sz="1600" kern="0" dirty="0">
              <a:solidFill>
                <a:prstClr val="white"/>
              </a:solidFill>
              <a:latin typeface="Arial" charset="0"/>
            </a:endParaRPr>
          </a:p>
        </p:txBody>
      </p:sp>
      <p:sp>
        <p:nvSpPr>
          <p:cNvPr id="6" name="TextBox 5"/>
          <p:cNvSpPr txBox="1"/>
          <p:nvPr/>
        </p:nvSpPr>
        <p:spPr>
          <a:xfrm>
            <a:off x="5715000" y="3297156"/>
            <a:ext cx="4800600" cy="3370153"/>
          </a:xfrm>
          <a:prstGeom prst="rect">
            <a:avLst/>
          </a:prstGeom>
          <a:noFill/>
        </p:spPr>
        <p:txBody>
          <a:bodyPr wrap="square" rtlCol="0">
            <a:spAutoFit/>
          </a:bodyPr>
          <a:lstStyle/>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Dipolar Couplings can be calculated exactly for rigid molecules, given the alignment tensor.</a:t>
            </a:r>
          </a:p>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The alignment tensor can be visualized as an ellipsoid.</a:t>
            </a:r>
            <a:endParaRPr lang="en-US" sz="800" dirty="0">
              <a:solidFill>
                <a:prstClr val="white"/>
              </a:solidFill>
              <a:latin typeface="Arial" charset="0"/>
            </a:endParaRPr>
          </a:p>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Tensor parameters can be derived by linear least squares fitting of measured DC values to a proposed structure.</a:t>
            </a:r>
          </a:p>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DC values provide </a:t>
            </a:r>
            <a:r>
              <a:rPr lang="en-US" dirty="0">
                <a:solidFill>
                  <a:srgbClr val="FFFF00"/>
                </a:solidFill>
                <a:latin typeface="Arial" charset="0"/>
              </a:rPr>
              <a:t>long range orientation information</a:t>
            </a:r>
            <a:r>
              <a:rPr lang="en-US" dirty="0">
                <a:solidFill>
                  <a:prstClr val="white"/>
                </a:solidFill>
                <a:latin typeface="Arial" charset="0"/>
              </a:rPr>
              <a:t>, complementary to usual short range NMR structural information.</a:t>
            </a:r>
          </a:p>
        </p:txBody>
      </p:sp>
      <p:graphicFrame>
        <p:nvGraphicFramePr>
          <p:cNvPr id="7" name="Object 5"/>
          <p:cNvGraphicFramePr>
            <a:graphicFrameLocks noChangeAspect="1"/>
          </p:cNvGraphicFramePr>
          <p:nvPr>
            <p:extLst/>
          </p:nvPr>
        </p:nvGraphicFramePr>
        <p:xfrm>
          <a:off x="5715001" y="911226"/>
          <a:ext cx="4829175" cy="688975"/>
        </p:xfrm>
        <a:graphic>
          <a:graphicData uri="http://schemas.openxmlformats.org/presentationml/2006/ole">
            <mc:AlternateContent xmlns:mc="http://schemas.openxmlformats.org/markup-compatibility/2006">
              <mc:Choice xmlns:v="urn:schemas-microsoft-com:vml" Requires="v">
                <p:oleObj spid="_x0000_s5145" name="Equation" r:id="rId4" imgW="2895480" imgH="431640" progId="Equation.3">
                  <p:embed/>
                </p:oleObj>
              </mc:Choice>
              <mc:Fallback>
                <p:oleObj name="Equation" r:id="rId4" imgW="28954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911226"/>
                        <a:ext cx="4829175" cy="6889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 name="Group 7"/>
          <p:cNvGrpSpPr/>
          <p:nvPr/>
        </p:nvGrpSpPr>
        <p:grpSpPr>
          <a:xfrm rot="19491078">
            <a:off x="4158628" y="2557794"/>
            <a:ext cx="932501" cy="182880"/>
            <a:chOff x="7022779" y="1531621"/>
            <a:chExt cx="932501" cy="182880"/>
          </a:xfrm>
        </p:grpSpPr>
        <p:cxnSp>
          <p:nvCxnSpPr>
            <p:cNvPr id="9" name="Straight Connector 8"/>
            <p:cNvCxnSpPr/>
            <p:nvPr/>
          </p:nvCxnSpPr>
          <p:spPr>
            <a:xfrm flipH="1">
              <a:off x="7173595" y="1617029"/>
              <a:ext cx="731520" cy="12065"/>
            </a:xfrm>
            <a:prstGeom prst="line">
              <a:avLst/>
            </a:prstGeom>
            <a:ln w="53975">
              <a:solidFill>
                <a:srgbClr val="FFBB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772400"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1" name="Oval 10"/>
            <p:cNvSpPr/>
            <p:nvPr/>
          </p:nvSpPr>
          <p:spPr>
            <a:xfrm>
              <a:off x="7022779"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grpSp>
        <p:nvGrpSpPr>
          <p:cNvPr id="12" name="Group 11"/>
          <p:cNvGrpSpPr/>
          <p:nvPr/>
        </p:nvGrpSpPr>
        <p:grpSpPr>
          <a:xfrm rot="5400000">
            <a:off x="2596991" y="4855299"/>
            <a:ext cx="932501" cy="182880"/>
            <a:chOff x="7022779" y="1531621"/>
            <a:chExt cx="932501" cy="182880"/>
          </a:xfrm>
        </p:grpSpPr>
        <p:cxnSp>
          <p:nvCxnSpPr>
            <p:cNvPr id="13" name="Straight Connector 12"/>
            <p:cNvCxnSpPr/>
            <p:nvPr/>
          </p:nvCxnSpPr>
          <p:spPr>
            <a:xfrm flipH="1">
              <a:off x="7173595" y="1617029"/>
              <a:ext cx="731520" cy="12065"/>
            </a:xfrm>
            <a:prstGeom prst="line">
              <a:avLst/>
            </a:prstGeom>
            <a:ln w="53975">
              <a:solidFill>
                <a:srgbClr val="FFBB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772400"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Oval 14"/>
            <p:cNvSpPr/>
            <p:nvPr/>
          </p:nvSpPr>
          <p:spPr>
            <a:xfrm>
              <a:off x="7022779"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sp>
        <p:nvSpPr>
          <p:cNvPr id="16" name="TextBox 15"/>
          <p:cNvSpPr txBox="1"/>
          <p:nvPr/>
        </p:nvSpPr>
        <p:spPr>
          <a:xfrm>
            <a:off x="1752600" y="39049"/>
            <a:ext cx="8686800"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5CDFF"/>
                </a:solidFill>
                <a:latin typeface="Arial" charset="0"/>
              </a:rPr>
              <a:t>Dipolar Couplings (DC)</a:t>
            </a:r>
            <a:endParaRPr lang="en-US" sz="3200" kern="0" dirty="0">
              <a:solidFill>
                <a:srgbClr val="05CDFF"/>
              </a:solidFill>
              <a:latin typeface="Arial" charset="0"/>
            </a:endParaRPr>
          </a:p>
        </p:txBody>
      </p:sp>
    </p:spTree>
    <p:extLst>
      <p:ext uri="{BB962C8B-B14F-4D97-AF65-F5344CB8AC3E}">
        <p14:creationId xmlns:p14="http://schemas.microsoft.com/office/powerpoint/2010/main" val="208316540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124200"/>
            <a:ext cx="3962400" cy="3595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Picture1"/>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3090" r="2500" b="6121"/>
          <a:stretch/>
        </p:blipFill>
        <p:spPr bwMode="auto">
          <a:xfrm>
            <a:off x="1752600" y="0"/>
            <a:ext cx="329184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nap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228600"/>
            <a:ext cx="4748213"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73920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982" y="562292"/>
            <a:ext cx="3219048" cy="314920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301" y="700474"/>
            <a:ext cx="2482540" cy="26476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413" y="4055883"/>
            <a:ext cx="2857143" cy="2400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6450" y="3683388"/>
            <a:ext cx="3282540" cy="309841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569" y="546785"/>
            <a:ext cx="3168254" cy="315555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896" y="3645292"/>
            <a:ext cx="3206349" cy="3136508"/>
          </a:xfrm>
          <a:prstGeom prst="rect">
            <a:avLst/>
          </a:prstGeom>
        </p:spPr>
      </p:pic>
      <p:sp>
        <p:nvSpPr>
          <p:cNvPr id="8" name="TextBox 7"/>
          <p:cNvSpPr txBox="1"/>
          <p:nvPr/>
        </p:nvSpPr>
        <p:spPr>
          <a:xfrm>
            <a:off x="7501711" y="804447"/>
            <a:ext cx="2169399" cy="584775"/>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for Actual Bent Helix in Structure 1</a:t>
            </a:r>
            <a:endParaRPr lang="en-US" sz="1600" b="1" dirty="0">
              <a:solidFill>
                <a:prstClr val="black"/>
              </a:solidFill>
              <a:latin typeface="Arial" charset="0"/>
            </a:endParaRPr>
          </a:p>
        </p:txBody>
      </p:sp>
      <p:sp>
        <p:nvSpPr>
          <p:cNvPr id="9" name="TextBox 8"/>
          <p:cNvSpPr txBox="1"/>
          <p:nvPr/>
        </p:nvSpPr>
        <p:spPr>
          <a:xfrm>
            <a:off x="7501710" y="3852446"/>
            <a:ext cx="2404290" cy="338554"/>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to an Ideal </a:t>
            </a:r>
            <a:r>
              <a:rPr lang="en-US" sz="1600" dirty="0" err="1">
                <a:solidFill>
                  <a:srgbClr val="05CDFF"/>
                </a:solidFill>
                <a:latin typeface="Arial" charset="0"/>
              </a:rPr>
              <a:t>Helix</a:t>
            </a:r>
            <a:r>
              <a:rPr lang="en-US" sz="1600" b="1" dirty="0" err="1">
                <a:solidFill>
                  <a:prstClr val="black"/>
                </a:solidFill>
                <a:latin typeface="Arial" charset="0"/>
              </a:rPr>
              <a:t>c</a:t>
            </a:r>
            <a:endParaRPr lang="en-US" sz="1600" b="1" dirty="0">
              <a:solidFill>
                <a:prstClr val="black"/>
              </a:solidFill>
              <a:latin typeface="Arial" charset="0"/>
            </a:endParaRPr>
          </a:p>
        </p:txBody>
      </p:sp>
      <p:sp>
        <p:nvSpPr>
          <p:cNvPr id="10" name="TextBox 9"/>
          <p:cNvSpPr txBox="1"/>
          <p:nvPr/>
        </p:nvSpPr>
        <p:spPr>
          <a:xfrm>
            <a:off x="1795724" y="76201"/>
            <a:ext cx="860055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Dipolar Couplings Can be Used to Validate Structure</a:t>
            </a:r>
            <a:endParaRPr lang="en-US" sz="2400" kern="0" dirty="0">
              <a:solidFill>
                <a:srgbClr val="0070C0"/>
              </a:solidFill>
              <a:latin typeface="Arial" charset="0"/>
            </a:endParaRPr>
          </a:p>
        </p:txBody>
      </p:sp>
      <p:sp>
        <p:nvSpPr>
          <p:cNvPr id="11" name="TextBox 10"/>
          <p:cNvSpPr txBox="1"/>
          <p:nvPr/>
        </p:nvSpPr>
        <p:spPr>
          <a:xfrm>
            <a:off x="4337174" y="804446"/>
            <a:ext cx="2155349" cy="338554"/>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to Structure 1</a:t>
            </a:r>
            <a:endParaRPr lang="en-US" sz="1600" b="1" dirty="0">
              <a:solidFill>
                <a:prstClr val="black"/>
              </a:solidFill>
              <a:latin typeface="Arial" charset="0"/>
            </a:endParaRPr>
          </a:p>
        </p:txBody>
      </p:sp>
      <p:sp>
        <p:nvSpPr>
          <p:cNvPr id="12" name="TextBox 11"/>
          <p:cNvSpPr txBox="1"/>
          <p:nvPr/>
        </p:nvSpPr>
        <p:spPr>
          <a:xfrm>
            <a:off x="4337173" y="3852446"/>
            <a:ext cx="2155349" cy="338554"/>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to Structure 2</a:t>
            </a:r>
            <a:endParaRPr lang="en-US" sz="1600" b="1" dirty="0">
              <a:solidFill>
                <a:prstClr val="black"/>
              </a:solidFill>
              <a:latin typeface="Arial" charset="0"/>
            </a:endParaRPr>
          </a:p>
        </p:txBody>
      </p:sp>
    </p:spTree>
    <p:extLst>
      <p:ext uri="{BB962C8B-B14F-4D97-AF65-F5344CB8AC3E}">
        <p14:creationId xmlns:p14="http://schemas.microsoft.com/office/powerpoint/2010/main" val="304421683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5029200" y="273050"/>
            <a:ext cx="563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3600" b="1">
              <a:solidFill>
                <a:prstClr val="black"/>
              </a:solidFill>
              <a:latin typeface="Times New Roman" pitchFamily="18" charset="0"/>
            </a:endParaRPr>
          </a:p>
        </p:txBody>
      </p:sp>
      <p:pic>
        <p:nvPicPr>
          <p:cNvPr id="91139" name="Picture 3" descr="ubiqPin"/>
          <p:cNvPicPr>
            <a:picLocks noChangeAspect="1" noChangeArrowheads="1"/>
          </p:cNvPicPr>
          <p:nvPr/>
        </p:nvPicPr>
        <p:blipFill>
          <a:blip r:embed="rId3">
            <a:extLst>
              <a:ext uri="{28A0092B-C50C-407E-A947-70E740481C1C}">
                <a14:useLocalDpi xmlns:a14="http://schemas.microsoft.com/office/drawing/2010/main" val="0"/>
              </a:ext>
            </a:extLst>
          </a:blip>
          <a:srcRect l="16667" t="6258" r="25000" b="6258"/>
          <a:stretch>
            <a:fillRect/>
          </a:stretch>
        </p:blipFill>
        <p:spPr bwMode="invGray">
          <a:xfrm>
            <a:off x="1752600" y="457201"/>
            <a:ext cx="6400800" cy="6391275"/>
          </a:xfrm>
          <a:prstGeom prst="rect">
            <a:avLst/>
          </a:prstGeom>
          <a:noFill/>
          <a:extLst>
            <a:ext uri="{909E8E84-426E-40DD-AFC4-6F175D3DCCD1}">
              <a14:hiddenFill xmlns:a14="http://schemas.microsoft.com/office/drawing/2010/main">
                <a:solidFill>
                  <a:srgbClr val="FFFFFF"/>
                </a:solidFill>
              </a14:hiddenFill>
            </a:ext>
          </a:extLst>
        </p:spPr>
      </p:pic>
      <p:sp>
        <p:nvSpPr>
          <p:cNvPr id="91140" name="Rectangle 4"/>
          <p:cNvSpPr>
            <a:spLocks noChangeArrowheads="1"/>
          </p:cNvSpPr>
          <p:nvPr/>
        </p:nvSpPr>
        <p:spPr bwMode="auto">
          <a:xfrm>
            <a:off x="4495800" y="1600200"/>
            <a:ext cx="5562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90000"/>
              </a:lnSpc>
              <a:spcBef>
                <a:spcPct val="20000"/>
              </a:spcBef>
              <a:spcAft>
                <a:spcPct val="0"/>
              </a:spcAft>
              <a:buFontTx/>
              <a:buChar char="•"/>
            </a:pPr>
            <a:r>
              <a:rPr lang="en-US" sz="2000" dirty="0">
                <a:solidFill>
                  <a:srgbClr val="FFFF00"/>
                </a:solidFill>
                <a:latin typeface="Arial" charset="0"/>
              </a:rPr>
              <a:t>Search PDB for small fragments whose simulated dipolar couplings and shifts match the observed values. </a:t>
            </a:r>
          </a:p>
          <a:p>
            <a:pPr marL="342900" indent="-342900" fontAlgn="base">
              <a:lnSpc>
                <a:spcPct val="90000"/>
              </a:lnSpc>
              <a:spcBef>
                <a:spcPct val="20000"/>
              </a:spcBef>
              <a:spcAft>
                <a:spcPct val="0"/>
              </a:spcAft>
              <a:buFontTx/>
              <a:buChar char="•"/>
            </a:pPr>
            <a:r>
              <a:rPr lang="en-US" sz="2000" dirty="0">
                <a:solidFill>
                  <a:srgbClr val="FFFF00"/>
                </a:solidFill>
                <a:latin typeface="Arial" charset="0"/>
              </a:rPr>
              <a:t>Use the fragment information to reconstitute  larger structural elements.</a:t>
            </a:r>
          </a:p>
          <a:p>
            <a:pPr marL="342900" indent="-342900" fontAlgn="base">
              <a:lnSpc>
                <a:spcPct val="90000"/>
              </a:lnSpc>
              <a:spcBef>
                <a:spcPct val="20000"/>
              </a:spcBef>
              <a:spcAft>
                <a:spcPct val="0"/>
              </a:spcAft>
              <a:buFontTx/>
              <a:buChar char="•"/>
            </a:pPr>
            <a:r>
              <a:rPr lang="en-US" sz="2000" dirty="0">
                <a:solidFill>
                  <a:srgbClr val="FFFF00"/>
                </a:solidFill>
                <a:latin typeface="Arial" charset="0"/>
              </a:rPr>
              <a:t>Also: Sequential NOEs, J values, etc</a:t>
            </a:r>
            <a:r>
              <a:rPr lang="en-US" sz="2000" dirty="0">
                <a:solidFill>
                  <a:prstClr val="black"/>
                </a:solidFill>
                <a:latin typeface="Arial" charset="0"/>
              </a:rPr>
              <a:t>.</a:t>
            </a:r>
          </a:p>
          <a:p>
            <a:pPr marL="342900" indent="-342900" fontAlgn="base">
              <a:lnSpc>
                <a:spcPct val="90000"/>
              </a:lnSpc>
              <a:spcBef>
                <a:spcPct val="20000"/>
              </a:spcBef>
              <a:spcAft>
                <a:spcPct val="0"/>
              </a:spcAft>
              <a:buFontTx/>
              <a:buChar char="•"/>
            </a:pPr>
            <a:r>
              <a:rPr lang="en-US" sz="2000" dirty="0">
                <a:solidFill>
                  <a:srgbClr val="00FF00"/>
                </a:solidFill>
                <a:latin typeface="Arial" charset="0"/>
              </a:rPr>
              <a:t>Nucleic Acid Applications</a:t>
            </a:r>
          </a:p>
          <a:p>
            <a:pPr marL="342900" indent="-342900" fontAlgn="base">
              <a:lnSpc>
                <a:spcPct val="90000"/>
              </a:lnSpc>
              <a:spcBef>
                <a:spcPct val="20000"/>
              </a:spcBef>
              <a:spcAft>
                <a:spcPct val="0"/>
              </a:spcAft>
            </a:pPr>
            <a:endParaRPr lang="en-US" sz="2000" b="1" dirty="0">
              <a:solidFill>
                <a:srgbClr val="00FF00"/>
              </a:solidFill>
              <a:latin typeface="Arial" charset="0"/>
            </a:endParaRPr>
          </a:p>
        </p:txBody>
      </p:sp>
      <p:sp>
        <p:nvSpPr>
          <p:cNvPr id="91141" name="Rectangle 5"/>
          <p:cNvSpPr>
            <a:spLocks noChangeArrowheads="1"/>
          </p:cNvSpPr>
          <p:nvPr/>
        </p:nvSpPr>
        <p:spPr bwMode="auto">
          <a:xfrm>
            <a:off x="4343400" y="304800"/>
            <a:ext cx="586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50000"/>
              </a:spcBef>
              <a:spcAft>
                <a:spcPct val="0"/>
              </a:spcAft>
            </a:pPr>
            <a:r>
              <a:rPr lang="en-US" sz="3200" dirty="0">
                <a:solidFill>
                  <a:srgbClr val="00FFFF"/>
                </a:solidFill>
                <a:latin typeface="Arial" charset="0"/>
              </a:rPr>
              <a:t>Molecular Fragment Replacement (MFR)</a:t>
            </a:r>
          </a:p>
        </p:txBody>
      </p:sp>
      <p:sp>
        <p:nvSpPr>
          <p:cNvPr id="91142" name="Rectangle 6"/>
          <p:cNvSpPr>
            <a:spLocks noChangeArrowheads="1"/>
          </p:cNvSpPr>
          <p:nvPr/>
        </p:nvSpPr>
        <p:spPr bwMode="auto">
          <a:xfrm>
            <a:off x="4343400" y="304800"/>
            <a:ext cx="5867400" cy="3733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600" b="1">
              <a:solidFill>
                <a:prstClr val="black"/>
              </a:solidFill>
              <a:latin typeface="Arial" charset="0"/>
            </a:endParaRPr>
          </a:p>
        </p:txBody>
      </p:sp>
    </p:spTree>
    <p:extLst>
      <p:ext uri="{BB962C8B-B14F-4D97-AF65-F5344CB8AC3E}">
        <p14:creationId xmlns:p14="http://schemas.microsoft.com/office/powerpoint/2010/main" val="137342613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94210" name="Picture 2" descr="ro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1809750" y="619126"/>
            <a:ext cx="8572500" cy="6010275"/>
          </a:xfrm>
          <a:prstGeom prst="rect">
            <a:avLst/>
          </a:prstGeom>
          <a:noFill/>
          <a:ln w="9525">
            <a:solidFill>
              <a:srgbClr val="7F00BE"/>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71736"/>
            <a:ext cx="89916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MFR: Overlapping Bundles of 7-Residue Fragments for Ubiquitin</a:t>
            </a:r>
          </a:p>
        </p:txBody>
      </p:sp>
    </p:spTree>
    <p:extLst>
      <p:ext uri="{BB962C8B-B14F-4D97-AF65-F5344CB8AC3E}">
        <p14:creationId xmlns:p14="http://schemas.microsoft.com/office/powerpoint/2010/main" val="46445388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2590800" y="69396"/>
            <a:ext cx="7417326"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MFR:  Find  the 10 Best 7-Residue Fragments for Each Position in Sequence </a:t>
            </a:r>
          </a:p>
        </p:txBody>
      </p:sp>
      <p:sp>
        <p:nvSpPr>
          <p:cNvPr id="7" name="TextBox 6"/>
          <p:cNvSpPr txBox="1"/>
          <p:nvPr/>
        </p:nvSpPr>
        <p:spPr>
          <a:xfrm>
            <a:off x="3124200" y="4614446"/>
            <a:ext cx="7162800"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Fragment Position in Sequence</a:t>
            </a:r>
          </a:p>
        </p:txBody>
      </p:sp>
      <p:sp>
        <p:nvSpPr>
          <p:cNvPr id="8" name="TextBox 7"/>
          <p:cNvSpPr txBox="1"/>
          <p:nvPr/>
        </p:nvSpPr>
        <p:spPr>
          <a:xfrm>
            <a:off x="1579170" y="1888777"/>
            <a:ext cx="1453887" cy="1323439"/>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Backbone RMS of Fragment Bundle (Angstroms)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185447"/>
            <a:ext cx="7482544" cy="3390825"/>
          </a:xfrm>
          <a:prstGeom prst="rect">
            <a:avLst/>
          </a:prstGeom>
        </p:spPr>
      </p:pic>
    </p:spTree>
    <p:extLst>
      <p:ext uri="{BB962C8B-B14F-4D97-AF65-F5344CB8AC3E}">
        <p14:creationId xmlns:p14="http://schemas.microsoft.com/office/powerpoint/2010/main" val="425406590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71800" y="548976"/>
            <a:ext cx="6534150" cy="5775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13068" y="0"/>
            <a:ext cx="853731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MFR Estimation of Tensor Parameters</a:t>
            </a:r>
          </a:p>
        </p:txBody>
      </p:sp>
      <p:sp>
        <p:nvSpPr>
          <p:cNvPr id="3" name="Text Box 3"/>
          <p:cNvSpPr txBox="1">
            <a:spLocks noChangeArrowheads="1"/>
          </p:cNvSpPr>
          <p:nvPr/>
        </p:nvSpPr>
        <p:spPr bwMode="auto">
          <a:xfrm>
            <a:off x="3759332" y="762000"/>
            <a:ext cx="5503615"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pPr>
            <a:r>
              <a:rPr lang="en-US" sz="2000" dirty="0">
                <a:solidFill>
                  <a:prstClr val="white"/>
                </a:solidFill>
                <a:latin typeface="Arial" panose="020B0604020202020204" pitchFamily="34" charset="0"/>
                <a:cs typeface="Arial" panose="020B0604020202020204" pitchFamily="34" charset="0"/>
              </a:rPr>
              <a:t>Each Fragment Provides an</a:t>
            </a:r>
          </a:p>
          <a:p>
            <a:pPr fontAlgn="base">
              <a:spcAft>
                <a:spcPct val="0"/>
              </a:spcAft>
            </a:pPr>
            <a:r>
              <a:rPr lang="en-US" sz="2000" dirty="0">
                <a:solidFill>
                  <a:prstClr val="white"/>
                </a:solidFill>
                <a:latin typeface="Arial" panose="020B0604020202020204" pitchFamily="34" charset="0"/>
                <a:cs typeface="Arial" panose="020B0604020202020204" pitchFamily="34" charset="0"/>
              </a:rPr>
              <a:t>Independent Estimate of:</a:t>
            </a:r>
          </a:p>
          <a:p>
            <a:pPr lvl="1" fontAlgn="base">
              <a:spcBef>
                <a:spcPts val="600"/>
              </a:spcBef>
              <a:spcAft>
                <a:spcPct val="0"/>
              </a:spcAft>
              <a:buFont typeface="Wingdings" panose="05000000000000000000" pitchFamily="2" charset="2"/>
              <a:buChar char="§"/>
            </a:pPr>
            <a:r>
              <a:rPr lang="en-US" sz="2000" dirty="0">
                <a:solidFill>
                  <a:prstClr val="white"/>
                </a:solidFill>
                <a:latin typeface="Arial" panose="020B0604020202020204" pitchFamily="34" charset="0"/>
                <a:cs typeface="Arial" panose="020B0604020202020204" pitchFamily="34" charset="0"/>
              </a:rPr>
              <a:t> Magnitude</a:t>
            </a:r>
          </a:p>
          <a:p>
            <a:pPr lvl="1" fontAlgn="base">
              <a:spcBef>
                <a:spcPts val="600"/>
              </a:spcBef>
              <a:spcAft>
                <a:spcPct val="0"/>
              </a:spcAft>
              <a:buFont typeface="Wingdings" panose="05000000000000000000" pitchFamily="2" charset="2"/>
              <a:buChar char="§"/>
            </a:pPr>
            <a:r>
              <a:rPr lang="en-US" sz="2000" dirty="0">
                <a:solidFill>
                  <a:prstClr val="white"/>
                </a:solidFill>
                <a:latin typeface="Arial" panose="020B0604020202020204" pitchFamily="34" charset="0"/>
                <a:cs typeface="Arial" panose="020B0604020202020204" pitchFamily="34" charset="0"/>
              </a:rPr>
              <a:t> </a:t>
            </a:r>
            <a:r>
              <a:rPr lang="en-US" sz="2000" dirty="0" err="1">
                <a:solidFill>
                  <a:prstClr val="white"/>
                </a:solidFill>
                <a:latin typeface="Arial" panose="020B0604020202020204" pitchFamily="34" charset="0"/>
                <a:cs typeface="Arial" panose="020B0604020202020204" pitchFamily="34" charset="0"/>
              </a:rPr>
              <a:t>Rhombicity</a:t>
            </a:r>
            <a:endParaRPr lang="en-US" sz="2000" dirty="0">
              <a:solidFill>
                <a:prstClr val="white"/>
              </a:solidFill>
              <a:latin typeface="Arial" panose="020B0604020202020204" pitchFamily="34" charset="0"/>
              <a:cs typeface="Arial" panose="020B0604020202020204" pitchFamily="34" charset="0"/>
            </a:endParaRPr>
          </a:p>
          <a:p>
            <a:pPr lvl="1" fontAlgn="base">
              <a:spcBef>
                <a:spcPts val="600"/>
              </a:spcBef>
              <a:spcAft>
                <a:spcPct val="0"/>
              </a:spcAft>
              <a:buFont typeface="Wingdings" panose="05000000000000000000" pitchFamily="2" charset="2"/>
              <a:buChar char="§"/>
            </a:pPr>
            <a:r>
              <a:rPr lang="en-US" sz="2000" dirty="0">
                <a:solidFill>
                  <a:prstClr val="white"/>
                </a:solidFill>
                <a:latin typeface="Arial" panose="020B0604020202020204" pitchFamily="34" charset="0"/>
                <a:cs typeface="Arial" panose="020B0604020202020204" pitchFamily="34" charset="0"/>
              </a:rPr>
              <a:t> Relative Orientation (for Two Media)</a:t>
            </a:r>
          </a:p>
        </p:txBody>
      </p:sp>
      <p:sp>
        <p:nvSpPr>
          <p:cNvPr id="7" name="TextBox 6"/>
          <p:cNvSpPr txBox="1"/>
          <p:nvPr/>
        </p:nvSpPr>
        <p:spPr>
          <a:xfrm>
            <a:off x="3759332" y="6324600"/>
            <a:ext cx="5460869" cy="345988"/>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Fragment Estimate of Tensor Da Value</a:t>
            </a:r>
          </a:p>
        </p:txBody>
      </p:sp>
      <p:sp>
        <p:nvSpPr>
          <p:cNvPr id="8" name="TextBox 7"/>
          <p:cNvSpPr txBox="1"/>
          <p:nvPr/>
        </p:nvSpPr>
        <p:spPr>
          <a:xfrm>
            <a:off x="1594114" y="2732782"/>
            <a:ext cx="1453887" cy="1077218"/>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Fragment Estimate of Tensor </a:t>
            </a:r>
            <a:r>
              <a:rPr lang="en-US" sz="1600" i="1" dirty="0" err="1">
                <a:solidFill>
                  <a:prstClr val="black"/>
                </a:solidFill>
                <a:latin typeface="Arial" charset="0"/>
              </a:rPr>
              <a:t>Dr</a:t>
            </a:r>
            <a:r>
              <a:rPr lang="en-US" sz="1600" i="1" dirty="0">
                <a:solidFill>
                  <a:prstClr val="black"/>
                </a:solidFill>
                <a:latin typeface="Arial" charset="0"/>
              </a:rPr>
              <a:t> Value</a:t>
            </a:r>
          </a:p>
        </p:txBody>
      </p:sp>
    </p:spTree>
    <p:extLst>
      <p:ext uri="{BB962C8B-B14F-4D97-AF65-F5344CB8AC3E}">
        <p14:creationId xmlns:p14="http://schemas.microsoft.com/office/powerpoint/2010/main" val="42528800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3724506" y="1076094"/>
            <a:ext cx="4562856" cy="31912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3203788" y="1077951"/>
            <a:ext cx="5251025" cy="3690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270628" y="4908550"/>
            <a:ext cx="3879345" cy="1797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Freeform 9"/>
          <p:cNvSpPr/>
          <p:nvPr/>
        </p:nvSpPr>
        <p:spPr>
          <a:xfrm>
            <a:off x="3581401" y="5185317"/>
            <a:ext cx="585439" cy="1215483"/>
          </a:xfrm>
          <a:custGeom>
            <a:avLst/>
            <a:gdLst>
              <a:gd name="connsiteX0" fmla="*/ 490664 w 490664"/>
              <a:gd name="connsiteY0" fmla="*/ 0 h 880946"/>
              <a:gd name="connsiteX1" fmla="*/ 10 w 490664"/>
              <a:gd name="connsiteY1" fmla="*/ 390293 h 880946"/>
              <a:gd name="connsiteX2" fmla="*/ 479513 w 490664"/>
              <a:gd name="connsiteY2" fmla="*/ 880946 h 880946"/>
            </a:gdLst>
            <a:ahLst/>
            <a:cxnLst>
              <a:cxn ang="0">
                <a:pos x="connsiteX0" y="connsiteY0"/>
              </a:cxn>
              <a:cxn ang="0">
                <a:pos x="connsiteX1" y="connsiteY1"/>
              </a:cxn>
              <a:cxn ang="0">
                <a:pos x="connsiteX2" y="connsiteY2"/>
              </a:cxn>
            </a:cxnLst>
            <a:rect l="l" t="t" r="r" b="b"/>
            <a:pathLst>
              <a:path w="490664" h="880946">
                <a:moveTo>
                  <a:pt x="490664" y="0"/>
                </a:moveTo>
                <a:cubicBezTo>
                  <a:pt x="246266" y="121734"/>
                  <a:pt x="1868" y="243469"/>
                  <a:pt x="10" y="390293"/>
                </a:cubicBezTo>
                <a:cubicBezTo>
                  <a:pt x="-1849" y="537117"/>
                  <a:pt x="238832" y="709031"/>
                  <a:pt x="479513" y="880946"/>
                </a:cubicBezTo>
              </a:path>
            </a:pathLst>
          </a:custGeom>
          <a:noFill/>
          <a:ln w="41275">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1" name="TextBox 10"/>
          <p:cNvSpPr txBox="1"/>
          <p:nvPr/>
        </p:nvSpPr>
        <p:spPr>
          <a:xfrm>
            <a:off x="2258412" y="5439114"/>
            <a:ext cx="1219200" cy="707886"/>
          </a:xfrm>
          <a:prstGeom prst="rect">
            <a:avLst/>
          </a:prstGeom>
          <a:noFill/>
        </p:spPr>
        <p:txBody>
          <a:bodyPr wrap="square" rtlCol="0">
            <a:spAutoFit/>
          </a:bodyPr>
          <a:lstStyle/>
          <a:p>
            <a:pPr algn="ctr" fontAlgn="base">
              <a:spcBef>
                <a:spcPct val="50000"/>
              </a:spcBef>
              <a:spcAft>
                <a:spcPct val="0"/>
              </a:spcAft>
            </a:pPr>
            <a:r>
              <a:rPr lang="en-US" sz="2000" i="1" dirty="0">
                <a:solidFill>
                  <a:prstClr val="black"/>
                </a:solidFill>
                <a:latin typeface="Arial" charset="0"/>
              </a:rPr>
              <a:t>Flexible Hinge</a:t>
            </a:r>
          </a:p>
        </p:txBody>
      </p:sp>
      <p:sp>
        <p:nvSpPr>
          <p:cNvPr id="12" name="TextBox 11"/>
          <p:cNvSpPr txBox="1"/>
          <p:nvPr/>
        </p:nvSpPr>
        <p:spPr>
          <a:xfrm>
            <a:off x="1600200" y="71735"/>
            <a:ext cx="89916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MFR: </a:t>
            </a:r>
            <a:r>
              <a:rPr lang="fr-FR" sz="2800" i="1" kern="0" dirty="0">
                <a:solidFill>
                  <a:srgbClr val="0070C0"/>
                </a:solidFill>
                <a:latin typeface="Arial" charset="0"/>
              </a:rPr>
              <a:t>Fragment </a:t>
            </a:r>
            <a:r>
              <a:rPr lang="fr-FR" sz="2800" i="1" kern="0" dirty="0" err="1">
                <a:solidFill>
                  <a:srgbClr val="0070C0"/>
                </a:solidFill>
                <a:latin typeface="Arial" charset="0"/>
              </a:rPr>
              <a:t>Tensor</a:t>
            </a:r>
            <a:r>
              <a:rPr lang="fr-FR" sz="2800" i="1" kern="0" dirty="0">
                <a:solidFill>
                  <a:srgbClr val="0070C0"/>
                </a:solidFill>
                <a:latin typeface="Arial" charset="0"/>
              </a:rPr>
              <a:t> Magnitudes </a:t>
            </a:r>
            <a:r>
              <a:rPr lang="fr-FR" sz="2800" i="1" kern="0" dirty="0" err="1">
                <a:solidFill>
                  <a:srgbClr val="0070C0"/>
                </a:solidFill>
                <a:latin typeface="Arial" charset="0"/>
              </a:rPr>
              <a:t>Reveal</a:t>
            </a:r>
            <a:r>
              <a:rPr lang="fr-FR" sz="2800" i="1" kern="0" dirty="0">
                <a:solidFill>
                  <a:srgbClr val="0070C0"/>
                </a:solidFill>
                <a:latin typeface="Arial" charset="0"/>
              </a:rPr>
              <a:t> Dynamics</a:t>
            </a:r>
            <a:endParaRPr lang="en-US" sz="2800" i="1" kern="0" dirty="0">
              <a:solidFill>
                <a:srgbClr val="0070C0"/>
              </a:solidFill>
              <a:latin typeface="Arial" charset="0"/>
            </a:endParaRPr>
          </a:p>
        </p:txBody>
      </p:sp>
    </p:spTree>
    <p:extLst>
      <p:ext uri="{BB962C8B-B14F-4D97-AF65-F5344CB8AC3E}">
        <p14:creationId xmlns:p14="http://schemas.microsoft.com/office/powerpoint/2010/main" val="259331428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0" y="3352800"/>
            <a:ext cx="7543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Tx/>
              <a:buChar char="•"/>
            </a:pPr>
            <a:r>
              <a:rPr lang="en-US" sz="2400" dirty="0">
                <a:solidFill>
                  <a:srgbClr val="05CDFF"/>
                </a:solidFill>
                <a:latin typeface="Arial" charset="0"/>
              </a:rPr>
              <a:t>Conduct MFR Search with SVD (free tensor)</a:t>
            </a:r>
          </a:p>
          <a:p>
            <a:pPr marL="342900" indent="-342900" fontAlgn="base">
              <a:spcBef>
                <a:spcPct val="20000"/>
              </a:spcBef>
              <a:spcAft>
                <a:spcPct val="0"/>
              </a:spcAft>
              <a:buFontTx/>
              <a:buChar char="•"/>
            </a:pPr>
            <a:r>
              <a:rPr lang="en-US" sz="2400" dirty="0">
                <a:solidFill>
                  <a:srgbClr val="00FF00"/>
                </a:solidFill>
                <a:latin typeface="Arial" charset="0"/>
              </a:rPr>
              <a:t>Conduct second MFR Search with fixed tensor Da, Rh, and relative orientation</a:t>
            </a:r>
          </a:p>
          <a:p>
            <a:pPr marL="342900" indent="-342900" fontAlgn="base">
              <a:spcBef>
                <a:spcPct val="20000"/>
              </a:spcBef>
              <a:spcAft>
                <a:spcPct val="0"/>
              </a:spcAft>
              <a:buFontTx/>
              <a:buChar char="•"/>
            </a:pPr>
            <a:r>
              <a:rPr lang="en-US" sz="2400" dirty="0">
                <a:solidFill>
                  <a:srgbClr val="9900FF"/>
                </a:solidFill>
                <a:latin typeface="Arial" charset="0"/>
              </a:rPr>
              <a:t>Refine all fragments with fixed tensor Da, Rh to yield Phi and Psi for 90% of residues; 50% have better than 5 degree RMS </a:t>
            </a:r>
            <a:r>
              <a:rPr lang="en-US" sz="2400" dirty="0" err="1">
                <a:solidFill>
                  <a:srgbClr val="9900FF"/>
                </a:solidFill>
                <a:latin typeface="Arial" charset="0"/>
              </a:rPr>
              <a:t>consenus</a:t>
            </a:r>
            <a:r>
              <a:rPr lang="en-US" sz="2400" dirty="0">
                <a:solidFill>
                  <a:srgbClr val="9900FF"/>
                </a:solidFill>
                <a:latin typeface="Arial" charset="0"/>
              </a:rPr>
              <a:t>; 33% are 3 degree RMS or better.</a:t>
            </a:r>
          </a:p>
        </p:txBody>
      </p:sp>
      <p:pic>
        <p:nvPicPr>
          <p:cNvPr id="3" name="Picture 4" descr="m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52400"/>
            <a:ext cx="8934450" cy="284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357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0" y="1106489"/>
            <a:ext cx="91440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US" sz="1200" b="1" dirty="0" err="1">
                <a:solidFill>
                  <a:prstClr val="white"/>
                </a:solidFill>
                <a:latin typeface="Courier New" pitchFamily="49" charset="0"/>
              </a:rPr>
              <a:t>dynReadGMC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gmc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gmcDir</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pdbName</a:t>
            </a:r>
            <a:endParaRPr lang="en-US" sz="1200" b="1" dirty="0">
              <a:solidFill>
                <a:prstClr val="white"/>
              </a:solidFill>
              <a:latin typeface="Courier New" pitchFamily="49" charset="0"/>
            </a:endParaRP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for {set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 1}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 &lt;= $count} {</a:t>
            </a:r>
            <a:r>
              <a:rPr lang="en-US" sz="1200" b="1" dirty="0" err="1">
                <a:solidFill>
                  <a:prstClr val="white"/>
                </a:solidFill>
                <a:latin typeface="Courier New" pitchFamily="49" charset="0"/>
              </a:rPr>
              <a:t>incr</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dynSimulateAnnealing</a:t>
            </a:r>
            <a:r>
              <a:rPr lang="en-US" sz="1200" b="1" dirty="0">
                <a:solidFill>
                  <a:prstClr val="white"/>
                </a:solidFill>
                <a:latin typeface="Courier New" pitchFamily="49" charset="0"/>
              </a:rPr>
              <a:t> -graph -print 50 -</a:t>
            </a:r>
            <a:r>
              <a:rPr lang="en-US" sz="1200" b="1" dirty="0" err="1">
                <a:solidFill>
                  <a:prstClr val="white"/>
                </a:solidFill>
                <a:latin typeface="Courier New" pitchFamily="49" charset="0"/>
              </a:rPr>
              <a:t>rasmol</a:t>
            </a:r>
            <a:r>
              <a:rPr lang="en-US" sz="1200" b="1" dirty="0">
                <a:solidFill>
                  <a:prstClr val="white"/>
                </a:solidFill>
                <a:latin typeface="Courier New" pitchFamily="49" charset="0"/>
              </a:rPr>
              <a:t> 500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sa</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stepCount</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init</a:t>
            </a:r>
            <a:r>
              <a:rPr lang="en-US" sz="1200" b="1" dirty="0">
                <a:solidFill>
                  <a:prstClr val="white"/>
                </a:solidFill>
                <a:latin typeface="Courier New" pitchFamily="49" charset="0"/>
              </a:rPr>
              <a:t>       100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stepCount</a:t>
            </a:r>
            <a:r>
              <a:rPr lang="en-US" sz="1200" b="1" dirty="0">
                <a:solidFill>
                  <a:prstClr val="white"/>
                </a:solidFill>
                <a:latin typeface="Courier New" pitchFamily="49" charset="0"/>
              </a:rPr>
              <a:t>   high     24000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stepCount</a:t>
            </a:r>
            <a:r>
              <a:rPr lang="en-US" sz="1200" b="1" dirty="0">
                <a:solidFill>
                  <a:prstClr val="white"/>
                </a:solidFill>
                <a:latin typeface="Courier New" pitchFamily="49" charset="0"/>
              </a:rPr>
              <a:t>   cool      8000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timeStep</a:t>
            </a:r>
            <a:r>
              <a:rPr lang="en-US" sz="1200" b="1" dirty="0">
                <a:solidFill>
                  <a:prstClr val="white"/>
                </a:solidFill>
                <a:latin typeface="Courier New" pitchFamily="49" charset="0"/>
              </a:rPr>
              <a:t>    all          3 \</a:t>
            </a:r>
          </a:p>
          <a:p>
            <a:pPr fontAlgn="base">
              <a:spcBef>
                <a:spcPct val="20000"/>
              </a:spcBef>
              <a:spcAft>
                <a:spcPct val="0"/>
              </a:spcAft>
            </a:pPr>
            <a:r>
              <a:rPr lang="en-US" sz="1200" b="1" dirty="0">
                <a:solidFill>
                  <a:prstClr val="white"/>
                </a:solidFill>
                <a:latin typeface="Courier New" pitchFamily="49" charset="0"/>
              </a:rPr>
              <a:t>               temperature all       4000 \</a:t>
            </a:r>
          </a:p>
          <a:p>
            <a:pPr fontAlgn="base">
              <a:spcBef>
                <a:spcPct val="20000"/>
              </a:spcBef>
              <a:spcAft>
                <a:spcPct val="0"/>
              </a:spcAft>
            </a:pPr>
            <a:r>
              <a:rPr lang="en-US" sz="1200" b="1" dirty="0">
                <a:solidFill>
                  <a:prstClr val="white"/>
                </a:solidFill>
                <a:latin typeface="Courier New" pitchFamily="49" charset="0"/>
              </a:rPr>
              <a:t>               temperature </a:t>
            </a:r>
            <a:r>
              <a:rPr lang="en-US" sz="1200" b="1" dirty="0" err="1">
                <a:solidFill>
                  <a:prstClr val="white"/>
                </a:solidFill>
                <a:latin typeface="Courier New" pitchFamily="49" charset="0"/>
              </a:rPr>
              <a:t>coolEnd</a:t>
            </a:r>
            <a:r>
              <a:rPr lang="en-US" sz="1200" b="1" dirty="0">
                <a:solidFill>
                  <a:prstClr val="white"/>
                </a:solidFill>
                <a:latin typeface="Courier New" pitchFamily="49" charset="0"/>
              </a:rPr>
              <a:t>      0 \</a:t>
            </a:r>
          </a:p>
          <a:p>
            <a:pPr fontAlgn="base">
              <a:spcBef>
                <a:spcPct val="20000"/>
              </a:spcBef>
              <a:spcAft>
                <a:spcPct val="0"/>
              </a:spcAft>
            </a:pPr>
            <a:r>
              <a:rPr lang="en-US" sz="1200" b="1" dirty="0">
                <a:solidFill>
                  <a:prstClr val="white"/>
                </a:solidFill>
                <a:latin typeface="Courier New" pitchFamily="49" charset="0"/>
              </a:rPr>
              <a:t>         -fc   </a:t>
            </a:r>
            <a:r>
              <a:rPr lang="en-US" sz="1200" b="1" dirty="0">
                <a:solidFill>
                  <a:srgbClr val="00FF00"/>
                </a:solidFill>
                <a:latin typeface="Courier New" pitchFamily="49" charset="0"/>
              </a:rPr>
              <a:t>dc          </a:t>
            </a:r>
            <a:r>
              <a:rPr lang="en-US" sz="1200" b="1" dirty="0" err="1">
                <a:solidFill>
                  <a:srgbClr val="00FF00"/>
                </a:solidFill>
                <a:latin typeface="Courier New" pitchFamily="49" charset="0"/>
              </a:rPr>
              <a:t>coolEnd</a:t>
            </a:r>
            <a:r>
              <a:rPr lang="en-US" sz="1200" b="1" dirty="0">
                <a:solidFill>
                  <a:srgbClr val="00FF00"/>
                </a:solidFill>
                <a:latin typeface="Courier New" pitchFamily="49" charset="0"/>
              </a:rPr>
              <a:t>    2.0</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a:solidFill>
                  <a:srgbClr val="00FFFF"/>
                </a:solidFill>
                <a:latin typeface="Courier New" pitchFamily="49" charset="0"/>
              </a:rPr>
              <a:t>torsion     all         50</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a:solidFill>
                  <a:srgbClr val="00FFFF"/>
                </a:solidFill>
                <a:latin typeface="Courier New" pitchFamily="49" charset="0"/>
              </a:rPr>
              <a:t>torsion     </a:t>
            </a:r>
            <a:r>
              <a:rPr lang="en-US" sz="1200" b="1" dirty="0" err="1">
                <a:solidFill>
                  <a:srgbClr val="00FFFF"/>
                </a:solidFill>
                <a:latin typeface="Courier New" pitchFamily="49" charset="0"/>
              </a:rPr>
              <a:t>coolEnd</a:t>
            </a:r>
            <a:r>
              <a:rPr lang="en-US" sz="1200" b="1" dirty="0">
                <a:solidFill>
                  <a:srgbClr val="00FFFF"/>
                </a:solidFill>
                <a:latin typeface="Courier New" pitchFamily="49" charset="0"/>
              </a:rPr>
              <a:t>     10</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noe</a:t>
            </a:r>
            <a:r>
              <a:rPr lang="en-US" sz="1200" b="1" dirty="0">
                <a:solidFill>
                  <a:prstClr val="white"/>
                </a:solidFill>
                <a:latin typeface="Courier New" pitchFamily="49" charset="0"/>
              </a:rPr>
              <a:t>         all         25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noe</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coolEnd</a:t>
            </a:r>
            <a:r>
              <a:rPr lang="en-US" sz="1200" b="1" dirty="0">
                <a:solidFill>
                  <a:prstClr val="white"/>
                </a:solidFill>
                <a:latin typeface="Courier New" pitchFamily="49" charset="0"/>
              </a:rPr>
              <a:t>    100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radGyr</a:t>
            </a:r>
            <a:r>
              <a:rPr lang="en-US" sz="1200" b="1" dirty="0">
                <a:solidFill>
                  <a:prstClr val="white"/>
                </a:solidFill>
                <a:latin typeface="Courier New" pitchFamily="49" charset="0"/>
              </a:rPr>
              <a:t>      all        0.0</a:t>
            </a: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set </a:t>
            </a:r>
            <a:r>
              <a:rPr lang="en-US" sz="1200" b="1" dirty="0" err="1">
                <a:solidFill>
                  <a:prstClr val="white"/>
                </a:solidFill>
                <a:latin typeface="Courier New" pitchFamily="49" charset="0"/>
              </a:rPr>
              <a:t>outName</a:t>
            </a:r>
            <a:r>
              <a:rPr lang="en-US" sz="1200" b="1" dirty="0">
                <a:solidFill>
                  <a:prstClr val="white"/>
                </a:solidFill>
                <a:latin typeface="Courier New" pitchFamily="49" charset="0"/>
              </a:rPr>
              <a:t> [format $</a:t>
            </a:r>
            <a:r>
              <a:rPr lang="en-US" sz="1200" b="1" dirty="0" err="1">
                <a:solidFill>
                  <a:prstClr val="white"/>
                </a:solidFill>
                <a:latin typeface="Courier New" pitchFamily="49" charset="0"/>
              </a:rPr>
              <a:t>outTemplate</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a:t>
            </a: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dynWrite</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src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dynInfo</a:t>
            </a:r>
            <a:r>
              <a:rPr lang="en-US" sz="1200" b="1" dirty="0">
                <a:solidFill>
                  <a:prstClr val="white"/>
                </a:solidFill>
                <a:latin typeface="Courier New" pitchFamily="49" charset="0"/>
              </a:rPr>
              <a:t>(</a:t>
            </a:r>
            <a:r>
              <a:rPr lang="en-US" sz="1200" b="1" dirty="0" err="1">
                <a:solidFill>
                  <a:prstClr val="white"/>
                </a:solidFill>
                <a:latin typeface="Courier New" pitchFamily="49" charset="0"/>
              </a:rPr>
              <a:t>gmc,pdb</a:t>
            </a:r>
            <a:r>
              <a:rPr lang="en-US" sz="1200" b="1" dirty="0">
                <a:solidFill>
                  <a:prstClr val="white"/>
                </a:solidFill>
                <a:latin typeface="Courier New" pitchFamily="49" charset="0"/>
              </a:rPr>
              <a:t>) -out $</a:t>
            </a:r>
            <a:r>
              <a:rPr lang="en-US" sz="1200" b="1" dirty="0" err="1">
                <a:solidFill>
                  <a:prstClr val="white"/>
                </a:solidFill>
                <a:latin typeface="Courier New" pitchFamily="49" charset="0"/>
              </a:rPr>
              <a:t>outName</a:t>
            </a:r>
            <a:r>
              <a:rPr lang="en-US" sz="1200" b="1" dirty="0">
                <a:solidFill>
                  <a:prstClr val="white"/>
                </a:solidFill>
                <a:latin typeface="Courier New" pitchFamily="49" charset="0"/>
              </a:rPr>
              <a:t> –rem $</a:t>
            </a:r>
            <a:r>
              <a:rPr lang="en-US" sz="1200" b="1" dirty="0" err="1">
                <a:solidFill>
                  <a:prstClr val="white"/>
                </a:solidFill>
                <a:latin typeface="Courier New" pitchFamily="49" charset="0"/>
              </a:rPr>
              <a:t>dynInfo</a:t>
            </a:r>
            <a:r>
              <a:rPr lang="en-US" sz="1200" b="1" dirty="0">
                <a:solidFill>
                  <a:prstClr val="white"/>
                </a:solidFill>
                <a:latin typeface="Courier New" pitchFamily="49" charset="0"/>
              </a:rPr>
              <a:t>(</a:t>
            </a:r>
            <a:r>
              <a:rPr lang="en-US" sz="1200" b="1" dirty="0" err="1">
                <a:solidFill>
                  <a:prstClr val="white"/>
                </a:solidFill>
                <a:latin typeface="Courier New" pitchFamily="49" charset="0"/>
              </a:rPr>
              <a:t>energyText</a:t>
            </a:r>
            <a:r>
              <a:rPr lang="en-US" sz="1200" b="1" dirty="0">
                <a:solidFill>
                  <a:prstClr val="white"/>
                </a:solidFill>
                <a:latin typeface="Courier New" pitchFamily="49" charset="0"/>
              </a:rPr>
              <a:t>)</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dynRead</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src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dynInfo</a:t>
            </a:r>
            <a:r>
              <a:rPr lang="en-US" sz="1200" b="1" dirty="0">
                <a:solidFill>
                  <a:prstClr val="white"/>
                </a:solidFill>
                <a:latin typeface="Courier New" pitchFamily="49" charset="0"/>
              </a:rPr>
              <a:t>(</a:t>
            </a:r>
            <a:r>
              <a:rPr lang="en-US" sz="1200" b="1" dirty="0" err="1">
                <a:solidFill>
                  <a:prstClr val="white"/>
                </a:solidFill>
                <a:latin typeface="Courier New" pitchFamily="49" charset="0"/>
              </a:rPr>
              <a:t>gmc,pdb</a:t>
            </a:r>
            <a:r>
              <a:rPr lang="en-US" sz="1200" b="1" dirty="0">
                <a:solidFill>
                  <a:prstClr val="white"/>
                </a:solidFill>
                <a:latin typeface="Courier New" pitchFamily="49" charset="0"/>
              </a:rPr>
              <a:t>) -in  $</a:t>
            </a:r>
            <a:r>
              <a:rPr lang="en-US" sz="1200" b="1" dirty="0" err="1">
                <a:solidFill>
                  <a:prstClr val="white"/>
                </a:solidFill>
                <a:latin typeface="Courier New" pitchFamily="49" charset="0"/>
              </a:rPr>
              <a:t>pdbName</a:t>
            </a:r>
            <a:endParaRPr lang="en-US" sz="1200" b="1" dirty="0">
              <a:solidFill>
                <a:prstClr val="white"/>
              </a:solidFill>
              <a:latin typeface="Courier New" pitchFamily="49" charset="0"/>
            </a:endParaRP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incr</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iseed</a:t>
            </a:r>
            <a:r>
              <a:rPr lang="en-US" sz="1200" b="1" dirty="0">
                <a:solidFill>
                  <a:prstClr val="white"/>
                </a:solidFill>
                <a:latin typeface="Courier New" pitchFamily="49" charset="0"/>
              </a:rPr>
              <a:t> 111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srand</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iseed</a:t>
            </a: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a:t>
            </a:r>
          </a:p>
        </p:txBody>
      </p:sp>
      <p:pic>
        <p:nvPicPr>
          <p:cNvPr id="3" name="Picture 3" descr="snap013"/>
          <p:cNvPicPr>
            <a:picLocks noChangeAspect="1" noChangeArrowheads="1"/>
          </p:cNvPicPr>
          <p:nvPr/>
        </p:nvPicPr>
        <p:blipFill>
          <a:blip r:embed="rId2">
            <a:extLst>
              <a:ext uri="{28A0092B-C50C-407E-A947-70E740481C1C}">
                <a14:useLocalDpi xmlns:a14="http://schemas.microsoft.com/office/drawing/2010/main" val="0"/>
              </a:ext>
            </a:extLst>
          </a:blip>
          <a:srcRect t="1871"/>
          <a:stretch>
            <a:fillRect/>
          </a:stretch>
        </p:blipFill>
        <p:spPr bwMode="invGray">
          <a:xfrm>
            <a:off x="6400800" y="2590800"/>
            <a:ext cx="3886200" cy="221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062908" y="219620"/>
            <a:ext cx="8528892" cy="77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35000"/>
              </a:lnSpc>
              <a:spcBef>
                <a:spcPct val="35000"/>
              </a:spcBef>
              <a:spcAft>
                <a:spcPct val="35000"/>
              </a:spcAft>
              <a:buFontTx/>
              <a:buChar char="•"/>
            </a:pPr>
            <a:r>
              <a:rPr lang="en-US" dirty="0">
                <a:solidFill>
                  <a:srgbClr val="05CDFF"/>
                </a:solidFill>
                <a:latin typeface="Arial" charset="0"/>
              </a:rPr>
              <a:t> MFR Torsions Preserve Secondary Structure During High Temperature Phase </a:t>
            </a:r>
          </a:p>
          <a:p>
            <a:pPr fontAlgn="base">
              <a:lnSpc>
                <a:spcPct val="35000"/>
              </a:lnSpc>
              <a:spcBef>
                <a:spcPct val="35000"/>
              </a:spcBef>
              <a:spcAft>
                <a:spcPct val="35000"/>
              </a:spcAft>
              <a:buFontTx/>
              <a:buChar char="•"/>
            </a:pPr>
            <a:r>
              <a:rPr lang="en-US" dirty="0">
                <a:solidFill>
                  <a:srgbClr val="05CDFF"/>
                </a:solidFill>
                <a:latin typeface="Arial" charset="0"/>
              </a:rPr>
              <a:t> During Cooling, MFR Torsion Restraint Force Constant is Decreased</a:t>
            </a:r>
          </a:p>
          <a:p>
            <a:pPr fontAlgn="base">
              <a:lnSpc>
                <a:spcPct val="35000"/>
              </a:lnSpc>
              <a:spcBef>
                <a:spcPct val="35000"/>
              </a:spcBef>
              <a:spcAft>
                <a:spcPct val="35000"/>
              </a:spcAft>
              <a:buFontTx/>
              <a:buChar char="•"/>
            </a:pPr>
            <a:r>
              <a:rPr lang="en-US" dirty="0">
                <a:solidFill>
                  <a:srgbClr val="05CDFF"/>
                </a:solidFill>
                <a:latin typeface="Arial" charset="0"/>
              </a:rPr>
              <a:t> DC Force Constant is Increased as Ideal Fold is Approached</a:t>
            </a:r>
          </a:p>
        </p:txBody>
      </p:sp>
    </p:spTree>
    <p:extLst>
      <p:ext uri="{BB962C8B-B14F-4D97-AF65-F5344CB8AC3E}">
        <p14:creationId xmlns:p14="http://schemas.microsoft.com/office/powerpoint/2010/main" val="2841879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grpSp>
        <p:nvGrpSpPr>
          <p:cNvPr id="9" name="Group 8"/>
          <p:cNvGrpSpPr/>
          <p:nvPr/>
        </p:nvGrpSpPr>
        <p:grpSpPr>
          <a:xfrm>
            <a:off x="2173826" y="2686051"/>
            <a:ext cx="7922675" cy="1276190"/>
            <a:chOff x="381000" y="2895600"/>
            <a:chExt cx="10563566" cy="170158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sp>
        <p:nvSpPr>
          <p:cNvPr id="6" name="TextBox 5"/>
          <p:cNvSpPr txBox="1"/>
          <p:nvPr/>
        </p:nvSpPr>
        <p:spPr>
          <a:xfrm>
            <a:off x="2168856" y="4079059"/>
            <a:ext cx="37147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Non-Uniformly Sampled Data</a:t>
            </a:r>
          </a:p>
        </p:txBody>
      </p:sp>
      <p:sp>
        <p:nvSpPr>
          <p:cNvPr id="8" name="TextBox 7"/>
          <p:cNvSpPr txBox="1"/>
          <p:nvPr/>
        </p:nvSpPr>
        <p:spPr>
          <a:xfrm>
            <a:off x="8467726" y="4079059"/>
            <a:ext cx="1971675"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Zero Fill</a:t>
            </a:r>
          </a:p>
        </p:txBody>
      </p:sp>
      <p:sp>
        <p:nvSpPr>
          <p:cNvPr id="4" name="TextBox 3"/>
          <p:cNvSpPr txBox="1"/>
          <p:nvPr/>
        </p:nvSpPr>
        <p:spPr>
          <a:xfrm>
            <a:off x="2915478" y="160123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0" name="TextBox 9"/>
          <p:cNvSpPr txBox="1"/>
          <p:nvPr/>
        </p:nvSpPr>
        <p:spPr>
          <a:xfrm>
            <a:off x="3713149" y="2109442"/>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1" name="TextBox 10"/>
          <p:cNvSpPr txBox="1"/>
          <p:nvPr/>
        </p:nvSpPr>
        <p:spPr>
          <a:xfrm>
            <a:off x="4503255" y="178509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2" name="TextBox 11"/>
          <p:cNvSpPr txBox="1"/>
          <p:nvPr/>
        </p:nvSpPr>
        <p:spPr>
          <a:xfrm>
            <a:off x="4892924" y="142184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3" name="TextBox 12"/>
          <p:cNvSpPr txBox="1"/>
          <p:nvPr/>
        </p:nvSpPr>
        <p:spPr>
          <a:xfrm>
            <a:off x="5687307" y="118149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4" name="TextBox 13"/>
          <p:cNvSpPr txBox="1"/>
          <p:nvPr/>
        </p:nvSpPr>
        <p:spPr>
          <a:xfrm>
            <a:off x="6868767" y="203313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5" name="TextBox 14"/>
          <p:cNvSpPr txBox="1"/>
          <p:nvPr/>
        </p:nvSpPr>
        <p:spPr>
          <a:xfrm>
            <a:off x="7259831" y="210464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6" name="TextBox 15"/>
          <p:cNvSpPr txBox="1"/>
          <p:nvPr/>
        </p:nvSpPr>
        <p:spPr>
          <a:xfrm>
            <a:off x="7656444" y="1947965"/>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8" name="Right Arrow 17"/>
          <p:cNvSpPr/>
          <p:nvPr/>
        </p:nvSpPr>
        <p:spPr>
          <a:xfrm>
            <a:off x="9982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7" name="TextBox 16"/>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108461903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bwMode="black">
          <a:xfrm>
            <a:off x="859465" y="1658680"/>
            <a:ext cx="1096394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50000"/>
              </a:spcAft>
              <a:defRPr sz="2400">
                <a:solidFill>
                  <a:schemeClr val="tx1"/>
                </a:solidFill>
                <a:latin typeface="Arial" charset="0"/>
                <a:ea typeface="+mn-ea"/>
                <a:cs typeface="+mn-cs"/>
              </a:defRPr>
            </a:lvl1pPr>
            <a:lvl2pPr marL="230188" indent="-228600" algn="l" rtl="0" eaLnBrk="0" fontAlgn="base" hangingPunct="0">
              <a:spcBef>
                <a:spcPct val="0"/>
              </a:spcBef>
              <a:spcAft>
                <a:spcPct val="30000"/>
              </a:spcAft>
              <a:buChar char="•"/>
              <a:defRPr sz="2000">
                <a:solidFill>
                  <a:schemeClr val="tx1"/>
                </a:solidFill>
                <a:latin typeface="Arial" charset="0"/>
              </a:defRPr>
            </a:lvl2pPr>
            <a:lvl3pPr marL="461963" indent="-230188" algn="l" rtl="0" eaLnBrk="0" fontAlgn="base" hangingPunct="0">
              <a:spcBef>
                <a:spcPct val="0"/>
              </a:spcBef>
              <a:spcAft>
                <a:spcPct val="30000"/>
              </a:spcAft>
              <a:buChar char="–"/>
              <a:defRPr sz="2000">
                <a:solidFill>
                  <a:schemeClr val="tx1"/>
                </a:solidFill>
                <a:latin typeface="Arial" charset="0"/>
              </a:defRPr>
            </a:lvl3pPr>
            <a:lvl4pPr marL="688975" indent="-225425" algn="l" rtl="0" eaLnBrk="0" fontAlgn="base" hangingPunct="0">
              <a:spcBef>
                <a:spcPct val="0"/>
              </a:spcBef>
              <a:spcAft>
                <a:spcPct val="30000"/>
              </a:spcAft>
              <a:buChar char="•"/>
              <a:defRPr>
                <a:solidFill>
                  <a:schemeClr val="tx1"/>
                </a:solidFill>
                <a:latin typeface="Arial" charset="0"/>
              </a:defRPr>
            </a:lvl4pPr>
            <a:lvl5pPr marL="911225" indent="-220663" algn="l" rtl="0" eaLnBrk="0" fontAlgn="base" hangingPunct="0">
              <a:spcBef>
                <a:spcPct val="0"/>
              </a:spcBef>
              <a:spcAft>
                <a:spcPct val="30000"/>
              </a:spcAft>
              <a:buChar char="–"/>
              <a:defRPr>
                <a:solidFill>
                  <a:schemeClr val="tx1"/>
                </a:solidFill>
                <a:latin typeface="Arial" charset="0"/>
              </a:defRPr>
            </a:lvl5pPr>
            <a:lvl6pPr marL="1368425" indent="-220663" algn="l" rtl="0" eaLnBrk="1" fontAlgn="base" hangingPunct="1">
              <a:spcBef>
                <a:spcPct val="0"/>
              </a:spcBef>
              <a:spcAft>
                <a:spcPct val="30000"/>
              </a:spcAft>
              <a:buChar char="–"/>
              <a:defRPr>
                <a:solidFill>
                  <a:schemeClr val="tx1"/>
                </a:solidFill>
                <a:latin typeface="+mn-lt"/>
              </a:defRPr>
            </a:lvl6pPr>
            <a:lvl7pPr marL="1825625" indent="-220663" algn="l" rtl="0" eaLnBrk="1" fontAlgn="base" hangingPunct="1">
              <a:spcBef>
                <a:spcPct val="0"/>
              </a:spcBef>
              <a:spcAft>
                <a:spcPct val="30000"/>
              </a:spcAft>
              <a:buChar char="–"/>
              <a:defRPr>
                <a:solidFill>
                  <a:schemeClr val="tx1"/>
                </a:solidFill>
                <a:latin typeface="+mn-lt"/>
              </a:defRPr>
            </a:lvl7pPr>
            <a:lvl8pPr marL="2282825" indent="-220663" algn="l" rtl="0" eaLnBrk="1" fontAlgn="base" hangingPunct="1">
              <a:spcBef>
                <a:spcPct val="0"/>
              </a:spcBef>
              <a:spcAft>
                <a:spcPct val="30000"/>
              </a:spcAft>
              <a:buChar char="–"/>
              <a:defRPr>
                <a:solidFill>
                  <a:schemeClr val="tx1"/>
                </a:solidFill>
                <a:latin typeface="+mn-lt"/>
              </a:defRPr>
            </a:lvl8pPr>
            <a:lvl9pPr marL="2740025" indent="-220663" algn="l" rtl="0" eaLnBrk="1" fontAlgn="base" hangingPunct="1">
              <a:spcBef>
                <a:spcPct val="0"/>
              </a:spcBef>
              <a:spcAft>
                <a:spcPct val="30000"/>
              </a:spcAft>
              <a:buChar char="–"/>
              <a:defRPr>
                <a:solidFill>
                  <a:schemeClr val="tx1"/>
                </a:solidFill>
                <a:latin typeface="+mn-lt"/>
              </a:defRPr>
            </a:lvl9pPr>
          </a:lstStyle>
          <a:p>
            <a:pPr>
              <a:buFont typeface="Courier New" panose="02070309020205020404" pitchFamily="49" charset="0"/>
              <a:buChar char="o"/>
            </a:pPr>
            <a:r>
              <a:rPr lang="en-US" sz="2800" kern="0" dirty="0">
                <a:solidFill>
                  <a:prstClr val="white"/>
                </a:solidFill>
              </a:rPr>
              <a:t>177 Residues, two similar domains, structures with ~50% sequence identity (for example, </a:t>
            </a:r>
            <a:r>
              <a:rPr lang="en-US" sz="2800" dirty="0" err="1">
                <a:solidFill>
                  <a:prstClr val="white"/>
                </a:solidFill>
                <a:latin typeface="Symbol" pitchFamily="18" charset="2"/>
              </a:rPr>
              <a:t>g</a:t>
            </a:r>
            <a:r>
              <a:rPr lang="en-US" sz="2800" dirty="0" err="1">
                <a:solidFill>
                  <a:prstClr val="white"/>
                </a:solidFill>
              </a:rPr>
              <a:t>B</a:t>
            </a:r>
            <a:r>
              <a:rPr lang="en-US" sz="2800" dirty="0">
                <a:solidFill>
                  <a:prstClr val="white"/>
                </a:solidFill>
              </a:rPr>
              <a:t> </a:t>
            </a:r>
            <a:r>
              <a:rPr lang="en-US" sz="2800" dirty="0" err="1">
                <a:solidFill>
                  <a:prstClr val="white"/>
                </a:solidFill>
              </a:rPr>
              <a:t>crystallin</a:t>
            </a:r>
            <a:r>
              <a:rPr lang="en-US" sz="2800" dirty="0">
                <a:solidFill>
                  <a:prstClr val="white"/>
                </a:solidFill>
              </a:rPr>
              <a:t>) </a:t>
            </a:r>
            <a:r>
              <a:rPr lang="en-US" sz="2800" kern="0" dirty="0">
                <a:solidFill>
                  <a:prstClr val="white"/>
                </a:solidFill>
              </a:rPr>
              <a:t>are known.</a:t>
            </a:r>
          </a:p>
          <a:p>
            <a:pPr>
              <a:buFont typeface="Courier New" panose="02070309020205020404" pitchFamily="49" charset="0"/>
              <a:buChar char="o"/>
              <a:defRPr/>
            </a:pPr>
            <a:r>
              <a:rPr lang="en-US" sz="2800" kern="0" dirty="0">
                <a:solidFill>
                  <a:prstClr val="white"/>
                </a:solidFill>
              </a:rPr>
              <a:t>179 Amide-Amide NOEs, 70 Methyl-Methyl NOEs, including 6 inter-domain</a:t>
            </a:r>
          </a:p>
          <a:p>
            <a:pPr>
              <a:buFont typeface="Courier New" panose="02070309020205020404" pitchFamily="49" charset="0"/>
              <a:buChar char="o"/>
              <a:defRPr/>
            </a:pPr>
            <a:r>
              <a:rPr lang="en-US" sz="2800" kern="0" dirty="0">
                <a:solidFill>
                  <a:prstClr val="white"/>
                </a:solidFill>
              </a:rPr>
              <a:t>DC Medium 1: 144 HN-N, 111 CA-CB, 150 CA-C’, 134 N-C’</a:t>
            </a:r>
          </a:p>
          <a:p>
            <a:pPr>
              <a:buFont typeface="Courier New" panose="02070309020205020404" pitchFamily="49" charset="0"/>
              <a:buChar char="o"/>
              <a:defRPr/>
            </a:pPr>
            <a:r>
              <a:rPr lang="en-US" sz="2800" kern="0" dirty="0">
                <a:solidFill>
                  <a:prstClr val="white"/>
                </a:solidFill>
              </a:rPr>
              <a:t>DC Medium 2: 147 HN-N, 135 CA-CB, 153 CA-C’, 139 N-C’</a:t>
            </a:r>
          </a:p>
          <a:p>
            <a:pPr>
              <a:buFont typeface="Courier New" panose="02070309020205020404" pitchFamily="49" charset="0"/>
              <a:buChar char="o"/>
              <a:defRPr/>
            </a:pPr>
            <a:r>
              <a:rPr lang="en-US" sz="2800" kern="0" dirty="0">
                <a:solidFill>
                  <a:prstClr val="white"/>
                </a:solidFill>
              </a:rPr>
              <a:t>Side-chain </a:t>
            </a:r>
            <a:r>
              <a:rPr lang="en-US" sz="2800" kern="0" dirty="0">
                <a:solidFill>
                  <a:prstClr val="white"/>
                </a:solidFill>
                <a:latin typeface="Symbol" pitchFamily="18" charset="2"/>
              </a:rPr>
              <a:t>c</a:t>
            </a:r>
            <a:r>
              <a:rPr lang="en-US" sz="2800" kern="0" dirty="0">
                <a:solidFill>
                  <a:prstClr val="white"/>
                </a:solidFill>
              </a:rPr>
              <a:t>1 angles from </a:t>
            </a:r>
            <a:r>
              <a:rPr lang="en-US" sz="2800" kern="0" baseline="30000" dirty="0">
                <a:solidFill>
                  <a:prstClr val="white"/>
                </a:solidFill>
              </a:rPr>
              <a:t>3</a:t>
            </a:r>
            <a:r>
              <a:rPr lang="en-US" sz="2800" kern="0" dirty="0">
                <a:solidFill>
                  <a:prstClr val="white"/>
                </a:solidFill>
              </a:rPr>
              <a:t>JNC</a:t>
            </a:r>
            <a:r>
              <a:rPr lang="en-US" sz="2800" kern="0" dirty="0">
                <a:solidFill>
                  <a:prstClr val="white"/>
                </a:solidFill>
                <a:latin typeface="Symbol" pitchFamily="18" charset="2"/>
              </a:rPr>
              <a:t>g</a:t>
            </a:r>
            <a:r>
              <a:rPr lang="en-US" sz="2800" kern="0" dirty="0">
                <a:solidFill>
                  <a:prstClr val="white"/>
                </a:solidFill>
              </a:rPr>
              <a:t> and </a:t>
            </a:r>
            <a:r>
              <a:rPr lang="en-US" sz="2800" kern="0" baseline="30000" dirty="0">
                <a:solidFill>
                  <a:prstClr val="white"/>
                </a:solidFill>
              </a:rPr>
              <a:t>3</a:t>
            </a:r>
            <a:r>
              <a:rPr lang="en-US" sz="2800" kern="0" dirty="0">
                <a:solidFill>
                  <a:prstClr val="white"/>
                </a:solidFill>
              </a:rPr>
              <a:t>JC</a:t>
            </a:r>
            <a:r>
              <a:rPr lang="en-US" sz="2800" kern="0" dirty="0">
                <a:solidFill>
                  <a:prstClr val="white"/>
                </a:solidFill>
                <a:latin typeface="Symbol" pitchFamily="18" charset="2"/>
              </a:rPr>
              <a:t>¢</a:t>
            </a:r>
            <a:r>
              <a:rPr lang="en-US" sz="2800" kern="0" dirty="0">
                <a:solidFill>
                  <a:prstClr val="white"/>
                </a:solidFill>
              </a:rPr>
              <a:t>C</a:t>
            </a:r>
            <a:r>
              <a:rPr lang="en-US" sz="2800" kern="0" dirty="0">
                <a:solidFill>
                  <a:prstClr val="white"/>
                </a:solidFill>
                <a:latin typeface="Symbol" pitchFamily="18" charset="2"/>
              </a:rPr>
              <a:t>g</a:t>
            </a:r>
            <a:r>
              <a:rPr lang="en-US" sz="2800" kern="0" dirty="0">
                <a:solidFill>
                  <a:prstClr val="white"/>
                </a:solidFill>
              </a:rPr>
              <a:t> couplings, </a:t>
            </a:r>
            <a:r>
              <a:rPr lang="en-US" sz="2800" kern="0" dirty="0">
                <a:solidFill>
                  <a:prstClr val="white"/>
                </a:solidFill>
                <a:latin typeface="Symbol" pitchFamily="18" charset="2"/>
              </a:rPr>
              <a:t>c</a:t>
            </a:r>
            <a:r>
              <a:rPr lang="en-US" sz="2800" kern="0" dirty="0">
                <a:solidFill>
                  <a:prstClr val="white"/>
                </a:solidFill>
              </a:rPr>
              <a:t>2 from </a:t>
            </a:r>
            <a:r>
              <a:rPr lang="en-US" sz="2800" kern="0" baseline="30000" dirty="0">
                <a:solidFill>
                  <a:prstClr val="white"/>
                </a:solidFill>
              </a:rPr>
              <a:t>3</a:t>
            </a:r>
            <a:r>
              <a:rPr lang="en-US" sz="2800" kern="0" dirty="0">
                <a:solidFill>
                  <a:prstClr val="white"/>
                </a:solidFill>
              </a:rPr>
              <a:t>JC</a:t>
            </a:r>
            <a:r>
              <a:rPr lang="en-US" sz="2800" kern="0" dirty="0">
                <a:solidFill>
                  <a:prstClr val="white"/>
                </a:solidFill>
                <a:latin typeface="Symbol" pitchFamily="18" charset="2"/>
              </a:rPr>
              <a:t>g</a:t>
            </a:r>
            <a:r>
              <a:rPr lang="en-US" sz="2800" kern="0" dirty="0">
                <a:solidFill>
                  <a:prstClr val="white"/>
                </a:solidFill>
              </a:rPr>
              <a:t>C</a:t>
            </a:r>
            <a:r>
              <a:rPr lang="en-US" sz="2800" kern="0" dirty="0">
                <a:solidFill>
                  <a:prstClr val="white"/>
                </a:solidFill>
                <a:latin typeface="Symbol" pitchFamily="18" charset="2"/>
              </a:rPr>
              <a:t>d</a:t>
            </a:r>
          </a:p>
          <a:p>
            <a:pPr>
              <a:defRPr/>
            </a:pPr>
            <a:endParaRPr lang="en-US" sz="3200" kern="0" dirty="0">
              <a:solidFill>
                <a:srgbClr val="FFFF00"/>
              </a:solidFill>
            </a:endParaRPr>
          </a:p>
        </p:txBody>
      </p:sp>
      <p:sp>
        <p:nvSpPr>
          <p:cNvPr id="3" name="TextBox 2"/>
          <p:cNvSpPr txBox="1"/>
          <p:nvPr/>
        </p:nvSpPr>
        <p:spPr>
          <a:xfrm>
            <a:off x="2459665" y="228601"/>
            <a:ext cx="7272670" cy="1077218"/>
          </a:xfrm>
          <a:prstGeom prst="rect">
            <a:avLst/>
          </a:prstGeom>
          <a:noFill/>
        </p:spPr>
        <p:txBody>
          <a:bodyPr wrap="square" rtlCol="0">
            <a:spAutoFit/>
          </a:bodyPr>
          <a:lstStyle/>
          <a:p>
            <a:pPr algn="ctr" fontAlgn="base">
              <a:spcBef>
                <a:spcPct val="20000"/>
              </a:spcBef>
              <a:spcAft>
                <a:spcPct val="0"/>
              </a:spcAft>
            </a:pPr>
            <a:r>
              <a:rPr lang="en-US" sz="3200" dirty="0" err="1">
                <a:solidFill>
                  <a:srgbClr val="05CDFF"/>
                </a:solidFill>
                <a:latin typeface="Symbol" pitchFamily="18" charset="2"/>
              </a:rPr>
              <a:t>g</a:t>
            </a:r>
            <a:r>
              <a:rPr lang="en-US" sz="3200" dirty="0" err="1">
                <a:solidFill>
                  <a:srgbClr val="05CDFF"/>
                </a:solidFill>
                <a:latin typeface="Arial" charset="0"/>
              </a:rPr>
              <a:t>S-crystallin</a:t>
            </a:r>
            <a:r>
              <a:rPr lang="en-US" sz="3200" dirty="0">
                <a:solidFill>
                  <a:srgbClr val="05CDFF"/>
                </a:solidFill>
                <a:latin typeface="Arial" charset="0"/>
              </a:rPr>
              <a:t> NMR Structure by Molecular Fragment Replacement</a:t>
            </a:r>
          </a:p>
        </p:txBody>
      </p:sp>
    </p:spTree>
    <p:extLst>
      <p:ext uri="{BB962C8B-B14F-4D97-AF65-F5344CB8AC3E}">
        <p14:creationId xmlns:p14="http://schemas.microsoft.com/office/powerpoint/2010/main" val="403946920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2" descr="g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1997149" y="995224"/>
            <a:ext cx="7696200" cy="5862776"/>
          </a:xfrm>
          <a:prstGeom prst="rect">
            <a:avLst/>
          </a:prstGeom>
          <a:noFill/>
          <a:extLst>
            <a:ext uri="{909E8E84-426E-40DD-AFC4-6F175D3DCCD1}">
              <a14:hiddenFill xmlns:a14="http://schemas.microsoft.com/office/drawing/2010/main">
                <a:solidFill>
                  <a:srgbClr val="FFFFFF"/>
                </a:solidFill>
              </a14:hiddenFill>
            </a:ext>
          </a:extLst>
        </p:spPr>
      </p:pic>
      <p:sp>
        <p:nvSpPr>
          <p:cNvPr id="377859" name="Text Box 3"/>
          <p:cNvSpPr txBox="1">
            <a:spLocks noChangeArrowheads="1"/>
          </p:cNvSpPr>
          <p:nvPr/>
        </p:nvSpPr>
        <p:spPr bwMode="auto">
          <a:xfrm>
            <a:off x="1752600" y="154170"/>
            <a:ext cx="8610600" cy="177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US" sz="2800" dirty="0">
                <a:solidFill>
                  <a:prstClr val="white"/>
                </a:solidFill>
              </a:rPr>
              <a:t>Backbone RMSD </a:t>
            </a:r>
            <a:r>
              <a:rPr lang="en-US" sz="2800" dirty="0" err="1">
                <a:solidFill>
                  <a:prstClr val="white"/>
                </a:solidFill>
                <a:latin typeface="Symbol" pitchFamily="18" charset="2"/>
              </a:rPr>
              <a:t>g</a:t>
            </a:r>
            <a:r>
              <a:rPr lang="en-US" sz="2800" dirty="0" err="1">
                <a:solidFill>
                  <a:prstClr val="white"/>
                </a:solidFill>
              </a:rPr>
              <a:t>S</a:t>
            </a:r>
            <a:r>
              <a:rPr lang="en-US" sz="2800" dirty="0">
                <a:solidFill>
                  <a:prstClr val="white"/>
                </a:solidFill>
              </a:rPr>
              <a:t>(NMR) and </a:t>
            </a:r>
            <a:r>
              <a:rPr lang="en-US" sz="2800" dirty="0" err="1">
                <a:solidFill>
                  <a:prstClr val="white"/>
                </a:solidFill>
                <a:latin typeface="Symbol" pitchFamily="18" charset="2"/>
              </a:rPr>
              <a:t>g</a:t>
            </a:r>
            <a:r>
              <a:rPr lang="en-US" sz="2800" dirty="0" err="1">
                <a:solidFill>
                  <a:prstClr val="white"/>
                </a:solidFill>
              </a:rPr>
              <a:t>B-crystallin</a:t>
            </a:r>
            <a:r>
              <a:rPr lang="en-US" sz="2800" dirty="0">
                <a:solidFill>
                  <a:prstClr val="white"/>
                </a:solidFill>
              </a:rPr>
              <a:t> (X-ray)</a:t>
            </a:r>
          </a:p>
          <a:p>
            <a:pPr algn="ctr" fontAlgn="base">
              <a:spcBef>
                <a:spcPct val="20000"/>
              </a:spcBef>
              <a:spcAft>
                <a:spcPct val="0"/>
              </a:spcAft>
            </a:pPr>
            <a:endParaRPr lang="en-US" sz="900" dirty="0">
              <a:solidFill>
                <a:prstClr val="white"/>
              </a:solidFill>
            </a:endParaRPr>
          </a:p>
          <a:p>
            <a:pPr algn="ctr" fontAlgn="base">
              <a:spcBef>
                <a:spcPct val="20000"/>
              </a:spcBef>
              <a:spcAft>
                <a:spcPct val="0"/>
              </a:spcAft>
            </a:pPr>
            <a:r>
              <a:rPr lang="en-US" sz="2400" dirty="0">
                <a:solidFill>
                  <a:srgbClr val="FF0000"/>
                </a:solidFill>
              </a:rPr>
              <a:t>   C-terminal domain: 1.09 A</a:t>
            </a:r>
            <a:r>
              <a:rPr lang="en-US" sz="2400" dirty="0">
                <a:solidFill>
                  <a:prstClr val="white"/>
                </a:solidFill>
              </a:rPr>
              <a:t>     </a:t>
            </a:r>
            <a:r>
              <a:rPr lang="en-US" sz="2400" dirty="0">
                <a:solidFill>
                  <a:srgbClr val="00FFFF"/>
                </a:solidFill>
              </a:rPr>
              <a:t>N-terminal domain: 0.63 A</a:t>
            </a:r>
            <a:r>
              <a:rPr lang="en-US" sz="2400" dirty="0">
                <a:solidFill>
                  <a:prstClr val="black"/>
                </a:solidFill>
                <a:latin typeface="Courier New" pitchFamily="49" charset="0"/>
              </a:rPr>
              <a:t> </a:t>
            </a:r>
            <a:endParaRPr lang="en-US" sz="2400" dirty="0">
              <a:solidFill>
                <a:prstClr val="white"/>
              </a:solidFill>
            </a:endParaRPr>
          </a:p>
          <a:p>
            <a:pPr fontAlgn="base">
              <a:spcBef>
                <a:spcPct val="50000"/>
              </a:spcBef>
              <a:spcAft>
                <a:spcPct val="0"/>
              </a:spcAft>
            </a:pPr>
            <a:endParaRPr lang="en-US" sz="2800" dirty="0">
              <a:solidFill>
                <a:prstClr val="black"/>
              </a:solidFill>
            </a:endParaRPr>
          </a:p>
        </p:txBody>
      </p:sp>
    </p:spTree>
    <p:extLst>
      <p:ext uri="{BB962C8B-B14F-4D97-AF65-F5344CB8AC3E}">
        <p14:creationId xmlns:p14="http://schemas.microsoft.com/office/powerpoint/2010/main" val="267684672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998" b="6663"/>
          <a:stretch/>
        </p:blipFill>
        <p:spPr>
          <a:xfrm>
            <a:off x="1524000" y="9331"/>
            <a:ext cx="9144000" cy="6848669"/>
          </a:xfrm>
          <a:prstGeom prst="rect">
            <a:avLst/>
          </a:prstGeom>
        </p:spPr>
      </p:pic>
      <p:sp>
        <p:nvSpPr>
          <p:cNvPr id="2" name="TextBox 1"/>
          <p:cNvSpPr txBox="1"/>
          <p:nvPr/>
        </p:nvSpPr>
        <p:spPr>
          <a:xfrm>
            <a:off x="1600201" y="762001"/>
            <a:ext cx="4611435" cy="547715"/>
          </a:xfrm>
          <a:prstGeom prst="rect">
            <a:avLst/>
          </a:prstGeom>
          <a:noFill/>
          <a:effectLst>
            <a:outerShdw blurRad="50800" dist="38100" dir="2700000" algn="tl" rotWithShape="0">
              <a:prstClr val="black">
                <a:alpha val="40000"/>
              </a:prstClr>
            </a:outerShdw>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3200" i="1" dirty="0">
                <a:solidFill>
                  <a:srgbClr val="00B0F0"/>
                </a:solidFill>
                <a:latin typeface="Century Gothic" panose="020B0502020202020204" pitchFamily="34" charset="0"/>
                <a:cs typeface="Arial" panose="020B0604020202020204" pitchFamily="34" charset="0"/>
              </a:rPr>
              <a:t>Thank You</a:t>
            </a:r>
          </a:p>
        </p:txBody>
      </p:sp>
    </p:spTree>
    <p:extLst>
      <p:ext uri="{BB962C8B-B14F-4D97-AF65-F5344CB8AC3E}">
        <p14:creationId xmlns:p14="http://schemas.microsoft.com/office/powerpoint/2010/main" val="418787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2157054" y="4457701"/>
            <a:ext cx="7886700" cy="127619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grpSp>
        <p:nvGrpSpPr>
          <p:cNvPr id="9" name="Group 8"/>
          <p:cNvGrpSpPr/>
          <p:nvPr/>
        </p:nvGrpSpPr>
        <p:grpSpPr>
          <a:xfrm>
            <a:off x="2173826" y="2686051"/>
            <a:ext cx="7922675" cy="1276190"/>
            <a:chOff x="381000" y="2895600"/>
            <a:chExt cx="10563566" cy="170158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cxnSp>
        <p:nvCxnSpPr>
          <p:cNvPr id="11" name="Straight Arrow Connector 10"/>
          <p:cNvCxnSpPr/>
          <p:nvPr/>
        </p:nvCxnSpPr>
        <p:spPr>
          <a:xfrm>
            <a:off x="3050126" y="33147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59751" y="3819525"/>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50326" y="35052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50376" y="3174656"/>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50476" y="29718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50626" y="375285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31626" y="38481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841201" y="36576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336626"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546051"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46101"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36676"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15478" y="160123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5" name="TextBox 24"/>
          <p:cNvSpPr txBox="1"/>
          <p:nvPr/>
        </p:nvSpPr>
        <p:spPr>
          <a:xfrm>
            <a:off x="3713149" y="2109442"/>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6" name="TextBox 25"/>
          <p:cNvSpPr txBox="1"/>
          <p:nvPr/>
        </p:nvSpPr>
        <p:spPr>
          <a:xfrm>
            <a:off x="4503255" y="178509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7" name="TextBox 26"/>
          <p:cNvSpPr txBox="1"/>
          <p:nvPr/>
        </p:nvSpPr>
        <p:spPr>
          <a:xfrm>
            <a:off x="4892924" y="142184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8" name="TextBox 27"/>
          <p:cNvSpPr txBox="1"/>
          <p:nvPr/>
        </p:nvSpPr>
        <p:spPr>
          <a:xfrm>
            <a:off x="5687307" y="118149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9" name="TextBox 28"/>
          <p:cNvSpPr txBox="1"/>
          <p:nvPr/>
        </p:nvSpPr>
        <p:spPr>
          <a:xfrm>
            <a:off x="6868767" y="203313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30" name="TextBox 29"/>
          <p:cNvSpPr txBox="1"/>
          <p:nvPr/>
        </p:nvSpPr>
        <p:spPr>
          <a:xfrm>
            <a:off x="7259831" y="210464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31" name="TextBox 30"/>
          <p:cNvSpPr txBox="1"/>
          <p:nvPr/>
        </p:nvSpPr>
        <p:spPr>
          <a:xfrm>
            <a:off x="7656444" y="1947965"/>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4" name="TextBox 3"/>
          <p:cNvSpPr txBox="1"/>
          <p:nvPr/>
        </p:nvSpPr>
        <p:spPr>
          <a:xfrm>
            <a:off x="4503255" y="3941452"/>
            <a:ext cx="2756576" cy="415498"/>
          </a:xfrm>
          <a:prstGeom prst="rect">
            <a:avLst/>
          </a:prstGeom>
          <a:solidFill>
            <a:schemeClr val="tx1"/>
          </a:solidFill>
        </p:spPr>
        <p:txBody>
          <a:bodyPr wrap="square" rtlCol="0">
            <a:spAutoFit/>
          </a:bodyPr>
          <a:lstStyle/>
          <a:p>
            <a:pPr algn="ctr" fontAlgn="base">
              <a:spcBef>
                <a:spcPct val="50000"/>
              </a:spcBef>
              <a:spcAft>
                <a:spcPct val="0"/>
              </a:spcAft>
            </a:pPr>
            <a:r>
              <a:rPr lang="en-US" sz="2100" i="1" dirty="0">
                <a:solidFill>
                  <a:prstClr val="white">
                    <a:lumMod val="65000"/>
                  </a:prstClr>
                </a:solidFill>
                <a:latin typeface="Arial" charset="0"/>
              </a:rPr>
              <a:t>NUS Reconstruction</a:t>
            </a:r>
          </a:p>
        </p:txBody>
      </p:sp>
      <p:sp>
        <p:nvSpPr>
          <p:cNvPr id="32" name="Right Arrow 31"/>
          <p:cNvSpPr/>
          <p:nvPr/>
        </p:nvSpPr>
        <p:spPr>
          <a:xfrm>
            <a:off x="9982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Right Arrow 32"/>
          <p:cNvSpPr/>
          <p:nvPr/>
        </p:nvSpPr>
        <p:spPr>
          <a:xfrm>
            <a:off x="10096500" y="497619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4" name="TextBox 33"/>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
        <p:nvSpPr>
          <p:cNvPr id="35" name="TextBox 34"/>
          <p:cNvSpPr txBox="1"/>
          <p:nvPr/>
        </p:nvSpPr>
        <p:spPr>
          <a:xfrm>
            <a:off x="2284793" y="5831071"/>
            <a:ext cx="7193500" cy="707886"/>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Directly or indirectly, NUS reconstruction replaces (interpolates) the missing values.</a:t>
            </a:r>
          </a:p>
        </p:txBody>
      </p:sp>
    </p:spTree>
    <p:extLst>
      <p:ext uri="{BB962C8B-B14F-4D97-AF65-F5344CB8AC3E}">
        <p14:creationId xmlns:p14="http://schemas.microsoft.com/office/powerpoint/2010/main" val="1330983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534083"/>
            <a:ext cx="3268362" cy="675728"/>
          </a:xfrm>
          <a:prstGeom prst="rect">
            <a:avLst/>
          </a:prstGeom>
        </p:spPr>
      </p:pic>
      <p:grpSp>
        <p:nvGrpSpPr>
          <p:cNvPr id="2" name="Group 1"/>
          <p:cNvGrpSpPr/>
          <p:nvPr/>
        </p:nvGrpSpPr>
        <p:grpSpPr>
          <a:xfrm>
            <a:off x="404513" y="399450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8995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93878"/>
            <a:ext cx="599365" cy="518095"/>
          </a:xfrm>
          <a:prstGeom prst="rect">
            <a:avLst/>
          </a:prstGeom>
        </p:spPr>
      </p:pic>
      <p:grpSp>
        <p:nvGrpSpPr>
          <p:cNvPr id="35" name="Group 34"/>
          <p:cNvGrpSpPr/>
          <p:nvPr/>
        </p:nvGrpSpPr>
        <p:grpSpPr>
          <a:xfrm>
            <a:off x="7453875" y="4280757"/>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345745"/>
            <a:ext cx="2753611" cy="1376806"/>
          </a:xfrm>
          <a:prstGeom prst="rect">
            <a:avLst/>
          </a:prstGeom>
        </p:spPr>
      </p:pic>
      <p:sp>
        <p:nvSpPr>
          <p:cNvPr id="24" name="Text Box 22"/>
          <p:cNvSpPr txBox="1">
            <a:spLocks noChangeArrowheads="1"/>
          </p:cNvSpPr>
          <p:nvPr/>
        </p:nvSpPr>
        <p:spPr bwMode="auto">
          <a:xfrm>
            <a:off x="753887" y="1120573"/>
            <a:ext cx="10684225" cy="2862322"/>
          </a:xfrm>
          <a:prstGeom prst="rect">
            <a:avLst/>
          </a:prstGeom>
          <a:noFill/>
          <a:ln w="57150" cmpd="thickThin">
            <a:no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dirty="0">
                <a:solidFill>
                  <a:srgbClr val="E7E6E6"/>
                </a:solidFill>
              </a:rPr>
              <a:t>Karen Allen </a:t>
            </a:r>
            <a:r>
              <a:rPr lang="en-US" sz="2000" dirty="0">
                <a:solidFill>
                  <a:srgbClr val="00B0F0"/>
                </a:solidFill>
              </a:rPr>
              <a:t>●</a:t>
            </a:r>
            <a:r>
              <a:rPr lang="en-US" sz="2000" dirty="0">
                <a:solidFill>
                  <a:srgbClr val="E7E6E6"/>
                </a:solidFill>
              </a:rPr>
              <a:t> </a:t>
            </a:r>
            <a:r>
              <a:rPr lang="en-US" sz="2000" dirty="0" smtClean="0">
                <a:solidFill>
                  <a:srgbClr val="E7E6E6"/>
                </a:solidFill>
              </a:rPr>
              <a:t>Amanda Altieri </a:t>
            </a:r>
            <a:r>
              <a:rPr lang="en-US" sz="2000" dirty="0">
                <a:solidFill>
                  <a:srgbClr val="00B0F0"/>
                </a:solidFill>
              </a:rPr>
              <a:t>● </a:t>
            </a:r>
            <a:r>
              <a:rPr lang="en-US" sz="2000" dirty="0" smtClean="0">
                <a:solidFill>
                  <a:srgbClr val="E7E6E6"/>
                </a:solidFill>
              </a:rPr>
              <a:t>Luke </a:t>
            </a:r>
            <a:r>
              <a:rPr lang="en-US" sz="2000" dirty="0" err="1">
                <a:solidFill>
                  <a:srgbClr val="E7E6E6"/>
                </a:solidFill>
              </a:rPr>
              <a:t>Arbogast</a:t>
            </a:r>
            <a:r>
              <a:rPr lang="en-US" sz="2000" dirty="0">
                <a:solidFill>
                  <a:srgbClr val="E7E6E6"/>
                </a:solidFill>
              </a:rPr>
              <a:t> </a:t>
            </a:r>
            <a:r>
              <a:rPr lang="en-US" sz="2000" dirty="0">
                <a:solidFill>
                  <a:srgbClr val="00B0F0"/>
                </a:solidFill>
              </a:rPr>
              <a:t>●</a:t>
            </a:r>
            <a:r>
              <a:rPr lang="en-US" sz="2000" dirty="0">
                <a:solidFill>
                  <a:srgbClr val="E7E6E6"/>
                </a:solidFill>
              </a:rPr>
              <a:t> Yves Aubin </a:t>
            </a:r>
            <a:r>
              <a:rPr lang="en-US" sz="2000" dirty="0">
                <a:solidFill>
                  <a:srgbClr val="00B0F0"/>
                </a:solidFill>
              </a:rPr>
              <a:t>●</a:t>
            </a:r>
            <a:r>
              <a:rPr lang="en-US" sz="2000" dirty="0">
                <a:solidFill>
                  <a:srgbClr val="E7E6E6"/>
                </a:solidFill>
              </a:rPr>
              <a:t> Andrew Baldwin </a:t>
            </a:r>
            <a:r>
              <a:rPr lang="en-US" sz="2000" dirty="0" smtClean="0">
                <a:solidFill>
                  <a:srgbClr val="00B0F0"/>
                </a:solidFill>
              </a:rPr>
              <a:t>●</a:t>
            </a:r>
            <a:r>
              <a:rPr lang="en-US" sz="2000" dirty="0" smtClean="0">
                <a:solidFill>
                  <a:srgbClr val="E7E6E6"/>
                </a:solidFill>
              </a:rPr>
              <a:t> Joseph </a:t>
            </a:r>
            <a:r>
              <a:rPr lang="en-US" sz="2000" dirty="0" err="1">
                <a:solidFill>
                  <a:srgbClr val="E7E6E6"/>
                </a:solidFill>
              </a:rPr>
              <a:t>Barchi</a:t>
            </a:r>
            <a:r>
              <a:rPr lang="en-US" sz="2000" dirty="0">
                <a:solidFill>
                  <a:srgbClr val="E7E6E6"/>
                </a:solidFill>
              </a:rPr>
              <a:t> </a:t>
            </a:r>
            <a:endParaRPr lang="en-US" sz="2000" dirty="0">
              <a:solidFill>
                <a:srgbClr val="00B0F0"/>
              </a:solidFill>
            </a:endParaRPr>
          </a:p>
          <a:p>
            <a:pPr algn="ctr"/>
            <a:r>
              <a:rPr lang="en-US" sz="2000" dirty="0" smtClean="0">
                <a:solidFill>
                  <a:srgbClr val="E7E6E6"/>
                </a:solidFill>
              </a:rPr>
              <a:t>Ad </a:t>
            </a:r>
            <a:r>
              <a:rPr lang="en-US" sz="2000" dirty="0" err="1">
                <a:solidFill>
                  <a:srgbClr val="E7E6E6"/>
                </a:solidFill>
              </a:rPr>
              <a:t>Bax</a:t>
            </a:r>
            <a:r>
              <a:rPr lang="en-US" sz="2000" dirty="0">
                <a:solidFill>
                  <a:srgbClr val="E7E6E6"/>
                </a:solidFill>
              </a:rPr>
              <a:t> </a:t>
            </a:r>
            <a:r>
              <a:rPr lang="en-US" sz="2000" dirty="0">
                <a:solidFill>
                  <a:srgbClr val="00B0F0"/>
                </a:solidFill>
              </a:rPr>
              <a:t>●</a:t>
            </a:r>
            <a:r>
              <a:rPr lang="en-US" sz="2000" dirty="0">
                <a:solidFill>
                  <a:srgbClr val="E7E6E6"/>
                </a:solidFill>
              </a:rPr>
              <a:t> Paul Bowyer </a:t>
            </a:r>
            <a:r>
              <a:rPr lang="en-US" sz="2000" dirty="0" smtClean="0">
                <a:solidFill>
                  <a:srgbClr val="00B0F0"/>
                </a:solidFill>
              </a:rPr>
              <a:t>●</a:t>
            </a:r>
            <a:r>
              <a:rPr lang="en-US" sz="2000" dirty="0">
                <a:solidFill>
                  <a:srgbClr val="E7E6E6"/>
                </a:solidFill>
              </a:rPr>
              <a:t> </a:t>
            </a:r>
            <a:r>
              <a:rPr lang="en-US" sz="2000" dirty="0" smtClean="0">
                <a:solidFill>
                  <a:srgbClr val="E7E6E6"/>
                </a:solidFill>
              </a:rPr>
              <a:t>Robert </a:t>
            </a:r>
            <a:r>
              <a:rPr lang="en-US" sz="2000" dirty="0">
                <a:solidFill>
                  <a:srgbClr val="E7E6E6"/>
                </a:solidFill>
              </a:rPr>
              <a:t>Brinson </a:t>
            </a:r>
            <a:r>
              <a:rPr lang="en-US" sz="2000" dirty="0" smtClean="0">
                <a:solidFill>
                  <a:srgbClr val="00B0F0"/>
                </a:solidFill>
              </a:rPr>
              <a:t>●</a:t>
            </a:r>
            <a:r>
              <a:rPr lang="en-US" sz="2000" dirty="0" smtClean="0">
                <a:solidFill>
                  <a:srgbClr val="E7E6E6"/>
                </a:solidFill>
              </a:rPr>
              <a:t> </a:t>
            </a:r>
            <a:r>
              <a:rPr lang="en-US" sz="2000" dirty="0" smtClean="0">
                <a:solidFill>
                  <a:srgbClr val="E7E6E6"/>
                </a:solidFill>
                <a:cs typeface="Times New Roman" pitchFamily="18" charset="0"/>
              </a:rPr>
              <a:t>James </a:t>
            </a:r>
            <a:r>
              <a:rPr lang="en-US" sz="2000" dirty="0">
                <a:solidFill>
                  <a:srgbClr val="E7E6E6"/>
                </a:solidFill>
                <a:cs typeface="Times New Roman" pitchFamily="18" charset="0"/>
              </a:rPr>
              <a:t>Chou </a:t>
            </a:r>
            <a:r>
              <a:rPr lang="en-US" sz="2000" dirty="0">
                <a:solidFill>
                  <a:srgbClr val="00B0F0"/>
                </a:solidFill>
              </a:rPr>
              <a:t>●</a:t>
            </a:r>
            <a:r>
              <a:rPr lang="en-US" sz="2000" dirty="0">
                <a:solidFill>
                  <a:srgbClr val="E7E6E6"/>
                </a:solidFill>
              </a:rPr>
              <a:t> Gabriel </a:t>
            </a:r>
            <a:r>
              <a:rPr lang="en-US" sz="2000" dirty="0" err="1">
                <a:solidFill>
                  <a:srgbClr val="E7E6E6"/>
                </a:solidFill>
              </a:rPr>
              <a:t>Cornilescu</a:t>
            </a:r>
            <a:r>
              <a:rPr lang="en-US" sz="2000" dirty="0">
                <a:solidFill>
                  <a:srgbClr val="E7E6E6"/>
                </a:solidFill>
              </a:rPr>
              <a:t> </a:t>
            </a:r>
            <a:r>
              <a:rPr lang="en-US" sz="2000" dirty="0">
                <a:solidFill>
                  <a:srgbClr val="00B0F0"/>
                </a:solidFill>
              </a:rPr>
              <a:t>●</a:t>
            </a:r>
            <a:r>
              <a:rPr lang="en-US" sz="2000" dirty="0">
                <a:solidFill>
                  <a:srgbClr val="E7E6E6"/>
                </a:solidFill>
              </a:rPr>
              <a:t> Stefano </a:t>
            </a:r>
            <a:r>
              <a:rPr lang="en-US" sz="2000" dirty="0" err="1">
                <a:solidFill>
                  <a:srgbClr val="E7E6E6"/>
                </a:solidFill>
              </a:rPr>
              <a:t>Ciurli</a:t>
            </a:r>
            <a:r>
              <a:rPr lang="en-US" sz="2000" dirty="0">
                <a:solidFill>
                  <a:srgbClr val="E7E6E6"/>
                </a:solidFill>
              </a:rPr>
              <a:t> </a:t>
            </a:r>
            <a:endParaRPr lang="en-US" sz="2000" dirty="0">
              <a:solidFill>
                <a:srgbClr val="00B0F0"/>
              </a:solidFill>
            </a:endParaRPr>
          </a:p>
          <a:p>
            <a:pPr algn="ctr"/>
            <a:r>
              <a:rPr lang="en-US" sz="2000" dirty="0" smtClean="0">
                <a:solidFill>
                  <a:srgbClr val="E7E6E6"/>
                </a:solidFill>
              </a:rPr>
              <a:t>Brian </a:t>
            </a:r>
            <a:r>
              <a:rPr lang="en-US" sz="2000" dirty="0">
                <a:solidFill>
                  <a:srgbClr val="E7E6E6"/>
                </a:solidFill>
              </a:rPr>
              <a:t>Coggins </a:t>
            </a:r>
            <a:r>
              <a:rPr lang="en-US" sz="2000" dirty="0">
                <a:solidFill>
                  <a:srgbClr val="00B0F0"/>
                </a:solidFill>
              </a:rPr>
              <a:t>●</a:t>
            </a:r>
            <a:r>
              <a:rPr lang="en-US" sz="2000" dirty="0">
                <a:solidFill>
                  <a:srgbClr val="E7E6E6"/>
                </a:solidFill>
              </a:rPr>
              <a:t> </a:t>
            </a:r>
            <a:r>
              <a:rPr lang="en-US" sz="2000" dirty="0" smtClean="0">
                <a:solidFill>
                  <a:srgbClr val="E7E6E6"/>
                </a:solidFill>
              </a:rPr>
              <a:t>Kathleen </a:t>
            </a:r>
            <a:r>
              <a:rPr lang="en-US" sz="2000" dirty="0">
                <a:solidFill>
                  <a:srgbClr val="E7E6E6"/>
                </a:solidFill>
              </a:rPr>
              <a:t>Farley </a:t>
            </a:r>
            <a:r>
              <a:rPr lang="en-US" sz="2000" dirty="0" smtClean="0">
                <a:solidFill>
                  <a:srgbClr val="00B0F0"/>
                </a:solidFill>
              </a:rPr>
              <a:t>●</a:t>
            </a:r>
            <a:r>
              <a:rPr lang="en-US" sz="2000" dirty="0">
                <a:solidFill>
                  <a:srgbClr val="E7E6E6"/>
                </a:solidFill>
              </a:rPr>
              <a:t> </a:t>
            </a:r>
            <a:r>
              <a:rPr lang="en-US" sz="2000" dirty="0" smtClean="0">
                <a:solidFill>
                  <a:srgbClr val="E7E6E6"/>
                </a:solidFill>
              </a:rPr>
              <a:t>David </a:t>
            </a:r>
            <a:r>
              <a:rPr lang="en-US" sz="2000" dirty="0" err="1">
                <a:solidFill>
                  <a:srgbClr val="E7E6E6"/>
                </a:solidFill>
              </a:rPr>
              <a:t>Fushman</a:t>
            </a:r>
            <a:r>
              <a:rPr lang="en-US" sz="2000" dirty="0">
                <a:solidFill>
                  <a:srgbClr val="E7E6E6"/>
                </a:solidFill>
              </a:rPr>
              <a:t> </a:t>
            </a:r>
            <a:r>
              <a:rPr lang="en-US" sz="2000" dirty="0">
                <a:solidFill>
                  <a:srgbClr val="00B0F0"/>
                </a:solidFill>
              </a:rPr>
              <a:t>●</a:t>
            </a:r>
            <a:r>
              <a:rPr lang="en-US" sz="2000" dirty="0">
                <a:solidFill>
                  <a:srgbClr val="E7E6E6"/>
                </a:solidFill>
              </a:rPr>
              <a:t> Michelle Gill </a:t>
            </a:r>
            <a:r>
              <a:rPr lang="en-US" sz="2000" dirty="0">
                <a:solidFill>
                  <a:srgbClr val="00B0F0"/>
                </a:solidFill>
              </a:rPr>
              <a:t>●</a:t>
            </a:r>
            <a:r>
              <a:rPr lang="en-US" sz="2000" dirty="0">
                <a:solidFill>
                  <a:srgbClr val="E7E6E6"/>
                </a:solidFill>
              </a:rPr>
              <a:t> George </a:t>
            </a:r>
            <a:r>
              <a:rPr lang="en-US" sz="2000" dirty="0" smtClean="0">
                <a:solidFill>
                  <a:srgbClr val="E7E6E6"/>
                </a:solidFill>
              </a:rPr>
              <a:t>Gray </a:t>
            </a:r>
            <a:r>
              <a:rPr lang="en-US" sz="2000" dirty="0">
                <a:solidFill>
                  <a:srgbClr val="00B0F0"/>
                </a:solidFill>
              </a:rPr>
              <a:t>●</a:t>
            </a:r>
            <a:r>
              <a:rPr lang="en-US" sz="2000" dirty="0">
                <a:solidFill>
                  <a:srgbClr val="E7E6E6"/>
                </a:solidFill>
              </a:rPr>
              <a:t> </a:t>
            </a:r>
            <a:r>
              <a:rPr lang="en-US" sz="2000" dirty="0" smtClean="0">
                <a:solidFill>
                  <a:srgbClr val="E7E6E6"/>
                </a:solidFill>
              </a:rPr>
              <a:t>Alex </a:t>
            </a:r>
            <a:r>
              <a:rPr lang="en-US" sz="2000" dirty="0" err="1" smtClean="0">
                <a:solidFill>
                  <a:srgbClr val="E7E6E6"/>
                </a:solidFill>
              </a:rPr>
              <a:t>Grishaev</a:t>
            </a:r>
            <a:r>
              <a:rPr lang="en-US" sz="2000" dirty="0" smtClean="0">
                <a:solidFill>
                  <a:srgbClr val="E7E6E6"/>
                </a:solidFill>
              </a:rPr>
              <a:t> </a:t>
            </a:r>
            <a:r>
              <a:rPr lang="en-US" sz="2000" dirty="0">
                <a:solidFill>
                  <a:srgbClr val="E7E6E6"/>
                </a:solidFill>
              </a:rPr>
              <a:t>Stephan </a:t>
            </a:r>
            <a:r>
              <a:rPr lang="en-US" sz="2000" dirty="0" err="1">
                <a:solidFill>
                  <a:srgbClr val="E7E6E6"/>
                </a:solidFill>
              </a:rPr>
              <a:t>Grzesiek</a:t>
            </a:r>
            <a:r>
              <a:rPr lang="en-US" sz="2000" dirty="0">
                <a:solidFill>
                  <a:srgbClr val="E7E6E6"/>
                </a:solidFill>
              </a:rPr>
              <a:t> </a:t>
            </a:r>
            <a:r>
              <a:rPr lang="en-US" sz="2000" dirty="0">
                <a:solidFill>
                  <a:srgbClr val="00B0F0"/>
                </a:solidFill>
              </a:rPr>
              <a:t>●</a:t>
            </a:r>
            <a:r>
              <a:rPr lang="en-US" sz="2000" dirty="0">
                <a:solidFill>
                  <a:srgbClr val="E7E6E6"/>
                </a:solidFill>
              </a:rPr>
              <a:t> Jeff Hoch </a:t>
            </a:r>
            <a:r>
              <a:rPr lang="en-US" sz="2000" dirty="0" smtClean="0">
                <a:solidFill>
                  <a:srgbClr val="00B0F0"/>
                </a:solidFill>
              </a:rPr>
              <a:t>●</a:t>
            </a:r>
            <a:r>
              <a:rPr lang="en-US" sz="2000" dirty="0">
                <a:solidFill>
                  <a:srgbClr val="E7E6E6"/>
                </a:solidFill>
              </a:rPr>
              <a:t> </a:t>
            </a:r>
            <a:r>
              <a:rPr lang="en-US" sz="2000" dirty="0" smtClean="0">
                <a:solidFill>
                  <a:srgbClr val="E7E6E6"/>
                </a:solidFill>
              </a:rPr>
              <a:t>Sven </a:t>
            </a:r>
            <a:r>
              <a:rPr lang="en-US" sz="2000" dirty="0" err="1" smtClean="0">
                <a:solidFill>
                  <a:srgbClr val="E7E6E6"/>
                </a:solidFill>
              </a:rPr>
              <a:t>Hyberts</a:t>
            </a:r>
            <a:r>
              <a:rPr lang="en-US" sz="2000" dirty="0" smtClean="0">
                <a:solidFill>
                  <a:srgbClr val="E7E6E6"/>
                </a:solidFill>
              </a:rPr>
              <a:t> </a:t>
            </a:r>
            <a:r>
              <a:rPr lang="en-US" sz="2000" dirty="0" smtClean="0">
                <a:solidFill>
                  <a:srgbClr val="00B0F0"/>
                </a:solidFill>
              </a:rPr>
              <a:t>●</a:t>
            </a:r>
            <a:r>
              <a:rPr lang="en-US" sz="2000" dirty="0" smtClean="0">
                <a:solidFill>
                  <a:srgbClr val="E7E6E6"/>
                </a:solidFill>
              </a:rPr>
              <a:t> Brad </a:t>
            </a:r>
            <a:r>
              <a:rPr lang="en-US" sz="2000" dirty="0">
                <a:solidFill>
                  <a:srgbClr val="E7E6E6"/>
                </a:solidFill>
              </a:rPr>
              <a:t>Jordan </a:t>
            </a:r>
            <a:r>
              <a:rPr lang="en-US" sz="2000" dirty="0">
                <a:solidFill>
                  <a:srgbClr val="00B0F0"/>
                </a:solidFill>
              </a:rPr>
              <a:t>●</a:t>
            </a:r>
            <a:r>
              <a:rPr lang="en-US" sz="2000" dirty="0">
                <a:solidFill>
                  <a:srgbClr val="E7E6E6"/>
                </a:solidFill>
              </a:rPr>
              <a:t> Lewis Kay </a:t>
            </a:r>
            <a:r>
              <a:rPr lang="en-US" sz="2000" dirty="0">
                <a:solidFill>
                  <a:srgbClr val="00B0F0"/>
                </a:solidFill>
              </a:rPr>
              <a:t>●</a:t>
            </a:r>
            <a:r>
              <a:rPr lang="en-US" sz="2000" dirty="0">
                <a:solidFill>
                  <a:srgbClr val="E7E6E6"/>
                </a:solidFill>
              </a:rPr>
              <a:t> </a:t>
            </a:r>
            <a:r>
              <a:rPr lang="en-US" sz="2000" dirty="0" smtClean="0">
                <a:solidFill>
                  <a:srgbClr val="E7E6E6"/>
                </a:solidFill>
              </a:rPr>
              <a:t>Georg </a:t>
            </a:r>
            <a:r>
              <a:rPr lang="en-US" sz="2000" dirty="0" err="1">
                <a:solidFill>
                  <a:srgbClr val="E7E6E6"/>
                </a:solidFill>
              </a:rPr>
              <a:t>Kontaxis</a:t>
            </a:r>
            <a:r>
              <a:rPr lang="en-US" sz="2000" dirty="0">
                <a:solidFill>
                  <a:srgbClr val="E7E6E6"/>
                </a:solidFill>
              </a:rPr>
              <a:t> </a:t>
            </a:r>
            <a:endParaRPr lang="en-US" sz="2000" dirty="0">
              <a:solidFill>
                <a:srgbClr val="00B0F0"/>
              </a:solidFill>
            </a:endParaRPr>
          </a:p>
          <a:p>
            <a:pPr algn="ctr"/>
            <a:r>
              <a:rPr lang="en-US" sz="2000" dirty="0" err="1" smtClean="0">
                <a:solidFill>
                  <a:srgbClr val="E7E6E6"/>
                </a:solidFill>
              </a:rPr>
              <a:t>Krish</a:t>
            </a:r>
            <a:r>
              <a:rPr lang="en-US" sz="2000" dirty="0" smtClean="0">
                <a:solidFill>
                  <a:srgbClr val="E7E6E6"/>
                </a:solidFill>
              </a:rPr>
              <a:t> Krishnamurthy </a:t>
            </a:r>
            <a:r>
              <a:rPr lang="en-US" sz="2000" dirty="0" smtClean="0">
                <a:solidFill>
                  <a:srgbClr val="00B0F0"/>
                </a:solidFill>
              </a:rPr>
              <a:t>●</a:t>
            </a:r>
            <a:r>
              <a:rPr lang="en-US" sz="2000" dirty="0" smtClean="0">
                <a:solidFill>
                  <a:srgbClr val="E7E6E6"/>
                </a:solidFill>
              </a:rPr>
              <a:t> John </a:t>
            </a:r>
            <a:r>
              <a:rPr lang="en-US" sz="2000" dirty="0" err="1" smtClean="0">
                <a:solidFill>
                  <a:srgbClr val="E7E6E6"/>
                </a:solidFill>
              </a:rPr>
              <a:t>Kuszewski</a:t>
            </a:r>
            <a:r>
              <a:rPr lang="en-US" sz="2000" dirty="0" smtClean="0">
                <a:solidFill>
                  <a:srgbClr val="E7E6E6"/>
                </a:solidFill>
              </a:rPr>
              <a:t> </a:t>
            </a:r>
            <a:r>
              <a:rPr lang="en-US" sz="2000" dirty="0" smtClean="0">
                <a:solidFill>
                  <a:srgbClr val="00B0F0"/>
                </a:solidFill>
              </a:rPr>
              <a:t>●</a:t>
            </a:r>
            <a:r>
              <a:rPr lang="en-US" sz="2000" dirty="0" smtClean="0">
                <a:solidFill>
                  <a:srgbClr val="E7E6E6"/>
                </a:solidFill>
              </a:rPr>
              <a:t> </a:t>
            </a:r>
            <a:r>
              <a:rPr lang="en-US" sz="2000" dirty="0">
                <a:solidFill>
                  <a:srgbClr val="E7E6E6"/>
                </a:solidFill>
              </a:rPr>
              <a:t>Dong Long </a:t>
            </a:r>
            <a:r>
              <a:rPr lang="en-US" sz="2000" dirty="0">
                <a:solidFill>
                  <a:srgbClr val="00B0F0"/>
                </a:solidFill>
              </a:rPr>
              <a:t>●</a:t>
            </a:r>
            <a:r>
              <a:rPr lang="en-US" sz="2000" dirty="0">
                <a:solidFill>
                  <a:srgbClr val="E7E6E6"/>
                </a:solidFill>
              </a:rPr>
              <a:t> </a:t>
            </a:r>
            <a:r>
              <a:rPr lang="en-US" sz="2000" dirty="0" smtClean="0">
                <a:solidFill>
                  <a:srgbClr val="E7E6E6"/>
                </a:solidFill>
              </a:rPr>
              <a:t>Massimo </a:t>
            </a:r>
            <a:r>
              <a:rPr lang="en-US" sz="2000" dirty="0" err="1">
                <a:solidFill>
                  <a:srgbClr val="E7E6E6"/>
                </a:solidFill>
              </a:rPr>
              <a:t>Lucci</a:t>
            </a:r>
            <a:r>
              <a:rPr lang="en-US" sz="2000" dirty="0">
                <a:solidFill>
                  <a:srgbClr val="E7E6E6"/>
                </a:solidFill>
              </a:rPr>
              <a:t> </a:t>
            </a:r>
            <a:r>
              <a:rPr lang="en-US" sz="2000" dirty="0">
                <a:solidFill>
                  <a:srgbClr val="00B0F0"/>
                </a:solidFill>
              </a:rPr>
              <a:t>●</a:t>
            </a:r>
            <a:r>
              <a:rPr lang="en-US" sz="2000" dirty="0" smtClean="0">
                <a:solidFill>
                  <a:srgbClr val="E7E6E6"/>
                </a:solidFill>
              </a:rPr>
              <a:t> </a:t>
            </a:r>
            <a:r>
              <a:rPr lang="en-US" sz="2000" dirty="0">
                <a:solidFill>
                  <a:srgbClr val="E7E6E6"/>
                </a:solidFill>
              </a:rPr>
              <a:t>Mark </a:t>
            </a:r>
            <a:r>
              <a:rPr lang="en-US" sz="2000" dirty="0" err="1" smtClean="0">
                <a:solidFill>
                  <a:srgbClr val="E7E6E6"/>
                </a:solidFill>
              </a:rPr>
              <a:t>Maciejewski</a:t>
            </a:r>
            <a:r>
              <a:rPr lang="en-US" sz="2000" dirty="0" smtClean="0">
                <a:solidFill>
                  <a:srgbClr val="E7E6E6"/>
                </a:solidFill>
              </a:rPr>
              <a:t> </a:t>
            </a:r>
            <a:endParaRPr lang="en-US" sz="2000" dirty="0">
              <a:solidFill>
                <a:srgbClr val="00B0F0"/>
              </a:solidFill>
            </a:endParaRPr>
          </a:p>
          <a:p>
            <a:pPr algn="ctr"/>
            <a:r>
              <a:rPr lang="en-US" sz="2000" dirty="0" smtClean="0">
                <a:solidFill>
                  <a:srgbClr val="E7E6E6"/>
                </a:solidFill>
              </a:rPr>
              <a:t>John </a:t>
            </a:r>
            <a:r>
              <a:rPr lang="en-US" sz="2000" dirty="0">
                <a:solidFill>
                  <a:srgbClr val="E7E6E6"/>
                </a:solidFill>
              </a:rPr>
              <a:t>Marino </a:t>
            </a:r>
            <a:r>
              <a:rPr lang="en-US" sz="2000" dirty="0">
                <a:solidFill>
                  <a:srgbClr val="00B0F0"/>
                </a:solidFill>
              </a:rPr>
              <a:t>●</a:t>
            </a:r>
            <a:r>
              <a:rPr lang="en-US" sz="2000" dirty="0">
                <a:solidFill>
                  <a:srgbClr val="E7E6E6"/>
                </a:solidFill>
              </a:rPr>
              <a:t> Ryan McKay </a:t>
            </a:r>
            <a:r>
              <a:rPr lang="en-US" sz="2000" dirty="0">
                <a:solidFill>
                  <a:srgbClr val="00B0F0"/>
                </a:solidFill>
              </a:rPr>
              <a:t>●</a:t>
            </a:r>
            <a:r>
              <a:rPr lang="en-US" sz="2000" dirty="0">
                <a:solidFill>
                  <a:srgbClr val="E7E6E6"/>
                </a:solidFill>
              </a:rPr>
              <a:t> </a:t>
            </a:r>
            <a:r>
              <a:rPr lang="en-US" sz="2000" dirty="0" err="1">
                <a:solidFill>
                  <a:srgbClr val="E7E6E6"/>
                </a:solidFill>
              </a:rPr>
              <a:t>Leszek</a:t>
            </a:r>
            <a:r>
              <a:rPr lang="en-US" sz="2000" dirty="0">
                <a:solidFill>
                  <a:srgbClr val="E7E6E6"/>
                </a:solidFill>
              </a:rPr>
              <a:t> </a:t>
            </a:r>
            <a:r>
              <a:rPr lang="en-US" sz="2000" dirty="0" err="1" smtClean="0">
                <a:solidFill>
                  <a:srgbClr val="E7E6E6"/>
                </a:solidFill>
              </a:rPr>
              <a:t>Poppe</a:t>
            </a:r>
            <a:r>
              <a:rPr lang="en-US" sz="2000" dirty="0" smtClean="0">
                <a:solidFill>
                  <a:srgbClr val="E7E6E6"/>
                </a:solidFill>
              </a:rPr>
              <a:t> </a:t>
            </a:r>
            <a:r>
              <a:rPr lang="en-US" sz="2000" dirty="0" smtClean="0">
                <a:solidFill>
                  <a:srgbClr val="00B0F0"/>
                </a:solidFill>
              </a:rPr>
              <a:t>●</a:t>
            </a:r>
            <a:r>
              <a:rPr lang="en-US" sz="2000" dirty="0">
                <a:solidFill>
                  <a:srgbClr val="E7E6E6"/>
                </a:solidFill>
              </a:rPr>
              <a:t> </a:t>
            </a:r>
            <a:r>
              <a:rPr lang="en-US" sz="2000" dirty="0" smtClean="0">
                <a:solidFill>
                  <a:srgbClr val="E7E6E6"/>
                </a:solidFill>
              </a:rPr>
              <a:t>John Pfeiffer </a:t>
            </a:r>
            <a:r>
              <a:rPr lang="en-US" sz="2000" dirty="0" smtClean="0">
                <a:solidFill>
                  <a:srgbClr val="00B0F0"/>
                </a:solidFill>
              </a:rPr>
              <a:t>●</a:t>
            </a:r>
            <a:r>
              <a:rPr lang="en-US" sz="2000" dirty="0" smtClean="0">
                <a:solidFill>
                  <a:srgbClr val="E7E6E6"/>
                </a:solidFill>
              </a:rPr>
              <a:t> Ben </a:t>
            </a:r>
            <a:r>
              <a:rPr lang="en-US" sz="2000" dirty="0">
                <a:solidFill>
                  <a:srgbClr val="E7E6E6"/>
                </a:solidFill>
              </a:rPr>
              <a:t>Ramirez </a:t>
            </a:r>
            <a:r>
              <a:rPr lang="en-US" sz="2000" dirty="0">
                <a:solidFill>
                  <a:srgbClr val="00B0F0"/>
                </a:solidFill>
              </a:rPr>
              <a:t>●</a:t>
            </a:r>
            <a:r>
              <a:rPr lang="en-US" sz="2000" dirty="0">
                <a:solidFill>
                  <a:srgbClr val="E7E6E6"/>
                </a:solidFill>
              </a:rPr>
              <a:t> David </a:t>
            </a:r>
            <a:r>
              <a:rPr lang="en-US" sz="2000" dirty="0" err="1" smtClean="0">
                <a:solidFill>
                  <a:srgbClr val="E7E6E6"/>
                </a:solidFill>
              </a:rPr>
              <a:t>Rovnyak</a:t>
            </a:r>
            <a:r>
              <a:rPr lang="en-US" sz="2000" dirty="0" smtClean="0">
                <a:solidFill>
                  <a:srgbClr val="E7E6E6"/>
                </a:solidFill>
              </a:rPr>
              <a:t> </a:t>
            </a:r>
            <a:endParaRPr lang="en-US" sz="2000" dirty="0">
              <a:solidFill>
                <a:srgbClr val="00B0F0"/>
              </a:solidFill>
            </a:endParaRPr>
          </a:p>
          <a:p>
            <a:pPr algn="ctr"/>
            <a:r>
              <a:rPr lang="en-US" sz="2000" dirty="0" smtClean="0">
                <a:solidFill>
                  <a:srgbClr val="E7E6E6"/>
                </a:solidFill>
              </a:rPr>
              <a:t>Dave </a:t>
            </a:r>
            <a:r>
              <a:rPr lang="en-US" sz="2000" dirty="0">
                <a:solidFill>
                  <a:srgbClr val="E7E6E6"/>
                </a:solidFill>
              </a:rPr>
              <a:t>Russell </a:t>
            </a:r>
            <a:r>
              <a:rPr lang="en-US" sz="2000" dirty="0">
                <a:solidFill>
                  <a:srgbClr val="00B0F0"/>
                </a:solidFill>
              </a:rPr>
              <a:t>●</a:t>
            </a:r>
            <a:r>
              <a:rPr lang="en-US" sz="2000" dirty="0">
                <a:solidFill>
                  <a:srgbClr val="E7E6E6"/>
                </a:solidFill>
              </a:rPr>
              <a:t> Michael </a:t>
            </a:r>
            <a:r>
              <a:rPr lang="en-US" sz="2000" dirty="0" smtClean="0">
                <a:solidFill>
                  <a:srgbClr val="E7E6E6"/>
                </a:solidFill>
              </a:rPr>
              <a:t>Shapiro </a:t>
            </a:r>
            <a:r>
              <a:rPr lang="en-US" sz="2000" dirty="0" smtClean="0">
                <a:solidFill>
                  <a:srgbClr val="00B0F0"/>
                </a:solidFill>
              </a:rPr>
              <a:t>●</a:t>
            </a:r>
            <a:r>
              <a:rPr lang="en-US" sz="2000" dirty="0" smtClean="0">
                <a:solidFill>
                  <a:srgbClr val="E7E6E6"/>
                </a:solidFill>
              </a:rPr>
              <a:t> </a:t>
            </a:r>
            <a:r>
              <a:rPr lang="en-US" sz="2000" dirty="0" smtClean="0">
                <a:solidFill>
                  <a:srgbClr val="E7E6E6"/>
                </a:solidFill>
                <a:cs typeface="Times New Roman" pitchFamily="18" charset="0"/>
              </a:rPr>
              <a:t>Adam Schuyler </a:t>
            </a:r>
            <a:r>
              <a:rPr lang="en-US" sz="2000" dirty="0" smtClean="0">
                <a:solidFill>
                  <a:srgbClr val="00B0F0"/>
                </a:solidFill>
              </a:rPr>
              <a:t>●</a:t>
            </a:r>
            <a:r>
              <a:rPr lang="en-US" sz="2000" dirty="0" smtClean="0">
                <a:solidFill>
                  <a:srgbClr val="E7E6E6"/>
                </a:solidFill>
                <a:cs typeface="Times New Roman" pitchFamily="18" charset="0"/>
              </a:rPr>
              <a:t> </a:t>
            </a:r>
            <a:r>
              <a:rPr lang="en-US" sz="2000" dirty="0" err="1">
                <a:solidFill>
                  <a:srgbClr val="E7E6E6"/>
                </a:solidFill>
                <a:cs typeface="Times New Roman" pitchFamily="18" charset="0"/>
              </a:rPr>
              <a:t>Evgeny</a:t>
            </a:r>
            <a:r>
              <a:rPr lang="en-US" sz="2000" dirty="0">
                <a:solidFill>
                  <a:srgbClr val="E7E6E6"/>
                </a:solidFill>
                <a:cs typeface="Times New Roman" pitchFamily="18" charset="0"/>
              </a:rPr>
              <a:t> </a:t>
            </a:r>
            <a:r>
              <a:rPr lang="en-US" sz="2000" dirty="0" err="1">
                <a:solidFill>
                  <a:srgbClr val="E7E6E6"/>
                </a:solidFill>
                <a:cs typeface="Times New Roman" pitchFamily="18" charset="0"/>
              </a:rPr>
              <a:t>Tishchenko</a:t>
            </a:r>
            <a:r>
              <a:rPr lang="en-US" sz="2000" dirty="0">
                <a:solidFill>
                  <a:srgbClr val="E7E6E6"/>
                </a:solidFill>
                <a:cs typeface="Times New Roman" pitchFamily="18" charset="0"/>
              </a:rPr>
              <a:t> </a:t>
            </a:r>
            <a:r>
              <a:rPr lang="en-US" sz="2000" dirty="0">
                <a:solidFill>
                  <a:srgbClr val="00B0F0"/>
                </a:solidFill>
              </a:rPr>
              <a:t>●</a:t>
            </a:r>
            <a:r>
              <a:rPr lang="en-US" sz="2000" dirty="0">
                <a:solidFill>
                  <a:srgbClr val="E7E6E6"/>
                </a:solidFill>
              </a:rPr>
              <a:t> Desi </a:t>
            </a:r>
            <a:r>
              <a:rPr lang="en-US" sz="2000" dirty="0" err="1">
                <a:solidFill>
                  <a:srgbClr val="E7E6E6"/>
                </a:solidFill>
              </a:rPr>
              <a:t>Tsao</a:t>
            </a:r>
            <a:r>
              <a:rPr lang="en-US" sz="2000" dirty="0">
                <a:solidFill>
                  <a:srgbClr val="E7E6E6"/>
                </a:solidFill>
              </a:rPr>
              <a:t> </a:t>
            </a:r>
            <a:r>
              <a:rPr lang="en-US" sz="2000" dirty="0">
                <a:solidFill>
                  <a:srgbClr val="00B0F0"/>
                </a:solidFill>
              </a:rPr>
              <a:t>●</a:t>
            </a:r>
            <a:r>
              <a:rPr lang="en-US" sz="2000" dirty="0">
                <a:solidFill>
                  <a:srgbClr val="E7E6E6"/>
                </a:solidFill>
              </a:rPr>
              <a:t> Tobias </a:t>
            </a:r>
            <a:r>
              <a:rPr lang="en-US" sz="2000" dirty="0" smtClean="0">
                <a:solidFill>
                  <a:srgbClr val="E7E6E6"/>
                </a:solidFill>
              </a:rPr>
              <a:t>Ulmer </a:t>
            </a:r>
            <a:r>
              <a:rPr lang="en-US" sz="2000" dirty="0" err="1" smtClean="0">
                <a:solidFill>
                  <a:srgbClr val="E7E6E6"/>
                </a:solidFill>
              </a:rPr>
              <a:t>Gerteen</a:t>
            </a:r>
            <a:r>
              <a:rPr lang="en-US" sz="2000" dirty="0" smtClean="0">
                <a:solidFill>
                  <a:srgbClr val="E7E6E6"/>
                </a:solidFill>
              </a:rPr>
              <a:t> </a:t>
            </a:r>
            <a:r>
              <a:rPr lang="en-US" sz="2000" dirty="0" err="1">
                <a:solidFill>
                  <a:srgbClr val="E7E6E6"/>
                </a:solidFill>
              </a:rPr>
              <a:t>Vuister</a:t>
            </a:r>
            <a:r>
              <a:rPr lang="en-US" sz="2000" dirty="0">
                <a:solidFill>
                  <a:srgbClr val="E7E6E6"/>
                </a:solidFill>
              </a:rPr>
              <a:t> </a:t>
            </a:r>
            <a:r>
              <a:rPr lang="en-US" sz="2000" dirty="0">
                <a:solidFill>
                  <a:srgbClr val="00B0F0"/>
                </a:solidFill>
              </a:rPr>
              <a:t>●</a:t>
            </a:r>
            <a:r>
              <a:rPr lang="en-US" sz="2000" dirty="0">
                <a:solidFill>
                  <a:srgbClr val="E7E6E6"/>
                </a:solidFill>
              </a:rPr>
              <a:t> Greg Walker </a:t>
            </a:r>
            <a:r>
              <a:rPr lang="en-US" sz="2000" dirty="0">
                <a:solidFill>
                  <a:srgbClr val="00B0F0"/>
                </a:solidFill>
              </a:rPr>
              <a:t>●</a:t>
            </a:r>
            <a:r>
              <a:rPr lang="en-US" sz="2000" dirty="0">
                <a:solidFill>
                  <a:srgbClr val="E7E6E6"/>
                </a:solidFill>
              </a:rPr>
              <a:t> Gerard </a:t>
            </a:r>
            <a:r>
              <a:rPr lang="en-US" sz="2000" dirty="0" err="1">
                <a:solidFill>
                  <a:srgbClr val="E7E6E6"/>
                </a:solidFill>
              </a:rPr>
              <a:t>Weatherby</a:t>
            </a:r>
            <a:r>
              <a:rPr lang="en-US" sz="2000" dirty="0">
                <a:solidFill>
                  <a:srgbClr val="E7E6E6"/>
                </a:solidFill>
              </a:rPr>
              <a:t> </a:t>
            </a:r>
            <a:r>
              <a:rPr lang="en-US" sz="2000" dirty="0">
                <a:solidFill>
                  <a:srgbClr val="00B0F0"/>
                </a:solidFill>
              </a:rPr>
              <a:t>● </a:t>
            </a:r>
            <a:r>
              <a:rPr lang="en-US" sz="2000" dirty="0" smtClean="0">
                <a:solidFill>
                  <a:srgbClr val="E7E6E6"/>
                </a:solidFill>
              </a:rPr>
              <a:t>Justin </a:t>
            </a:r>
            <a:r>
              <a:rPr lang="en-US" sz="2000" dirty="0">
                <a:solidFill>
                  <a:srgbClr val="E7E6E6"/>
                </a:solidFill>
              </a:rPr>
              <a:t>Wu </a:t>
            </a:r>
            <a:r>
              <a:rPr lang="en-US" sz="2000" dirty="0" smtClean="0">
                <a:solidFill>
                  <a:srgbClr val="00B0F0"/>
                </a:solidFill>
              </a:rPr>
              <a:t>●</a:t>
            </a:r>
            <a:r>
              <a:rPr lang="en-US" sz="2000" dirty="0" smtClean="0">
                <a:solidFill>
                  <a:srgbClr val="E7E6E6"/>
                </a:solidFill>
              </a:rPr>
              <a:t> Shen </a:t>
            </a:r>
            <a:r>
              <a:rPr lang="en-US" sz="2000" dirty="0">
                <a:solidFill>
                  <a:srgbClr val="E7E6E6"/>
                </a:solidFill>
              </a:rPr>
              <a:t>Yang </a:t>
            </a:r>
            <a:r>
              <a:rPr lang="en-US" sz="2000" dirty="0">
                <a:solidFill>
                  <a:srgbClr val="00B0F0"/>
                </a:solidFill>
              </a:rPr>
              <a:t>●</a:t>
            </a:r>
            <a:r>
              <a:rPr lang="en-US" sz="2000" dirty="0">
                <a:solidFill>
                  <a:srgbClr val="E7E6E6"/>
                </a:solidFill>
              </a:rPr>
              <a:t> </a:t>
            </a:r>
            <a:r>
              <a:rPr lang="en-US" sz="2000" dirty="0" err="1">
                <a:solidFill>
                  <a:srgbClr val="E7E6E6"/>
                </a:solidFill>
              </a:rPr>
              <a:t>Jinfa</a:t>
            </a:r>
            <a:r>
              <a:rPr lang="en-US" sz="2000" dirty="0">
                <a:solidFill>
                  <a:srgbClr val="E7E6E6"/>
                </a:solidFill>
              </a:rPr>
              <a:t> Ying </a:t>
            </a:r>
            <a:endParaRPr lang="en-US" sz="2000" dirty="0">
              <a:solidFill>
                <a:srgbClr val="00B0F0"/>
              </a:solidFill>
            </a:endParaRPr>
          </a:p>
          <a:p>
            <a:pPr algn="ctr"/>
            <a:r>
              <a:rPr lang="en-US" sz="2000" dirty="0" smtClean="0">
                <a:solidFill>
                  <a:srgbClr val="E7E6E6"/>
                </a:solidFill>
              </a:rPr>
              <a:t>Edward </a:t>
            </a:r>
            <a:r>
              <a:rPr lang="en-US" sz="2000" dirty="0" err="1" smtClean="0">
                <a:solidFill>
                  <a:srgbClr val="E7E6E6"/>
                </a:solidFill>
              </a:rPr>
              <a:t>Zartler</a:t>
            </a:r>
            <a:r>
              <a:rPr lang="en-US" sz="2000" dirty="0" smtClean="0">
                <a:solidFill>
                  <a:srgbClr val="E7E6E6"/>
                </a:solidFill>
              </a:rPr>
              <a:t> </a:t>
            </a:r>
            <a:r>
              <a:rPr lang="en-US" sz="2000" dirty="0" smtClean="0">
                <a:solidFill>
                  <a:srgbClr val="00B0F0"/>
                </a:solidFill>
              </a:rPr>
              <a:t>●</a:t>
            </a:r>
            <a:r>
              <a:rPr lang="en-US" sz="2000" dirty="0" smtClean="0">
                <a:solidFill>
                  <a:srgbClr val="E7E6E6"/>
                </a:solidFill>
              </a:rPr>
              <a:t> </a:t>
            </a:r>
            <a:r>
              <a:rPr lang="en-US" sz="2000" dirty="0" err="1" smtClean="0">
                <a:solidFill>
                  <a:srgbClr val="E7E6E6"/>
                </a:solidFill>
              </a:rPr>
              <a:t>Guang</a:t>
            </a:r>
            <a:r>
              <a:rPr lang="en-US" sz="2000" dirty="0" smtClean="0">
                <a:solidFill>
                  <a:srgbClr val="E7E6E6"/>
                </a:solidFill>
              </a:rPr>
              <a:t> </a:t>
            </a:r>
            <a:r>
              <a:rPr lang="en-US" sz="2000" dirty="0">
                <a:solidFill>
                  <a:srgbClr val="E7E6E6"/>
                </a:solidFill>
              </a:rPr>
              <a:t>Zhu </a:t>
            </a:r>
            <a:r>
              <a:rPr lang="en-US" sz="2000" dirty="0">
                <a:solidFill>
                  <a:srgbClr val="00B0F0"/>
                </a:solidFill>
              </a:rPr>
              <a:t>●</a:t>
            </a:r>
            <a:r>
              <a:rPr lang="en-US" sz="2000" dirty="0">
                <a:solidFill>
                  <a:srgbClr val="E7E6E6"/>
                </a:solidFill>
              </a:rPr>
              <a:t> Markus </a:t>
            </a:r>
            <a:r>
              <a:rPr lang="en-US" sz="2000" dirty="0" err="1">
                <a:solidFill>
                  <a:srgbClr val="E7E6E6"/>
                </a:solidFill>
              </a:rPr>
              <a:t>Zweckstetter</a:t>
            </a:r>
            <a:r>
              <a:rPr lang="en-US" sz="2000" dirty="0">
                <a:solidFill>
                  <a:srgbClr val="E7E6E6"/>
                </a:solidFill>
              </a:rPr>
              <a:t>  </a:t>
            </a:r>
          </a:p>
        </p:txBody>
      </p:sp>
      <p:sp>
        <p:nvSpPr>
          <p:cNvPr id="14" name="TextBox 13"/>
          <p:cNvSpPr txBox="1"/>
          <p:nvPr/>
        </p:nvSpPr>
        <p:spPr>
          <a:xfrm>
            <a:off x="210312" y="17812"/>
            <a:ext cx="11784672"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800" i="1" kern="0" dirty="0" smtClean="0">
                <a:solidFill>
                  <a:srgbClr val="00B0F0"/>
                </a:solidFill>
                <a:latin typeface="Century Gothic" panose="020B0502020202020204" pitchFamily="34" charset="0"/>
              </a:rPr>
              <a:t>Acknowledgements</a:t>
            </a:r>
          </a:p>
        </p:txBody>
      </p:sp>
    </p:spTree>
    <p:extLst>
      <p:ext uri="{BB962C8B-B14F-4D97-AF65-F5344CB8AC3E}">
        <p14:creationId xmlns:p14="http://schemas.microsoft.com/office/powerpoint/2010/main" val="1424269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2157054" y="3249599"/>
            <a:ext cx="7886700" cy="1276190"/>
          </a:xfrm>
          <a:prstGeom prst="rect">
            <a:avLst/>
          </a:prstGeom>
        </p:spPr>
      </p:pic>
      <p:grpSp>
        <p:nvGrpSpPr>
          <p:cNvPr id="9" name="Group 8"/>
          <p:cNvGrpSpPr/>
          <p:nvPr/>
        </p:nvGrpSpPr>
        <p:grpSpPr>
          <a:xfrm>
            <a:off x="2173826" y="1477949"/>
            <a:ext cx="7922675" cy="1276190"/>
            <a:chOff x="381000" y="2895600"/>
            <a:chExt cx="10563566" cy="170158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cxnSp>
        <p:nvCxnSpPr>
          <p:cNvPr id="11" name="Straight Arrow Connector 10"/>
          <p:cNvCxnSpPr/>
          <p:nvPr/>
        </p:nvCxnSpPr>
        <p:spPr>
          <a:xfrm>
            <a:off x="3050126" y="21065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59751" y="2611423"/>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50326" y="22970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50376" y="1966554"/>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50476" y="17636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50626" y="254474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31626" y="26399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841201" y="24494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336626" y="2220898"/>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546051" y="2220898"/>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46101" y="2220898"/>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36676" y="2220898"/>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503255" y="2733350"/>
            <a:ext cx="2756576" cy="415498"/>
          </a:xfrm>
          <a:prstGeom prst="rect">
            <a:avLst/>
          </a:prstGeom>
          <a:solidFill>
            <a:schemeClr val="tx1"/>
          </a:solidFill>
        </p:spPr>
        <p:txBody>
          <a:bodyPr wrap="square" rtlCol="0">
            <a:spAutoFit/>
          </a:bodyPr>
          <a:lstStyle/>
          <a:p>
            <a:pPr algn="ctr" fontAlgn="base">
              <a:spcBef>
                <a:spcPct val="50000"/>
              </a:spcBef>
              <a:spcAft>
                <a:spcPct val="0"/>
              </a:spcAft>
            </a:pPr>
            <a:r>
              <a:rPr lang="en-US" sz="2100" i="1" dirty="0">
                <a:solidFill>
                  <a:prstClr val="white">
                    <a:lumMod val="65000"/>
                  </a:prstClr>
                </a:solidFill>
                <a:latin typeface="Arial" charset="0"/>
              </a:rPr>
              <a:t>NUS Reconstruction</a:t>
            </a:r>
          </a:p>
        </p:txBody>
      </p:sp>
      <p:sp>
        <p:nvSpPr>
          <p:cNvPr id="32" name="Right Arrow 31"/>
          <p:cNvSpPr/>
          <p:nvPr/>
        </p:nvSpPr>
        <p:spPr>
          <a:xfrm>
            <a:off x="9982200" y="1996859"/>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Right Arrow 32"/>
          <p:cNvSpPr/>
          <p:nvPr/>
        </p:nvSpPr>
        <p:spPr>
          <a:xfrm>
            <a:off x="10096500" y="3768089"/>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5" name="TextBox 34"/>
          <p:cNvSpPr txBox="1"/>
          <p:nvPr/>
        </p:nvSpPr>
        <p:spPr>
          <a:xfrm>
            <a:off x="1752601" y="5385137"/>
            <a:ext cx="8686798" cy="923330"/>
          </a:xfrm>
          <a:prstGeom prst="rect">
            <a:avLst/>
          </a:prstGeom>
          <a:noFill/>
        </p:spPr>
        <p:txBody>
          <a:bodyPr wrap="square" rtlCol="0">
            <a:spAutoFit/>
          </a:bodyPr>
          <a:lstStyle/>
          <a:p>
            <a:pPr algn="ctr" fontAlgn="base">
              <a:spcAft>
                <a:spcPct val="0"/>
              </a:spcAft>
            </a:pPr>
            <a:r>
              <a:rPr lang="en-US" i="1" dirty="0">
                <a:solidFill>
                  <a:prstClr val="white"/>
                </a:solidFill>
                <a:latin typeface="Arial" charset="0"/>
              </a:rPr>
              <a:t>NUS reconstruction replaces (interpolates) missing values.</a:t>
            </a:r>
          </a:p>
          <a:p>
            <a:pPr algn="ctr" fontAlgn="base">
              <a:spcAft>
                <a:spcPct val="0"/>
              </a:spcAft>
            </a:pPr>
            <a:r>
              <a:rPr lang="en-US" i="1" dirty="0">
                <a:solidFill>
                  <a:prstClr val="white"/>
                </a:solidFill>
                <a:latin typeface="Arial" charset="0"/>
              </a:rPr>
              <a:t>It can also </a:t>
            </a:r>
            <a:r>
              <a:rPr lang="en-US" i="1" dirty="0">
                <a:solidFill>
                  <a:srgbClr val="FFFF00"/>
                </a:solidFill>
                <a:latin typeface="Arial" charset="0"/>
              </a:rPr>
              <a:t>replace zero-filled data</a:t>
            </a:r>
            <a:r>
              <a:rPr lang="en-US" i="1" dirty="0">
                <a:solidFill>
                  <a:prstClr val="white"/>
                </a:solidFill>
                <a:latin typeface="Arial" charset="0"/>
              </a:rPr>
              <a:t>, as an alternative to extrapolation methods such as Linear Prediction. The extrapolated values provide </a:t>
            </a:r>
            <a:r>
              <a:rPr lang="en-US" i="1" dirty="0">
                <a:solidFill>
                  <a:srgbClr val="FFFF00"/>
                </a:solidFill>
                <a:latin typeface="Arial" charset="0"/>
              </a:rPr>
              <a:t>higher resolution</a:t>
            </a:r>
            <a:r>
              <a:rPr lang="en-US" i="1" dirty="0">
                <a:solidFill>
                  <a:prstClr val="white"/>
                </a:solidFill>
                <a:latin typeface="Arial" charset="0"/>
              </a:rPr>
              <a:t>.</a:t>
            </a:r>
            <a:endParaRPr lang="en-US" sz="600" i="1" dirty="0">
              <a:solidFill>
                <a:prstClr val="white"/>
              </a:solidFill>
              <a:latin typeface="Arial" charset="0"/>
            </a:endParaRPr>
          </a:p>
        </p:txBody>
      </p:sp>
      <p:sp>
        <p:nvSpPr>
          <p:cNvPr id="2" name="Oval 1"/>
          <p:cNvSpPr/>
          <p:nvPr/>
        </p:nvSpPr>
        <p:spPr>
          <a:xfrm rot="1827972">
            <a:off x="8308319" y="2351898"/>
            <a:ext cx="1766309" cy="2220427"/>
          </a:xfrm>
          <a:prstGeom prst="ellipse">
            <a:avLst/>
          </a:prstGeom>
          <a:noFill/>
          <a:ln w="31750">
            <a:solidFill>
              <a:srgbClr val="FFFF00"/>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6" name="TextBox 25"/>
          <p:cNvSpPr txBox="1"/>
          <p:nvPr/>
        </p:nvSpPr>
        <p:spPr>
          <a:xfrm>
            <a:off x="2233254" y="76201"/>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
        <p:nvSpPr>
          <p:cNvPr id="27" name="TextBox 26"/>
          <p:cNvSpPr txBox="1"/>
          <p:nvPr/>
        </p:nvSpPr>
        <p:spPr>
          <a:xfrm>
            <a:off x="2168856" y="838201"/>
            <a:ext cx="3714750" cy="646331"/>
          </a:xfrm>
          <a:prstGeom prst="rect">
            <a:avLst/>
          </a:prstGeom>
          <a:noFill/>
        </p:spPr>
        <p:txBody>
          <a:bodyPr wrap="square" rtlCol="0">
            <a:spAutoFit/>
          </a:bodyPr>
          <a:lstStyle/>
          <a:p>
            <a:pPr algn="ctr" fontAlgn="base">
              <a:spcBef>
                <a:spcPct val="50000"/>
              </a:spcBef>
              <a:spcAft>
                <a:spcPct val="0"/>
              </a:spcAft>
            </a:pPr>
            <a:r>
              <a:rPr lang="en-US" i="1" dirty="0">
                <a:solidFill>
                  <a:prstClr val="white"/>
                </a:solidFill>
                <a:latin typeface="Arial" charset="0"/>
              </a:rPr>
              <a:t>Missing Points are Interpolated During Reconstruction </a:t>
            </a:r>
          </a:p>
        </p:txBody>
      </p:sp>
      <p:sp>
        <p:nvSpPr>
          <p:cNvPr id="28" name="TextBox 27"/>
          <p:cNvSpPr txBox="1"/>
          <p:nvPr/>
        </p:nvSpPr>
        <p:spPr>
          <a:xfrm>
            <a:off x="7083756" y="762000"/>
            <a:ext cx="3355645" cy="923330"/>
          </a:xfrm>
          <a:prstGeom prst="rect">
            <a:avLst/>
          </a:prstGeom>
          <a:noFill/>
        </p:spPr>
        <p:txBody>
          <a:bodyPr wrap="square" rtlCol="0">
            <a:spAutoFit/>
          </a:bodyPr>
          <a:lstStyle/>
          <a:p>
            <a:pPr algn="ctr" fontAlgn="base">
              <a:spcAft>
                <a:spcPct val="0"/>
              </a:spcAft>
            </a:pPr>
            <a:r>
              <a:rPr lang="en-US" i="1" dirty="0">
                <a:solidFill>
                  <a:prstClr val="white"/>
                </a:solidFill>
                <a:latin typeface="Arial" charset="0"/>
              </a:rPr>
              <a:t>Zero Fill Points are Extrapolated During Reconstruction</a:t>
            </a:r>
          </a:p>
        </p:txBody>
      </p:sp>
    </p:spTree>
    <p:extLst>
      <p:ext uri="{BB962C8B-B14F-4D97-AF65-F5344CB8AC3E}">
        <p14:creationId xmlns:p14="http://schemas.microsoft.com/office/powerpoint/2010/main" val="3102497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smtClean="0">
                <a:solidFill>
                  <a:srgbClr val="05CDFF"/>
                </a:solidFill>
                <a:latin typeface="Century Gothic" panose="020B0502020202020204" pitchFamily="34" charset="0"/>
              </a:rPr>
              <a:t>The Fourier Transform</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1821974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t_term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447800"/>
            <a:ext cx="87487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524000" y="152401"/>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3200" kern="0" baseline="30000">
                <a:solidFill>
                  <a:srgbClr val="FFFFFF"/>
                </a:solidFill>
              </a:rPr>
              <a:t>X</a:t>
            </a:r>
            <a:r>
              <a:rPr lang="en-US" sz="3200" b="0" kern="0" baseline="30000">
                <a:solidFill>
                  <a:srgbClr val="FFFFFF"/>
                </a:solidFill>
              </a:rPr>
              <a:t>( f ) =</a:t>
            </a:r>
            <a:r>
              <a:rPr lang="en-US" sz="3200" b="0" kern="0">
                <a:solidFill>
                  <a:srgbClr val="FFFFFF"/>
                </a:solidFill>
              </a:rPr>
              <a:t>  </a:t>
            </a:r>
            <a:r>
              <a:rPr lang="en-US" sz="4800" b="0" kern="0">
                <a:solidFill>
                  <a:srgbClr val="FFFFFF"/>
                </a:solidFill>
                <a:latin typeface="Symbol" pitchFamily="18" charset="2"/>
              </a:rPr>
              <a:t>S</a:t>
            </a:r>
            <a:r>
              <a:rPr lang="en-US" sz="3200" b="0" kern="0">
                <a:solidFill>
                  <a:srgbClr val="FFFFFF"/>
                </a:solidFill>
              </a:rPr>
              <a:t> </a:t>
            </a:r>
            <a:r>
              <a:rPr lang="en-US" sz="3200" b="0" i="1" kern="0" baseline="30000">
                <a:solidFill>
                  <a:srgbClr val="FFFFFF"/>
                </a:solidFill>
              </a:rPr>
              <a:t>x</a:t>
            </a:r>
            <a:r>
              <a:rPr lang="en-US" sz="3200" b="0" kern="0" baseline="30000">
                <a:solidFill>
                  <a:srgbClr val="FFFFFF"/>
                </a:solidFill>
              </a:rPr>
              <a:t>( t ) [ cos( 2</a:t>
            </a:r>
            <a:r>
              <a:rPr lang="en-US" sz="3200" b="0" kern="0" baseline="30000">
                <a:solidFill>
                  <a:srgbClr val="FFFFFF"/>
                </a:solidFill>
                <a:latin typeface="Symbol" pitchFamily="18" charset="2"/>
              </a:rPr>
              <a:t>p</a:t>
            </a:r>
            <a:r>
              <a:rPr lang="en-US" sz="3200" b="0" kern="0" baseline="30000">
                <a:solidFill>
                  <a:srgbClr val="FFFFFF"/>
                </a:solidFill>
              </a:rPr>
              <a:t>ft / N ) - </a:t>
            </a:r>
            <a:r>
              <a:rPr lang="en-US" sz="3200" b="0" i="1" kern="0" baseline="30000">
                <a:solidFill>
                  <a:srgbClr val="FFFFFF"/>
                </a:solidFill>
              </a:rPr>
              <a:t>i</a:t>
            </a:r>
            <a:r>
              <a:rPr lang="en-US" sz="3200" b="0" kern="0" baseline="30000">
                <a:solidFill>
                  <a:srgbClr val="FFFFFF"/>
                </a:solidFill>
              </a:rPr>
              <a:t> sin( 2</a:t>
            </a:r>
            <a:r>
              <a:rPr lang="en-US" sz="3200" b="0" kern="0" baseline="30000">
                <a:solidFill>
                  <a:srgbClr val="FFFFFF"/>
                </a:solidFill>
                <a:latin typeface="Symbol" pitchFamily="18" charset="2"/>
              </a:rPr>
              <a:t>p</a:t>
            </a:r>
            <a:r>
              <a:rPr lang="en-US" sz="3200" b="0" kern="0" baseline="30000">
                <a:solidFill>
                  <a:srgbClr val="FFFFFF"/>
                </a:solidFill>
              </a:rPr>
              <a:t>ft / N ) ]</a:t>
            </a:r>
          </a:p>
        </p:txBody>
      </p:sp>
      <p:sp>
        <p:nvSpPr>
          <p:cNvPr id="4" name="Rectangle 5"/>
          <p:cNvSpPr>
            <a:spLocks noChangeArrowheads="1"/>
          </p:cNvSpPr>
          <p:nvPr/>
        </p:nvSpPr>
        <p:spPr bwMode="auto">
          <a:xfrm>
            <a:off x="1981200" y="6148036"/>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000" i="1" kern="0" dirty="0">
                <a:solidFill>
                  <a:prstClr val="white"/>
                </a:solidFill>
                <a:latin typeface="Arial" charset="0"/>
              </a:rPr>
              <a:t>Each Fourier term corresponds to a point in the spectrum.</a:t>
            </a:r>
          </a:p>
        </p:txBody>
      </p:sp>
    </p:spTree>
    <p:extLst>
      <p:ext uri="{BB962C8B-B14F-4D97-AF65-F5344CB8AC3E}">
        <p14:creationId xmlns:p14="http://schemas.microsoft.com/office/powerpoint/2010/main" val="4117819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 Box 30"/>
          <p:cNvSpPr txBox="1">
            <a:spLocks noChangeArrowheads="1"/>
          </p:cNvSpPr>
          <p:nvPr/>
        </p:nvSpPr>
        <p:spPr bwMode="auto">
          <a:xfrm>
            <a:off x="2492285" y="2047334"/>
            <a:ext cx="659806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600"/>
              </a:spcAft>
            </a:pPr>
            <a:r>
              <a:rPr lang="en-US" i="1" dirty="0" smtClean="0">
                <a:solidFill>
                  <a:prstClr val="black"/>
                </a:solidFill>
                <a:latin typeface="Arial" panose="020B0604020202020204" pitchFamily="34" charset="0"/>
                <a:cs typeface="Arial" panose="020B0604020202020204" pitchFamily="34" charset="0"/>
              </a:rPr>
              <a:t>For Forward FT</a:t>
            </a:r>
            <a:r>
              <a:rPr lang="en-US" dirty="0" smtClean="0">
                <a:solidFill>
                  <a:prstClr val="black"/>
                </a:solidFill>
                <a:latin typeface="Arial" panose="020B0604020202020204" pitchFamily="34" charset="0"/>
                <a:cs typeface="Arial" panose="020B0604020202020204" pitchFamily="34" charset="0"/>
              </a:rPr>
              <a:t>:   </a:t>
            </a:r>
          </a:p>
          <a:p>
            <a:pPr>
              <a:spcAft>
                <a:spcPts val="600"/>
              </a:spcAft>
            </a:pPr>
            <a:r>
              <a:rPr lang="en-US" dirty="0" smtClean="0">
                <a:solidFill>
                  <a:srgbClr val="00B050"/>
                </a:solidFill>
                <a:latin typeface="Courier New" panose="02070309020205020404" pitchFamily="49" charset="0"/>
                <a:cs typeface="Courier New" panose="02070309020205020404" pitchFamily="49" charset="0"/>
              </a:rPr>
              <a:t>  </a:t>
            </a:r>
            <a:r>
              <a:rPr lang="en-US" b="1" dirty="0" err="1" smtClean="0">
                <a:solidFill>
                  <a:srgbClr val="00B050"/>
                </a:solidFill>
                <a:latin typeface="Courier New" panose="02070309020205020404" pitchFamily="49" charset="0"/>
                <a:cs typeface="Courier New" panose="02070309020205020404" pitchFamily="49" charset="0"/>
              </a:rPr>
              <a:t>exp</a:t>
            </a:r>
            <a:r>
              <a:rPr lang="en-US" b="1" dirty="0">
                <a:solidFill>
                  <a:srgbClr val="00B050"/>
                </a:solidFill>
                <a:latin typeface="Courier New" panose="02070309020205020404" pitchFamily="49" charset="0"/>
                <a:cs typeface="Courier New" panose="02070309020205020404" pitchFamily="49" charset="0"/>
              </a:rPr>
              <a:t>( </a:t>
            </a:r>
            <a:r>
              <a:rPr lang="en-US" b="1" i="1" dirty="0" smtClean="0">
                <a:solidFill>
                  <a:srgbClr val="00B050"/>
                </a:solidFill>
                <a:latin typeface="Courier New" panose="02070309020205020404" pitchFamily="49" charset="0"/>
                <a:cs typeface="Courier New" panose="02070309020205020404" pitchFamily="49" charset="0"/>
              </a:rPr>
              <a:t>-</a:t>
            </a:r>
            <a:r>
              <a:rPr lang="en-US" b="1" dirty="0" smtClean="0">
                <a:solidFill>
                  <a:srgbClr val="00B050"/>
                </a:solidFill>
                <a:latin typeface="Courier New" panose="02070309020205020404" pitchFamily="49" charset="0"/>
                <a:cs typeface="Courier New" panose="02070309020205020404" pitchFamily="49" charset="0"/>
              </a:rPr>
              <a:t>2</a:t>
            </a:r>
            <a:r>
              <a:rPr lang="en-US" b="1" dirty="0" smtClean="0">
                <a:solidFill>
                  <a:srgbClr val="00B050"/>
                </a:solidFill>
                <a:latin typeface="Symbol" panose="05050102010706020507" pitchFamily="18" charset="2"/>
                <a:cs typeface="Courier New" panose="02070309020205020404" pitchFamily="49" charset="0"/>
              </a:rPr>
              <a:t>p</a:t>
            </a:r>
            <a:r>
              <a:rPr lang="en-US" b="1" dirty="0" smtClean="0">
                <a:solidFill>
                  <a:srgbClr val="00B050"/>
                </a:solidFill>
                <a:latin typeface="Courier New" panose="02070309020205020404" pitchFamily="49" charset="0"/>
                <a:cs typeface="Courier New" panose="02070309020205020404" pitchFamily="49" charset="0"/>
              </a:rPr>
              <a:t>ift ) = </a:t>
            </a:r>
            <a:r>
              <a:rPr lang="en-US" b="1" dirty="0">
                <a:solidFill>
                  <a:srgbClr val="00B050"/>
                </a:solidFill>
                <a:latin typeface="Courier New" panose="02070309020205020404" pitchFamily="49" charset="0"/>
                <a:cs typeface="Courier New" panose="02070309020205020404" pitchFamily="49" charset="0"/>
              </a:rPr>
              <a:t>cos( 2</a:t>
            </a:r>
            <a:r>
              <a:rPr lang="en-US" b="1" dirty="0">
                <a:solidFill>
                  <a:srgbClr val="00B050"/>
                </a:solidFill>
                <a:latin typeface="Symbol" panose="05050102010706020507" pitchFamily="18" charset="2"/>
                <a:cs typeface="Courier New" panose="02070309020205020404" pitchFamily="49" charset="0"/>
              </a:rPr>
              <a:t>p</a:t>
            </a:r>
            <a:r>
              <a:rPr lang="en-US" b="1" dirty="0">
                <a:solidFill>
                  <a:srgbClr val="00B050"/>
                </a:solidFill>
                <a:latin typeface="Courier New" panose="02070309020205020404" pitchFamily="49" charset="0"/>
                <a:cs typeface="Courier New" panose="02070309020205020404" pitchFamily="49" charset="0"/>
              </a:rPr>
              <a:t>ft ) - </a:t>
            </a:r>
            <a:r>
              <a:rPr lang="en-US" b="1" i="1" dirty="0" err="1">
                <a:solidFill>
                  <a:srgbClr val="00B050"/>
                </a:solidFill>
                <a:latin typeface="Courier New" panose="02070309020205020404" pitchFamily="49" charset="0"/>
                <a:cs typeface="Courier New" panose="02070309020205020404" pitchFamily="49" charset="0"/>
              </a:rPr>
              <a:t>i</a:t>
            </a:r>
            <a:r>
              <a:rPr lang="en-US" b="1" dirty="0">
                <a:solidFill>
                  <a:srgbClr val="00B050"/>
                </a:solidFill>
                <a:latin typeface="Courier New" panose="02070309020205020404" pitchFamily="49" charset="0"/>
                <a:cs typeface="Courier New" panose="02070309020205020404" pitchFamily="49" charset="0"/>
              </a:rPr>
              <a:t> sin( 2</a:t>
            </a:r>
            <a:r>
              <a:rPr lang="en-US" b="1" dirty="0">
                <a:solidFill>
                  <a:srgbClr val="00B050"/>
                </a:solidFill>
                <a:latin typeface="Symbol" panose="05050102010706020507" pitchFamily="18" charset="2"/>
                <a:cs typeface="Courier New" panose="02070309020205020404" pitchFamily="49" charset="0"/>
              </a:rPr>
              <a:t>p</a:t>
            </a:r>
            <a:r>
              <a:rPr lang="en-US" b="1" dirty="0">
                <a:solidFill>
                  <a:srgbClr val="00B050"/>
                </a:solidFill>
                <a:latin typeface="Courier New" panose="02070309020205020404" pitchFamily="49" charset="0"/>
                <a:cs typeface="Courier New" panose="02070309020205020404" pitchFamily="49" charset="0"/>
              </a:rPr>
              <a:t>ft </a:t>
            </a:r>
            <a:r>
              <a:rPr lang="en-US" b="1" dirty="0" smtClean="0">
                <a:solidFill>
                  <a:srgbClr val="00B050"/>
                </a:solidFill>
                <a:latin typeface="Courier New" panose="02070309020205020404" pitchFamily="49" charset="0"/>
                <a:cs typeface="Courier New" panose="02070309020205020404" pitchFamily="49" charset="0"/>
              </a:rPr>
              <a:t>)</a:t>
            </a:r>
          </a:p>
          <a:p>
            <a:pPr>
              <a:spcAft>
                <a:spcPts val="600"/>
              </a:spcAft>
            </a:pPr>
            <a:endParaRPr lang="en-US" sz="800" dirty="0" smtClean="0">
              <a:solidFill>
                <a:srgbClr val="00B050"/>
              </a:solidFill>
              <a:latin typeface="Courier New" panose="02070309020205020404" pitchFamily="49" charset="0"/>
              <a:cs typeface="Courier New" panose="02070309020205020404" pitchFamily="49" charset="0"/>
            </a:endParaRPr>
          </a:p>
          <a:p>
            <a:pPr>
              <a:spcAft>
                <a:spcPts val="600"/>
              </a:spcAft>
            </a:pPr>
            <a:r>
              <a:rPr lang="en-US" i="1" dirty="0" smtClean="0">
                <a:solidFill>
                  <a:prstClr val="black"/>
                </a:solidFill>
                <a:latin typeface="Arial" panose="020B0604020202020204" pitchFamily="34" charset="0"/>
                <a:cs typeface="Arial" panose="020B0604020202020204" pitchFamily="34" charset="0"/>
              </a:rPr>
              <a:t>For Inverse FT</a:t>
            </a:r>
            <a:r>
              <a:rPr lang="en-US" dirty="0" smtClean="0">
                <a:solidFill>
                  <a:prstClr val="black"/>
                </a:solidFill>
                <a:latin typeface="Arial" panose="020B0604020202020204" pitchFamily="34" charset="0"/>
                <a:cs typeface="Arial" panose="020B0604020202020204" pitchFamily="34" charset="0"/>
              </a:rPr>
              <a:t>:     </a:t>
            </a:r>
          </a:p>
          <a:p>
            <a:pPr>
              <a:spcAft>
                <a:spcPts val="600"/>
              </a:spcAft>
            </a:pPr>
            <a:r>
              <a:rPr lang="en-US" dirty="0" smtClean="0">
                <a:solidFill>
                  <a:prstClr val="black"/>
                </a:solidFill>
                <a:latin typeface="Courier New" panose="02070309020205020404" pitchFamily="49" charset="0"/>
                <a:cs typeface="Courier New" panose="02070309020205020404" pitchFamily="49" charset="0"/>
              </a:rPr>
              <a:t>  </a:t>
            </a:r>
            <a:r>
              <a:rPr lang="en-US" b="1" dirty="0" err="1" smtClean="0">
                <a:solidFill>
                  <a:srgbClr val="0070C0"/>
                </a:solidFill>
                <a:latin typeface="Courier New" panose="02070309020205020404" pitchFamily="49" charset="0"/>
                <a:cs typeface="Courier New" panose="02070309020205020404" pitchFamily="49" charset="0"/>
              </a:rPr>
              <a:t>exp</a:t>
            </a:r>
            <a:r>
              <a:rPr lang="en-US" b="1" dirty="0">
                <a:solidFill>
                  <a:srgbClr val="0070C0"/>
                </a:solidFill>
                <a:latin typeface="Courier New" panose="02070309020205020404" pitchFamily="49" charset="0"/>
                <a:cs typeface="Courier New" panose="02070309020205020404" pitchFamily="49" charset="0"/>
              </a:rPr>
              <a:t>( </a:t>
            </a:r>
            <a:r>
              <a:rPr lang="en-US" b="1" dirty="0" smtClean="0">
                <a:solidFill>
                  <a:srgbClr val="0070C0"/>
                </a:solidFill>
                <a:latin typeface="Courier New" panose="02070309020205020404" pitchFamily="49" charset="0"/>
                <a:cs typeface="Courier New" panose="02070309020205020404" pitchFamily="49" charset="0"/>
              </a:rPr>
              <a:t>2</a:t>
            </a:r>
            <a:r>
              <a:rPr lang="en-US" b="1" dirty="0" smtClean="0">
                <a:solidFill>
                  <a:srgbClr val="0070C0"/>
                </a:solidFill>
                <a:latin typeface="Symbol" panose="05050102010706020507" pitchFamily="18" charset="2"/>
                <a:cs typeface="Courier New" panose="02070309020205020404" pitchFamily="49" charset="0"/>
              </a:rPr>
              <a:t>p</a:t>
            </a:r>
            <a:r>
              <a:rPr lang="en-US" b="1" dirty="0" smtClean="0">
                <a:solidFill>
                  <a:srgbClr val="0070C0"/>
                </a:solidFill>
                <a:latin typeface="Courier New" panose="02070309020205020404" pitchFamily="49" charset="0"/>
                <a:cs typeface="Courier New" panose="02070309020205020404" pitchFamily="49" charset="0"/>
              </a:rPr>
              <a:t>ift </a:t>
            </a:r>
            <a:r>
              <a:rPr lang="en-US" b="1" dirty="0">
                <a:solidFill>
                  <a:srgbClr val="0070C0"/>
                </a:solidFill>
                <a:latin typeface="Courier New" panose="02070309020205020404" pitchFamily="49" charset="0"/>
                <a:cs typeface="Courier New" panose="02070309020205020404" pitchFamily="49" charset="0"/>
              </a:rPr>
              <a:t>) </a:t>
            </a:r>
            <a:r>
              <a:rPr lang="en-US" b="1" dirty="0" smtClean="0">
                <a:solidFill>
                  <a:srgbClr val="0070C0"/>
                </a:solidFill>
                <a:latin typeface="Courier New" panose="02070309020205020404" pitchFamily="49" charset="0"/>
                <a:cs typeface="Courier New" panose="02070309020205020404" pitchFamily="49" charset="0"/>
              </a:rPr>
              <a:t> = </a:t>
            </a:r>
            <a:r>
              <a:rPr lang="en-US" b="1" dirty="0">
                <a:solidFill>
                  <a:srgbClr val="0070C0"/>
                </a:solidFill>
                <a:latin typeface="Courier New" panose="02070309020205020404" pitchFamily="49" charset="0"/>
                <a:cs typeface="Courier New" panose="02070309020205020404" pitchFamily="49" charset="0"/>
              </a:rPr>
              <a:t>cos( 2</a:t>
            </a:r>
            <a:r>
              <a:rPr lang="en-US" b="1" dirty="0">
                <a:solidFill>
                  <a:srgbClr val="0070C0"/>
                </a:solidFill>
                <a:latin typeface="Symbol" panose="05050102010706020507" pitchFamily="18" charset="2"/>
                <a:cs typeface="Courier New" panose="02070309020205020404" pitchFamily="49" charset="0"/>
              </a:rPr>
              <a:t>p</a:t>
            </a:r>
            <a:r>
              <a:rPr lang="en-US" b="1" dirty="0">
                <a:solidFill>
                  <a:srgbClr val="0070C0"/>
                </a:solidFill>
                <a:latin typeface="Courier New" panose="02070309020205020404" pitchFamily="49" charset="0"/>
                <a:cs typeface="Courier New" panose="02070309020205020404" pitchFamily="49" charset="0"/>
              </a:rPr>
              <a:t>ft ) + </a:t>
            </a:r>
            <a:r>
              <a:rPr lang="en-US" b="1" i="1" dirty="0" err="1">
                <a:solidFill>
                  <a:srgbClr val="0070C0"/>
                </a:solidFill>
                <a:latin typeface="Courier New" panose="02070309020205020404" pitchFamily="49" charset="0"/>
                <a:cs typeface="Courier New" panose="02070309020205020404" pitchFamily="49" charset="0"/>
              </a:rPr>
              <a:t>i</a:t>
            </a:r>
            <a:r>
              <a:rPr lang="en-US" b="1" dirty="0">
                <a:solidFill>
                  <a:srgbClr val="0070C0"/>
                </a:solidFill>
                <a:latin typeface="Courier New" panose="02070309020205020404" pitchFamily="49" charset="0"/>
                <a:cs typeface="Courier New" panose="02070309020205020404" pitchFamily="49" charset="0"/>
              </a:rPr>
              <a:t> sin( 2</a:t>
            </a:r>
            <a:r>
              <a:rPr lang="en-US" b="1" dirty="0">
                <a:solidFill>
                  <a:srgbClr val="0070C0"/>
                </a:solidFill>
                <a:latin typeface="Symbol" panose="05050102010706020507" pitchFamily="18" charset="2"/>
                <a:cs typeface="Courier New" panose="02070309020205020404" pitchFamily="49" charset="0"/>
              </a:rPr>
              <a:t>p</a:t>
            </a:r>
            <a:r>
              <a:rPr lang="en-US" b="1" dirty="0">
                <a:solidFill>
                  <a:srgbClr val="0070C0"/>
                </a:solidFill>
                <a:latin typeface="Courier New" panose="02070309020205020404" pitchFamily="49" charset="0"/>
                <a:cs typeface="Courier New" panose="02070309020205020404" pitchFamily="49" charset="0"/>
              </a:rPr>
              <a:t>ft )</a:t>
            </a:r>
          </a:p>
        </p:txBody>
      </p:sp>
      <p:grpSp>
        <p:nvGrpSpPr>
          <p:cNvPr id="8" name="Group 7"/>
          <p:cNvGrpSpPr/>
          <p:nvPr/>
        </p:nvGrpSpPr>
        <p:grpSpPr>
          <a:xfrm>
            <a:off x="2677699" y="737170"/>
            <a:ext cx="2876550" cy="990600"/>
            <a:chOff x="1162050" y="533400"/>
            <a:chExt cx="2876550" cy="990600"/>
          </a:xfrm>
        </p:grpSpPr>
        <p:graphicFrame>
          <p:nvGraphicFramePr>
            <p:cNvPr id="9" name="Object 8"/>
            <p:cNvGraphicFramePr>
              <a:graphicFrameLocks noChangeAspect="1"/>
            </p:cNvGraphicFramePr>
            <p:nvPr>
              <p:extLst/>
            </p:nvPr>
          </p:nvGraphicFramePr>
          <p:xfrm>
            <a:off x="1162050" y="533400"/>
            <a:ext cx="876300" cy="990600"/>
          </p:xfrm>
          <a:graphic>
            <a:graphicData uri="http://schemas.openxmlformats.org/presentationml/2006/ole">
              <mc:AlternateContent xmlns:mc="http://schemas.openxmlformats.org/markup-compatibility/2006">
                <mc:Choice xmlns:v="urn:schemas-microsoft-com:vml" Requires="v">
                  <p:oleObj spid="_x0000_s3320" name="Equation" r:id="rId3" imgW="291960" imgH="330120" progId="Equation.3">
                    <p:embed/>
                  </p:oleObj>
                </mc:Choice>
                <mc:Fallback>
                  <p:oleObj name="Equation" r:id="rId3" imgW="291960" imgH="330120" progId="Equation.3">
                    <p:embed/>
                    <p:pic>
                      <p:nvPicPr>
                        <p:cNvPr id="0" name=""/>
                        <p:cNvPicPr/>
                        <p:nvPr/>
                      </p:nvPicPr>
                      <p:blipFill>
                        <a:blip r:embed="rId4"/>
                        <a:stretch>
                          <a:fillRect/>
                        </a:stretch>
                      </p:blipFill>
                      <p:spPr>
                        <a:xfrm>
                          <a:off x="1162050" y="533400"/>
                          <a:ext cx="876300" cy="990600"/>
                        </a:xfrm>
                        <a:prstGeom prst="rect">
                          <a:avLst/>
                        </a:prstGeom>
                      </p:spPr>
                    </p:pic>
                  </p:oleObj>
                </mc:Fallback>
              </mc:AlternateContent>
            </a:graphicData>
          </a:graphic>
        </p:graphicFrame>
        <p:sp>
          <p:nvSpPr>
            <p:cNvPr id="10" name="TextBox 9"/>
            <p:cNvSpPr txBox="1"/>
            <p:nvPr/>
          </p:nvSpPr>
          <p:spPr>
            <a:xfrm>
              <a:off x="1524000" y="713232"/>
              <a:ext cx="2514600" cy="584775"/>
            </a:xfrm>
            <a:prstGeom prst="rect">
              <a:avLst/>
            </a:prstGeom>
            <a:noFill/>
          </p:spPr>
          <p:txBody>
            <a:bodyPr wrap="square" rtlCol="0">
              <a:spAutoFit/>
            </a:bodyPr>
            <a:lstStyle/>
            <a:p>
              <a:r>
                <a:rPr lang="en-US" sz="2400" i="1" dirty="0" smtClean="0">
                  <a:solidFill>
                    <a:prstClr val="black"/>
                  </a:solidFill>
                </a:rPr>
                <a:t>x(t) e </a:t>
              </a:r>
              <a:r>
                <a:rPr lang="en-US" sz="3200" i="1" baseline="30000" dirty="0" smtClean="0">
                  <a:solidFill>
                    <a:prstClr val="black"/>
                  </a:solidFill>
                </a:rPr>
                <a:t>–</a:t>
              </a:r>
              <a:r>
                <a:rPr lang="en-US" sz="3200" i="1" dirty="0" smtClean="0">
                  <a:solidFill>
                    <a:prstClr val="black"/>
                  </a:solidFill>
                </a:rPr>
                <a:t> </a:t>
              </a:r>
              <a:r>
                <a:rPr lang="en-US" sz="3200" i="1" baseline="30000" dirty="0" smtClean="0">
                  <a:solidFill>
                    <a:prstClr val="black"/>
                  </a:solidFill>
                </a:rPr>
                <a:t>2</a:t>
              </a:r>
              <a:r>
                <a:rPr lang="en-US" sz="4000" i="1" baseline="25000" dirty="0" smtClean="0">
                  <a:solidFill>
                    <a:prstClr val="black"/>
                  </a:solidFill>
                  <a:latin typeface="Symbol" panose="05050102010706020507" pitchFamily="18" charset="2"/>
                </a:rPr>
                <a:t>p </a:t>
              </a:r>
              <a:r>
                <a:rPr lang="en-US" sz="3200" i="1" baseline="30000" dirty="0" err="1" smtClean="0">
                  <a:solidFill>
                    <a:prstClr val="black"/>
                  </a:solidFill>
                </a:rPr>
                <a:t>i</a:t>
              </a:r>
              <a:r>
                <a:rPr lang="en-US" sz="3200" i="1" baseline="30000" dirty="0" smtClean="0">
                  <a:solidFill>
                    <a:prstClr val="black"/>
                  </a:solidFill>
                </a:rPr>
                <a:t> f t </a:t>
              </a:r>
              <a:r>
                <a:rPr lang="en-US" sz="2400" i="1" dirty="0" err="1" smtClean="0">
                  <a:solidFill>
                    <a:prstClr val="black"/>
                  </a:solidFill>
                </a:rPr>
                <a:t>dt</a:t>
              </a:r>
              <a:endParaRPr lang="en-US" sz="2400" i="1" dirty="0">
                <a:solidFill>
                  <a:prstClr val="black"/>
                </a:solidFill>
              </a:endParaRPr>
            </a:p>
          </p:txBody>
        </p:sp>
      </p:grpSp>
      <p:sp>
        <p:nvSpPr>
          <p:cNvPr id="11" name="TextBox 10"/>
          <p:cNvSpPr txBox="1"/>
          <p:nvPr/>
        </p:nvSpPr>
        <p:spPr>
          <a:xfrm>
            <a:off x="1591849" y="889570"/>
            <a:ext cx="1143000" cy="646331"/>
          </a:xfrm>
          <a:prstGeom prst="rect">
            <a:avLst/>
          </a:prstGeom>
          <a:noFill/>
        </p:spPr>
        <p:txBody>
          <a:bodyPr wrap="square" rtlCol="0">
            <a:spAutoFit/>
          </a:bodyPr>
          <a:lstStyle/>
          <a:p>
            <a:r>
              <a:rPr lang="en-US" sz="3600" i="1" dirty="0" smtClean="0">
                <a:solidFill>
                  <a:prstClr val="black"/>
                </a:solidFill>
                <a:latin typeface="Monotype Corsiva" panose="03010101010201010101" pitchFamily="66" charset="0"/>
                <a:ea typeface="Batang" panose="02030600000101010101" pitchFamily="18" charset="-127"/>
              </a:rPr>
              <a:t>X</a:t>
            </a:r>
            <a:r>
              <a:rPr lang="en-US" sz="2400" i="1" dirty="0" smtClean="0">
                <a:solidFill>
                  <a:prstClr val="black"/>
                </a:solidFill>
              </a:rPr>
              <a:t>(f)  = </a:t>
            </a:r>
            <a:endParaRPr lang="en-US" sz="2400" i="1" dirty="0">
              <a:solidFill>
                <a:prstClr val="black"/>
              </a:solidFill>
            </a:endParaRPr>
          </a:p>
        </p:txBody>
      </p:sp>
      <p:sp>
        <p:nvSpPr>
          <p:cNvPr id="12" name="TextBox 11"/>
          <p:cNvSpPr txBox="1"/>
          <p:nvPr/>
        </p:nvSpPr>
        <p:spPr>
          <a:xfrm>
            <a:off x="7321818" y="855446"/>
            <a:ext cx="2209800" cy="646331"/>
          </a:xfrm>
          <a:prstGeom prst="rect">
            <a:avLst/>
          </a:prstGeom>
          <a:noFill/>
        </p:spPr>
        <p:txBody>
          <a:bodyPr wrap="square" rtlCol="0">
            <a:spAutoFit/>
          </a:bodyPr>
          <a:lstStyle/>
          <a:p>
            <a:r>
              <a:rPr lang="en-US" sz="3600" i="1" dirty="0" smtClean="0">
                <a:solidFill>
                  <a:prstClr val="black"/>
                </a:solidFill>
                <a:latin typeface="Monotype Corsiva" panose="03010101010201010101" pitchFamily="66" charset="0"/>
                <a:ea typeface="Batang" panose="02030600000101010101" pitchFamily="18" charset="-127"/>
              </a:rPr>
              <a:t>X</a:t>
            </a:r>
            <a:r>
              <a:rPr lang="en-US" sz="2400" i="1" dirty="0" smtClean="0">
                <a:solidFill>
                  <a:prstClr val="black"/>
                </a:solidFill>
              </a:rPr>
              <a:t>(f</a:t>
            </a:r>
            <a:r>
              <a:rPr lang="en-US" sz="2400" i="1" dirty="0">
                <a:solidFill>
                  <a:prstClr val="black"/>
                </a:solidFill>
              </a:rPr>
              <a:t>)</a:t>
            </a:r>
            <a:r>
              <a:rPr lang="en-US" sz="2400" i="1" dirty="0" smtClean="0">
                <a:solidFill>
                  <a:prstClr val="black"/>
                </a:solidFill>
              </a:rPr>
              <a:t> e </a:t>
            </a:r>
            <a:r>
              <a:rPr lang="en-US" sz="3200" i="1" baseline="30000" dirty="0" smtClean="0">
                <a:solidFill>
                  <a:prstClr val="black"/>
                </a:solidFill>
              </a:rPr>
              <a:t>2</a:t>
            </a:r>
            <a:r>
              <a:rPr lang="en-US" sz="4000" i="1" baseline="25000" dirty="0" smtClean="0">
                <a:solidFill>
                  <a:prstClr val="black"/>
                </a:solidFill>
                <a:latin typeface="Symbol" panose="05050102010706020507" pitchFamily="18" charset="2"/>
              </a:rPr>
              <a:t>p </a:t>
            </a:r>
            <a:r>
              <a:rPr lang="en-US" sz="3200" i="1" baseline="30000" dirty="0" err="1" smtClean="0">
                <a:solidFill>
                  <a:prstClr val="black"/>
                </a:solidFill>
              </a:rPr>
              <a:t>i</a:t>
            </a:r>
            <a:r>
              <a:rPr lang="en-US" sz="3200" i="1" baseline="30000" dirty="0" smtClean="0">
                <a:solidFill>
                  <a:prstClr val="black"/>
                </a:solidFill>
              </a:rPr>
              <a:t> f t </a:t>
            </a:r>
            <a:r>
              <a:rPr lang="en-US" sz="2400" i="1" dirty="0" err="1" smtClean="0">
                <a:solidFill>
                  <a:prstClr val="black"/>
                </a:solidFill>
              </a:rPr>
              <a:t>df</a:t>
            </a:r>
            <a:endParaRPr lang="en-US" sz="2400" i="1" dirty="0">
              <a:solidFill>
                <a:prstClr val="black"/>
              </a:solidFill>
            </a:endParaRPr>
          </a:p>
        </p:txBody>
      </p:sp>
      <p:sp>
        <p:nvSpPr>
          <p:cNvPr id="13" name="TextBox 12"/>
          <p:cNvSpPr txBox="1"/>
          <p:nvPr/>
        </p:nvSpPr>
        <p:spPr>
          <a:xfrm>
            <a:off x="6068599" y="894660"/>
            <a:ext cx="1143000" cy="523220"/>
          </a:xfrm>
          <a:prstGeom prst="rect">
            <a:avLst/>
          </a:prstGeom>
          <a:noFill/>
        </p:spPr>
        <p:txBody>
          <a:bodyPr wrap="square" rtlCol="0">
            <a:spAutoFit/>
          </a:bodyPr>
          <a:lstStyle/>
          <a:p>
            <a:r>
              <a:rPr lang="en-US" sz="2400" i="1" dirty="0">
                <a:solidFill>
                  <a:prstClr val="black"/>
                </a:solidFill>
              </a:rPr>
              <a:t>x(t)</a:t>
            </a:r>
            <a:r>
              <a:rPr lang="en-US" sz="2800" i="1" dirty="0">
                <a:solidFill>
                  <a:prstClr val="black"/>
                </a:solidFill>
                <a:latin typeface="Batang" panose="02030600000101010101" pitchFamily="18" charset="-127"/>
                <a:ea typeface="Batang" panose="02030600000101010101" pitchFamily="18" charset="-127"/>
              </a:rPr>
              <a:t> </a:t>
            </a:r>
            <a:r>
              <a:rPr lang="en-US" sz="2400" i="1" dirty="0" smtClean="0">
                <a:solidFill>
                  <a:prstClr val="black"/>
                </a:solidFill>
              </a:rPr>
              <a:t>= </a:t>
            </a:r>
            <a:endParaRPr lang="en-US" sz="2400" i="1" dirty="0">
              <a:solidFill>
                <a:prstClr val="black"/>
              </a:solidFill>
            </a:endParaRPr>
          </a:p>
        </p:txBody>
      </p:sp>
      <p:graphicFrame>
        <p:nvGraphicFramePr>
          <p:cNvPr id="14" name="Object 13"/>
          <p:cNvGraphicFramePr>
            <a:graphicFrameLocks noChangeAspect="1"/>
          </p:cNvGraphicFramePr>
          <p:nvPr>
            <p:extLst/>
          </p:nvPr>
        </p:nvGraphicFramePr>
        <p:xfrm>
          <a:off x="7002049" y="660970"/>
          <a:ext cx="876300" cy="990600"/>
        </p:xfrm>
        <a:graphic>
          <a:graphicData uri="http://schemas.openxmlformats.org/presentationml/2006/ole">
            <mc:AlternateContent xmlns:mc="http://schemas.openxmlformats.org/markup-compatibility/2006">
              <mc:Choice xmlns:v="urn:schemas-microsoft-com:vml" Requires="v">
                <p:oleObj spid="_x0000_s3321" name="Equation" r:id="rId5" imgW="291960" imgH="330120" progId="Equation.3">
                  <p:embed/>
                </p:oleObj>
              </mc:Choice>
              <mc:Fallback>
                <p:oleObj name="Equation" r:id="rId5" imgW="291960" imgH="330120" progId="Equation.3">
                  <p:embed/>
                  <p:pic>
                    <p:nvPicPr>
                      <p:cNvPr id="0" name=""/>
                      <p:cNvPicPr/>
                      <p:nvPr/>
                    </p:nvPicPr>
                    <p:blipFill>
                      <a:blip r:embed="rId4"/>
                      <a:stretch>
                        <a:fillRect/>
                      </a:stretch>
                    </p:blipFill>
                    <p:spPr>
                      <a:xfrm>
                        <a:off x="7002049" y="660970"/>
                        <a:ext cx="876300" cy="990600"/>
                      </a:xfrm>
                      <a:prstGeom prst="rect">
                        <a:avLst/>
                      </a:prstGeom>
                    </p:spPr>
                  </p:pic>
                </p:oleObj>
              </mc:Fallback>
            </mc:AlternateContent>
          </a:graphicData>
        </a:graphic>
      </p:graphicFrame>
      <p:sp>
        <p:nvSpPr>
          <p:cNvPr id="16" name="TextBox 15"/>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The Forward and Inverse Fourier Transform are “</a:t>
            </a:r>
            <a:r>
              <a:rPr lang="en-US" sz="3200" i="1" kern="0" dirty="0">
                <a:solidFill>
                  <a:srgbClr val="C00000"/>
                </a:solidFill>
                <a:latin typeface="Century Gothic" panose="020B0502020202020204" pitchFamily="34" charset="0"/>
              </a:rPr>
              <a:t>t</a:t>
            </a:r>
            <a:r>
              <a:rPr lang="en-US" sz="3200" i="1" kern="0" dirty="0" smtClean="0">
                <a:solidFill>
                  <a:srgbClr val="C00000"/>
                </a:solidFill>
                <a:latin typeface="Century Gothic" panose="020B0502020202020204" pitchFamily="34" charset="0"/>
              </a:rPr>
              <a:t>he Same</a:t>
            </a:r>
            <a:r>
              <a:rPr lang="en-US" sz="3200" i="1" kern="0" dirty="0" smtClean="0">
                <a:solidFill>
                  <a:srgbClr val="0070C0"/>
                </a:solidFill>
                <a:latin typeface="Century Gothic" panose="020B0502020202020204" pitchFamily="34" charset="0"/>
              </a:rPr>
              <a:t>”</a:t>
            </a:r>
          </a:p>
        </p:txBody>
      </p:sp>
      <p:sp>
        <p:nvSpPr>
          <p:cNvPr id="17" name="TextBox 16"/>
          <p:cNvSpPr txBox="1"/>
          <p:nvPr/>
        </p:nvSpPr>
        <p:spPr>
          <a:xfrm>
            <a:off x="1463848" y="4036095"/>
            <a:ext cx="9209501" cy="1938992"/>
          </a:xfrm>
          <a:prstGeom prst="rect">
            <a:avLst/>
          </a:prstGeom>
          <a:noFill/>
        </p:spPr>
        <p:txBody>
          <a:bodyPr wrap="square" rtlCol="0">
            <a:spAutoFit/>
          </a:bodyPr>
          <a:lstStyle/>
          <a:p>
            <a:pPr marL="342900" indent="-342900">
              <a:buFont typeface="Wingdings" panose="05000000000000000000" pitchFamily="2" charset="2"/>
              <a:buChar char="§"/>
            </a:pPr>
            <a:r>
              <a:rPr lang="en-US" sz="2400" i="1" dirty="0" smtClean="0">
                <a:solidFill>
                  <a:prstClr val="black"/>
                </a:solidFill>
                <a:latin typeface="Arial" panose="020B0604020202020204" pitchFamily="34" charset="0"/>
                <a:cs typeface="Arial" panose="020B0604020202020204" pitchFamily="34" charset="0"/>
              </a:rPr>
              <a:t>The </a:t>
            </a:r>
            <a:r>
              <a:rPr lang="en-US" sz="2400" i="1" dirty="0" smtClean="0">
                <a:solidFill>
                  <a:srgbClr val="0070C0"/>
                </a:solidFill>
                <a:latin typeface="Arial" panose="020B0604020202020204" pitchFamily="34" charset="0"/>
                <a:cs typeface="Arial" panose="020B0604020202020204" pitchFamily="34" charset="0"/>
              </a:rPr>
              <a:t>position</a:t>
            </a:r>
            <a:r>
              <a:rPr lang="en-US" sz="2400" i="1" dirty="0" smtClean="0">
                <a:solidFill>
                  <a:prstClr val="black"/>
                </a:solidFill>
                <a:latin typeface="Arial" panose="020B0604020202020204" pitchFamily="34" charset="0"/>
                <a:cs typeface="Arial" panose="020B0604020202020204" pitchFamily="34" charset="0"/>
              </a:rPr>
              <a:t> of a point in one domain represents the </a:t>
            </a:r>
            <a:r>
              <a:rPr lang="en-US" sz="2400" i="1" dirty="0" smtClean="0">
                <a:solidFill>
                  <a:srgbClr val="0070C0"/>
                </a:solidFill>
                <a:latin typeface="Arial" panose="020B0604020202020204" pitchFamily="34" charset="0"/>
                <a:cs typeface="Arial" panose="020B0604020202020204" pitchFamily="34" charset="0"/>
              </a:rPr>
              <a:t>frequency of a sinusoid </a:t>
            </a:r>
            <a:r>
              <a:rPr lang="en-US" sz="2400" i="1" dirty="0" smtClean="0">
                <a:solidFill>
                  <a:prstClr val="black"/>
                </a:solidFill>
                <a:latin typeface="Arial" panose="020B0604020202020204" pitchFamily="34" charset="0"/>
                <a:cs typeface="Arial" panose="020B0604020202020204" pitchFamily="34" charset="0"/>
              </a:rPr>
              <a:t>in the other domain.</a:t>
            </a:r>
          </a:p>
          <a:p>
            <a:pPr marL="342900" indent="-342900">
              <a:buFont typeface="Wingdings" panose="05000000000000000000" pitchFamily="2" charset="2"/>
              <a:buChar char="§"/>
            </a:pPr>
            <a:endParaRPr lang="en-US" sz="2400" i="1" dirty="0" smtClean="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i="1" dirty="0" smtClean="0">
                <a:solidFill>
                  <a:prstClr val="black"/>
                </a:solidFill>
                <a:latin typeface="Arial" panose="020B0604020202020204" pitchFamily="34" charset="0"/>
                <a:cs typeface="Arial" panose="020B0604020202020204" pitchFamily="34" charset="0"/>
              </a:rPr>
              <a:t>The </a:t>
            </a:r>
            <a:r>
              <a:rPr lang="en-US" sz="2400" i="1" dirty="0" smtClean="0">
                <a:solidFill>
                  <a:srgbClr val="0070C0"/>
                </a:solidFill>
                <a:latin typeface="Arial" panose="020B0604020202020204" pitchFamily="34" charset="0"/>
                <a:cs typeface="Arial" panose="020B0604020202020204" pitchFamily="34" charset="0"/>
              </a:rPr>
              <a:t>amplitude</a:t>
            </a:r>
            <a:r>
              <a:rPr lang="en-US" sz="2400" i="1" dirty="0" smtClean="0">
                <a:solidFill>
                  <a:prstClr val="black"/>
                </a:solidFill>
                <a:latin typeface="Arial" panose="020B0604020202020204" pitchFamily="34" charset="0"/>
                <a:cs typeface="Arial" panose="020B0604020202020204" pitchFamily="34" charset="0"/>
              </a:rPr>
              <a:t> of a point in one domain represents the </a:t>
            </a:r>
            <a:r>
              <a:rPr lang="en-US" sz="2400" i="1" dirty="0" smtClean="0">
                <a:solidFill>
                  <a:srgbClr val="0070C0"/>
                </a:solidFill>
                <a:latin typeface="Arial" panose="020B0604020202020204" pitchFamily="34" charset="0"/>
                <a:cs typeface="Arial" panose="020B0604020202020204" pitchFamily="34" charset="0"/>
              </a:rPr>
              <a:t>amplitude of a sinusoid </a:t>
            </a:r>
            <a:r>
              <a:rPr lang="en-US" sz="2400" i="1" dirty="0" smtClean="0">
                <a:solidFill>
                  <a:prstClr val="black"/>
                </a:solidFill>
                <a:latin typeface="Arial" panose="020B0604020202020204" pitchFamily="34" charset="0"/>
                <a:cs typeface="Arial" panose="020B0604020202020204" pitchFamily="34" charset="0"/>
              </a:rPr>
              <a:t>in the other domain.</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327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908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768324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TextBox 2"/>
          <p:cNvSpPr txBox="1"/>
          <p:nvPr/>
        </p:nvSpPr>
        <p:spPr>
          <a:xfrm>
            <a:off x="1676400" y="381001"/>
            <a:ext cx="8763000" cy="461665"/>
          </a:xfrm>
          <a:prstGeom prst="rect">
            <a:avLst/>
          </a:prstGeom>
          <a:noFill/>
        </p:spPr>
        <p:txBody>
          <a:bodyPr wrap="square" rtlCol="0">
            <a:spAutoFit/>
          </a:bodyPr>
          <a:lstStyle/>
          <a:p>
            <a:pPr algn="ctr" fontAlgn="base">
              <a:spcBef>
                <a:spcPct val="50000"/>
              </a:spcBef>
              <a:spcAft>
                <a:spcPct val="0"/>
              </a:spcAft>
            </a:pPr>
            <a:r>
              <a:rPr lang="en-US" sz="2400" i="1" dirty="0">
                <a:solidFill>
                  <a:srgbClr val="FFFF00"/>
                </a:solidFill>
                <a:latin typeface="Arial" charset="0"/>
              </a:rPr>
              <a:t>The Fourier Transform (with the Imaginary Parts Hidden)</a:t>
            </a:r>
          </a:p>
        </p:txBody>
      </p:sp>
    </p:spTree>
    <p:extLst>
      <p:ext uri="{BB962C8B-B14F-4D97-AF65-F5344CB8AC3E}">
        <p14:creationId xmlns:p14="http://schemas.microsoft.com/office/powerpoint/2010/main" val="3116404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1"/>
            <a:ext cx="7980218" cy="6857999"/>
          </a:xfrm>
          <a:prstGeom prst="rect">
            <a:avLst/>
          </a:prstGeom>
        </p:spPr>
      </p:pic>
    </p:spTree>
    <p:extLst>
      <p:ext uri="{BB962C8B-B14F-4D97-AF65-F5344CB8AC3E}">
        <p14:creationId xmlns:p14="http://schemas.microsoft.com/office/powerpoint/2010/main" val="2527732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1"/>
            <a:ext cx="7980217" cy="6857999"/>
          </a:xfrm>
          <a:prstGeom prst="rect">
            <a:avLst/>
          </a:prstGeom>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
        <p:nvSpPr>
          <p:cNvPr id="5" name="Rectangle 5"/>
          <p:cNvSpPr>
            <a:spLocks noChangeArrowheads="1"/>
          </p:cNvSpPr>
          <p:nvPr/>
        </p:nvSpPr>
        <p:spPr bwMode="auto">
          <a:xfrm>
            <a:off x="2161051" y="5715000"/>
            <a:ext cx="762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000" i="1" kern="0" dirty="0">
                <a:solidFill>
                  <a:prstClr val="white"/>
                </a:solidFill>
                <a:latin typeface="Arial" charset="0"/>
              </a:rPr>
              <a:t>When the Fourier term does not match any frequency in the data, the product has balanced amounts of positive and negative intensity, and sums to zero.</a:t>
            </a:r>
          </a:p>
        </p:txBody>
      </p:sp>
    </p:spTree>
    <p:extLst>
      <p:ext uri="{BB962C8B-B14F-4D97-AF65-F5344CB8AC3E}">
        <p14:creationId xmlns:p14="http://schemas.microsoft.com/office/powerpoint/2010/main" val="12261921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ft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64319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TextBox 2"/>
          <p:cNvSpPr txBox="1"/>
          <p:nvPr/>
        </p:nvSpPr>
        <p:spPr>
          <a:xfrm>
            <a:off x="2286000" y="381001"/>
            <a:ext cx="7696200" cy="830997"/>
          </a:xfrm>
          <a:prstGeom prst="rect">
            <a:avLst/>
          </a:prstGeom>
          <a:noFill/>
        </p:spPr>
        <p:txBody>
          <a:bodyPr wrap="square" rtlCol="0">
            <a:spAutoFit/>
          </a:bodyPr>
          <a:lstStyle/>
          <a:p>
            <a:pPr algn="ctr" fontAlgn="base">
              <a:spcBef>
                <a:spcPct val="50000"/>
              </a:spcBef>
              <a:spcAft>
                <a:spcPct val="0"/>
              </a:spcAft>
            </a:pPr>
            <a:r>
              <a:rPr lang="en-US" sz="2400" i="1" dirty="0">
                <a:solidFill>
                  <a:srgbClr val="FFFF00"/>
                </a:solidFill>
                <a:latin typeface="Arial" charset="0"/>
              </a:rPr>
              <a:t>In Biomolecular NMR, Indirect Dimensions are Often Truncated and Have Limited Numbers of Points …</a:t>
            </a:r>
          </a:p>
        </p:txBody>
      </p:sp>
    </p:spTree>
    <p:extLst>
      <p:ext uri="{BB962C8B-B14F-4D97-AF65-F5344CB8AC3E}">
        <p14:creationId xmlns:p14="http://schemas.microsoft.com/office/powerpoint/2010/main" val="790380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936003"/>
            <a:ext cx="3268362" cy="675728"/>
          </a:xfrm>
          <a:prstGeom prst="rect">
            <a:avLst/>
          </a:prstGeom>
        </p:spPr>
      </p:pic>
      <p:grpSp>
        <p:nvGrpSpPr>
          <p:cNvPr id="2" name="Group 1"/>
          <p:cNvGrpSpPr/>
          <p:nvPr/>
        </p:nvGrpSpPr>
        <p:grpSpPr>
          <a:xfrm>
            <a:off x="404513" y="439642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609187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995798"/>
            <a:ext cx="599365" cy="518095"/>
          </a:xfrm>
          <a:prstGeom prst="rect">
            <a:avLst/>
          </a:prstGeom>
        </p:spPr>
      </p:pic>
      <p:sp>
        <p:nvSpPr>
          <p:cNvPr id="17" name="TextBox 16"/>
          <p:cNvSpPr txBox="1"/>
          <p:nvPr/>
        </p:nvSpPr>
        <p:spPr>
          <a:xfrm>
            <a:off x="1255851" y="217871"/>
            <a:ext cx="96802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B0F0"/>
                </a:solidFill>
                <a:latin typeface="Century Gothic" panose="020B0502020202020204" pitchFamily="34" charset="0"/>
              </a:rPr>
              <a:t>Spectral </a:t>
            </a:r>
            <a:r>
              <a:rPr lang="en-US" sz="3200" i="1" kern="0" dirty="0">
                <a:solidFill>
                  <a:srgbClr val="00B0F0"/>
                </a:solidFill>
                <a:latin typeface="Century Gothic" panose="020B0502020202020204" pitchFamily="34" charset="0"/>
              </a:rPr>
              <a:t>Processing and Analysis in </a:t>
            </a:r>
            <a:r>
              <a:rPr lang="en-US" sz="3200" i="1" kern="0" dirty="0" err="1">
                <a:solidFill>
                  <a:srgbClr val="00B0F0"/>
                </a:solidFill>
                <a:latin typeface="Century Gothic" panose="020B0502020202020204" pitchFamily="34" charset="0"/>
              </a:rPr>
              <a:t>NMRPipe</a:t>
            </a:r>
            <a:endParaRPr lang="en-US" sz="3200" i="1" kern="0" dirty="0" smtClean="0">
              <a:solidFill>
                <a:srgbClr val="00B0F0"/>
              </a:solidFill>
              <a:latin typeface="Century Gothic" panose="020B0502020202020204" pitchFamily="34" charset="0"/>
            </a:endParaRPr>
          </a:p>
        </p:txBody>
      </p:sp>
      <p:grpSp>
        <p:nvGrpSpPr>
          <p:cNvPr id="35" name="Group 34"/>
          <p:cNvGrpSpPr/>
          <p:nvPr/>
        </p:nvGrpSpPr>
        <p:grpSpPr>
          <a:xfrm>
            <a:off x="7273011" y="444477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747665"/>
            <a:ext cx="2753611" cy="1376806"/>
          </a:xfrm>
          <a:prstGeom prst="rect">
            <a:avLst/>
          </a:prstGeom>
        </p:spPr>
      </p:pic>
      <p:grpSp>
        <p:nvGrpSpPr>
          <p:cNvPr id="20" name="Group 19"/>
          <p:cNvGrpSpPr/>
          <p:nvPr/>
        </p:nvGrpSpPr>
        <p:grpSpPr>
          <a:xfrm>
            <a:off x="404514" y="1513174"/>
            <a:ext cx="11590469" cy="2209460"/>
            <a:chOff x="2744525" y="3245488"/>
            <a:chExt cx="5855275" cy="1164636"/>
          </a:xfrm>
        </p:grpSpPr>
        <p:sp>
          <p:nvSpPr>
            <p:cNvPr id="21" name="TextBox 20"/>
            <p:cNvSpPr txBox="1"/>
            <p:nvPr/>
          </p:nvSpPr>
          <p:spPr>
            <a:xfrm>
              <a:off x="2781300" y="3245488"/>
              <a:ext cx="2177503"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sz="2000" i="1" dirty="0" smtClean="0">
                  <a:solidFill>
                    <a:srgbClr val="00B0F0"/>
                  </a:solidFill>
                  <a:latin typeface="Arial" panose="020B0604020202020204" pitchFamily="34" charset="0"/>
                  <a:cs typeface="Arial" panose="020B0604020202020204" pitchFamily="34" charset="0"/>
                </a:rPr>
                <a:t>Some Related Online Resources:</a:t>
              </a:r>
              <a:endParaRPr lang="en-US" sz="2000" i="1" dirty="0">
                <a:solidFill>
                  <a:srgbClr val="00B0F0"/>
                </a:solidFill>
                <a:latin typeface="Arial" panose="020B0604020202020204" pitchFamily="34" charset="0"/>
                <a:cs typeface="Arial" panose="020B0604020202020204" pitchFamily="34" charset="0"/>
              </a:endParaRPr>
            </a:p>
          </p:txBody>
        </p:sp>
        <p:sp>
          <p:nvSpPr>
            <p:cNvPr id="22" name="TextBox 21"/>
            <p:cNvSpPr txBox="1"/>
            <p:nvPr/>
          </p:nvSpPr>
          <p:spPr>
            <a:xfrm>
              <a:off x="2744525" y="3550288"/>
              <a:ext cx="5855275" cy="859836"/>
            </a:xfrm>
            <a:prstGeom prst="rect">
              <a:avLst/>
            </a:prstGeom>
            <a:noFill/>
          </p:spPr>
          <p:txBody>
            <a:bodyPr wrap="square" rtlCol="0">
              <a:spAutoFit/>
            </a:bodyPr>
            <a:lstStyle/>
            <a:p>
              <a:pPr defTabSz="365760" fontAlgn="base">
                <a:spcAft>
                  <a:spcPct val="0"/>
                </a:spcAft>
              </a:pPr>
              <a:r>
                <a:rPr lang="en-US" sz="2000" dirty="0" smtClean="0">
                  <a:solidFill>
                    <a:prstClr val="white"/>
                  </a:solidFill>
                  <a:latin typeface="Arial" charset="0"/>
                </a:rPr>
                <a:t>   www.ibbr.umd.edu/nmrpipe							</a:t>
              </a:r>
              <a:r>
                <a:rPr lang="en-US" sz="2000" dirty="0" err="1" smtClean="0">
                  <a:solidFill>
                    <a:srgbClr val="00B0F0"/>
                  </a:solidFill>
                  <a:latin typeface="Arial" charset="0"/>
                </a:rPr>
                <a:t>NMRPipe</a:t>
              </a:r>
              <a:r>
                <a:rPr lang="en-US" sz="2000" dirty="0" smtClean="0">
                  <a:solidFill>
                    <a:srgbClr val="00B0F0"/>
                  </a:solidFill>
                  <a:latin typeface="Arial" charset="0"/>
                </a:rPr>
                <a:t> Installation and Demo Files</a:t>
              </a:r>
            </a:p>
            <a:p>
              <a:pPr defTabSz="365760" fontAlgn="base">
                <a:spcAft>
                  <a:spcPct val="0"/>
                </a:spcAft>
              </a:pPr>
              <a:r>
                <a:rPr lang="en-US" sz="2000" dirty="0" smtClean="0">
                  <a:solidFill>
                    <a:prstClr val="white"/>
                  </a:solidFill>
                  <a:latin typeface="Arial" charset="0"/>
                </a:rPr>
                <a:t>							</a:t>
              </a:r>
              <a:endParaRPr lang="en-US" sz="2000" dirty="0">
                <a:solidFill>
                  <a:prstClr val="white"/>
                </a:solidFill>
                <a:latin typeface="Arial" charset="0"/>
              </a:endParaRPr>
            </a:p>
            <a:p>
              <a:pPr defTabSz="365760" fontAlgn="base">
                <a:spcAft>
                  <a:spcPct val="0"/>
                </a:spcAft>
              </a:pPr>
              <a:r>
                <a:rPr lang="en-US" sz="2000" dirty="0">
                  <a:solidFill>
                    <a:prstClr val="white"/>
                  </a:solidFill>
                  <a:latin typeface="Arial" charset="0"/>
                </a:rPr>
                <a:t>   </a:t>
              </a:r>
              <a:r>
                <a:rPr lang="en-US" sz="2000" dirty="0" smtClean="0">
                  <a:solidFill>
                    <a:prstClr val="white"/>
                  </a:solidFill>
                  <a:latin typeface="Arial" charset="0"/>
                </a:rPr>
                <a:t>www.youtube.com/watch?v=U268HggjRKE		</a:t>
              </a:r>
              <a:r>
                <a:rPr lang="en-US" sz="2000" dirty="0" smtClean="0">
                  <a:solidFill>
                    <a:srgbClr val="00B0F0"/>
                  </a:solidFill>
                  <a:latin typeface="Arial" charset="0"/>
                </a:rPr>
                <a:t>Lecture </a:t>
              </a:r>
              <a:r>
                <a:rPr lang="en-US" sz="2000" dirty="0">
                  <a:solidFill>
                    <a:srgbClr val="00B0F0"/>
                  </a:solidFill>
                  <a:latin typeface="Arial" charset="0"/>
                </a:rPr>
                <a:t>about Non-Uniform Sampling </a:t>
              </a:r>
              <a:r>
                <a:rPr lang="en-US" sz="2000" dirty="0" smtClean="0">
                  <a:solidFill>
                    <a:srgbClr val="00B0F0"/>
                  </a:solidFill>
                  <a:latin typeface="Arial" charset="0"/>
                </a:rPr>
                <a:t>Concepts</a:t>
              </a:r>
            </a:p>
            <a:p>
              <a:pPr defTabSz="365760" fontAlgn="base">
                <a:spcAft>
                  <a:spcPct val="0"/>
                </a:spcAft>
              </a:pPr>
              <a:endParaRPr lang="en-US" sz="2000" dirty="0">
                <a:solidFill>
                  <a:prstClr val="white"/>
                </a:solidFill>
                <a:latin typeface="Arial" charset="0"/>
              </a:endParaRPr>
            </a:p>
            <a:p>
              <a:pPr defTabSz="365760" fontAlgn="base">
                <a:spcAft>
                  <a:spcPct val="0"/>
                </a:spcAft>
              </a:pPr>
              <a:r>
                <a:rPr lang="en-US" sz="2000" dirty="0">
                  <a:solidFill>
                    <a:prstClr val="white"/>
                  </a:solidFill>
                  <a:latin typeface="Arial" charset="0"/>
                </a:rPr>
                <a:t>   </a:t>
              </a:r>
              <a:r>
                <a:rPr lang="en-US" sz="2000" dirty="0" smtClean="0">
                  <a:solidFill>
                    <a:prstClr val="white"/>
                  </a:solidFill>
                  <a:latin typeface="Arial" charset="0"/>
                </a:rPr>
                <a:t>www.youtube.com/watch?v=kAni_LOXWZA 	</a:t>
              </a:r>
              <a:r>
                <a:rPr lang="en-US" sz="2000" dirty="0" err="1" smtClean="0">
                  <a:solidFill>
                    <a:srgbClr val="00B0F0"/>
                  </a:solidFill>
                  <a:latin typeface="Arial" charset="0"/>
                </a:rPr>
                <a:t>NMRPipe</a:t>
              </a:r>
              <a:r>
                <a:rPr lang="en-US" sz="2000" dirty="0" smtClean="0">
                  <a:solidFill>
                    <a:srgbClr val="00B0F0"/>
                  </a:solidFill>
                  <a:latin typeface="Arial" charset="0"/>
                </a:rPr>
                <a:t> Conversion and Processing Demo</a:t>
              </a:r>
              <a:endParaRPr lang="en-US" sz="2000" dirty="0">
                <a:solidFill>
                  <a:srgbClr val="00B0F0"/>
                </a:solidFill>
                <a:latin typeface="Arial" charset="0"/>
              </a:endParaRPr>
            </a:p>
          </p:txBody>
        </p:sp>
      </p:grpSp>
    </p:spTree>
    <p:extLst>
      <p:ext uri="{BB962C8B-B14F-4D97-AF65-F5344CB8AC3E}">
        <p14:creationId xmlns:p14="http://schemas.microsoft.com/office/powerpoint/2010/main" val="383761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trunc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8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
        <p:nvSpPr>
          <p:cNvPr id="5" name="Rectangle 5"/>
          <p:cNvSpPr>
            <a:spLocks noChangeArrowheads="1"/>
          </p:cNvSpPr>
          <p:nvPr/>
        </p:nvSpPr>
        <p:spPr bwMode="auto">
          <a:xfrm>
            <a:off x="1828800" y="6019800"/>
            <a:ext cx="8610600" cy="661720"/>
          </a:xfrm>
          <a:prstGeom prst="rect">
            <a:avLst/>
          </a:prstGeom>
          <a:solidFill>
            <a:schemeClr val="tx1"/>
          </a:solidFill>
          <a:ln>
            <a:noFill/>
          </a:ln>
          <a:effectLst/>
          <a:extLst/>
        </p:spPr>
        <p:txBody>
          <a:bodyPr tIns="0" anchor="ctr">
            <a:spAutoFit/>
          </a:bodyPr>
          <a:lstStyle/>
          <a:p>
            <a:pPr algn="ctr">
              <a:spcBef>
                <a:spcPct val="0"/>
              </a:spcBef>
              <a:spcAft>
                <a:spcPct val="10000"/>
              </a:spcAft>
              <a:defRPr/>
            </a:pPr>
            <a:r>
              <a:rPr lang="en-US" sz="2000" i="1" kern="0" dirty="0">
                <a:solidFill>
                  <a:prstClr val="white"/>
                </a:solidFill>
                <a:latin typeface="Arial" charset="0"/>
              </a:rPr>
              <a:t>Since the Fourier product is truncated, there is no longer ideal cancelation of positive and negative intensities, giving broad lines and artifacts</a:t>
            </a:r>
          </a:p>
        </p:txBody>
      </p:sp>
    </p:spTree>
    <p:extLst>
      <p:ext uri="{BB962C8B-B14F-4D97-AF65-F5344CB8AC3E}">
        <p14:creationId xmlns:p14="http://schemas.microsoft.com/office/powerpoint/2010/main" val="33081396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47663"/>
            <a:ext cx="4248150" cy="33813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1" y="347662"/>
            <a:ext cx="4238625" cy="338613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9333"/>
          <a:stretch/>
        </p:blipFill>
        <p:spPr>
          <a:xfrm>
            <a:off x="3657600" y="3581400"/>
            <a:ext cx="4286250" cy="3108960"/>
          </a:xfrm>
          <a:prstGeom prst="rect">
            <a:avLst/>
          </a:prstGeom>
        </p:spPr>
      </p:pic>
      <p:sp>
        <p:nvSpPr>
          <p:cNvPr id="5" name="TextBox 4"/>
          <p:cNvSpPr txBox="1"/>
          <p:nvPr/>
        </p:nvSpPr>
        <p:spPr>
          <a:xfrm>
            <a:off x="1905001" y="76201"/>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Line Broadening Window</a:t>
            </a:r>
            <a:endParaRPr lang="en-US" sz="2400" b="1" i="1" kern="0" dirty="0">
              <a:solidFill>
                <a:srgbClr val="00B0F0"/>
              </a:solidFill>
              <a:latin typeface="Century Gothic" panose="020B0502020202020204" pitchFamily="34" charset="0"/>
            </a:endParaRPr>
          </a:p>
        </p:txBody>
      </p:sp>
      <p:sp>
        <p:nvSpPr>
          <p:cNvPr id="6" name="TextBox 5"/>
          <p:cNvSpPr txBox="1"/>
          <p:nvPr/>
        </p:nvSpPr>
        <p:spPr>
          <a:xfrm>
            <a:off x="6400800" y="76200"/>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Line Sharpening Window</a:t>
            </a:r>
            <a:endParaRPr lang="en-US" sz="2400" b="1" i="1" kern="0" dirty="0">
              <a:solidFill>
                <a:srgbClr val="00B0F0"/>
              </a:solidFill>
              <a:latin typeface="Century Gothic" panose="020B0502020202020204" pitchFamily="34" charset="0"/>
            </a:endParaRPr>
          </a:p>
        </p:txBody>
      </p:sp>
      <p:sp>
        <p:nvSpPr>
          <p:cNvPr id="7" name="TextBox 6"/>
          <p:cNvSpPr txBox="1"/>
          <p:nvPr/>
        </p:nvSpPr>
        <p:spPr>
          <a:xfrm>
            <a:off x="3981450" y="3581400"/>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First Point Scaling</a:t>
            </a:r>
            <a:endParaRPr lang="en-US" sz="2400" b="1" i="1" kern="0" dirty="0">
              <a:solidFill>
                <a:srgbClr val="00B0F0"/>
              </a:solidFill>
              <a:latin typeface="Century Gothic" panose="020B0502020202020204" pitchFamily="34" charset="0"/>
            </a:endParaRPr>
          </a:p>
        </p:txBody>
      </p:sp>
      <p:cxnSp>
        <p:nvCxnSpPr>
          <p:cNvPr id="9" name="Straight Connector 8"/>
          <p:cNvCxnSpPr/>
          <p:nvPr/>
        </p:nvCxnSpPr>
        <p:spPr>
          <a:xfrm>
            <a:off x="3360352"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60352" y="6513212"/>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227559" y="6279335"/>
            <a:ext cx="0" cy="286694"/>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52800"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86200" y="3653012"/>
            <a:ext cx="0" cy="614189"/>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76400" y="5181465"/>
            <a:ext cx="4331706" cy="830997"/>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solidFill>
                <a:latin typeface="Arial" charset="0"/>
              </a:rPr>
              <a:t>Scaling the first point in the time-domain is equivalent to adding a constant in the frequency domain</a:t>
            </a:r>
          </a:p>
        </p:txBody>
      </p:sp>
    </p:spTree>
    <p:extLst>
      <p:ext uri="{BB962C8B-B14F-4D97-AF65-F5344CB8AC3E}">
        <p14:creationId xmlns:p14="http://schemas.microsoft.com/office/powerpoint/2010/main" val="2995735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3" t="3552" r="1131" b="6328"/>
          <a:stretch/>
        </p:blipFill>
        <p:spPr bwMode="auto">
          <a:xfrm>
            <a:off x="1906438" y="917051"/>
            <a:ext cx="7600734" cy="506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14500" y="34380"/>
            <a:ext cx="87630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err="1" smtClean="0">
                <a:solidFill>
                  <a:srgbClr val="0070C0"/>
                </a:solidFill>
                <a:latin typeface="Century Gothic" panose="020B0502020202020204" pitchFamily="34" charset="0"/>
              </a:rPr>
              <a:t>Apodization</a:t>
            </a:r>
            <a:r>
              <a:rPr lang="en-US" sz="2400" i="1" kern="0" dirty="0" smtClean="0">
                <a:solidFill>
                  <a:srgbClr val="0070C0"/>
                </a:solidFill>
                <a:latin typeface="Century Gothic" panose="020B0502020202020204" pitchFamily="34" charset="0"/>
              </a:rPr>
              <a:t>: Convolution of the Spectrum with the Fourier Transform of the Window Function</a:t>
            </a:r>
            <a:endParaRPr lang="en-US" sz="2400" kern="0" dirty="0">
              <a:solidFill>
                <a:srgbClr val="0070C0"/>
              </a:solidFill>
              <a:latin typeface="Century Gothic" panose="020B0502020202020204" pitchFamily="34" charset="0"/>
            </a:endParaRPr>
          </a:p>
        </p:txBody>
      </p:sp>
      <p:sp>
        <p:nvSpPr>
          <p:cNvPr id="3" name="TextBox 2"/>
          <p:cNvSpPr txBox="1"/>
          <p:nvPr/>
        </p:nvSpPr>
        <p:spPr>
          <a:xfrm>
            <a:off x="1173192" y="6193766"/>
            <a:ext cx="9678838" cy="400110"/>
          </a:xfrm>
          <a:prstGeom prst="rect">
            <a:avLst/>
          </a:prstGeom>
          <a:noFill/>
        </p:spPr>
        <p:txBody>
          <a:bodyPr wrap="square" rtlCol="0">
            <a:spAutoFit/>
          </a:bodyPr>
          <a:lstStyle/>
          <a:p>
            <a:pPr algn="ctr"/>
            <a:r>
              <a:rPr lang="en-US" sz="2000" i="1" dirty="0" smtClean="0">
                <a:latin typeface="Arial" panose="020B0604020202020204" pitchFamily="34" charset="0"/>
                <a:cs typeface="Arial" panose="020B0604020202020204" pitchFamily="34" charset="0"/>
              </a:rPr>
              <a:t>Window Functions are a Compromise Between Artifact Reduction and Resolution</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775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8936" y="124437"/>
            <a:ext cx="4873143" cy="58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1440611" y="5975865"/>
            <a:ext cx="9351034" cy="646331"/>
          </a:xfrm>
          <a:prstGeom prst="rect">
            <a:avLst/>
          </a:prstGeom>
          <a:noFill/>
          <a:ln>
            <a:noFill/>
          </a:ln>
          <a:effectLst/>
          <a:extLst/>
        </p:spPr>
        <p:txBody>
          <a:bodyPr wrap="square" anchor="ctr">
            <a:spAutoFit/>
          </a:bodyPr>
          <a:lstStyle/>
          <a:p>
            <a:pPr algn="ctr">
              <a:spcBef>
                <a:spcPct val="0"/>
              </a:spcBef>
              <a:spcAft>
                <a:spcPct val="10000"/>
              </a:spcAft>
              <a:defRPr/>
            </a:pPr>
            <a:r>
              <a:rPr lang="en-US" i="1" kern="0" dirty="0">
                <a:solidFill>
                  <a:prstClr val="black"/>
                </a:solidFill>
                <a:latin typeface="Arial" charset="0"/>
              </a:rPr>
              <a:t>Even though the underlying signal is the same in all of these examples, and noise-free, Fourier transforms with small numbers of points give very broad lines and large artifacts.</a:t>
            </a:r>
          </a:p>
        </p:txBody>
      </p:sp>
    </p:spTree>
    <p:extLst>
      <p:ext uri="{BB962C8B-B14F-4D97-AF65-F5344CB8AC3E}">
        <p14:creationId xmlns:p14="http://schemas.microsoft.com/office/powerpoint/2010/main" val="1859269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679" y="1491938"/>
            <a:ext cx="4937142" cy="302730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2124" y="4460239"/>
            <a:ext cx="302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526" y="1064047"/>
            <a:ext cx="3900675" cy="5638800"/>
          </a:xfrm>
          <a:prstGeom prst="rect">
            <a:avLst/>
          </a:prstGeom>
        </p:spPr>
      </p:pic>
      <p:sp>
        <p:nvSpPr>
          <p:cNvPr id="12" name="TextBox 11"/>
          <p:cNvSpPr txBox="1"/>
          <p:nvPr/>
        </p:nvSpPr>
        <p:spPr>
          <a:xfrm>
            <a:off x="467360" y="46646"/>
            <a:ext cx="11338559"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Linear Prediction (LP</a:t>
            </a:r>
            <a:r>
              <a:rPr lang="en-US" sz="2800" i="1" dirty="0" smtClean="0">
                <a:solidFill>
                  <a:srgbClr val="0070C0"/>
                </a:solidFill>
                <a:latin typeface="Arial" panose="020B0604020202020204" pitchFamily="34" charset="0"/>
                <a:cs typeface="Arial" panose="020B0604020202020204" pitchFamily="34" charset="0"/>
              </a:rPr>
              <a:t>) – Build an LP Model, Use the LP Model Coefficients to Extrapolate the Time-Domain Data</a:t>
            </a:r>
            <a:endParaRPr lang="en-US" sz="2800" i="1" dirty="0">
              <a:solidFill>
                <a:srgbClr val="0070C0"/>
              </a:solidFill>
              <a:latin typeface="Arial" panose="020B0604020202020204" pitchFamily="34" charset="0"/>
              <a:cs typeface="Arial" panose="020B0604020202020204" pitchFamily="34" charset="0"/>
            </a:endParaRPr>
          </a:p>
          <a:p>
            <a:pPr algn="ctr"/>
            <a:endParaRPr lang="en-US" sz="2800" i="1" dirty="0">
              <a:solidFill>
                <a:srgbClr val="0070C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a:off x="1068545" y="1398165"/>
            <a:ext cx="85455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35654" y="1208025"/>
            <a:ext cx="3500793" cy="380279"/>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sp>
        <p:nvSpPr>
          <p:cNvPr id="8" name="TextBox 7"/>
          <p:cNvSpPr txBox="1"/>
          <p:nvPr/>
        </p:nvSpPr>
        <p:spPr>
          <a:xfrm>
            <a:off x="2255520" y="6155945"/>
            <a:ext cx="4124960" cy="584775"/>
          </a:xfrm>
          <a:prstGeom prst="rect">
            <a:avLst/>
          </a:prstGeom>
          <a:noFill/>
        </p:spPr>
        <p:txBody>
          <a:bodyPr wrap="square" rtlCol="0">
            <a:spAutoFit/>
          </a:bodyPr>
          <a:lstStyle/>
          <a:p>
            <a:pPr fontAlgn="base">
              <a:spcBef>
                <a:spcPct val="50000"/>
              </a:spcBef>
              <a:spcAft>
                <a:spcPct val="0"/>
              </a:spcAft>
            </a:pPr>
            <a:r>
              <a:rPr lang="en-US" sz="1600" i="1" dirty="0" smtClean="0">
                <a:solidFill>
                  <a:prstClr val="white">
                    <a:lumMod val="50000"/>
                  </a:prstClr>
                </a:solidFill>
                <a:latin typeface="Arial" charset="0"/>
              </a:rPr>
              <a:t>Each LP Coefficient Can Model One Exponentially Decaying Sinusoid</a:t>
            </a:r>
            <a:endParaRPr lang="en-US" sz="1600" i="1" dirty="0">
              <a:solidFill>
                <a:prstClr val="white">
                  <a:lumMod val="50000"/>
                </a:prstClr>
              </a:solidFill>
              <a:latin typeface="Arial" charset="0"/>
            </a:endParaRPr>
          </a:p>
        </p:txBody>
      </p:sp>
    </p:spTree>
    <p:extLst>
      <p:ext uri="{BB962C8B-B14F-4D97-AF65-F5344CB8AC3E}">
        <p14:creationId xmlns:p14="http://schemas.microsoft.com/office/powerpoint/2010/main" val="2744432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660" b="12996"/>
          <a:stretch/>
        </p:blipFill>
        <p:spPr bwMode="auto">
          <a:xfrm>
            <a:off x="6448956" y="1140955"/>
            <a:ext cx="4684892" cy="4523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76201"/>
            <a:ext cx="11538857"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Forward Backward and Mirror Image Linear Prediction</a:t>
            </a:r>
          </a:p>
          <a:p>
            <a:pPr algn="ctr"/>
            <a:endParaRPr lang="en-US" sz="2400" i="1" dirty="0">
              <a:solidFill>
                <a:srgbClr val="0070C0"/>
              </a:solidFill>
              <a:latin typeface="Century Gothic" panose="020B0502020202020204" pitchFamily="34" charset="0"/>
              <a:cs typeface="Arial" panose="020B0604020202020204" pitchFamily="34" charset="0"/>
            </a:endParaRPr>
          </a:p>
        </p:txBody>
      </p:sp>
      <p:grpSp>
        <p:nvGrpSpPr>
          <p:cNvPr id="10" name="Group 9"/>
          <p:cNvGrpSpPr/>
          <p:nvPr/>
        </p:nvGrpSpPr>
        <p:grpSpPr>
          <a:xfrm>
            <a:off x="757646" y="771145"/>
            <a:ext cx="4788972" cy="5054889"/>
            <a:chOff x="201836" y="650869"/>
            <a:chExt cx="4099460" cy="4500251"/>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92"/>
            <a:stretch/>
          </p:blipFill>
          <p:spPr bwMode="auto">
            <a:xfrm>
              <a:off x="201836" y="762000"/>
              <a:ext cx="4063552" cy="4389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 y="820146"/>
              <a:ext cx="73152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8866" y="650869"/>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cxnSp>
          <p:nvCxnSpPr>
            <p:cNvPr id="8" name="Straight Arrow Connector 7"/>
            <p:cNvCxnSpPr/>
            <p:nvPr/>
          </p:nvCxnSpPr>
          <p:spPr>
            <a:xfrm>
              <a:off x="476678" y="3046287"/>
              <a:ext cx="731520" cy="0"/>
            </a:xfrm>
            <a:prstGeom prst="straightConnector1">
              <a:avLst/>
            </a:prstGeom>
            <a:ln w="381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4544" y="2877010"/>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previous point in series</a:t>
              </a:r>
            </a:p>
          </p:txBody>
        </p:sp>
      </p:grpSp>
      <p:sp>
        <p:nvSpPr>
          <p:cNvPr id="11" name="TextBox 10"/>
          <p:cNvSpPr txBox="1"/>
          <p:nvPr/>
        </p:nvSpPr>
        <p:spPr>
          <a:xfrm>
            <a:off x="7178726" y="603584"/>
            <a:ext cx="3225352" cy="584775"/>
          </a:xfrm>
          <a:prstGeom prst="rect">
            <a:avLst/>
          </a:prstGeom>
          <a:noFill/>
        </p:spPr>
        <p:txBody>
          <a:bodyPr wrap="square" rtlCol="0">
            <a:spAutoFit/>
          </a:bodyPr>
          <a:lstStyle/>
          <a:p>
            <a:pPr algn="ctr" fontAlgn="base">
              <a:spcAft>
                <a:spcPct val="0"/>
              </a:spcAft>
            </a:pPr>
            <a:r>
              <a:rPr lang="en-US" sz="1600" b="1" dirty="0">
                <a:solidFill>
                  <a:prstClr val="black"/>
                </a:solidFill>
                <a:latin typeface="Arial" charset="0"/>
              </a:rPr>
              <a:t>Mirror Image LP</a:t>
            </a:r>
          </a:p>
          <a:p>
            <a:pPr algn="ctr" fontAlgn="base">
              <a:spcAft>
                <a:spcPct val="0"/>
              </a:spcAft>
            </a:pPr>
            <a:r>
              <a:rPr lang="en-US" sz="1600" b="1" dirty="0">
                <a:solidFill>
                  <a:prstClr val="black"/>
                </a:solidFill>
                <a:latin typeface="Arial" charset="0"/>
              </a:rPr>
              <a:t>Zero Delay Data with No Decay</a:t>
            </a:r>
          </a:p>
        </p:txBody>
      </p:sp>
      <p:sp>
        <p:nvSpPr>
          <p:cNvPr id="12" name="TextBox 11"/>
          <p:cNvSpPr txBox="1"/>
          <p:nvPr/>
        </p:nvSpPr>
        <p:spPr>
          <a:xfrm>
            <a:off x="1394224" y="5894254"/>
            <a:ext cx="3723177" cy="584775"/>
          </a:xfrm>
          <a:prstGeom prst="rect">
            <a:avLst/>
          </a:prstGeom>
          <a:noFill/>
        </p:spPr>
        <p:txBody>
          <a:bodyPr wrap="square" rtlCol="0">
            <a:spAutoFit/>
          </a:bodyPr>
          <a:lstStyle/>
          <a:p>
            <a:pPr algn="ctr" fontAlgn="base">
              <a:spcBef>
                <a:spcPct val="50000"/>
              </a:spcBef>
              <a:spcAft>
                <a:spcPct val="0"/>
              </a:spcAft>
            </a:pPr>
            <a:r>
              <a:rPr lang="en-US" sz="1600" b="1" i="1" dirty="0">
                <a:solidFill>
                  <a:prstClr val="black"/>
                </a:solidFill>
                <a:latin typeface="Arial" charset="0"/>
              </a:rPr>
              <a:t>Forward and Backward Coefficients Can be Averaged for Stability</a:t>
            </a:r>
          </a:p>
        </p:txBody>
      </p:sp>
      <p:sp>
        <p:nvSpPr>
          <p:cNvPr id="13" name="TextBox 12"/>
          <p:cNvSpPr txBox="1"/>
          <p:nvPr/>
        </p:nvSpPr>
        <p:spPr>
          <a:xfrm>
            <a:off x="6937314" y="5711905"/>
            <a:ext cx="3708176" cy="830997"/>
          </a:xfrm>
          <a:prstGeom prst="rect">
            <a:avLst/>
          </a:prstGeom>
          <a:noFill/>
        </p:spPr>
        <p:txBody>
          <a:bodyPr wrap="square" rtlCol="0">
            <a:spAutoFit/>
          </a:bodyPr>
          <a:lstStyle/>
          <a:p>
            <a:pPr algn="ctr" fontAlgn="base">
              <a:spcBef>
                <a:spcPct val="50000"/>
              </a:spcBef>
              <a:spcAft>
                <a:spcPct val="0"/>
              </a:spcAft>
            </a:pPr>
            <a:r>
              <a:rPr lang="en-US" sz="1600" b="1" i="1" dirty="0">
                <a:solidFill>
                  <a:prstClr val="black"/>
                </a:solidFill>
                <a:latin typeface="Arial" charset="0"/>
              </a:rPr>
              <a:t>Extending the Length of the Input Data Allows More LP Coefficients, Hence More Signals</a:t>
            </a:r>
          </a:p>
        </p:txBody>
      </p:sp>
    </p:spTree>
    <p:extLst>
      <p:ext uri="{BB962C8B-B14F-4D97-AF65-F5344CB8AC3E}">
        <p14:creationId xmlns:p14="http://schemas.microsoft.com/office/powerpoint/2010/main" val="4248130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660" b="12996"/>
          <a:stretch/>
        </p:blipFill>
        <p:spPr bwMode="auto">
          <a:xfrm>
            <a:off x="6887910" y="1564758"/>
            <a:ext cx="4245938" cy="4099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76201"/>
            <a:ext cx="11538857"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smtClean="0">
                <a:solidFill>
                  <a:srgbClr val="0070C0"/>
                </a:solidFill>
                <a:latin typeface="Century Gothic" panose="020B0502020202020204" pitchFamily="34" charset="0"/>
                <a:cs typeface="Arial" panose="020B0604020202020204" pitchFamily="34" charset="0"/>
              </a:rPr>
              <a:t>Mirror Image LP Requires Non-Decaying Data with P0 = 0 or 180</a:t>
            </a:r>
          </a:p>
          <a:p>
            <a:pPr algn="ctr"/>
            <a:r>
              <a:rPr lang="en-US" sz="2400" i="1" dirty="0" smtClean="0">
                <a:solidFill>
                  <a:srgbClr val="0070C0"/>
                </a:solidFill>
                <a:latin typeface="Century Gothic" panose="020B0502020202020204" pitchFamily="34" charset="0"/>
                <a:cs typeface="Arial" panose="020B0604020202020204" pitchFamily="34" charset="0"/>
              </a:rPr>
              <a:t>Mixed Forward/Backward LP is Suitable for All Data</a:t>
            </a:r>
            <a:endParaRPr lang="en-US" sz="2400" i="1" dirty="0">
              <a:solidFill>
                <a:srgbClr val="0070C0"/>
              </a:solidFill>
              <a:latin typeface="Century Gothic" panose="020B0502020202020204" pitchFamily="34" charset="0"/>
              <a:cs typeface="Arial" panose="020B0604020202020204" pitchFamily="34" charset="0"/>
            </a:endParaRPr>
          </a:p>
          <a:p>
            <a:pPr algn="ctr"/>
            <a:endParaRPr lang="en-US" sz="2400" i="1" dirty="0">
              <a:solidFill>
                <a:srgbClr val="0070C0"/>
              </a:solidFill>
              <a:latin typeface="Century Gothic" panose="020B0502020202020204" pitchFamily="34" charset="0"/>
              <a:cs typeface="Arial" panose="020B0604020202020204" pitchFamily="34" charset="0"/>
            </a:endParaRPr>
          </a:p>
        </p:txBody>
      </p:sp>
      <p:grpSp>
        <p:nvGrpSpPr>
          <p:cNvPr id="10" name="Group 9"/>
          <p:cNvGrpSpPr/>
          <p:nvPr/>
        </p:nvGrpSpPr>
        <p:grpSpPr>
          <a:xfrm>
            <a:off x="905854" y="957129"/>
            <a:ext cx="4640764" cy="4868905"/>
            <a:chOff x="201836" y="650869"/>
            <a:chExt cx="4099460" cy="4500251"/>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92"/>
            <a:stretch/>
          </p:blipFill>
          <p:spPr bwMode="auto">
            <a:xfrm>
              <a:off x="201836" y="762000"/>
              <a:ext cx="4063552" cy="4389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 y="820146"/>
              <a:ext cx="73152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8866" y="650869"/>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cxnSp>
          <p:nvCxnSpPr>
            <p:cNvPr id="8" name="Straight Arrow Connector 7"/>
            <p:cNvCxnSpPr/>
            <p:nvPr/>
          </p:nvCxnSpPr>
          <p:spPr>
            <a:xfrm>
              <a:off x="476678" y="3046287"/>
              <a:ext cx="731520" cy="0"/>
            </a:xfrm>
            <a:prstGeom prst="straightConnector1">
              <a:avLst/>
            </a:prstGeom>
            <a:ln w="381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4544" y="2877010"/>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previous point in series</a:t>
              </a:r>
            </a:p>
          </p:txBody>
        </p:sp>
      </p:grpSp>
      <p:sp>
        <p:nvSpPr>
          <p:cNvPr id="11" name="TextBox 10"/>
          <p:cNvSpPr txBox="1"/>
          <p:nvPr/>
        </p:nvSpPr>
        <p:spPr>
          <a:xfrm>
            <a:off x="6787609" y="978643"/>
            <a:ext cx="3981353" cy="584775"/>
          </a:xfrm>
          <a:prstGeom prst="rect">
            <a:avLst/>
          </a:prstGeom>
          <a:noFill/>
        </p:spPr>
        <p:txBody>
          <a:bodyPr wrap="square" rtlCol="0">
            <a:spAutoFit/>
          </a:bodyPr>
          <a:lstStyle/>
          <a:p>
            <a:pPr algn="ctr" fontAlgn="base">
              <a:spcAft>
                <a:spcPct val="0"/>
              </a:spcAft>
            </a:pPr>
            <a:r>
              <a:rPr lang="en-US" sz="1600" b="1" dirty="0">
                <a:solidFill>
                  <a:prstClr val="black"/>
                </a:solidFill>
                <a:latin typeface="Arial" charset="0"/>
              </a:rPr>
              <a:t>Mirror Image LP</a:t>
            </a:r>
          </a:p>
          <a:p>
            <a:pPr algn="ctr" fontAlgn="base">
              <a:spcAft>
                <a:spcPct val="0"/>
              </a:spcAft>
            </a:pPr>
            <a:r>
              <a:rPr lang="en-US" sz="1600" b="1" dirty="0">
                <a:solidFill>
                  <a:prstClr val="black"/>
                </a:solidFill>
                <a:latin typeface="Arial" charset="0"/>
              </a:rPr>
              <a:t>Zero Delay Data with No Decay</a:t>
            </a:r>
          </a:p>
        </p:txBody>
      </p:sp>
      <p:sp>
        <p:nvSpPr>
          <p:cNvPr id="13" name="TextBox 12"/>
          <p:cNvSpPr txBox="1"/>
          <p:nvPr/>
        </p:nvSpPr>
        <p:spPr>
          <a:xfrm>
            <a:off x="6443557" y="5892080"/>
            <a:ext cx="5134644" cy="723275"/>
          </a:xfrm>
          <a:prstGeom prst="rect">
            <a:avLst/>
          </a:prstGeom>
          <a:solidFill>
            <a:srgbClr val="FF0000">
              <a:alpha val="60000"/>
            </a:srgbClr>
          </a:solidFill>
        </p:spPr>
        <p:txBody>
          <a:bodyPr wrap="square" lIns="182880" tIns="137160" rIns="91440" bIns="91440" rtlCol="0">
            <a:spAutoFit/>
          </a:bodyPr>
          <a:lstStyle/>
          <a:p>
            <a:pPr algn="ctr" fontAlgn="base">
              <a:spcBef>
                <a:spcPct val="50000"/>
              </a:spcBef>
              <a:spcAft>
                <a:spcPct val="0"/>
              </a:spcAft>
            </a:pPr>
            <a:r>
              <a:rPr lang="en-US" sz="1600" b="1" i="1" dirty="0" smtClean="0">
                <a:solidFill>
                  <a:prstClr val="black"/>
                </a:solidFill>
                <a:latin typeface="Arial" charset="0"/>
              </a:rPr>
              <a:t>Mirror Image LP is Only Suitable for Constant Time (No Decay) Data, with Phase P1=0 or P1=180 </a:t>
            </a:r>
            <a:endParaRPr lang="en-US" sz="1600" b="1" i="1" dirty="0">
              <a:solidFill>
                <a:prstClr val="black"/>
              </a:solidFill>
              <a:latin typeface="Arial" charset="0"/>
            </a:endParaRPr>
          </a:p>
        </p:txBody>
      </p:sp>
      <p:sp>
        <p:nvSpPr>
          <p:cNvPr id="4" name="Oval 3"/>
          <p:cNvSpPr/>
          <p:nvPr/>
        </p:nvSpPr>
        <p:spPr>
          <a:xfrm>
            <a:off x="7027783" y="1463917"/>
            <a:ext cx="3822233" cy="3975564"/>
          </a:xfrm>
          <a:prstGeom prst="ellipse">
            <a:avLst/>
          </a:prstGeom>
          <a:noFill/>
          <a:ln w="635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Connector 14"/>
          <p:cNvCxnSpPr/>
          <p:nvPr/>
        </p:nvCxnSpPr>
        <p:spPr>
          <a:xfrm>
            <a:off x="7622849" y="2409914"/>
            <a:ext cx="2461188" cy="2256090"/>
          </a:xfrm>
          <a:prstGeom prst="line">
            <a:avLst/>
          </a:prstGeom>
          <a:ln w="635000">
            <a:solidFill>
              <a:srgbClr val="FF0000">
                <a:alpha val="70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60960" y="5888943"/>
            <a:ext cx="4193963" cy="723275"/>
          </a:xfrm>
          <a:prstGeom prst="rect">
            <a:avLst/>
          </a:prstGeom>
          <a:solidFill>
            <a:srgbClr val="92D050">
              <a:alpha val="93000"/>
            </a:srgbClr>
          </a:solidFill>
        </p:spPr>
        <p:txBody>
          <a:bodyPr wrap="square" lIns="182880" tIns="137160" rIns="91440" bIns="91440" rtlCol="0">
            <a:spAutoFit/>
          </a:bodyPr>
          <a:lstStyle/>
          <a:p>
            <a:pPr algn="ctr" fontAlgn="base">
              <a:spcBef>
                <a:spcPct val="50000"/>
              </a:spcBef>
              <a:spcAft>
                <a:spcPct val="0"/>
              </a:spcAft>
            </a:pPr>
            <a:r>
              <a:rPr lang="en-US" sz="1600" b="1" i="1" dirty="0">
                <a:solidFill>
                  <a:prstClr val="black"/>
                </a:solidFill>
                <a:latin typeface="Arial" charset="0"/>
              </a:rPr>
              <a:t>Forward/Backward LP is Suitable for All Data</a:t>
            </a:r>
          </a:p>
        </p:txBody>
      </p:sp>
    </p:spTree>
    <p:extLst>
      <p:ext uri="{BB962C8B-B14F-4D97-AF65-F5344CB8AC3E}">
        <p14:creationId xmlns:p14="http://schemas.microsoft.com/office/powerpoint/2010/main" val="3054083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1108" y="875951"/>
            <a:ext cx="5342309" cy="5352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invGray">
          <a:xfrm>
            <a:off x="7297250" y="168965"/>
            <a:ext cx="4072705"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5313" y="138086"/>
            <a:ext cx="5208104"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Linear Prediction (LP)</a:t>
            </a:r>
          </a:p>
          <a:p>
            <a:pPr algn="ctr"/>
            <a:endParaRPr lang="en-US" sz="2800" i="1" dirty="0">
              <a:solidFill>
                <a:srgbClr val="0070C0"/>
              </a:solidFill>
              <a:latin typeface="Arial" panose="020B0604020202020204" pitchFamily="34" charset="0"/>
              <a:cs typeface="Arial" panose="020B0604020202020204" pitchFamily="34" charset="0"/>
            </a:endParaRPr>
          </a:p>
        </p:txBody>
      </p:sp>
      <p:sp>
        <p:nvSpPr>
          <p:cNvPr id="5" name="TextBox 4"/>
          <p:cNvSpPr txBox="1"/>
          <p:nvPr/>
        </p:nvSpPr>
        <p:spPr>
          <a:xfrm>
            <a:off x="7464287" y="347991"/>
            <a:ext cx="687730" cy="523220"/>
          </a:xfrm>
          <a:prstGeom prst="rect">
            <a:avLst/>
          </a:prstGeom>
          <a:noFill/>
        </p:spPr>
        <p:txBody>
          <a:bodyPr wrap="square" rtlCol="0">
            <a:spAutoFit/>
          </a:bodyPr>
          <a:lstStyle/>
          <a:p>
            <a:r>
              <a:rPr lang="en-US" sz="2800" dirty="0" smtClean="0">
                <a:solidFill>
                  <a:schemeClr val="bg1"/>
                </a:solidFill>
              </a:rPr>
              <a:t>FT</a:t>
            </a:r>
            <a:endParaRPr lang="en-US" sz="2800" dirty="0">
              <a:solidFill>
                <a:schemeClr val="bg1"/>
              </a:solidFill>
            </a:endParaRPr>
          </a:p>
        </p:txBody>
      </p:sp>
      <p:sp>
        <p:nvSpPr>
          <p:cNvPr id="6" name="TextBox 5"/>
          <p:cNvSpPr txBox="1"/>
          <p:nvPr/>
        </p:nvSpPr>
        <p:spPr>
          <a:xfrm>
            <a:off x="9181680" y="347991"/>
            <a:ext cx="687730" cy="523220"/>
          </a:xfrm>
          <a:prstGeom prst="rect">
            <a:avLst/>
          </a:prstGeom>
          <a:noFill/>
        </p:spPr>
        <p:txBody>
          <a:bodyPr wrap="square" rtlCol="0">
            <a:spAutoFit/>
          </a:bodyPr>
          <a:lstStyle/>
          <a:p>
            <a:r>
              <a:rPr lang="en-US" sz="2800" dirty="0" smtClean="0">
                <a:solidFill>
                  <a:schemeClr val="bg1"/>
                </a:solidFill>
              </a:rPr>
              <a:t>LP</a:t>
            </a:r>
            <a:endParaRPr lang="en-US" sz="2800" dirty="0">
              <a:solidFill>
                <a:schemeClr val="bg1"/>
              </a:solidFill>
            </a:endParaRPr>
          </a:p>
        </p:txBody>
      </p:sp>
      <p:sp>
        <p:nvSpPr>
          <p:cNvPr id="7" name="TextBox 6"/>
          <p:cNvSpPr txBox="1"/>
          <p:nvPr/>
        </p:nvSpPr>
        <p:spPr>
          <a:xfrm>
            <a:off x="2425149" y="2011139"/>
            <a:ext cx="3438938" cy="400110"/>
          </a:xfrm>
          <a:prstGeom prst="rect">
            <a:avLst/>
          </a:prstGeom>
          <a:noFill/>
        </p:spPr>
        <p:txBody>
          <a:bodyPr wrap="square" rtlCol="0">
            <a:spAutoFit/>
          </a:bodyPr>
          <a:lstStyle/>
          <a:p>
            <a:pPr algn="r"/>
            <a:r>
              <a:rPr lang="en-US" sz="2000" i="1" dirty="0" smtClean="0"/>
              <a:t>Original Spectrum</a:t>
            </a:r>
            <a:endParaRPr lang="en-US" sz="2000" i="1" dirty="0"/>
          </a:p>
        </p:txBody>
      </p:sp>
      <p:sp>
        <p:nvSpPr>
          <p:cNvPr id="8" name="TextBox 7"/>
          <p:cNvSpPr txBox="1"/>
          <p:nvPr/>
        </p:nvSpPr>
        <p:spPr>
          <a:xfrm>
            <a:off x="2425149" y="3106869"/>
            <a:ext cx="3438938" cy="400110"/>
          </a:xfrm>
          <a:prstGeom prst="rect">
            <a:avLst/>
          </a:prstGeom>
          <a:noFill/>
        </p:spPr>
        <p:txBody>
          <a:bodyPr wrap="square" rtlCol="0">
            <a:spAutoFit/>
          </a:bodyPr>
          <a:lstStyle/>
          <a:p>
            <a:pPr algn="r"/>
            <a:r>
              <a:rPr lang="en-US" sz="2000" i="1" dirty="0" smtClean="0"/>
              <a:t>Inverse Transform</a:t>
            </a:r>
            <a:endParaRPr lang="en-US" sz="2000" i="1" dirty="0"/>
          </a:p>
        </p:txBody>
      </p:sp>
      <p:sp>
        <p:nvSpPr>
          <p:cNvPr id="9" name="TextBox 8"/>
          <p:cNvSpPr txBox="1"/>
          <p:nvPr/>
        </p:nvSpPr>
        <p:spPr>
          <a:xfrm>
            <a:off x="2425149" y="4280425"/>
            <a:ext cx="3438938" cy="400110"/>
          </a:xfrm>
          <a:prstGeom prst="rect">
            <a:avLst/>
          </a:prstGeom>
          <a:noFill/>
        </p:spPr>
        <p:txBody>
          <a:bodyPr wrap="square" rtlCol="0">
            <a:spAutoFit/>
          </a:bodyPr>
          <a:lstStyle/>
          <a:p>
            <a:pPr algn="r"/>
            <a:r>
              <a:rPr lang="en-US" sz="2000" i="1" dirty="0" smtClean="0"/>
              <a:t>LP Extrapolated</a:t>
            </a:r>
            <a:endParaRPr lang="en-US" sz="2000" i="1" dirty="0"/>
          </a:p>
        </p:txBody>
      </p:sp>
      <p:sp>
        <p:nvSpPr>
          <p:cNvPr id="10" name="TextBox 9"/>
          <p:cNvSpPr txBox="1"/>
          <p:nvPr/>
        </p:nvSpPr>
        <p:spPr>
          <a:xfrm>
            <a:off x="2401267" y="5706928"/>
            <a:ext cx="3438938" cy="400110"/>
          </a:xfrm>
          <a:prstGeom prst="rect">
            <a:avLst/>
          </a:prstGeom>
          <a:noFill/>
        </p:spPr>
        <p:txBody>
          <a:bodyPr wrap="square" rtlCol="0">
            <a:spAutoFit/>
          </a:bodyPr>
          <a:lstStyle/>
          <a:p>
            <a:pPr algn="r"/>
            <a:r>
              <a:rPr lang="en-US" sz="2000" i="1" dirty="0" smtClean="0"/>
              <a:t>Reprocessed</a:t>
            </a:r>
            <a:endParaRPr lang="en-US" sz="2000" i="1" dirty="0"/>
          </a:p>
        </p:txBody>
      </p:sp>
    </p:spTree>
    <p:extLst>
      <p:ext uri="{BB962C8B-B14F-4D97-AF65-F5344CB8AC3E}">
        <p14:creationId xmlns:p14="http://schemas.microsoft.com/office/powerpoint/2010/main" val="33499803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8"/>
          <p:cNvPicPr>
            <a:picLocks noChangeAspect="1" noChangeArrowheads="1"/>
          </p:cNvPicPr>
          <p:nvPr/>
        </p:nvPicPr>
        <p:blipFill rotWithShape="1">
          <a:blip r:embed="rId2">
            <a:extLst>
              <a:ext uri="{28A0092B-C50C-407E-A947-70E740481C1C}">
                <a14:useLocalDpi xmlns:a14="http://schemas.microsoft.com/office/drawing/2010/main" val="0"/>
              </a:ext>
            </a:extLst>
          </a:blip>
          <a:srcRect l="1956" t="3583" r="4776" b="3583"/>
          <a:stretch/>
        </p:blipFill>
        <p:spPr bwMode="auto">
          <a:xfrm>
            <a:off x="6217920" y="1774140"/>
            <a:ext cx="4663440" cy="47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7"/>
          <p:cNvPicPr>
            <a:picLocks noChangeAspect="1" noChangeArrowheads="1"/>
          </p:cNvPicPr>
          <p:nvPr/>
        </p:nvPicPr>
        <p:blipFill rotWithShape="1">
          <a:blip r:embed="rId3">
            <a:extLst>
              <a:ext uri="{28A0092B-C50C-407E-A947-70E740481C1C}">
                <a14:useLocalDpi xmlns:a14="http://schemas.microsoft.com/office/drawing/2010/main" val="0"/>
              </a:ext>
            </a:extLst>
          </a:blip>
          <a:srcRect l="1956" t="3583" r="6605" b="3583"/>
          <a:stretch/>
        </p:blipFill>
        <p:spPr bwMode="auto">
          <a:xfrm>
            <a:off x="731520" y="1787706"/>
            <a:ext cx="4572000" cy="47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14500" y="112014"/>
            <a:ext cx="8763000"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Fourier Transforming One Dimension Makes Significant Signal Content in the Remaining Dimensions More Sparse </a:t>
            </a:r>
          </a:p>
          <a:p>
            <a:pPr algn="ctr">
              <a:defRPr/>
            </a:pPr>
            <a:r>
              <a:rPr lang="en-US" sz="2400" i="1" kern="0" dirty="0">
                <a:solidFill>
                  <a:srgbClr val="00B0F0"/>
                </a:solidFill>
                <a:latin typeface="Century Gothic" panose="020B0502020202020204" pitchFamily="34" charset="0"/>
              </a:rPr>
              <a:t>So … Only Apply Linear Prediction When All </a:t>
            </a:r>
            <a:r>
              <a:rPr lang="en-US" sz="2400" i="1" kern="0" dirty="0" smtClean="0">
                <a:solidFill>
                  <a:srgbClr val="00B0F0"/>
                </a:solidFill>
                <a:latin typeface="Century Gothic" panose="020B0502020202020204" pitchFamily="34" charset="0"/>
              </a:rPr>
              <a:t>Other </a:t>
            </a:r>
          </a:p>
          <a:p>
            <a:pPr algn="ctr">
              <a:defRPr/>
            </a:pPr>
            <a:r>
              <a:rPr lang="en-US" sz="2400" kern="0" dirty="0" smtClean="0">
                <a:solidFill>
                  <a:srgbClr val="00B0F0"/>
                </a:solidFill>
                <a:latin typeface="Century Gothic" panose="020B0502020202020204" pitchFamily="34" charset="0"/>
              </a:rPr>
              <a:t>Dimensions </a:t>
            </a:r>
            <a:r>
              <a:rPr lang="en-US" sz="2400" kern="0" dirty="0">
                <a:solidFill>
                  <a:srgbClr val="00B0F0"/>
                </a:solidFill>
                <a:latin typeface="Century Gothic" panose="020B0502020202020204" pitchFamily="34" charset="0"/>
              </a:rPr>
              <a:t>Have Been Transformed </a:t>
            </a:r>
            <a:r>
              <a:rPr lang="en-US" sz="2400" kern="0" dirty="0" smtClean="0">
                <a:solidFill>
                  <a:srgbClr val="00B0F0"/>
                </a:solidFill>
                <a:latin typeface="Century Gothic" panose="020B0502020202020204" pitchFamily="34" charset="0"/>
              </a:rPr>
              <a:t>…</a:t>
            </a:r>
            <a:endParaRPr lang="en-US" sz="24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2943870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8" name="Rectangle 17"/>
          <p:cNvSpPr/>
          <p:nvPr/>
        </p:nvSpPr>
        <p:spPr>
          <a:xfrm>
            <a:off x="0" y="0"/>
            <a:ext cx="12192000" cy="136646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1" y="4295636"/>
            <a:ext cx="2907429" cy="244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1" y="1472608"/>
            <a:ext cx="2925251" cy="24411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828" y="1469180"/>
            <a:ext cx="2945142" cy="24445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502" y="4323514"/>
            <a:ext cx="2945143" cy="245828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0971" y="4313661"/>
            <a:ext cx="2958857" cy="2458286"/>
          </a:xfrm>
          <a:prstGeom prst="rect">
            <a:avLst/>
          </a:prstGeom>
        </p:spPr>
      </p:pic>
      <p:sp>
        <p:nvSpPr>
          <p:cNvPr id="8" name="TextBox 7"/>
          <p:cNvSpPr txBox="1"/>
          <p:nvPr/>
        </p:nvSpPr>
        <p:spPr>
          <a:xfrm>
            <a:off x="1828800" y="4356948"/>
            <a:ext cx="251460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FT</a:t>
            </a:r>
          </a:p>
        </p:txBody>
      </p:sp>
      <p:sp>
        <p:nvSpPr>
          <p:cNvPr id="9" name="TextBox 8"/>
          <p:cNvSpPr txBox="1"/>
          <p:nvPr/>
        </p:nvSpPr>
        <p:spPr>
          <a:xfrm>
            <a:off x="4757056" y="4356948"/>
            <a:ext cx="251460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LP in </a:t>
            </a:r>
            <a:r>
              <a:rPr lang="en-US" sz="2000" baseline="30000" dirty="0">
                <a:solidFill>
                  <a:prstClr val="white"/>
                </a:solidFill>
                <a:latin typeface="Arial" charset="0"/>
              </a:rPr>
              <a:t>13</a:t>
            </a:r>
            <a:r>
              <a:rPr lang="en-US" sz="2000" dirty="0">
                <a:solidFill>
                  <a:prstClr val="white"/>
                </a:solidFill>
                <a:latin typeface="Arial" charset="0"/>
              </a:rPr>
              <a:t>C</a:t>
            </a:r>
          </a:p>
        </p:txBody>
      </p:sp>
      <p:sp>
        <p:nvSpPr>
          <p:cNvPr id="10" name="TextBox 9"/>
          <p:cNvSpPr txBox="1"/>
          <p:nvPr/>
        </p:nvSpPr>
        <p:spPr>
          <a:xfrm>
            <a:off x="7737172" y="4356948"/>
            <a:ext cx="262603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LP in </a:t>
            </a:r>
            <a:r>
              <a:rPr lang="en-US" sz="2000" baseline="30000" dirty="0">
                <a:solidFill>
                  <a:prstClr val="white"/>
                </a:solidFill>
                <a:latin typeface="Arial" charset="0"/>
              </a:rPr>
              <a:t>13</a:t>
            </a:r>
            <a:r>
              <a:rPr lang="en-US" sz="2000" dirty="0">
                <a:solidFill>
                  <a:prstClr val="white"/>
                </a:solidFill>
                <a:latin typeface="Arial" charset="0"/>
              </a:rPr>
              <a:t>C and </a:t>
            </a:r>
            <a:r>
              <a:rPr lang="en-US" sz="2000" baseline="30000" dirty="0">
                <a:solidFill>
                  <a:prstClr val="white"/>
                </a:solidFill>
                <a:latin typeface="Arial" charset="0"/>
              </a:rPr>
              <a:t>15</a:t>
            </a:r>
            <a:r>
              <a:rPr lang="en-US" sz="2000" dirty="0">
                <a:solidFill>
                  <a:prstClr val="white"/>
                </a:solidFill>
                <a:latin typeface="Arial" charset="0"/>
              </a:rPr>
              <a:t>N</a:t>
            </a:r>
          </a:p>
        </p:txBody>
      </p:sp>
      <p:sp>
        <p:nvSpPr>
          <p:cNvPr id="11" name="TextBox 10"/>
          <p:cNvSpPr txBox="1"/>
          <p:nvPr/>
        </p:nvSpPr>
        <p:spPr>
          <a:xfrm>
            <a:off x="2819400" y="3827264"/>
            <a:ext cx="2514600" cy="400110"/>
          </a:xfrm>
          <a:prstGeom prst="rect">
            <a:avLst/>
          </a:prstGeom>
          <a:solidFill>
            <a:srgbClr val="4D4D4D"/>
          </a:solidFill>
        </p:spPr>
        <p:txBody>
          <a:bodyPr wrap="square" rtlCol="0">
            <a:spAutoFit/>
          </a:bodyPr>
          <a:lstStyle/>
          <a:p>
            <a:pPr algn="ctr" fontAlgn="base">
              <a:spcBef>
                <a:spcPct val="50000"/>
              </a:spcBef>
              <a:spcAft>
                <a:spcPct val="0"/>
              </a:spcAft>
            </a:pPr>
            <a:r>
              <a:rPr lang="en-US" sz="2000" baseline="30000" dirty="0">
                <a:solidFill>
                  <a:prstClr val="white"/>
                </a:solidFill>
                <a:latin typeface="Arial" charset="0"/>
              </a:rPr>
              <a:t>15</a:t>
            </a:r>
            <a:r>
              <a:rPr lang="en-US" sz="2000" dirty="0">
                <a:solidFill>
                  <a:prstClr val="white"/>
                </a:solidFill>
                <a:latin typeface="Arial" charset="0"/>
              </a:rPr>
              <a:t>N Time</a:t>
            </a:r>
          </a:p>
        </p:txBody>
      </p:sp>
      <p:sp>
        <p:nvSpPr>
          <p:cNvPr id="12" name="TextBox 11"/>
          <p:cNvSpPr txBox="1"/>
          <p:nvPr/>
        </p:nvSpPr>
        <p:spPr>
          <a:xfrm>
            <a:off x="6215828" y="3826822"/>
            <a:ext cx="2514600" cy="400110"/>
          </a:xfrm>
          <a:prstGeom prst="rect">
            <a:avLst/>
          </a:prstGeom>
          <a:solidFill>
            <a:srgbClr val="4D4D4D"/>
          </a:solidFill>
        </p:spPr>
        <p:txBody>
          <a:bodyPr wrap="square" rtlCol="0">
            <a:spAutoFit/>
          </a:bodyPr>
          <a:lstStyle/>
          <a:p>
            <a:pPr algn="ctr" fontAlgn="base">
              <a:spcBef>
                <a:spcPct val="50000"/>
              </a:spcBef>
              <a:spcAft>
                <a:spcPct val="0"/>
              </a:spcAft>
            </a:pPr>
            <a:r>
              <a:rPr lang="en-US" sz="2000" baseline="30000" dirty="0">
                <a:solidFill>
                  <a:prstClr val="white"/>
                </a:solidFill>
                <a:latin typeface="Arial" charset="0"/>
              </a:rPr>
              <a:t>15</a:t>
            </a:r>
            <a:r>
              <a:rPr lang="en-US" sz="2000" dirty="0">
                <a:solidFill>
                  <a:prstClr val="white"/>
                </a:solidFill>
                <a:latin typeface="Arial" charset="0"/>
              </a:rPr>
              <a:t>N </a:t>
            </a:r>
            <a:r>
              <a:rPr lang="en-US" sz="2000" dirty="0" err="1">
                <a:solidFill>
                  <a:prstClr val="white"/>
                </a:solidFill>
                <a:latin typeface="Arial" charset="0"/>
              </a:rPr>
              <a:t>Freq</a:t>
            </a:r>
            <a:endParaRPr lang="en-US" sz="2000" dirty="0">
              <a:solidFill>
                <a:prstClr val="white"/>
              </a:solidFill>
              <a:latin typeface="Arial" charset="0"/>
            </a:endParaRPr>
          </a:p>
        </p:txBody>
      </p:sp>
      <p:sp>
        <p:nvSpPr>
          <p:cNvPr id="13" name="TextBox 12"/>
          <p:cNvSpPr txBox="1"/>
          <p:nvPr/>
        </p:nvSpPr>
        <p:spPr>
          <a:xfrm>
            <a:off x="5545063" y="1705932"/>
            <a:ext cx="492443" cy="1744430"/>
          </a:xfrm>
          <a:prstGeom prst="rect">
            <a:avLst/>
          </a:prstGeom>
          <a:solidFill>
            <a:srgbClr val="4D4D4D"/>
          </a:solidFill>
        </p:spPr>
        <p:txBody>
          <a:bodyPr vert="vert270" wrap="square" rtlCol="0">
            <a:spAutoFit/>
          </a:bodyPr>
          <a:lstStyle/>
          <a:p>
            <a:pPr algn="ctr" fontAlgn="base">
              <a:spcBef>
                <a:spcPct val="50000"/>
              </a:spcBef>
              <a:spcAft>
                <a:spcPct val="0"/>
              </a:spcAft>
            </a:pPr>
            <a:r>
              <a:rPr lang="en-US" sz="2000" baseline="30000" dirty="0">
                <a:solidFill>
                  <a:prstClr val="white"/>
                </a:solidFill>
                <a:latin typeface="Arial" charset="0"/>
              </a:rPr>
              <a:t>13</a:t>
            </a:r>
            <a:r>
              <a:rPr lang="en-US" sz="2000" dirty="0">
                <a:solidFill>
                  <a:prstClr val="white"/>
                </a:solidFill>
                <a:latin typeface="Arial" charset="0"/>
              </a:rPr>
              <a:t>C Time</a:t>
            </a:r>
          </a:p>
        </p:txBody>
      </p:sp>
      <p:sp>
        <p:nvSpPr>
          <p:cNvPr id="14" name="TextBox 13"/>
          <p:cNvSpPr txBox="1"/>
          <p:nvPr/>
        </p:nvSpPr>
        <p:spPr>
          <a:xfrm>
            <a:off x="9041852" y="1704540"/>
            <a:ext cx="800219" cy="1744430"/>
          </a:xfrm>
          <a:prstGeom prst="rect">
            <a:avLst/>
          </a:prstGeom>
          <a:solidFill>
            <a:srgbClr val="4D4D4D"/>
          </a:solidFill>
        </p:spPr>
        <p:txBody>
          <a:bodyPr vert="vert270" wrap="square" rtlCol="0">
            <a:spAutoFit/>
          </a:bodyPr>
          <a:lstStyle/>
          <a:p>
            <a:pPr algn="ctr" fontAlgn="base">
              <a:spcBef>
                <a:spcPct val="50000"/>
              </a:spcBef>
              <a:spcAft>
                <a:spcPct val="0"/>
              </a:spcAft>
            </a:pPr>
            <a:r>
              <a:rPr lang="en-US" sz="2000" dirty="0">
                <a:solidFill>
                  <a:prstClr val="white"/>
                </a:solidFill>
                <a:latin typeface="Arial" charset="0"/>
              </a:rPr>
              <a:t>Extrapolated </a:t>
            </a:r>
            <a:r>
              <a:rPr lang="en-US" sz="2000" baseline="30000" dirty="0">
                <a:solidFill>
                  <a:prstClr val="white"/>
                </a:solidFill>
                <a:latin typeface="Arial" charset="0"/>
              </a:rPr>
              <a:t>13</a:t>
            </a:r>
            <a:r>
              <a:rPr lang="en-US" sz="2000" dirty="0">
                <a:solidFill>
                  <a:prstClr val="white"/>
                </a:solidFill>
                <a:latin typeface="Arial" charset="0"/>
              </a:rPr>
              <a:t>C Time</a:t>
            </a:r>
          </a:p>
        </p:txBody>
      </p:sp>
      <p:sp>
        <p:nvSpPr>
          <p:cNvPr id="16" name="TextBox 15"/>
          <p:cNvSpPr txBox="1"/>
          <p:nvPr/>
        </p:nvSpPr>
        <p:spPr>
          <a:xfrm>
            <a:off x="2323104" y="63969"/>
            <a:ext cx="8763000"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457200" indent="-457200">
              <a:buFont typeface="+mj-lt"/>
              <a:buAutoNum type="arabicPeriod"/>
              <a:defRPr/>
            </a:pPr>
            <a:r>
              <a:rPr lang="en-US" sz="2400" i="1" kern="0" dirty="0">
                <a:solidFill>
                  <a:srgbClr val="00B0F0"/>
                </a:solidFill>
                <a:latin typeface="Century Gothic" panose="020B0502020202020204" pitchFamily="34" charset="0"/>
              </a:rPr>
              <a:t>Process X and Y</a:t>
            </a:r>
          </a:p>
          <a:p>
            <a:pPr marL="457200" indent="-457200">
              <a:buFont typeface="+mj-lt"/>
              <a:buAutoNum type="arabicPeriod"/>
              <a:defRPr/>
            </a:pPr>
            <a:r>
              <a:rPr lang="en-US" sz="2400" i="1" kern="0" dirty="0">
                <a:solidFill>
                  <a:srgbClr val="00B0F0"/>
                </a:solidFill>
                <a:latin typeface="Century Gothic" panose="020B0502020202020204" pitchFamily="34" charset="0"/>
              </a:rPr>
              <a:t>Linear Predict and Process Z</a:t>
            </a:r>
          </a:p>
          <a:p>
            <a:pPr marL="457200" indent="-457200">
              <a:buFont typeface="+mj-lt"/>
              <a:buAutoNum type="arabicPeriod"/>
              <a:defRPr/>
            </a:pPr>
            <a:r>
              <a:rPr lang="en-US" sz="2400" i="1" kern="0" dirty="0">
                <a:solidFill>
                  <a:srgbClr val="00B0F0"/>
                </a:solidFill>
                <a:latin typeface="Century Gothic" panose="020B0502020202020204" pitchFamily="34" charset="0"/>
              </a:rPr>
              <a:t>Inverse Process, Linear Predict, and Reprocess </a:t>
            </a:r>
            <a:r>
              <a:rPr lang="en-US" sz="2400" i="1" kern="0" dirty="0" smtClean="0">
                <a:solidFill>
                  <a:srgbClr val="00B0F0"/>
                </a:solidFill>
                <a:latin typeface="Century Gothic" panose="020B0502020202020204" pitchFamily="34" charset="0"/>
              </a:rPr>
              <a:t>Y</a:t>
            </a:r>
            <a:endParaRPr lang="en-US" sz="2400" i="1"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3325805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704843" y="166378"/>
            <a:ext cx="6630068"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Arial" charset="0"/>
              </a:rPr>
              <a:t> </a:t>
            </a:r>
            <a:r>
              <a:rPr lang="en-US" sz="3200" i="1" kern="0" dirty="0" smtClean="0">
                <a:solidFill>
                  <a:srgbClr val="0070C0"/>
                </a:solidFill>
                <a:latin typeface="Century Gothic" panose="020B0502020202020204" pitchFamily="34" charset="0"/>
              </a:rPr>
              <a:t>One-Dimensional NMR</a:t>
            </a:r>
            <a:endParaRPr lang="en-US" sz="3200" i="1" kern="0" dirty="0">
              <a:solidFill>
                <a:srgbClr val="0070C0"/>
              </a:solidFill>
              <a:latin typeface="Century Gothic" panose="020B0502020202020204" pitchFamily="34" charset="0"/>
            </a:endParaRPr>
          </a:p>
        </p:txBody>
      </p:sp>
      <p:grpSp>
        <p:nvGrpSpPr>
          <p:cNvPr id="8" name="Group 7"/>
          <p:cNvGrpSpPr/>
          <p:nvPr/>
        </p:nvGrpSpPr>
        <p:grpSpPr>
          <a:xfrm>
            <a:off x="1233457" y="1009683"/>
            <a:ext cx="9725087" cy="3563464"/>
            <a:chOff x="842532" y="1073183"/>
            <a:chExt cx="9725087" cy="356346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097" y="1209275"/>
              <a:ext cx="4351407" cy="28104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77" y="1073183"/>
              <a:ext cx="4420742" cy="2028756"/>
            </a:xfrm>
            <a:prstGeom prst="rect">
              <a:avLst/>
            </a:prstGeom>
          </p:spPr>
        </p:pic>
        <p:cxnSp>
          <p:nvCxnSpPr>
            <p:cNvPr id="26" name="Straight Connector 25"/>
            <p:cNvCxnSpPr/>
            <p:nvPr/>
          </p:nvCxnSpPr>
          <p:spPr>
            <a:xfrm flipV="1">
              <a:off x="842532" y="4089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261177" y="4019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04472" y="4236537"/>
              <a:ext cx="3901610"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223791" y="4126529"/>
              <a:ext cx="4234602"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sp>
          <p:nvSpPr>
            <p:cNvPr id="38" name="TextBox 37"/>
            <p:cNvSpPr txBox="1"/>
            <p:nvPr/>
          </p:nvSpPr>
          <p:spPr>
            <a:xfrm>
              <a:off x="4506467" y="1560657"/>
              <a:ext cx="2011823" cy="707886"/>
            </a:xfrm>
            <a:prstGeom prst="rect">
              <a:avLst/>
            </a:prstGeom>
            <a:noFill/>
          </p:spPr>
          <p:txBody>
            <a:bodyPr wrap="square" rtlCol="0">
              <a:spAutoFit/>
            </a:bodyPr>
            <a:lstStyle/>
            <a:p>
              <a:pPr algn="ctr" fontAlgn="base">
                <a:spcAft>
                  <a:spcPct val="0"/>
                </a:spcAft>
              </a:pPr>
              <a:r>
                <a:rPr lang="en-US" sz="2000" i="1" dirty="0">
                  <a:solidFill>
                    <a:prstClr val="black"/>
                  </a:solidFill>
                  <a:latin typeface="Arial" panose="020B0604020202020204" pitchFamily="34" charset="0"/>
                  <a:cs typeface="Arial" panose="020B0604020202020204" pitchFamily="34" charset="0"/>
                </a:rPr>
                <a:t>Fourier </a:t>
              </a:r>
              <a:endParaRPr lang="en-US" sz="2000" i="1" dirty="0" smtClean="0">
                <a:solidFill>
                  <a:prstClr val="black"/>
                </a:solidFill>
                <a:latin typeface="Arial" panose="020B0604020202020204" pitchFamily="34" charset="0"/>
                <a:cs typeface="Arial" panose="020B0604020202020204" pitchFamily="34" charset="0"/>
              </a:endParaRPr>
            </a:p>
            <a:p>
              <a:pPr algn="ctr" fontAlgn="base">
                <a:spcAft>
                  <a:spcPct val="0"/>
                </a:spcAft>
              </a:pPr>
              <a:r>
                <a:rPr lang="en-US" sz="2000" i="1" dirty="0" smtClean="0">
                  <a:solidFill>
                    <a:prstClr val="black"/>
                  </a:solidFill>
                  <a:latin typeface="Arial" panose="020B0604020202020204" pitchFamily="34" charset="0"/>
                  <a:cs typeface="Arial" panose="020B0604020202020204" pitchFamily="34" charset="0"/>
                </a:rPr>
                <a:t>Transform</a:t>
              </a:r>
              <a:endParaRPr lang="en-US" sz="2000" i="1" baseline="-25000" dirty="0">
                <a:solidFill>
                  <a:prstClr val="black"/>
                </a:solidFill>
                <a:latin typeface="Arial" panose="020B0604020202020204" pitchFamily="34" charset="0"/>
                <a:cs typeface="Arial" panose="020B0604020202020204" pitchFamily="34" charset="0"/>
              </a:endParaRPr>
            </a:p>
          </p:txBody>
        </p:sp>
        <p:sp>
          <p:nvSpPr>
            <p:cNvPr id="13" name="Right Arrow 12"/>
            <p:cNvSpPr/>
            <p:nvPr/>
          </p:nvSpPr>
          <p:spPr>
            <a:xfrm>
              <a:off x="5219070" y="2581874"/>
              <a:ext cx="699168" cy="457200"/>
            </a:xfrm>
            <a:prstGeom prst="rightArrow">
              <a:avLst/>
            </a:prstGeom>
            <a:solidFill>
              <a:srgbClr val="0070C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3" name="TextBox 42"/>
          <p:cNvSpPr txBox="1"/>
          <p:nvPr/>
        </p:nvSpPr>
        <p:spPr>
          <a:xfrm>
            <a:off x="1737703" y="5095945"/>
            <a:ext cx="9016422" cy="707886"/>
          </a:xfrm>
          <a:prstGeom prst="rect">
            <a:avLst/>
          </a:prstGeom>
          <a:noFill/>
        </p:spPr>
        <p:txBody>
          <a:bodyPr wrap="square" rtlCol="0">
            <a:spAutoFit/>
          </a:bodyPr>
          <a:lstStyle/>
          <a:p>
            <a:pPr algn="ctr"/>
            <a:r>
              <a:rPr lang="en-US" sz="2000" i="1" dirty="0" smtClean="0">
                <a:solidFill>
                  <a:srgbClr val="E7E6E6">
                    <a:lumMod val="25000"/>
                  </a:srgbClr>
                </a:solidFill>
                <a:latin typeface="Arial" panose="020B0604020202020204" pitchFamily="34" charset="0"/>
                <a:cs typeface="Arial" panose="020B0604020202020204" pitchFamily="34" charset="0"/>
              </a:rPr>
              <a:t>By convention we re-arrange the spectrum with zero frequency in the middle. For discrete data, the zero </a:t>
            </a:r>
            <a:r>
              <a:rPr lang="en-US" sz="2000" i="1" dirty="0">
                <a:solidFill>
                  <a:srgbClr val="E7E6E6">
                    <a:lumMod val="25000"/>
                  </a:srgbClr>
                </a:solidFill>
                <a:latin typeface="Arial" panose="020B0604020202020204" pitchFamily="34" charset="0"/>
                <a:cs typeface="Arial" panose="020B0604020202020204" pitchFamily="34" charset="0"/>
              </a:rPr>
              <a:t>f</a:t>
            </a:r>
            <a:r>
              <a:rPr lang="en-US" sz="2000" i="1" dirty="0" smtClean="0">
                <a:solidFill>
                  <a:srgbClr val="E7E6E6">
                    <a:lumMod val="25000"/>
                  </a:srgbClr>
                </a:solidFill>
                <a:latin typeface="Arial" panose="020B0604020202020204" pitchFamily="34" charset="0"/>
                <a:cs typeface="Arial" panose="020B0604020202020204" pitchFamily="34" charset="0"/>
              </a:rPr>
              <a:t>requency is at point 1 + N/2 of 1 … N.</a:t>
            </a:r>
            <a:endParaRPr lang="en-US" sz="2000" i="1" dirty="0">
              <a:solidFill>
                <a:srgbClr val="E7E6E6">
                  <a:lumMod val="25000"/>
                </a:srgbClr>
              </a:solidFill>
              <a:latin typeface="Arial" panose="020B0604020202020204" pitchFamily="34" charset="0"/>
              <a:cs typeface="Arial" panose="020B0604020202020204" pitchFamily="34" charset="0"/>
            </a:endParaRPr>
          </a:p>
        </p:txBody>
      </p:sp>
      <p:cxnSp>
        <p:nvCxnSpPr>
          <p:cNvPr id="44" name="Straight Connector 43"/>
          <p:cNvCxnSpPr/>
          <p:nvPr/>
        </p:nvCxnSpPr>
        <p:spPr>
          <a:xfrm>
            <a:off x="8728513" y="3591308"/>
            <a:ext cx="0" cy="36576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58722" y="1113761"/>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52695" y="3212284"/>
            <a:ext cx="1526236" cy="400110"/>
          </a:xfrm>
          <a:prstGeom prst="rect">
            <a:avLst/>
          </a:prstGeom>
          <a:noFill/>
        </p:spPr>
        <p:txBody>
          <a:bodyPr wrap="square" rtlCol="0">
            <a:spAutoFit/>
          </a:bodyPr>
          <a:lstStyle/>
          <a:p>
            <a:pPr algn="ctr"/>
            <a:r>
              <a:rPr lang="en-US" sz="2000" i="1" dirty="0">
                <a:solidFill>
                  <a:prstClr val="black"/>
                </a:solidFill>
              </a:rPr>
              <a:t>f</a:t>
            </a:r>
            <a:r>
              <a:rPr lang="en-US" sz="2000" i="1" dirty="0" smtClean="0">
                <a:solidFill>
                  <a:prstClr val="black"/>
                </a:solidFill>
              </a:rPr>
              <a:t> = 0</a:t>
            </a:r>
            <a:endParaRPr lang="en-US" sz="2000" i="1" dirty="0">
              <a:solidFill>
                <a:prstClr val="black"/>
              </a:solidFill>
            </a:endParaRPr>
          </a:p>
        </p:txBody>
      </p:sp>
      <p:sp>
        <p:nvSpPr>
          <p:cNvPr id="47" name="TextBox 46"/>
          <p:cNvSpPr txBox="1"/>
          <p:nvPr/>
        </p:nvSpPr>
        <p:spPr>
          <a:xfrm>
            <a:off x="470339" y="4087993"/>
            <a:ext cx="1526236" cy="400110"/>
          </a:xfrm>
          <a:prstGeom prst="rect">
            <a:avLst/>
          </a:prstGeom>
          <a:noFill/>
        </p:spPr>
        <p:txBody>
          <a:bodyPr wrap="square" rtlCol="0">
            <a:spAutoFit/>
          </a:bodyPr>
          <a:lstStyle/>
          <a:p>
            <a:pPr algn="ctr"/>
            <a:r>
              <a:rPr lang="en-US" sz="2000" i="1" dirty="0">
                <a:solidFill>
                  <a:prstClr val="black"/>
                </a:solidFill>
              </a:rPr>
              <a:t>t</a:t>
            </a:r>
            <a:r>
              <a:rPr lang="en-US" sz="2000" i="1" dirty="0" smtClean="0">
                <a:solidFill>
                  <a:prstClr val="black"/>
                </a:solidFill>
              </a:rPr>
              <a:t> = 0</a:t>
            </a:r>
            <a:endParaRPr lang="en-US" sz="2000" i="1" dirty="0">
              <a:solidFill>
                <a:prstClr val="black"/>
              </a:solidFill>
            </a:endParaRPr>
          </a:p>
        </p:txBody>
      </p:sp>
    </p:spTree>
    <p:extLst>
      <p:ext uri="{BB962C8B-B14F-4D97-AF65-F5344CB8AC3E}">
        <p14:creationId xmlns:p14="http://schemas.microsoft.com/office/powerpoint/2010/main" val="1888635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smtClean="0">
                <a:solidFill>
                  <a:srgbClr val="05CDFF"/>
                </a:solidFill>
                <a:latin typeface="Century Gothic" panose="020B0502020202020204" pitchFamily="34" charset="0"/>
              </a:rPr>
              <a:t>Reconstruction of Non-Uniformly Sampled Data</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21342502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1178780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latin typeface="Century Gothic" panose="020B0502020202020204" pitchFamily="34" charset="0"/>
                <a:cs typeface="Arial" panose="020B0604020202020204" pitchFamily="34" charset="0"/>
              </a:rPr>
              <a:t>NUS Software from Our Friends</a:t>
            </a:r>
            <a:endParaRPr lang="en-US" sz="3200" b="0" kern="0" dirty="0" smtClean="0">
              <a:solidFill>
                <a:srgbClr val="00B0F0"/>
              </a:solidFill>
              <a:latin typeface="Century Gothic" panose="020B0502020202020204" pitchFamily="34" charset="0"/>
              <a:cs typeface="Arial" panose="020B0604020202020204" pitchFamily="34" charset="0"/>
            </a:endParaRPr>
          </a:p>
        </p:txBody>
      </p:sp>
      <p:sp>
        <p:nvSpPr>
          <p:cNvPr id="3" name="TextBox 2"/>
          <p:cNvSpPr txBox="1"/>
          <p:nvPr/>
        </p:nvSpPr>
        <p:spPr>
          <a:xfrm>
            <a:off x="2799523" y="2053299"/>
            <a:ext cx="6324601" cy="461665"/>
          </a:xfrm>
          <a:prstGeom prst="rect">
            <a:avLst/>
          </a:prstGeom>
          <a:noFill/>
        </p:spPr>
        <p:txBody>
          <a:bodyPr wrap="square" rtlCol="0">
            <a:spAutoFit/>
          </a:bodyPr>
          <a:lstStyle/>
          <a:p>
            <a:pPr algn="just"/>
            <a:r>
              <a:rPr lang="en-US" sz="2400" b="0" dirty="0" smtClean="0">
                <a:solidFill>
                  <a:srgbClr val="00B0F0"/>
                </a:solidFill>
                <a:latin typeface="Arial" panose="020B0604020202020204" pitchFamily="34" charset="0"/>
                <a:cs typeface="Arial" panose="020B0604020202020204" pitchFamily="34" charset="0"/>
              </a:rPr>
              <a:t>NESTA</a:t>
            </a:r>
            <a:r>
              <a:rPr lang="en-US" sz="18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nestanmr.com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023" y="1475598"/>
            <a:ext cx="1430935" cy="16098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68" y="4016703"/>
            <a:ext cx="1369690" cy="6083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436" y="581076"/>
            <a:ext cx="1200108" cy="990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936" y="3122181"/>
            <a:ext cx="1365108" cy="655862"/>
          </a:xfrm>
          <a:prstGeom prst="rect">
            <a:avLst/>
          </a:prstGeom>
        </p:spPr>
      </p:pic>
      <p:sp>
        <p:nvSpPr>
          <p:cNvPr id="8" name="TextBox 7"/>
          <p:cNvSpPr txBox="1"/>
          <p:nvPr/>
        </p:nvSpPr>
        <p:spPr>
          <a:xfrm>
            <a:off x="2799523" y="756288"/>
            <a:ext cx="6324601" cy="461665"/>
          </a:xfrm>
          <a:prstGeom prst="rect">
            <a:avLst/>
          </a:prstGeom>
          <a:noFill/>
        </p:spPr>
        <p:txBody>
          <a:bodyPr wrap="square" rtlCol="0">
            <a:spAutoFit/>
          </a:bodyPr>
          <a:lstStyle/>
          <a:p>
            <a:pPr algn="just"/>
            <a:r>
              <a:rPr lang="en-US" sz="2400" b="0" dirty="0">
                <a:solidFill>
                  <a:srgbClr val="00B0F0"/>
                </a:solidFill>
                <a:latin typeface="Arial" panose="020B0604020202020204" pitchFamily="34" charset="0"/>
                <a:cs typeface="Arial" panose="020B0604020202020204" pitchFamily="34" charset="0"/>
              </a:rPr>
              <a:t>SMILE</a:t>
            </a:r>
            <a:r>
              <a:rPr lang="en-US" sz="1800" b="0" dirty="0">
                <a:solidFill>
                  <a:prstClr val="white"/>
                </a:solidFill>
                <a:latin typeface="Arial" panose="020B0604020202020204" pitchFamily="34" charset="0"/>
                <a:cs typeface="Arial" panose="020B0604020202020204" pitchFamily="34" charset="0"/>
              </a:rPr>
              <a:t>  </a:t>
            </a:r>
            <a:r>
              <a:rPr lang="en-US" sz="18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spin.niddk.nih.gov/</a:t>
            </a:r>
            <a:r>
              <a:rPr lang="en-US" sz="2000" b="0" dirty="0" err="1" smtClean="0">
                <a:solidFill>
                  <a:prstClr val="white"/>
                </a:solidFill>
                <a:latin typeface="Arial" panose="020B0604020202020204" pitchFamily="34" charset="0"/>
                <a:cs typeface="Arial" panose="020B0604020202020204" pitchFamily="34" charset="0"/>
              </a:rPr>
              <a:t>bax</a:t>
            </a:r>
            <a:r>
              <a:rPr lang="en-US" sz="2000" b="0" dirty="0" smtClean="0">
                <a:solidFill>
                  <a:prstClr val="white"/>
                </a:solidFill>
                <a:latin typeface="Arial" panose="020B0604020202020204" pitchFamily="34" charset="0"/>
                <a:cs typeface="Arial" panose="020B0604020202020204" pitchFamily="34" charset="0"/>
              </a:rPr>
              <a:t>/software/smile</a:t>
            </a:r>
            <a:endParaRPr lang="en-US" sz="800" b="0" dirty="0" smtClean="0">
              <a:solidFill>
                <a:srgbClr val="00FFFF"/>
              </a:solidFill>
              <a:latin typeface="Arial" panose="020B0604020202020204" pitchFamily="34" charset="0"/>
              <a:cs typeface="Arial" panose="020B0604020202020204" pitchFamily="34" charset="0"/>
            </a:endParaRPr>
          </a:p>
        </p:txBody>
      </p:sp>
      <p:sp>
        <p:nvSpPr>
          <p:cNvPr id="9" name="TextBox 8"/>
          <p:cNvSpPr txBox="1"/>
          <p:nvPr/>
        </p:nvSpPr>
        <p:spPr>
          <a:xfrm>
            <a:off x="2799523" y="3168443"/>
            <a:ext cx="6324601" cy="461665"/>
          </a:xfrm>
          <a:prstGeom prst="rect">
            <a:avLst/>
          </a:prstGeom>
          <a:noFill/>
        </p:spPr>
        <p:txBody>
          <a:bodyPr wrap="square" rtlCol="0">
            <a:spAutoFit/>
          </a:bodyPr>
          <a:lstStyle/>
          <a:p>
            <a:pPr algn="just"/>
            <a:r>
              <a:rPr lang="en-US" sz="2400" b="0" dirty="0" smtClean="0">
                <a:solidFill>
                  <a:srgbClr val="00B0F0"/>
                </a:solidFill>
                <a:latin typeface="Arial" panose="020B0604020202020204" pitchFamily="34" charset="0"/>
                <a:cs typeface="Arial" panose="020B0604020202020204" pitchFamily="34" charset="0"/>
              </a:rPr>
              <a:t>SCRUB</a:t>
            </a:r>
            <a:r>
              <a:rPr lang="en-US" sz="24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coggins.biochem.duke.edu/scrub</a:t>
            </a:r>
            <a:endParaRPr lang="en-US" sz="2000" b="0"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2799523" y="4115938"/>
            <a:ext cx="6324601" cy="461665"/>
          </a:xfrm>
          <a:prstGeom prst="rect">
            <a:avLst/>
          </a:prstGeom>
          <a:noFill/>
        </p:spPr>
        <p:txBody>
          <a:bodyPr wrap="square" rtlCol="0">
            <a:spAutoFit/>
          </a:bodyPr>
          <a:lstStyle/>
          <a:p>
            <a:pPr algn="just"/>
            <a:r>
              <a:rPr lang="en-US" sz="2400" b="0" dirty="0" err="1" smtClean="0">
                <a:solidFill>
                  <a:srgbClr val="00B0F0"/>
                </a:solidFill>
                <a:latin typeface="Arial" panose="020B0604020202020204" pitchFamily="34" charset="0"/>
                <a:cs typeface="Arial" panose="020B0604020202020204" pitchFamily="34" charset="0"/>
              </a:rPr>
              <a:t>hmsIST</a:t>
            </a:r>
            <a:r>
              <a:rPr lang="en-US" sz="18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gwagner.med.harvard.edu/intranet/</a:t>
            </a:r>
            <a:r>
              <a:rPr lang="en-US" sz="2000" b="0" dirty="0" err="1" smtClean="0">
                <a:solidFill>
                  <a:prstClr val="white"/>
                </a:solidFill>
                <a:latin typeface="Arial" panose="020B0604020202020204" pitchFamily="34" charset="0"/>
                <a:cs typeface="Arial" panose="020B0604020202020204" pitchFamily="34" charset="0"/>
              </a:rPr>
              <a:t>istHMS</a:t>
            </a:r>
            <a:endParaRPr lang="en-US" sz="2000" b="0" dirty="0" smtClean="0">
              <a:solidFill>
                <a:prstClr val="white"/>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9851" y="5612884"/>
            <a:ext cx="971550" cy="1120521"/>
          </a:xfrm>
          <a:prstGeom prst="rect">
            <a:avLst/>
          </a:prstGeom>
        </p:spPr>
      </p:pic>
      <p:sp>
        <p:nvSpPr>
          <p:cNvPr id="13" name="TextBox 12"/>
          <p:cNvSpPr txBox="1"/>
          <p:nvPr/>
        </p:nvSpPr>
        <p:spPr>
          <a:xfrm>
            <a:off x="9402418" y="5904555"/>
            <a:ext cx="2895600" cy="523220"/>
          </a:xfrm>
          <a:prstGeom prst="rect">
            <a:avLst/>
          </a:prstGeom>
          <a:noFill/>
        </p:spPr>
        <p:txBody>
          <a:bodyPr wrap="square" rtlCol="0">
            <a:spAutoFit/>
          </a:bodyPr>
          <a:lstStyle/>
          <a:p>
            <a:r>
              <a:rPr lang="en-US" sz="2800" b="0" dirty="0" smtClean="0">
                <a:solidFill>
                  <a:srgbClr val="5050A0"/>
                </a:solidFill>
                <a:latin typeface="Arial" panose="020B0604020202020204" pitchFamily="34" charset="0"/>
                <a:cs typeface="Arial" panose="020B0604020202020204" pitchFamily="34" charset="0"/>
              </a:rPr>
              <a:t>NMRbox.org</a:t>
            </a:r>
            <a:endParaRPr lang="en-US" sz="2800" b="0" dirty="0">
              <a:solidFill>
                <a:srgbClr val="5050A0"/>
              </a:solidFill>
              <a:latin typeface="Arial" panose="020B0604020202020204" pitchFamily="34" charset="0"/>
              <a:cs typeface="Arial" panose="020B0604020202020204" pitchFamily="34" charset="0"/>
            </a:endParaRPr>
          </a:p>
        </p:txBody>
      </p:sp>
      <p:sp>
        <p:nvSpPr>
          <p:cNvPr id="14" name="TextBox 13"/>
          <p:cNvSpPr txBox="1"/>
          <p:nvPr/>
        </p:nvSpPr>
        <p:spPr>
          <a:xfrm>
            <a:off x="5211418" y="5812222"/>
            <a:ext cx="3322065" cy="707886"/>
          </a:xfrm>
          <a:prstGeom prst="rect">
            <a:avLst/>
          </a:prstGeom>
          <a:noFill/>
        </p:spPr>
        <p:txBody>
          <a:bodyPr wrap="square" rtlCol="0">
            <a:spAutoFit/>
          </a:bodyPr>
          <a:lstStyle/>
          <a:p>
            <a:pPr algn="ctr"/>
            <a:r>
              <a:rPr lang="en-US" sz="2000" b="0" i="1" dirty="0" smtClean="0">
                <a:solidFill>
                  <a:srgbClr val="5151A2"/>
                </a:solidFill>
                <a:latin typeface="Arial" panose="020B0604020202020204" pitchFamily="34" charset="0"/>
                <a:cs typeface="Arial" panose="020B0604020202020204" pitchFamily="34" charset="0"/>
              </a:rPr>
              <a:t>Find these methods and more on </a:t>
            </a:r>
            <a:r>
              <a:rPr lang="en-US" sz="2000" b="0" i="1" dirty="0" err="1" smtClean="0">
                <a:solidFill>
                  <a:srgbClr val="5151A2"/>
                </a:solidFill>
                <a:latin typeface="Arial" panose="020B0604020202020204" pitchFamily="34" charset="0"/>
                <a:cs typeface="Arial" panose="020B0604020202020204" pitchFamily="34" charset="0"/>
              </a:rPr>
              <a:t>NMRbox</a:t>
            </a:r>
            <a:endParaRPr lang="en-US" sz="700" b="0" i="1" dirty="0" smtClean="0">
              <a:solidFill>
                <a:srgbClr val="5151A2"/>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0587" y="4739164"/>
            <a:ext cx="971550" cy="1120521"/>
          </a:xfrm>
          <a:prstGeom prst="rect">
            <a:avLst/>
          </a:prstGeom>
        </p:spPr>
      </p:pic>
      <p:sp>
        <p:nvSpPr>
          <p:cNvPr id="16" name="TextBox 15"/>
          <p:cNvSpPr txBox="1"/>
          <p:nvPr/>
        </p:nvSpPr>
        <p:spPr>
          <a:xfrm>
            <a:off x="2799523" y="5005277"/>
            <a:ext cx="7219120" cy="461665"/>
          </a:xfrm>
          <a:prstGeom prst="rect">
            <a:avLst/>
          </a:prstGeom>
          <a:noFill/>
        </p:spPr>
        <p:txBody>
          <a:bodyPr wrap="square" rtlCol="0">
            <a:spAutoFit/>
          </a:bodyPr>
          <a:lstStyle/>
          <a:p>
            <a:pPr algn="just"/>
            <a:r>
              <a:rPr lang="en-US" sz="2400" b="0" dirty="0" smtClean="0">
                <a:solidFill>
                  <a:srgbClr val="00B0F0"/>
                </a:solidFill>
                <a:latin typeface="Arial" panose="020B0604020202020204" pitchFamily="34" charset="0"/>
                <a:cs typeface="Arial" panose="020B0604020202020204" pitchFamily="34" charset="0"/>
              </a:rPr>
              <a:t>RNMRTK </a:t>
            </a:r>
            <a:r>
              <a:rPr lang="en-US" sz="2400" b="0" dirty="0" err="1" smtClean="0">
                <a:solidFill>
                  <a:srgbClr val="00B0F0"/>
                </a:solidFill>
                <a:latin typeface="Arial" panose="020B0604020202020204" pitchFamily="34" charset="0"/>
                <a:cs typeface="Arial" panose="020B0604020202020204" pitchFamily="34" charset="0"/>
              </a:rPr>
              <a:t>MaxEnt</a:t>
            </a:r>
            <a:r>
              <a:rPr lang="en-US" sz="1800" b="0" dirty="0" smtClean="0">
                <a:solidFill>
                  <a:srgbClr val="00B0F0"/>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nmrbox.org</a:t>
            </a:r>
          </a:p>
        </p:txBody>
      </p:sp>
    </p:spTree>
    <p:extLst>
      <p:ext uri="{BB962C8B-B14F-4D97-AF65-F5344CB8AC3E}">
        <p14:creationId xmlns:p14="http://schemas.microsoft.com/office/powerpoint/2010/main" val="2704951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626165" y="152400"/>
            <a:ext cx="10942983"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i="1" kern="0" dirty="0" smtClean="0">
                <a:solidFill>
                  <a:srgbClr val="00B0F0"/>
                </a:solidFill>
                <a:latin typeface="Century Gothic" panose="020B0502020202020204" pitchFamily="34" charset="0"/>
              </a:rPr>
              <a:t>Some </a:t>
            </a:r>
            <a:r>
              <a:rPr lang="en-US" sz="3200" b="0" i="1" kern="0" dirty="0" smtClean="0">
                <a:solidFill>
                  <a:srgbClr val="00B0F0"/>
                </a:solidFill>
                <a:latin typeface="Century Gothic" panose="020B0502020202020204" pitchFamily="34" charset="0"/>
              </a:rPr>
              <a:t>NUS Reconstruction Methods</a:t>
            </a:r>
            <a:endParaRPr lang="en-US" sz="3200" b="0" kern="0" dirty="0">
              <a:solidFill>
                <a:srgbClr val="00B0F0"/>
              </a:solidFill>
              <a:latin typeface="Century Gothic" panose="020B0502020202020204" pitchFamily="34" charset="0"/>
            </a:endParaRPr>
          </a:p>
        </p:txBody>
      </p:sp>
      <p:sp>
        <p:nvSpPr>
          <p:cNvPr id="5" name="TextBox 4"/>
          <p:cNvSpPr txBox="1"/>
          <p:nvPr/>
        </p:nvSpPr>
        <p:spPr>
          <a:xfrm>
            <a:off x="1552576" y="887895"/>
            <a:ext cx="9668702" cy="5401479"/>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Compressed Sensing Reconstruction Methods </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IST, IRLS, NESTA</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Matrix Decomposition (Spectra as Product of 1D Vectors)</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Principal Component Analysis (PCA), MDD</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Parametric Methods (Model of Spectral Signals)</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SMILE</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lvl="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Artifact </a:t>
            </a:r>
            <a:r>
              <a:rPr lang="en-US" sz="2400" b="0" dirty="0">
                <a:solidFill>
                  <a:srgbClr val="00B0F0"/>
                </a:solidFill>
                <a:latin typeface="Arial" panose="020B0604020202020204" pitchFamily="34" charset="0"/>
                <a:cs typeface="Arial" panose="020B0604020202020204" pitchFamily="34" charset="0"/>
              </a:rPr>
              <a:t>Subtraction </a:t>
            </a:r>
            <a:r>
              <a:rPr lang="en-US" sz="2400" b="0" dirty="0" smtClean="0">
                <a:solidFill>
                  <a:srgbClr val="00B0F0"/>
                </a:solidFill>
                <a:latin typeface="Arial" panose="020B0604020202020204" pitchFamily="34" charset="0"/>
                <a:cs typeface="Arial" panose="020B0604020202020204" pitchFamily="34" charset="0"/>
              </a:rPr>
              <a:t>Methods (Transform of Sampling Schedule)</a:t>
            </a:r>
            <a:endParaRPr lang="en-US" sz="2400" b="0" dirty="0">
              <a:solidFill>
                <a:srgbClr val="00B0F0"/>
              </a:solidFill>
              <a:latin typeface="Arial" panose="020B0604020202020204" pitchFamily="34" charset="0"/>
              <a:cs typeface="Arial" panose="020B0604020202020204" pitchFamily="34" charset="0"/>
            </a:endParaRPr>
          </a:p>
          <a:p>
            <a:pPr lvl="1">
              <a:spcBef>
                <a:spcPts val="600"/>
              </a:spcBef>
            </a:pPr>
            <a:r>
              <a:rPr lang="en-US" sz="2400" b="0" dirty="0">
                <a:solidFill>
                  <a:prstClr val="white"/>
                </a:solidFill>
                <a:latin typeface="Arial" panose="020B0604020202020204" pitchFamily="34" charset="0"/>
                <a:cs typeface="Arial" panose="020B0604020202020204" pitchFamily="34" charset="0"/>
              </a:rPr>
              <a:t>CLEAN, </a:t>
            </a:r>
            <a:r>
              <a:rPr lang="en-US" sz="2400" b="0" dirty="0" smtClean="0">
                <a:solidFill>
                  <a:prstClr val="white"/>
                </a:solidFill>
                <a:latin typeface="Arial" panose="020B0604020202020204" pitchFamily="34" charset="0"/>
                <a:cs typeface="Arial" panose="020B0604020202020204" pitchFamily="34" charset="0"/>
              </a:rPr>
              <a:t>SCRUB</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Inverse Methods (Inverse Transform of “Ideal” Spectrum)</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Maximum Entropy Reconstruction</a:t>
            </a:r>
          </a:p>
        </p:txBody>
      </p:sp>
    </p:spTree>
    <p:extLst>
      <p:ext uri="{BB962C8B-B14F-4D97-AF65-F5344CB8AC3E}">
        <p14:creationId xmlns:p14="http://schemas.microsoft.com/office/powerpoint/2010/main" val="17207004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962" y="803871"/>
            <a:ext cx="6357386" cy="4681514"/>
          </a:xfrm>
          <a:prstGeom prst="rect">
            <a:avLst/>
          </a:prstGeom>
        </p:spPr>
      </p:pic>
      <p:sp>
        <p:nvSpPr>
          <p:cNvPr id="3" name="TextBox 2"/>
          <p:cNvSpPr txBox="1"/>
          <p:nvPr/>
        </p:nvSpPr>
        <p:spPr>
          <a:xfrm>
            <a:off x="8538179" y="451994"/>
            <a:ext cx="1632860" cy="4891083"/>
          </a:xfrm>
          <a:prstGeom prst="rect">
            <a:avLst/>
          </a:prstGeom>
          <a:solidFill>
            <a:schemeClr val="tx1"/>
          </a:solidFill>
        </p:spPr>
        <p:txBody>
          <a:bodyPr wrap="square" rtlCol="0">
            <a:spAutoFit/>
          </a:bodyPr>
          <a:lstStyle/>
          <a:p>
            <a:pPr>
              <a:spcBef>
                <a:spcPts val="1700"/>
              </a:spcBef>
            </a:pPr>
            <a:endParaRPr lang="en-US" sz="1500" dirty="0">
              <a:solidFill>
                <a:srgbClr val="FFFF00"/>
              </a:solidFill>
            </a:endParaRPr>
          </a:p>
          <a:p>
            <a:pPr>
              <a:spcBef>
                <a:spcPts val="1700"/>
              </a:spcBef>
            </a:pPr>
            <a:r>
              <a:rPr lang="en-US" b="0" dirty="0" err="1" smtClean="0">
                <a:solidFill>
                  <a:srgbClr val="FFFF00"/>
                </a:solidFill>
                <a:latin typeface="Arial" panose="020B0604020202020204" pitchFamily="34" charset="0"/>
                <a:cs typeface="Arial" panose="020B0604020202020204" pitchFamily="34" charset="0"/>
              </a:rPr>
              <a:t>NMRPipe</a:t>
            </a:r>
            <a:r>
              <a:rPr lang="en-US" sz="1600" b="0" dirty="0" smtClean="0">
                <a:solidFill>
                  <a:srgbClr val="FFFF00"/>
                </a:solidFill>
                <a:latin typeface="Arial" panose="020B0604020202020204" pitchFamily="34" charset="0"/>
                <a:cs typeface="Arial" panose="020B0604020202020204" pitchFamily="34" charset="0"/>
              </a:rPr>
              <a:t> IST</a:t>
            </a:r>
            <a:endParaRPr lang="en-US" sz="1600" b="0" dirty="0">
              <a:solidFill>
                <a:srgbClr val="FFFF00"/>
              </a:solidFill>
              <a:latin typeface="Arial" panose="020B0604020202020204" pitchFamily="34" charset="0"/>
              <a:cs typeface="Arial" panose="020B0604020202020204" pitchFamily="34" charset="0"/>
            </a:endParaRPr>
          </a:p>
          <a:p>
            <a:pPr>
              <a:spcBef>
                <a:spcPts val="1700"/>
              </a:spcBef>
            </a:pPr>
            <a:r>
              <a:rPr lang="en-US" sz="1600" b="0" dirty="0" err="1">
                <a:solidFill>
                  <a:srgbClr val="FFFF00"/>
                </a:solidFill>
                <a:latin typeface="Arial" panose="020B0604020202020204" pitchFamily="34" charset="0"/>
                <a:cs typeface="Arial" panose="020B0604020202020204" pitchFamily="34" charset="0"/>
              </a:rPr>
              <a:t>hmsIST</a:t>
            </a:r>
            <a:endParaRPr lang="en-US" sz="1600" b="0" dirty="0">
              <a:solidFill>
                <a:srgbClr val="FFFF00"/>
              </a:solidFill>
              <a:latin typeface="Arial" panose="020B0604020202020204" pitchFamily="34" charset="0"/>
              <a:cs typeface="Arial" panose="020B0604020202020204" pitchFamily="34" charset="0"/>
            </a:endParaRPr>
          </a:p>
          <a:p>
            <a:pPr>
              <a:spcBef>
                <a:spcPts val="1700"/>
              </a:spcBef>
            </a:pPr>
            <a:r>
              <a:rPr lang="en-US" sz="1600" b="0" dirty="0" err="1">
                <a:solidFill>
                  <a:srgbClr val="FFFF00"/>
                </a:solidFill>
                <a:latin typeface="Arial" panose="020B0604020202020204" pitchFamily="34" charset="0"/>
                <a:cs typeface="Arial" panose="020B0604020202020204" pitchFamily="34" charset="0"/>
              </a:rPr>
              <a:t>MaxEnt</a:t>
            </a:r>
            <a:endParaRPr lang="en-US" sz="1600" b="0" dirty="0">
              <a:solidFill>
                <a:srgbClr val="FFFF00"/>
              </a:solidFill>
              <a:latin typeface="Arial" panose="020B0604020202020204" pitchFamily="34" charset="0"/>
              <a:cs typeface="Arial" panose="020B0604020202020204" pitchFamily="34" charset="0"/>
            </a:endParaRPr>
          </a:p>
          <a:p>
            <a:pPr>
              <a:spcBef>
                <a:spcPts val="1200"/>
              </a:spcBef>
            </a:pPr>
            <a:r>
              <a:rPr lang="en-US" sz="1600" b="0" dirty="0">
                <a:solidFill>
                  <a:srgbClr val="FFFF00"/>
                </a:solidFill>
                <a:latin typeface="Arial" panose="020B0604020202020204" pitchFamily="34" charset="0"/>
                <a:cs typeface="Arial" panose="020B0604020202020204" pitchFamily="34" charset="0"/>
              </a:rPr>
              <a:t>NESTA</a:t>
            </a:r>
          </a:p>
          <a:p>
            <a:pPr>
              <a:spcBef>
                <a:spcPts val="1700"/>
              </a:spcBef>
            </a:pPr>
            <a:r>
              <a:rPr lang="en-US" sz="1600" b="0" dirty="0" smtClean="0">
                <a:solidFill>
                  <a:srgbClr val="FFFF00"/>
                </a:solidFill>
                <a:latin typeface="Arial" panose="020B0604020202020204" pitchFamily="34" charset="0"/>
                <a:cs typeface="Arial" panose="020B0604020202020204" pitchFamily="34" charset="0"/>
              </a:rPr>
              <a:t>SCRUB</a:t>
            </a:r>
            <a:endParaRPr lang="en-US" sz="1600" b="0" dirty="0">
              <a:solidFill>
                <a:srgbClr val="FFFF00"/>
              </a:solidFill>
              <a:latin typeface="Arial" panose="020B0604020202020204" pitchFamily="34" charset="0"/>
              <a:cs typeface="Arial" panose="020B0604020202020204" pitchFamily="34" charset="0"/>
            </a:endParaRPr>
          </a:p>
          <a:p>
            <a:pPr>
              <a:spcBef>
                <a:spcPts val="1700"/>
              </a:spcBef>
            </a:pPr>
            <a:r>
              <a:rPr lang="en-US" sz="1600" b="0" dirty="0">
                <a:solidFill>
                  <a:srgbClr val="FFFF00"/>
                </a:solidFill>
                <a:latin typeface="Arial" panose="020B0604020202020204" pitchFamily="34" charset="0"/>
                <a:cs typeface="Arial" panose="020B0604020202020204" pitchFamily="34" charset="0"/>
              </a:rPr>
              <a:t>SMILE</a:t>
            </a:r>
          </a:p>
          <a:p>
            <a:pPr>
              <a:spcBef>
                <a:spcPts val="1700"/>
              </a:spcBef>
            </a:pPr>
            <a:r>
              <a:rPr lang="en-US" sz="1600" b="0" dirty="0">
                <a:solidFill>
                  <a:srgbClr val="FFFF00"/>
                </a:solidFill>
                <a:latin typeface="Arial" panose="020B0604020202020204" pitchFamily="34" charset="0"/>
                <a:cs typeface="Arial" panose="020B0604020202020204" pitchFamily="34" charset="0"/>
              </a:rPr>
              <a:t>CAMERA</a:t>
            </a:r>
          </a:p>
          <a:p>
            <a:pPr>
              <a:spcBef>
                <a:spcPts val="1700"/>
              </a:spcBef>
            </a:pPr>
            <a:r>
              <a:rPr lang="en-US" sz="1600" b="0" dirty="0">
                <a:solidFill>
                  <a:srgbClr val="FFFF00"/>
                </a:solidFill>
                <a:latin typeface="Arial" panose="020B0604020202020204" pitchFamily="34" charset="0"/>
                <a:cs typeface="Arial" panose="020B0604020202020204" pitchFamily="34" charset="0"/>
              </a:rPr>
              <a:t>MDD</a:t>
            </a:r>
          </a:p>
          <a:p>
            <a:pPr>
              <a:spcBef>
                <a:spcPts val="1700"/>
              </a:spcBef>
            </a:pPr>
            <a:r>
              <a:rPr lang="en-US" sz="1600" b="0" dirty="0" smtClean="0">
                <a:solidFill>
                  <a:srgbClr val="FFFF00"/>
                </a:solidFill>
                <a:latin typeface="Arial" panose="020B0604020202020204" pitchFamily="34" charset="0"/>
                <a:cs typeface="Arial" panose="020B0604020202020204" pitchFamily="34" charset="0"/>
              </a:rPr>
              <a:t>MDD-CS</a:t>
            </a:r>
          </a:p>
          <a:p>
            <a:pPr>
              <a:spcBef>
                <a:spcPts val="1500"/>
              </a:spcBef>
            </a:pPr>
            <a:endParaRPr lang="en-US" sz="1500" b="0" dirty="0">
              <a:solidFill>
                <a:srgbClr val="FFFF00"/>
              </a:solidFill>
            </a:endParaRPr>
          </a:p>
        </p:txBody>
      </p:sp>
      <p:sp>
        <p:nvSpPr>
          <p:cNvPr id="4" name="TextBox 3"/>
          <p:cNvSpPr txBox="1"/>
          <p:nvPr/>
        </p:nvSpPr>
        <p:spPr>
          <a:xfrm>
            <a:off x="534542" y="2267465"/>
            <a:ext cx="2220420" cy="1754326"/>
          </a:xfrm>
          <a:prstGeom prst="rect">
            <a:avLst/>
          </a:prstGeom>
          <a:noFill/>
        </p:spPr>
        <p:txBody>
          <a:bodyPr wrap="square" rtlCol="0">
            <a:spAutoFit/>
          </a:bodyPr>
          <a:lstStyle/>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Ubiquitin </a:t>
            </a: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3D 15N-NOE</a:t>
            </a:r>
          </a:p>
          <a:p>
            <a:pPr algn="ctr">
              <a:spcBef>
                <a:spcPts val="0"/>
              </a:spcBef>
            </a:pPr>
            <a:endParaRPr lang="en-US" b="0" dirty="0">
              <a:solidFill>
                <a:prstClr val="white">
                  <a:lumMod val="65000"/>
                </a:prstClr>
              </a:solidFill>
              <a:latin typeface="Arial" panose="020B0604020202020204" pitchFamily="34" charset="0"/>
              <a:cs typeface="Arial" panose="020B0604020202020204" pitchFamily="34" charset="0"/>
            </a:endParaRP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Strips at:</a:t>
            </a: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8.02ppm HN</a:t>
            </a:r>
          </a:p>
          <a:p>
            <a:pPr algn="ctr">
              <a:spcBef>
                <a:spcPts val="0"/>
              </a:spcBef>
            </a:pPr>
            <a:r>
              <a:rPr lang="en-US" b="0" dirty="0" smtClean="0">
                <a:solidFill>
                  <a:prstClr val="white">
                    <a:lumMod val="65000"/>
                  </a:prstClr>
                </a:solidFill>
                <a:latin typeface="Arial" panose="020B0604020202020204" pitchFamily="34" charset="0"/>
                <a:cs typeface="Arial" panose="020B0604020202020204" pitchFamily="34" charset="0"/>
              </a:rPr>
              <a:t>121.95ppm </a:t>
            </a:r>
            <a:r>
              <a:rPr lang="en-US" b="0" dirty="0">
                <a:solidFill>
                  <a:prstClr val="white">
                    <a:lumMod val="65000"/>
                  </a:prstClr>
                </a:solidFill>
                <a:latin typeface="Arial" panose="020B0604020202020204" pitchFamily="34" charset="0"/>
                <a:cs typeface="Arial" panose="020B0604020202020204" pitchFamily="34" charset="0"/>
              </a:rPr>
              <a:t>15N</a:t>
            </a:r>
          </a:p>
        </p:txBody>
      </p:sp>
      <p:sp>
        <p:nvSpPr>
          <p:cNvPr id="5" name="TextBox 4"/>
          <p:cNvSpPr txBox="1"/>
          <p:nvPr/>
        </p:nvSpPr>
        <p:spPr>
          <a:xfrm>
            <a:off x="1309123" y="76200"/>
            <a:ext cx="83819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latin typeface="Century Gothic" panose="020B0502020202020204" pitchFamily="34" charset="0"/>
              </a:rPr>
              <a:t>NUS Software from Our Friends</a:t>
            </a:r>
            <a:endParaRPr lang="en-US" sz="3200" b="0" kern="0" dirty="0" smtClean="0">
              <a:solidFill>
                <a:srgbClr val="00B0F0"/>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6402" y="5561889"/>
            <a:ext cx="971550" cy="1120521"/>
          </a:xfrm>
          <a:prstGeom prst="rect">
            <a:avLst/>
          </a:prstGeom>
        </p:spPr>
      </p:pic>
      <p:sp>
        <p:nvSpPr>
          <p:cNvPr id="7" name="TextBox 6"/>
          <p:cNvSpPr txBox="1"/>
          <p:nvPr/>
        </p:nvSpPr>
        <p:spPr>
          <a:xfrm>
            <a:off x="6698969" y="5853560"/>
            <a:ext cx="2895600" cy="523220"/>
          </a:xfrm>
          <a:prstGeom prst="rect">
            <a:avLst/>
          </a:prstGeom>
          <a:noFill/>
        </p:spPr>
        <p:txBody>
          <a:bodyPr wrap="square" rtlCol="0">
            <a:spAutoFit/>
          </a:bodyPr>
          <a:lstStyle/>
          <a:p>
            <a:r>
              <a:rPr lang="en-US" sz="2800" b="0" dirty="0" smtClean="0">
                <a:solidFill>
                  <a:srgbClr val="5050A0"/>
                </a:solidFill>
                <a:latin typeface="Calibri" panose="020F0502020204030204"/>
              </a:rPr>
              <a:t>NMRbox.org</a:t>
            </a:r>
            <a:endParaRPr lang="en-US" sz="2800" b="0" dirty="0">
              <a:solidFill>
                <a:srgbClr val="5050A0"/>
              </a:solidFill>
              <a:latin typeface="Calibri" panose="020F0502020204030204"/>
            </a:endParaRPr>
          </a:p>
        </p:txBody>
      </p:sp>
      <p:sp>
        <p:nvSpPr>
          <p:cNvPr id="8" name="TextBox 7"/>
          <p:cNvSpPr txBox="1"/>
          <p:nvPr/>
        </p:nvSpPr>
        <p:spPr>
          <a:xfrm>
            <a:off x="2428457" y="5761227"/>
            <a:ext cx="3322065" cy="707886"/>
          </a:xfrm>
          <a:prstGeom prst="rect">
            <a:avLst/>
          </a:prstGeom>
          <a:noFill/>
        </p:spPr>
        <p:txBody>
          <a:bodyPr wrap="square" rtlCol="0">
            <a:spAutoFit/>
          </a:bodyPr>
          <a:lstStyle/>
          <a:p>
            <a:pPr algn="ctr"/>
            <a:r>
              <a:rPr lang="en-US" sz="2000" b="0" i="1" dirty="0" smtClean="0">
                <a:solidFill>
                  <a:srgbClr val="5151A2"/>
                </a:solidFill>
                <a:latin typeface="Arial" panose="020B0604020202020204" pitchFamily="34" charset="0"/>
                <a:cs typeface="Arial" panose="020B0604020202020204" pitchFamily="34" charset="0"/>
              </a:rPr>
              <a:t>Find these methods and more on </a:t>
            </a:r>
            <a:r>
              <a:rPr lang="en-US" sz="2000" b="0" i="1" dirty="0" err="1" smtClean="0">
                <a:solidFill>
                  <a:srgbClr val="5151A2"/>
                </a:solidFill>
                <a:latin typeface="Arial" panose="020B0604020202020204" pitchFamily="34" charset="0"/>
                <a:cs typeface="Arial" panose="020B0604020202020204" pitchFamily="34" charset="0"/>
              </a:rPr>
              <a:t>NMRbox</a:t>
            </a:r>
            <a:endParaRPr lang="en-US" sz="700" b="0" i="1" dirty="0" smtClean="0">
              <a:solidFill>
                <a:srgbClr val="5151A2"/>
              </a:solidFill>
              <a:latin typeface="Arial" panose="020B0604020202020204" pitchFamily="34" charset="0"/>
              <a:cs typeface="Arial" panose="020B0604020202020204" pitchFamily="34" charset="0"/>
            </a:endParaRPr>
          </a:p>
        </p:txBody>
      </p:sp>
      <p:sp>
        <p:nvSpPr>
          <p:cNvPr id="9" name="TextBox 8"/>
          <p:cNvSpPr txBox="1"/>
          <p:nvPr/>
        </p:nvSpPr>
        <p:spPr>
          <a:xfrm>
            <a:off x="4923181" y="5257800"/>
            <a:ext cx="1428750" cy="276999"/>
          </a:xfrm>
          <a:prstGeom prst="rect">
            <a:avLst/>
          </a:prstGeom>
          <a:solidFill>
            <a:schemeClr val="tx1"/>
          </a:solidFill>
        </p:spPr>
        <p:txBody>
          <a:bodyPr wrap="square" rtlCol="0">
            <a:spAutoFit/>
          </a:bodyPr>
          <a:lstStyle/>
          <a:p>
            <a:pPr algn="ctr">
              <a:spcBef>
                <a:spcPts val="0"/>
              </a:spcBef>
            </a:pPr>
            <a:r>
              <a:rPr lang="en-US" sz="1200" b="0" dirty="0" smtClean="0">
                <a:solidFill>
                  <a:prstClr val="white">
                    <a:lumMod val="65000"/>
                  </a:prstClr>
                </a:solidFill>
              </a:rPr>
              <a:t>1H PPM</a:t>
            </a:r>
            <a:endParaRPr lang="en-US" sz="1200" b="0" dirty="0">
              <a:solidFill>
                <a:prstClr val="white">
                  <a:lumMod val="65000"/>
                </a:prstClr>
              </a:solidFill>
            </a:endParaRPr>
          </a:p>
        </p:txBody>
      </p:sp>
    </p:spTree>
    <p:extLst>
      <p:ext uri="{BB962C8B-B14F-4D97-AF65-F5344CB8AC3E}">
        <p14:creationId xmlns:p14="http://schemas.microsoft.com/office/powerpoint/2010/main" val="1697390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0"/>
            <a:ext cx="7980217" cy="6858000"/>
          </a:xfrm>
          <a:prstGeom prst="rect">
            <a:avLst/>
          </a:prstGeom>
        </p:spPr>
      </p:pic>
      <p:sp>
        <p:nvSpPr>
          <p:cNvPr id="3" name="TextBox 2"/>
          <p:cNvSpPr txBox="1"/>
          <p:nvPr/>
        </p:nvSpPr>
        <p:spPr>
          <a:xfrm>
            <a:off x="2247900" y="138086"/>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B0F0"/>
                </a:solidFill>
                <a:latin typeface="Century Gothic" panose="020B0502020202020204" pitchFamily="34" charset="0"/>
                <a:cs typeface="Arial" panose="020B0604020202020204" pitchFamily="34" charset="0"/>
              </a:rPr>
              <a:t>Reconstruction of NUS Data</a:t>
            </a:r>
          </a:p>
          <a:p>
            <a:pPr algn="ctr"/>
            <a:endParaRPr lang="en-US" sz="2400" i="1"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459728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0"/>
            <a:ext cx="7980217" cy="6858000"/>
          </a:xfrm>
          <a:prstGeom prst="rect">
            <a:avLst/>
          </a:prstGeom>
        </p:spPr>
      </p:pic>
    </p:spTree>
    <p:extLst>
      <p:ext uri="{BB962C8B-B14F-4D97-AF65-F5344CB8AC3E}">
        <p14:creationId xmlns:p14="http://schemas.microsoft.com/office/powerpoint/2010/main" val="9048432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Rectangle 7"/>
          <p:cNvSpPr>
            <a:spLocks noChangeArrowheads="1"/>
          </p:cNvSpPr>
          <p:nvPr/>
        </p:nvSpPr>
        <p:spPr bwMode="auto">
          <a:xfrm>
            <a:off x="1676400" y="2286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400" kern="0" dirty="0">
                <a:solidFill>
                  <a:srgbClr val="FFFF00"/>
                </a:solidFill>
                <a:latin typeface="Arial" charset="0"/>
              </a:rPr>
              <a:t>Non-Uniform Sampling: </a:t>
            </a:r>
            <a:br>
              <a:rPr lang="en-US" sz="2400" kern="0" dirty="0">
                <a:solidFill>
                  <a:srgbClr val="FFFF00"/>
                </a:solidFill>
                <a:latin typeface="Arial" charset="0"/>
              </a:rPr>
            </a:br>
            <a:r>
              <a:rPr lang="en-US" sz="2400" kern="0" dirty="0">
                <a:solidFill>
                  <a:srgbClr val="FFFF00"/>
                </a:solidFill>
                <a:latin typeface="Arial" charset="0"/>
              </a:rPr>
              <a:t>for Fourier Transform, Replace Missing Points with Zeros</a:t>
            </a:r>
          </a:p>
        </p:txBody>
      </p:sp>
    </p:spTree>
    <p:extLst>
      <p:ext uri="{BB962C8B-B14F-4D97-AF65-F5344CB8AC3E}">
        <p14:creationId xmlns:p14="http://schemas.microsoft.com/office/powerpoint/2010/main" val="38044774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trunc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615" y="206291"/>
            <a:ext cx="6047232" cy="5196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615"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00FFFF"/>
                </a:solidFill>
                <a:latin typeface="Symbol" pitchFamily="18" charset="2"/>
              </a:rPr>
              <a:t>S</a:t>
            </a:r>
            <a:r>
              <a:rPr lang="en-US" sz="1900" b="1" dirty="0">
                <a:solidFill>
                  <a:srgbClr val="00FFFF"/>
                </a:solidFill>
                <a:latin typeface="Arial" charset="0"/>
              </a:rPr>
              <a:t>+</a:t>
            </a:r>
          </a:p>
        </p:txBody>
      </p:sp>
      <p:sp>
        <p:nvSpPr>
          <p:cNvPr id="4" name="TextBox 3"/>
          <p:cNvSpPr txBox="1"/>
          <p:nvPr/>
        </p:nvSpPr>
        <p:spPr>
          <a:xfrm>
            <a:off x="313588"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F57BF5"/>
                </a:solidFill>
                <a:latin typeface="Symbol" pitchFamily="18" charset="2"/>
              </a:rPr>
              <a:t>S</a:t>
            </a:r>
            <a:r>
              <a:rPr lang="en-US" sz="1900" b="1" dirty="0">
                <a:solidFill>
                  <a:srgbClr val="F57BF5"/>
                </a:solidFill>
                <a:latin typeface="Arial" charset="0"/>
              </a:rPr>
              <a:t>-</a:t>
            </a:r>
          </a:p>
        </p:txBody>
      </p:sp>
      <p:sp>
        <p:nvSpPr>
          <p:cNvPr id="5" name="Rectangle 5"/>
          <p:cNvSpPr>
            <a:spLocks noChangeArrowheads="1"/>
          </p:cNvSpPr>
          <p:nvPr/>
        </p:nvSpPr>
        <p:spPr bwMode="auto">
          <a:xfrm>
            <a:off x="313588" y="5670009"/>
            <a:ext cx="11413698" cy="784830"/>
          </a:xfrm>
          <a:prstGeom prst="rect">
            <a:avLst/>
          </a:prstGeom>
          <a:solidFill>
            <a:schemeClr val="tx1"/>
          </a:solidFill>
          <a:ln>
            <a:noFill/>
          </a:ln>
          <a:effectLst/>
          <a:extLst/>
        </p:spPr>
        <p:txBody>
          <a:bodyPr wrap="square" tIns="0" anchor="ctr">
            <a:spAutoFit/>
          </a:bodyPr>
          <a:lstStyle/>
          <a:p>
            <a:pPr algn="ctr">
              <a:spcBef>
                <a:spcPct val="0"/>
              </a:spcBef>
              <a:spcAft>
                <a:spcPct val="10000"/>
              </a:spcAft>
              <a:defRPr/>
            </a:pPr>
            <a:r>
              <a:rPr lang="en-US" sz="2400" i="1" kern="0" dirty="0" smtClean="0">
                <a:solidFill>
                  <a:prstClr val="white"/>
                </a:solidFill>
                <a:latin typeface="Arial" charset="0"/>
              </a:rPr>
              <a:t>For both truncated Uniform </a:t>
            </a:r>
            <a:r>
              <a:rPr lang="en-US" sz="2400" i="1" kern="0" dirty="0">
                <a:solidFill>
                  <a:prstClr val="white"/>
                </a:solidFill>
                <a:latin typeface="Arial" charset="0"/>
              </a:rPr>
              <a:t>S</a:t>
            </a:r>
            <a:r>
              <a:rPr lang="en-US" sz="2400" i="1" kern="0" dirty="0" smtClean="0">
                <a:solidFill>
                  <a:prstClr val="white"/>
                </a:solidFill>
                <a:latin typeface="Arial" charset="0"/>
              </a:rPr>
              <a:t>ampling schedules and NUS, </a:t>
            </a:r>
            <a:r>
              <a:rPr lang="en-US" sz="2400" i="1" kern="0" dirty="0">
                <a:solidFill>
                  <a:prstClr val="white"/>
                </a:solidFill>
                <a:latin typeface="Arial" charset="0"/>
              </a:rPr>
              <a:t>there is no longer ideal cancelation of positive and negative </a:t>
            </a:r>
            <a:r>
              <a:rPr lang="en-US" sz="2400" i="1" kern="0" dirty="0" smtClean="0">
                <a:solidFill>
                  <a:prstClr val="white"/>
                </a:solidFill>
                <a:latin typeface="Arial" charset="0"/>
              </a:rPr>
              <a:t>intensities. They </a:t>
            </a:r>
            <a:r>
              <a:rPr lang="en-US" sz="2400" i="1" kern="0" dirty="0" smtClean="0">
                <a:solidFill>
                  <a:srgbClr val="FF0000"/>
                </a:solidFill>
                <a:latin typeface="Arial" charset="0"/>
              </a:rPr>
              <a:t>both</a:t>
            </a:r>
            <a:r>
              <a:rPr lang="en-US" sz="2400" i="1" kern="0" dirty="0" smtClean="0">
                <a:solidFill>
                  <a:prstClr val="white"/>
                </a:solidFill>
                <a:latin typeface="Arial" charset="0"/>
              </a:rPr>
              <a:t> give rise to artifacts.</a:t>
            </a:r>
            <a:endParaRPr lang="en-US" sz="2400" i="1" kern="0" dirty="0">
              <a:solidFill>
                <a:prstClr val="white"/>
              </a:solidFill>
              <a:latin typeface="Arial" charset="0"/>
            </a:endParaRPr>
          </a:p>
        </p:txBody>
      </p:sp>
      <p:pic>
        <p:nvPicPr>
          <p:cNvPr id="6" name="Picture 4" descr="ft_nus_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39501" y="206291"/>
            <a:ext cx="6047232" cy="51968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62488"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00FFFF"/>
                </a:solidFill>
                <a:latin typeface="Symbol" pitchFamily="18" charset="2"/>
              </a:rPr>
              <a:t>S</a:t>
            </a:r>
            <a:r>
              <a:rPr lang="en-US" sz="1900" b="1" dirty="0">
                <a:solidFill>
                  <a:srgbClr val="00FFFF"/>
                </a:solidFill>
                <a:latin typeface="Arial" charset="0"/>
              </a:rPr>
              <a:t>+</a:t>
            </a:r>
          </a:p>
        </p:txBody>
      </p:sp>
      <p:sp>
        <p:nvSpPr>
          <p:cNvPr id="10" name="TextBox 9"/>
          <p:cNvSpPr txBox="1"/>
          <p:nvPr/>
        </p:nvSpPr>
        <p:spPr>
          <a:xfrm>
            <a:off x="6456461"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F57BF5"/>
                </a:solidFill>
                <a:latin typeface="Symbol" pitchFamily="18" charset="2"/>
              </a:rPr>
              <a:t>S</a:t>
            </a:r>
            <a:r>
              <a:rPr lang="en-US" sz="1900" b="1" dirty="0">
                <a:solidFill>
                  <a:srgbClr val="F57BF5"/>
                </a:solidFill>
                <a:latin typeface="Arial" charset="0"/>
              </a:rPr>
              <a:t>-</a:t>
            </a:r>
          </a:p>
        </p:txBody>
      </p:sp>
    </p:spTree>
    <p:extLst>
      <p:ext uri="{BB962C8B-B14F-4D97-AF65-F5344CB8AC3E}">
        <p14:creationId xmlns:p14="http://schemas.microsoft.com/office/powerpoint/2010/main" val="2401750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47900" y="204789"/>
            <a:ext cx="7696200" cy="600075"/>
          </a:xfrm>
          <a:prstGeom prst="rect">
            <a:avLst/>
          </a:prstGeom>
        </p:spPr>
        <p:txBody>
          <a:bodyPr/>
          <a:lstStyle/>
          <a:p>
            <a:pPr algn="ctr"/>
            <a:r>
              <a:rPr lang="en-US" sz="2400" dirty="0">
                <a:solidFill>
                  <a:schemeClr val="bg1"/>
                </a:solidFill>
                <a:latin typeface="Arial" panose="020B0604020202020204" pitchFamily="34" charset="0"/>
                <a:cs typeface="Arial" panose="020B0604020202020204" pitchFamily="34" charset="0"/>
              </a:rPr>
              <a:t>Fourier transform of Uniform versus Non-Uniform Sampling Schedules </a:t>
            </a:r>
          </a:p>
        </p:txBody>
      </p:sp>
      <p:sp>
        <p:nvSpPr>
          <p:cNvPr id="6" name="Text Placeholder 5"/>
          <p:cNvSpPr>
            <a:spLocks noGrp="1"/>
          </p:cNvSpPr>
          <p:nvPr>
            <p:ph type="body" sz="quarter" idx="4294967295"/>
          </p:nvPr>
        </p:nvSpPr>
        <p:spPr>
          <a:xfrm>
            <a:off x="2292350" y="4524376"/>
            <a:ext cx="8375650" cy="2087563"/>
          </a:xfrm>
          <a:prstGeom prst="rect">
            <a:avLst/>
          </a:prstGeom>
          <a:noFill/>
          <a:effectLst/>
        </p:spPr>
        <p:txBody>
          <a:bodyPr>
            <a:spAutoFit/>
          </a:bodyPr>
          <a:lstStyle/>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Uniform Sampling Schedule: </a:t>
            </a: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Broad lines and periodic truncation wiggle artifacts</a:t>
            </a:r>
          </a:p>
          <a:p>
            <a:pPr marL="0" indent="0">
              <a:spcBef>
                <a:spcPts val="0"/>
              </a:spcBef>
              <a:buNone/>
            </a:pPr>
            <a:endPar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Non Uniform Sampling Schedule: </a:t>
            </a: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Narrow lines and random-noise-like artifacts</a:t>
            </a:r>
          </a:p>
          <a:p>
            <a:pPr marL="0" indent="0">
              <a:spcBef>
                <a:spcPts val="0"/>
              </a:spcBef>
              <a:buNone/>
            </a:pPr>
            <a:endPar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buNone/>
            </a:pPr>
            <a:r>
              <a:rPr lang="en-US" sz="18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peaks for a given schedule have the same artifacts, and the size of the artifacts is proportional to the size of the peaks.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696" y="1134270"/>
            <a:ext cx="8761905" cy="3285330"/>
          </a:xfrm>
          <a:prstGeom prst="rect">
            <a:avLst/>
          </a:prstGeom>
        </p:spPr>
      </p:pic>
    </p:spTree>
    <p:extLst>
      <p:ext uri="{BB962C8B-B14F-4D97-AF65-F5344CB8AC3E}">
        <p14:creationId xmlns:p14="http://schemas.microsoft.com/office/powerpoint/2010/main" val="33720580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509" y="1916087"/>
            <a:ext cx="4033016" cy="23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736" y="3698897"/>
            <a:ext cx="3972064" cy="1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5"/>
          <p:cNvSpPr txBox="1">
            <a:spLocks/>
          </p:cNvSpPr>
          <p:nvPr/>
        </p:nvSpPr>
        <p:spPr>
          <a:xfrm>
            <a:off x="1959482" y="5984707"/>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takes advantage of the fact that the size of sampling schedule artifacts is proportional to the size of the peaks.</a:t>
            </a:r>
          </a:p>
        </p:txBody>
      </p:sp>
      <p:sp>
        <p:nvSpPr>
          <p:cNvPr id="10" name="TextBox 9"/>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34841351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18"/>
          <p:cNvSpPr/>
          <p:nvPr/>
        </p:nvSpPr>
        <p:spPr>
          <a:xfrm>
            <a:off x="9789058" y="4142194"/>
            <a:ext cx="793306" cy="4868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8538622" y="2451100"/>
            <a:ext cx="478377" cy="21748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84935" y="81472"/>
            <a:ext cx="11655395"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The Time Domain and Frequency Domain Have </a:t>
            </a:r>
          </a:p>
          <a:p>
            <a:pPr algn="ctr">
              <a:defRPr/>
            </a:pPr>
            <a:r>
              <a:rPr lang="en-US" sz="3200" i="1" kern="0" dirty="0">
                <a:solidFill>
                  <a:srgbClr val="C00000"/>
                </a:solidFill>
                <a:latin typeface="Century Gothic" panose="020B0502020202020204" pitchFamily="34" charset="0"/>
              </a:rPr>
              <a:t>t</a:t>
            </a:r>
            <a:r>
              <a:rPr lang="en-US" sz="3200" i="1" kern="0" dirty="0" smtClean="0">
                <a:solidFill>
                  <a:srgbClr val="C00000"/>
                </a:solidFill>
                <a:latin typeface="Century Gothic" panose="020B0502020202020204" pitchFamily="34" charset="0"/>
              </a:rPr>
              <a:t>he Same </a:t>
            </a:r>
            <a:r>
              <a:rPr lang="en-US" sz="3200" i="1" kern="0" dirty="0" smtClean="0">
                <a:solidFill>
                  <a:srgbClr val="0070C0"/>
                </a:solidFill>
                <a:latin typeface="Century Gothic" panose="020B0502020202020204" pitchFamily="34" charset="0"/>
              </a:rPr>
              <a:t>Information Content … But Some Things are Easier to See or Do in One Domain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022" y="2733275"/>
            <a:ext cx="4351407" cy="2810466"/>
          </a:xfrm>
          <a:prstGeom prst="rect">
            <a:avLst/>
          </a:prstGeom>
        </p:spPr>
      </p:pic>
      <p:cxnSp>
        <p:nvCxnSpPr>
          <p:cNvPr id="26" name="Straight Connector 25"/>
          <p:cNvCxnSpPr/>
          <p:nvPr/>
        </p:nvCxnSpPr>
        <p:spPr>
          <a:xfrm flipV="1">
            <a:off x="1233457" y="5613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6521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46023" y="5760537"/>
            <a:ext cx="3960978"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832599" y="5650529"/>
            <a:ext cx="3921525"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88174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9635" y="26995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 name="Left-Right Arrow 4"/>
          <p:cNvSpPr/>
          <p:nvPr/>
        </p:nvSpPr>
        <p:spPr>
          <a:xfrm>
            <a:off x="1477975" y="2395609"/>
            <a:ext cx="3891115" cy="3937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233456" y="1962682"/>
            <a:ext cx="4227543"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Signal Extends Over All Points</a:t>
            </a:r>
            <a:endParaRPr lang="en-US" sz="2000" i="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8725988" y="1922804"/>
            <a:ext cx="3114341"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Signal is Mostly Localized in One Region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802" y="2597183"/>
            <a:ext cx="4420742" cy="2028756"/>
          </a:xfrm>
          <a:prstGeom prst="rect">
            <a:avLst/>
          </a:prstGeom>
        </p:spPr>
      </p:pic>
      <p:sp>
        <p:nvSpPr>
          <p:cNvPr id="20" name="TextBox 19"/>
          <p:cNvSpPr txBox="1"/>
          <p:nvPr/>
        </p:nvSpPr>
        <p:spPr>
          <a:xfrm>
            <a:off x="8766961" y="3361267"/>
            <a:ext cx="2919444"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Noise Level is Easily Identified</a:t>
            </a:r>
            <a:endParaRPr lang="en-US" sz="20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7632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2072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txBox="1">
            <a:spLocks/>
          </p:cNvSpPr>
          <p:nvPr/>
        </p:nvSpPr>
        <p:spPr>
          <a:xfrm>
            <a:off x="1959482" y="6027034"/>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works by gradually moving intensity from the tops of the largest signals remaining and accumulating them in a reconstruction.</a:t>
            </a:r>
          </a:p>
        </p:txBody>
      </p:sp>
      <p:sp>
        <p:nvSpPr>
          <p:cNvPr id="13" name="TextBox 12"/>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1046686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553200"/>
            <a:ext cx="612775" cy="119063"/>
          </a:xfrm>
          <a:prstGeom prst="rect">
            <a:avLst/>
          </a:prstGeom>
        </p:spPr>
        <p:txBody>
          <a:bodyPr/>
          <a:lstStyle/>
          <a:p>
            <a:pPr fontAlgn="base">
              <a:spcBef>
                <a:spcPct val="50000"/>
              </a:spcBef>
              <a:spcAft>
                <a:spcPct val="0"/>
              </a:spcAft>
            </a:pPr>
            <a:fld id="{793EC66B-EF27-4603-8557-B6CFD2D77735}" type="slidenum">
              <a:rPr lang="en-US" sz="1600" b="1">
                <a:solidFill>
                  <a:prstClr val="black"/>
                </a:solidFill>
                <a:latin typeface="Arial" charset="0"/>
              </a:rPr>
              <a:pPr fontAlgn="base">
                <a:spcBef>
                  <a:spcPct val="50000"/>
                </a:spcBef>
                <a:spcAft>
                  <a:spcPct val="0"/>
                </a:spcAft>
              </a:pPr>
              <a:t>51</a:t>
            </a:fld>
            <a:endParaRPr lang="en-US" sz="1600" b="1" dirty="0">
              <a:solidFill>
                <a:prstClr val="black"/>
              </a:solidFill>
              <a:latin typeface="Arial" charset="0"/>
            </a:endParaRPr>
          </a:p>
        </p:txBody>
      </p:sp>
      <p:sp>
        <p:nvSpPr>
          <p:cNvPr id="17" name="Rectangle 16"/>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2072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588" y="4983620"/>
            <a:ext cx="4058413" cy="111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rved Right Arrow 10"/>
          <p:cNvSpPr/>
          <p:nvPr/>
        </p:nvSpPr>
        <p:spPr>
          <a:xfrm>
            <a:off x="16002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2" name="Curved Right Arrow 11"/>
          <p:cNvSpPr/>
          <p:nvPr/>
        </p:nvSpPr>
        <p:spPr>
          <a:xfrm rot="10800000">
            <a:off x="60960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3" name="Text Placeholder 5"/>
          <p:cNvSpPr txBox="1">
            <a:spLocks/>
          </p:cNvSpPr>
          <p:nvPr/>
        </p:nvSpPr>
        <p:spPr>
          <a:xfrm>
            <a:off x="1959482" y="6019801"/>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iteration, the reduced spectrum is inverse transformed, and the parts that were originally skipped in the sampling schedule are set to zero again.</a:t>
            </a:r>
          </a:p>
        </p:txBody>
      </p:sp>
      <p:sp>
        <p:nvSpPr>
          <p:cNvPr id="14" name="TextBox 13"/>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38627647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524001" y="1524000"/>
            <a:ext cx="8761905" cy="4684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2" name="Rectangle 11"/>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438400"/>
            <a:ext cx="8315324" cy="2605676"/>
          </a:xfrm>
          <a:prstGeom prst="rect">
            <a:avLst/>
          </a:prstGeom>
        </p:spPr>
      </p:pic>
      <p:sp>
        <p:nvSpPr>
          <p:cNvPr id="10" name="TextBox 9"/>
          <p:cNvSpPr txBox="1"/>
          <p:nvPr/>
        </p:nvSpPr>
        <p:spPr>
          <a:xfrm>
            <a:off x="1752600" y="1752600"/>
            <a:ext cx="4038600" cy="523220"/>
          </a:xfrm>
          <a:prstGeom prst="rect">
            <a:avLst/>
          </a:prstGeom>
          <a:noFill/>
        </p:spPr>
        <p:txBody>
          <a:bodyPr wrap="square" rtlCol="0">
            <a:spAutoFit/>
          </a:bodyPr>
          <a:lstStyle/>
          <a:p>
            <a:pPr algn="ctr" fontAlgn="base">
              <a:spcBef>
                <a:spcPct val="50000"/>
              </a:spcBef>
              <a:spcAft>
                <a:spcPct val="0"/>
              </a:spcAft>
            </a:pPr>
            <a:r>
              <a:rPr lang="en-US" sz="2800" i="1" dirty="0">
                <a:solidFill>
                  <a:srgbClr val="11FF39"/>
                </a:solidFill>
                <a:latin typeface="Arial" charset="0"/>
              </a:rPr>
              <a:t>Fourier Spectrum</a:t>
            </a:r>
          </a:p>
        </p:txBody>
      </p:sp>
      <p:sp>
        <p:nvSpPr>
          <p:cNvPr id="11" name="TextBox 10"/>
          <p:cNvSpPr txBox="1"/>
          <p:nvPr/>
        </p:nvSpPr>
        <p:spPr>
          <a:xfrm>
            <a:off x="5943600" y="1748135"/>
            <a:ext cx="4038600" cy="523220"/>
          </a:xfrm>
          <a:prstGeom prst="rect">
            <a:avLst/>
          </a:prstGeom>
          <a:noFill/>
        </p:spPr>
        <p:txBody>
          <a:bodyPr wrap="square" rtlCol="0">
            <a:spAutoFit/>
          </a:bodyPr>
          <a:lstStyle/>
          <a:p>
            <a:pPr algn="ctr" fontAlgn="base">
              <a:spcBef>
                <a:spcPct val="50000"/>
              </a:spcBef>
              <a:spcAft>
                <a:spcPct val="0"/>
              </a:spcAft>
            </a:pPr>
            <a:r>
              <a:rPr lang="en-US" sz="2800" i="1" dirty="0">
                <a:solidFill>
                  <a:srgbClr val="00FFFF"/>
                </a:solidFill>
                <a:latin typeface="Arial" charset="0"/>
              </a:rPr>
              <a:t>IST Spectrum</a:t>
            </a:r>
          </a:p>
        </p:txBody>
      </p:sp>
      <p:sp>
        <p:nvSpPr>
          <p:cNvPr id="8" name="Rectangle 7"/>
          <p:cNvSpPr/>
          <p:nvPr/>
        </p:nvSpPr>
        <p:spPr>
          <a:xfrm>
            <a:off x="1828800" y="2438400"/>
            <a:ext cx="8315324" cy="2605676"/>
          </a:xfrm>
          <a:prstGeom prst="rect">
            <a:avLst/>
          </a:prstGeom>
          <a:noFill/>
          <a:ln w="508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3" name="Text Placeholder 5"/>
          <p:cNvSpPr txBox="1">
            <a:spLocks/>
          </p:cNvSpPr>
          <p:nvPr/>
        </p:nvSpPr>
        <p:spPr>
          <a:xfrm>
            <a:off x="1942552" y="4876800"/>
            <a:ext cx="7924800" cy="1809726"/>
          </a:xfrm>
          <a:prstGeom prst="rect">
            <a:avLst/>
          </a:prstGeom>
          <a:noFill/>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IST iteration, the largest signals in the residual get smaller, and so do the corresponding artifacts.</a:t>
            </a:r>
          </a:p>
          <a:p>
            <a:pPr marL="0" indent="0" algn="just">
              <a:spcBef>
                <a:spcPts val="0"/>
              </a:spcBef>
              <a:buNone/>
            </a:pPr>
            <a:endParaRPr lang="en-US" sz="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Iterations conclude when the largest point remaining in the residual is below a target value.</a:t>
            </a:r>
          </a:p>
          <a:p>
            <a:pPr marL="0" indent="0" algn="just">
              <a:spcBef>
                <a:spcPts val="0"/>
              </a:spcBef>
              <a:buNone/>
            </a:pPr>
            <a:endParaRPr lang="en-US" sz="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When the IST iterations conclude, any remaining residual can be added to the reconstruction.</a:t>
            </a:r>
          </a:p>
        </p:txBody>
      </p:sp>
      <p:sp>
        <p:nvSpPr>
          <p:cNvPr id="14" name="TextBox 13"/>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42911507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 b="34664"/>
          <a:stretch/>
        </p:blipFill>
        <p:spPr>
          <a:xfrm>
            <a:off x="29818" y="19878"/>
            <a:ext cx="7155800" cy="6547130"/>
          </a:xfrm>
          <a:prstGeom prst="rect">
            <a:avLst/>
          </a:prstGeom>
        </p:spPr>
      </p:pic>
      <p:sp>
        <p:nvSpPr>
          <p:cNvPr id="3" name="TextBox 2"/>
          <p:cNvSpPr txBox="1"/>
          <p:nvPr/>
        </p:nvSpPr>
        <p:spPr>
          <a:xfrm>
            <a:off x="7314405" y="455605"/>
            <a:ext cx="4517136" cy="5539978"/>
          </a:xfrm>
          <a:prstGeom prst="rect">
            <a:avLst/>
          </a:prstGeom>
          <a:noFill/>
        </p:spPr>
        <p:txBody>
          <a:bodyPr wrap="square" rtlCol="0">
            <a:spAutoFit/>
          </a:bodyPr>
          <a:lstStyle/>
          <a:p>
            <a:r>
              <a:rPr lang="en-US" b="1" dirty="0">
                <a:solidFill>
                  <a:srgbClr val="0070C0"/>
                </a:solidFill>
                <a:cs typeface="Calibri" panose="020F0502020204030204" pitchFamily="34" charset="0"/>
              </a:rPr>
              <a:t>Adam </a:t>
            </a:r>
            <a:r>
              <a:rPr lang="en-US" b="1" dirty="0" smtClean="0">
                <a:solidFill>
                  <a:srgbClr val="0070C0"/>
                </a:solidFill>
                <a:cs typeface="Calibri" panose="020F0502020204030204" pitchFamily="34" charset="0"/>
              </a:rPr>
              <a:t>Schuyler, UCONN Health</a:t>
            </a:r>
            <a:endParaRPr lang="en-US" b="1" dirty="0">
              <a:solidFill>
                <a:srgbClr val="0070C0"/>
              </a:solidFill>
              <a:cs typeface="Calibri" panose="020F0502020204030204" pitchFamily="34" charset="0"/>
            </a:endParaRPr>
          </a:p>
          <a:p>
            <a:r>
              <a:rPr lang="en-US" b="1" dirty="0">
                <a:solidFill>
                  <a:srgbClr val="0070C0"/>
                </a:solidFill>
                <a:cs typeface="Calibri" panose="020F0502020204030204" pitchFamily="34" charset="0"/>
              </a:rPr>
              <a:t>Mark </a:t>
            </a:r>
            <a:r>
              <a:rPr lang="en-US" b="1" dirty="0" err="1">
                <a:solidFill>
                  <a:srgbClr val="0070C0"/>
                </a:solidFill>
                <a:cs typeface="Calibri" panose="020F0502020204030204" pitchFamily="34" charset="0"/>
              </a:rPr>
              <a:t>Maciejewski</a:t>
            </a:r>
            <a:r>
              <a:rPr lang="en-US" b="1" dirty="0">
                <a:solidFill>
                  <a:srgbClr val="0070C0"/>
                </a:solidFill>
                <a:cs typeface="Calibri" panose="020F0502020204030204" pitchFamily="34" charset="0"/>
              </a:rPr>
              <a:t>, UConn </a:t>
            </a:r>
            <a:r>
              <a:rPr lang="en-US" b="1" dirty="0" smtClean="0">
                <a:solidFill>
                  <a:srgbClr val="0070C0"/>
                </a:solidFill>
                <a:cs typeface="Calibri" panose="020F0502020204030204" pitchFamily="34" charset="0"/>
              </a:rPr>
              <a:t>Health</a:t>
            </a:r>
          </a:p>
          <a:p>
            <a:endParaRPr lang="en-US" sz="800" dirty="0" smtClean="0">
              <a:solidFill>
                <a:prstClr val="black"/>
              </a:solidFill>
              <a:cs typeface="Calibri" panose="020F0502020204030204" pitchFamily="34" charset="0"/>
            </a:endParaRPr>
          </a:p>
          <a:p>
            <a:endParaRPr lang="en-US" b="1" dirty="0" smtClean="0">
              <a:solidFill>
                <a:srgbClr val="00B050"/>
              </a:solidFill>
              <a:cs typeface="Calibri" panose="020F0502020204030204" pitchFamily="34" charset="0"/>
            </a:endParaRPr>
          </a:p>
          <a:p>
            <a:endParaRPr lang="en-US" sz="800" b="1" dirty="0">
              <a:solidFill>
                <a:srgbClr val="00B050"/>
              </a:solidFill>
              <a:cs typeface="Calibri" panose="020F0502020204030204" pitchFamily="34" charset="0"/>
            </a:endParaRPr>
          </a:p>
          <a:p>
            <a:r>
              <a:rPr lang="en-US" b="1" i="1" dirty="0" smtClean="0">
                <a:solidFill>
                  <a:schemeClr val="bg1">
                    <a:lumMod val="50000"/>
                  </a:schemeClr>
                </a:solidFill>
                <a:cs typeface="Calibri" panose="020F0502020204030204" pitchFamily="34" charset="0"/>
              </a:rPr>
              <a:t>Sponsored by a Donation from David </a:t>
            </a:r>
            <a:r>
              <a:rPr lang="en-US" b="1" i="1" dirty="0" err="1" smtClean="0">
                <a:solidFill>
                  <a:schemeClr val="bg1">
                    <a:lumMod val="50000"/>
                  </a:schemeClr>
                </a:solidFill>
                <a:cs typeface="Calibri" panose="020F0502020204030204" pitchFamily="34" charset="0"/>
              </a:rPr>
              <a:t>Donoho</a:t>
            </a:r>
            <a:endParaRPr lang="en-US" b="1" i="1" dirty="0">
              <a:solidFill>
                <a:schemeClr val="bg1">
                  <a:lumMod val="50000"/>
                </a:schemeClr>
              </a:solidFill>
              <a:cs typeface="Calibri" panose="020F0502020204030204" pitchFamily="34" charset="0"/>
            </a:endParaRPr>
          </a:p>
          <a:p>
            <a:endParaRPr lang="en-US" sz="800" dirty="0" smtClean="0">
              <a:solidFill>
                <a:prstClr val="black"/>
              </a:solidFill>
              <a:cs typeface="Calibri" panose="020F0502020204030204" pitchFamily="34" charset="0"/>
            </a:endParaRPr>
          </a:p>
          <a:p>
            <a:endParaRPr lang="en-US" sz="800" dirty="0">
              <a:solidFill>
                <a:prstClr val="black"/>
              </a:solidFill>
              <a:cs typeface="Calibri" panose="020F0502020204030204" pitchFamily="34" charset="0"/>
            </a:endParaRPr>
          </a:p>
          <a:p>
            <a:endParaRPr lang="en-US" sz="800" dirty="0" smtClean="0">
              <a:solidFill>
                <a:prstClr val="black"/>
              </a:solidFill>
              <a:cs typeface="Calibri" panose="020F0502020204030204" pitchFamily="34" charset="0"/>
            </a:endParaRPr>
          </a:p>
          <a:p>
            <a:pPr defTabSz="365760"/>
            <a:r>
              <a:rPr lang="en-US" dirty="0">
                <a:solidFill>
                  <a:srgbClr val="00B050"/>
                </a:solidFill>
                <a:cs typeface="Calibri" panose="020F0502020204030204" pitchFamily="34" charset="0"/>
              </a:rPr>
              <a:t>Best in </a:t>
            </a:r>
            <a:r>
              <a:rPr lang="en-US" dirty="0" smtClean="0">
                <a:solidFill>
                  <a:srgbClr val="00B050"/>
                </a:solidFill>
                <a:cs typeface="Calibri" panose="020F0502020204030204" pitchFamily="34" charset="0"/>
              </a:rPr>
              <a:t>Show:</a:t>
            </a:r>
            <a:r>
              <a:rPr lang="en-US" dirty="0" smtClean="0">
                <a:solidFill>
                  <a:prstClr val="black"/>
                </a:solidFill>
                <a:cs typeface="Calibri" panose="020F0502020204030204" pitchFamily="34" charset="0"/>
              </a:rPr>
              <a:t>	</a:t>
            </a:r>
            <a:r>
              <a:rPr lang="en-US" dirty="0" err="1" smtClean="0">
                <a:solidFill>
                  <a:srgbClr val="00B050"/>
                </a:solidFill>
                <a:cs typeface="Calibri" panose="020F0502020204030204" pitchFamily="34" charset="0"/>
              </a:rPr>
              <a:t>Jinfa</a:t>
            </a:r>
            <a:r>
              <a:rPr lang="en-US" dirty="0" smtClean="0">
                <a:solidFill>
                  <a:srgbClr val="00B050"/>
                </a:solidFill>
                <a:cs typeface="Calibri" panose="020F0502020204030204" pitchFamily="34" charset="0"/>
              </a:rPr>
              <a:t> Ying</a:t>
            </a:r>
            <a:endParaRPr lang="en-US" dirty="0">
              <a:solidFill>
                <a:srgbClr val="00B050"/>
              </a:solidFill>
              <a:cs typeface="Calibri" panose="020F0502020204030204" pitchFamily="34" charset="0"/>
            </a:endParaRPr>
          </a:p>
          <a:p>
            <a:pPr defTabSz="365760"/>
            <a:r>
              <a:rPr lang="en-US" dirty="0" smtClean="0">
                <a:solidFill>
                  <a:prstClr val="black"/>
                </a:solidFill>
                <a:cs typeface="Calibri" panose="020F0502020204030204" pitchFamily="34" charset="0"/>
              </a:rPr>
              <a:t>Fidelity:		</a:t>
            </a:r>
            <a:r>
              <a:rPr lang="en-US" dirty="0" smtClean="0">
                <a:solidFill>
                  <a:srgbClr val="7030A0"/>
                </a:solidFill>
                <a:cs typeface="Calibri" panose="020F0502020204030204" pitchFamily="34" charset="0"/>
              </a:rPr>
              <a:t>Scott Robson</a:t>
            </a:r>
            <a:endParaRPr lang="en-US" dirty="0">
              <a:solidFill>
                <a:srgbClr val="7030A0"/>
              </a:solidFill>
              <a:cs typeface="Calibri" panose="020F0502020204030204" pitchFamily="34" charset="0"/>
            </a:endParaRPr>
          </a:p>
          <a:p>
            <a:pPr defTabSz="365760"/>
            <a:r>
              <a:rPr lang="en-US" dirty="0" smtClean="0">
                <a:solidFill>
                  <a:prstClr val="black"/>
                </a:solidFill>
                <a:cs typeface="Calibri" panose="020F0502020204030204" pitchFamily="34" charset="0"/>
              </a:rPr>
              <a:t>Detection:		</a:t>
            </a:r>
            <a:r>
              <a:rPr lang="en-US" dirty="0" smtClean="0">
                <a:solidFill>
                  <a:srgbClr val="7030A0"/>
                </a:solidFill>
                <a:cs typeface="Calibri" panose="020F0502020204030204" pitchFamily="34" charset="0"/>
              </a:rPr>
              <a:t>Sven </a:t>
            </a:r>
            <a:r>
              <a:rPr lang="en-US" dirty="0" err="1" smtClean="0">
                <a:solidFill>
                  <a:srgbClr val="7030A0"/>
                </a:solidFill>
                <a:cs typeface="Calibri" panose="020F0502020204030204" pitchFamily="34" charset="0"/>
              </a:rPr>
              <a:t>Hyberts</a:t>
            </a:r>
            <a:endParaRPr lang="en-US" dirty="0">
              <a:solidFill>
                <a:srgbClr val="7030A0"/>
              </a:solidFill>
              <a:cs typeface="Calibri" panose="020F0502020204030204" pitchFamily="34" charset="0"/>
            </a:endParaRPr>
          </a:p>
          <a:p>
            <a:pPr defTabSz="365760"/>
            <a:r>
              <a:rPr lang="en-US" dirty="0" smtClean="0">
                <a:solidFill>
                  <a:prstClr val="black"/>
                </a:solidFill>
                <a:cs typeface="Calibri" panose="020F0502020204030204" pitchFamily="34" charset="0"/>
              </a:rPr>
              <a:t>Innovation:		</a:t>
            </a:r>
            <a:r>
              <a:rPr lang="en-US" dirty="0" err="1" smtClean="0">
                <a:solidFill>
                  <a:srgbClr val="7030A0"/>
                </a:solidFill>
                <a:cs typeface="Calibri" panose="020F0502020204030204" pitchFamily="34" charset="0"/>
              </a:rPr>
              <a:t>Flemming</a:t>
            </a:r>
            <a:r>
              <a:rPr lang="en-US" dirty="0" smtClean="0">
                <a:solidFill>
                  <a:srgbClr val="7030A0"/>
                </a:solidFill>
                <a:cs typeface="Calibri" panose="020F0502020204030204" pitchFamily="34" charset="0"/>
              </a:rPr>
              <a:t> Hansen</a:t>
            </a:r>
          </a:p>
          <a:p>
            <a:pPr defTabSz="365760"/>
            <a:endParaRPr lang="en-US" dirty="0">
              <a:solidFill>
                <a:srgbClr val="7030A0"/>
              </a:solidFill>
              <a:cs typeface="Calibri" panose="020F0502020204030204" pitchFamily="34" charset="0"/>
            </a:endParaRPr>
          </a:p>
          <a:p>
            <a:pPr defTabSz="365760"/>
            <a:r>
              <a:rPr lang="en-US" dirty="0" smtClean="0">
                <a:solidFill>
                  <a:prstClr val="black"/>
                </a:solidFill>
                <a:cs typeface="Calibri" panose="020F0502020204030204" pitchFamily="34" charset="0"/>
              </a:rPr>
              <a:t>Founding Contestant: 	</a:t>
            </a:r>
            <a:r>
              <a:rPr lang="en-US" dirty="0" smtClean="0">
                <a:solidFill>
                  <a:srgbClr val="7030A0"/>
                </a:solidFill>
                <a:cs typeface="Calibri" panose="020F0502020204030204" pitchFamily="34" charset="0"/>
              </a:rPr>
              <a:t>Mark </a:t>
            </a:r>
            <a:r>
              <a:rPr lang="en-US" dirty="0">
                <a:solidFill>
                  <a:srgbClr val="7030A0"/>
                </a:solidFill>
                <a:cs typeface="Calibri" panose="020F0502020204030204" pitchFamily="34" charset="0"/>
              </a:rPr>
              <a:t>Bostock</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Frank </a:t>
            </a:r>
            <a:r>
              <a:rPr lang="en-US" dirty="0">
                <a:solidFill>
                  <a:srgbClr val="7030A0"/>
                </a:solidFill>
                <a:cs typeface="Calibri" panose="020F0502020204030204" pitchFamily="34" charset="0"/>
              </a:rPr>
              <a:t>Delaglio</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Bruce </a:t>
            </a:r>
            <a:r>
              <a:rPr lang="en-US" dirty="0">
                <a:solidFill>
                  <a:srgbClr val="7030A0"/>
                </a:solidFill>
                <a:cs typeface="Calibri" panose="020F0502020204030204" pitchFamily="34" charset="0"/>
              </a:rPr>
              <a:t>Johnson</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err="1" smtClean="0">
                <a:solidFill>
                  <a:srgbClr val="7030A0"/>
                </a:solidFill>
                <a:cs typeface="Calibri" panose="020F0502020204030204" pitchFamily="34" charset="0"/>
              </a:rPr>
              <a:t>Hengfa</a:t>
            </a:r>
            <a:r>
              <a:rPr lang="en-US" dirty="0" smtClean="0">
                <a:solidFill>
                  <a:srgbClr val="7030A0"/>
                </a:solidFill>
                <a:cs typeface="Calibri" panose="020F0502020204030204" pitchFamily="34" charset="0"/>
              </a:rPr>
              <a:t> </a:t>
            </a:r>
            <a:r>
              <a:rPr lang="en-US" dirty="0">
                <a:solidFill>
                  <a:srgbClr val="7030A0"/>
                </a:solidFill>
                <a:cs typeface="Calibri" panose="020F0502020204030204" pitchFamily="34" charset="0"/>
              </a:rPr>
              <a:t>Lu</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Mark </a:t>
            </a:r>
            <a:r>
              <a:rPr lang="en-US" dirty="0" err="1">
                <a:solidFill>
                  <a:srgbClr val="7030A0"/>
                </a:solidFill>
                <a:cs typeface="Calibri" panose="020F0502020204030204" pitchFamily="34" charset="0"/>
              </a:rPr>
              <a:t>Maciejewski</a:t>
            </a:r>
            <a:endParaRPr lang="en-US" dirty="0">
              <a:solidFill>
                <a:srgbClr val="7030A0"/>
              </a:solidFill>
              <a:cs typeface="Calibri" panose="020F0502020204030204" pitchFamily="34" charset="0"/>
            </a:endParaRP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err="1" smtClean="0">
                <a:solidFill>
                  <a:srgbClr val="7030A0"/>
                </a:solidFill>
                <a:cs typeface="Calibri" panose="020F0502020204030204" pitchFamily="34" charset="0"/>
              </a:rPr>
              <a:t>Vladislav</a:t>
            </a:r>
            <a:r>
              <a:rPr lang="en-US" dirty="0" smtClean="0">
                <a:solidFill>
                  <a:srgbClr val="7030A0"/>
                </a:solidFill>
                <a:cs typeface="Calibri" panose="020F0502020204030204" pitchFamily="34" charset="0"/>
              </a:rPr>
              <a:t> </a:t>
            </a:r>
            <a:r>
              <a:rPr lang="en-US" dirty="0" err="1">
                <a:solidFill>
                  <a:srgbClr val="7030A0"/>
                </a:solidFill>
                <a:cs typeface="Calibri" panose="020F0502020204030204" pitchFamily="34" charset="0"/>
              </a:rPr>
              <a:t>Orekhov</a:t>
            </a:r>
            <a:endParaRPr lang="en-US" dirty="0">
              <a:solidFill>
                <a:srgbClr val="7030A0"/>
              </a:solidFill>
              <a:cs typeface="Calibri" panose="020F0502020204030204" pitchFamily="34" charset="0"/>
            </a:endParaRP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Xiaobo </a:t>
            </a:r>
            <a:r>
              <a:rPr lang="en-US" dirty="0">
                <a:solidFill>
                  <a:srgbClr val="7030A0"/>
                </a:solidFill>
                <a:cs typeface="Calibri" panose="020F0502020204030204" pitchFamily="34" charset="0"/>
              </a:rPr>
              <a:t>Qu</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Matt </a:t>
            </a:r>
            <a:r>
              <a:rPr lang="en-US" dirty="0" err="1">
                <a:solidFill>
                  <a:srgbClr val="7030A0"/>
                </a:solidFill>
                <a:cs typeface="Calibri" panose="020F0502020204030204" pitchFamily="34" charset="0"/>
              </a:rPr>
              <a:t>Zambrello</a:t>
            </a:r>
            <a:endParaRPr lang="en-US" dirty="0" smtClean="0">
              <a:solidFill>
                <a:srgbClr val="7030A0"/>
              </a:solidFill>
              <a:cs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974" y="316457"/>
            <a:ext cx="1272354" cy="955259"/>
          </a:xfrm>
          <a:prstGeom prst="rect">
            <a:avLst/>
          </a:prstGeom>
        </p:spPr>
      </p:pic>
      <p:sp>
        <p:nvSpPr>
          <p:cNvPr id="5" name="Rectangle 4"/>
          <p:cNvSpPr/>
          <p:nvPr/>
        </p:nvSpPr>
        <p:spPr>
          <a:xfrm>
            <a:off x="7185618" y="208722"/>
            <a:ext cx="4860608" cy="1222513"/>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436613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1787611" y="868874"/>
            <a:ext cx="2107936" cy="5684327"/>
            <a:chOff x="263611" y="690895"/>
            <a:chExt cx="2107936" cy="568432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11" y="690895"/>
              <a:ext cx="2107936" cy="14222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11" y="2111597"/>
              <a:ext cx="2107936" cy="142222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11" y="3532299"/>
              <a:ext cx="2107936" cy="142222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611" y="4953000"/>
              <a:ext cx="2107936" cy="1422222"/>
            </a:xfrm>
            <a:prstGeom prst="rect">
              <a:avLst/>
            </a:prstGeom>
          </p:spPr>
        </p:pic>
      </p:gr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1" b="18227"/>
          <a:stretch/>
        </p:blipFill>
        <p:spPr>
          <a:xfrm>
            <a:off x="4191000" y="4706148"/>
            <a:ext cx="3995822" cy="640080"/>
          </a:xfrm>
          <a:prstGeom prst="rect">
            <a:avLst/>
          </a:prstGeom>
        </p:spPr>
      </p:pic>
      <p:grpSp>
        <p:nvGrpSpPr>
          <p:cNvPr id="13" name="Group 12"/>
          <p:cNvGrpSpPr/>
          <p:nvPr/>
        </p:nvGrpSpPr>
        <p:grpSpPr>
          <a:xfrm>
            <a:off x="8298906" y="710260"/>
            <a:ext cx="2022857" cy="5766740"/>
            <a:chOff x="6774905" y="533400"/>
            <a:chExt cx="2022857" cy="5766740"/>
          </a:xfrm>
        </p:grpSpPr>
        <p:pic>
          <p:nvPicPr>
            <p:cNvPr id="8" name="Picture 7"/>
            <p:cNvPicPr>
              <a:picLocks/>
            </p:cNvPicPr>
            <p:nvPr/>
          </p:nvPicPr>
          <p:blipFill>
            <a:blip r:embed="rId8">
              <a:extLst>
                <a:ext uri="{28A0092B-C50C-407E-A947-70E740481C1C}">
                  <a14:useLocalDpi xmlns:a14="http://schemas.microsoft.com/office/drawing/2010/main" val="0"/>
                </a:ext>
              </a:extLst>
            </a:blip>
            <a:stretch>
              <a:fillRect/>
            </a:stretch>
          </p:blipFill>
          <p:spPr>
            <a:xfrm>
              <a:off x="6774905" y="533400"/>
              <a:ext cx="2022857" cy="1504635"/>
            </a:xfrm>
            <a:prstGeom prst="rect">
              <a:avLst/>
            </a:prstGeom>
          </p:spPr>
        </p:pic>
        <p:pic>
          <p:nvPicPr>
            <p:cNvPr id="9" name="Picture 8"/>
            <p:cNvPicPr>
              <a:picLocks/>
            </p:cNvPicPr>
            <p:nvPr/>
          </p:nvPicPr>
          <p:blipFill>
            <a:blip r:embed="rId9">
              <a:extLst>
                <a:ext uri="{28A0092B-C50C-407E-A947-70E740481C1C}">
                  <a14:useLocalDpi xmlns:a14="http://schemas.microsoft.com/office/drawing/2010/main" val="0"/>
                </a:ext>
              </a:extLst>
            </a:blip>
            <a:stretch>
              <a:fillRect/>
            </a:stretch>
          </p:blipFill>
          <p:spPr>
            <a:xfrm>
              <a:off x="6774905" y="1957910"/>
              <a:ext cx="2022857" cy="1499429"/>
            </a:xfrm>
            <a:prstGeom prst="rect">
              <a:avLst/>
            </a:prstGeom>
          </p:spPr>
        </p:pic>
        <p:pic>
          <p:nvPicPr>
            <p:cNvPr id="10" name="Picture 9"/>
            <p:cNvPicPr>
              <a:picLocks/>
            </p:cNvPicPr>
            <p:nvPr/>
          </p:nvPicPr>
          <p:blipFill>
            <a:blip r:embed="rId10">
              <a:extLst>
                <a:ext uri="{28A0092B-C50C-407E-A947-70E740481C1C}">
                  <a14:useLocalDpi xmlns:a14="http://schemas.microsoft.com/office/drawing/2010/main" val="0"/>
                </a:ext>
              </a:extLst>
            </a:blip>
            <a:stretch>
              <a:fillRect/>
            </a:stretch>
          </p:blipFill>
          <p:spPr>
            <a:xfrm>
              <a:off x="6774905" y="3370993"/>
              <a:ext cx="2022857" cy="1509841"/>
            </a:xfrm>
            <a:prstGeom prst="rect">
              <a:avLst/>
            </a:prstGeom>
          </p:spPr>
        </p:pic>
        <p:pic>
          <p:nvPicPr>
            <p:cNvPr id="11" name="Picture 10"/>
            <p:cNvPicPr>
              <a:picLocks/>
            </p:cNvPicPr>
            <p:nvPr/>
          </p:nvPicPr>
          <p:blipFill>
            <a:blip r:embed="rId11">
              <a:extLst>
                <a:ext uri="{28A0092B-C50C-407E-A947-70E740481C1C}">
                  <a14:useLocalDpi xmlns:a14="http://schemas.microsoft.com/office/drawing/2010/main" val="0"/>
                </a:ext>
              </a:extLst>
            </a:blip>
            <a:stretch>
              <a:fillRect/>
            </a:stretch>
          </p:blipFill>
          <p:spPr>
            <a:xfrm>
              <a:off x="6774905" y="4795505"/>
              <a:ext cx="2019047" cy="1504635"/>
            </a:xfrm>
            <a:prstGeom prst="rect">
              <a:avLst/>
            </a:prstGeom>
          </p:spPr>
        </p:pic>
      </p:grpSp>
      <p:sp>
        <p:nvSpPr>
          <p:cNvPr id="12" name="TextBox 11"/>
          <p:cNvSpPr txBox="1"/>
          <p:nvPr/>
        </p:nvSpPr>
        <p:spPr>
          <a:xfrm>
            <a:off x="3877987" y="1693685"/>
            <a:ext cx="4420919" cy="892552"/>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prstClr val="black"/>
                </a:solidFill>
                <a:latin typeface="Arial" charset="0"/>
              </a:rPr>
              <a:t>Establish Relationship Between Decay and Observed Linewidth</a:t>
            </a:r>
            <a:endParaRPr lang="en-US" sz="800" i="1" kern="0" dirty="0">
              <a:solidFill>
                <a:prstClr val="black"/>
              </a:solidFill>
              <a:latin typeface="Arial" charset="0"/>
            </a:endParaRPr>
          </a:p>
        </p:txBody>
      </p:sp>
      <p:sp>
        <p:nvSpPr>
          <p:cNvPr id="14" name="TextBox 13"/>
          <p:cNvSpPr txBox="1"/>
          <p:nvPr/>
        </p:nvSpPr>
        <p:spPr>
          <a:xfrm>
            <a:off x="4191000" y="5318726"/>
            <a:ext cx="3810000" cy="276999"/>
          </a:xfrm>
          <a:prstGeom prst="rect">
            <a:avLst/>
          </a:prstGeom>
          <a:noFill/>
        </p:spPr>
        <p:txBody>
          <a:bodyPr wrap="square" rtlCol="0">
            <a:spAutoFit/>
          </a:bodyPr>
          <a:lstStyle/>
          <a:p>
            <a:pPr algn="ctr" fontAlgn="base">
              <a:spcBef>
                <a:spcPct val="50000"/>
              </a:spcBef>
              <a:spcAft>
                <a:spcPct val="0"/>
              </a:spcAft>
            </a:pPr>
            <a:r>
              <a:rPr lang="en-US" sz="1200" i="1" dirty="0">
                <a:solidFill>
                  <a:prstClr val="white">
                    <a:lumMod val="50000"/>
                  </a:prstClr>
                </a:solidFill>
                <a:latin typeface="Arial" charset="0"/>
              </a:rPr>
              <a:t>Sampling Schedule, Pts</a:t>
            </a:r>
          </a:p>
        </p:txBody>
      </p:sp>
      <p:sp>
        <p:nvSpPr>
          <p:cNvPr id="15" name="Right Arrow 14"/>
          <p:cNvSpPr/>
          <p:nvPr/>
        </p:nvSpPr>
        <p:spPr>
          <a:xfrm>
            <a:off x="5274511" y="3532130"/>
            <a:ext cx="1828800" cy="849321"/>
          </a:xfrm>
          <a:prstGeom prst="rightArrow">
            <a:avLst>
              <a:gd name="adj1" fmla="val 50000"/>
              <a:gd name="adj2" fmla="val 6164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6" name="TextBox 15"/>
          <p:cNvSpPr txBox="1"/>
          <p:nvPr/>
        </p:nvSpPr>
        <p:spPr>
          <a:xfrm>
            <a:off x="4280651" y="2819400"/>
            <a:ext cx="3810000" cy="523220"/>
          </a:xfrm>
          <a:prstGeom prst="rect">
            <a:avLst/>
          </a:prstGeom>
          <a:noFill/>
        </p:spPr>
        <p:txBody>
          <a:bodyPr wrap="square" rtlCol="0">
            <a:spAutoFit/>
          </a:bodyPr>
          <a:lstStyle/>
          <a:p>
            <a:pPr algn="ctr" fontAlgn="base">
              <a:spcAft>
                <a:spcPct val="0"/>
              </a:spcAft>
            </a:pPr>
            <a:r>
              <a:rPr lang="en-US" sz="1400" i="1" dirty="0">
                <a:solidFill>
                  <a:prstClr val="black"/>
                </a:solidFill>
                <a:latin typeface="Arial" charset="0"/>
              </a:rPr>
              <a:t>Multiply by Sampling Schedule and</a:t>
            </a:r>
          </a:p>
          <a:p>
            <a:pPr algn="ctr" fontAlgn="base">
              <a:spcAft>
                <a:spcPct val="0"/>
              </a:spcAft>
            </a:pPr>
            <a:r>
              <a:rPr lang="en-US" sz="1400" i="1" dirty="0">
                <a:solidFill>
                  <a:prstClr val="black"/>
                </a:solidFill>
                <a:latin typeface="Arial" charset="0"/>
              </a:rPr>
              <a:t>Fourier Transform</a:t>
            </a:r>
          </a:p>
        </p:txBody>
      </p:sp>
      <p:sp>
        <p:nvSpPr>
          <p:cNvPr id="17" name="TextBox 16"/>
          <p:cNvSpPr txBox="1"/>
          <p:nvPr/>
        </p:nvSpPr>
        <p:spPr>
          <a:xfrm>
            <a:off x="1909366" y="1810267"/>
            <a:ext cx="533400"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5Hz</a:t>
            </a:r>
          </a:p>
        </p:txBody>
      </p:sp>
      <p:sp>
        <p:nvSpPr>
          <p:cNvPr id="18" name="TextBox 17"/>
          <p:cNvSpPr txBox="1"/>
          <p:nvPr/>
        </p:nvSpPr>
        <p:spPr>
          <a:xfrm>
            <a:off x="1909366" y="3229885"/>
            <a:ext cx="640244"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10Hz</a:t>
            </a:r>
          </a:p>
        </p:txBody>
      </p:sp>
      <p:sp>
        <p:nvSpPr>
          <p:cNvPr id="19" name="TextBox 18"/>
          <p:cNvSpPr txBox="1"/>
          <p:nvPr/>
        </p:nvSpPr>
        <p:spPr>
          <a:xfrm>
            <a:off x="1909366" y="4648527"/>
            <a:ext cx="640244"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15Hz</a:t>
            </a:r>
          </a:p>
        </p:txBody>
      </p:sp>
      <p:sp>
        <p:nvSpPr>
          <p:cNvPr id="20" name="TextBox 19"/>
          <p:cNvSpPr txBox="1"/>
          <p:nvPr/>
        </p:nvSpPr>
        <p:spPr>
          <a:xfrm>
            <a:off x="1909366" y="6069229"/>
            <a:ext cx="627888"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20Hz</a:t>
            </a:r>
          </a:p>
        </p:txBody>
      </p:sp>
      <p:sp>
        <p:nvSpPr>
          <p:cNvPr id="21" name="TextBox 20"/>
          <p:cNvSpPr txBox="1"/>
          <p:nvPr/>
        </p:nvSpPr>
        <p:spPr>
          <a:xfrm>
            <a:off x="3021701" y="68961"/>
            <a:ext cx="6327901" cy="138499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err="1" smtClean="0">
                <a:latin typeface="Arial" charset="0"/>
              </a:rPr>
              <a:t>Jinfa</a:t>
            </a:r>
            <a:r>
              <a:rPr lang="en-US" sz="2800" i="1" kern="0" dirty="0" smtClean="0">
                <a:latin typeface="Arial" charset="0"/>
              </a:rPr>
              <a:t> Ying: </a:t>
            </a:r>
            <a:r>
              <a:rPr lang="en-US" sz="2800" i="1" kern="0" dirty="0" smtClean="0">
                <a:solidFill>
                  <a:srgbClr val="00B0F0"/>
                </a:solidFill>
                <a:latin typeface="Arial" charset="0"/>
              </a:rPr>
              <a:t>SMILE - </a:t>
            </a:r>
            <a:r>
              <a:rPr lang="en-US" sz="2800" i="1" kern="0" dirty="0">
                <a:solidFill>
                  <a:srgbClr val="00B0F0"/>
                </a:solidFill>
                <a:latin typeface="Arial" charset="0"/>
              </a:rPr>
              <a:t>S</a:t>
            </a:r>
            <a:r>
              <a:rPr lang="en-US" sz="2800" i="1" kern="0" dirty="0">
                <a:solidFill>
                  <a:prstClr val="black"/>
                </a:solidFill>
                <a:latin typeface="Arial" charset="0"/>
              </a:rPr>
              <a:t>parse</a:t>
            </a:r>
            <a:r>
              <a:rPr lang="en-US" sz="2800" i="1" kern="0" dirty="0">
                <a:solidFill>
                  <a:srgbClr val="00FFFF"/>
                </a:solidFill>
                <a:latin typeface="Arial" charset="0"/>
              </a:rPr>
              <a:t> </a:t>
            </a:r>
            <a:r>
              <a:rPr lang="en-US" sz="2800" i="1" kern="0" dirty="0">
                <a:solidFill>
                  <a:srgbClr val="00B0F0"/>
                </a:solidFill>
                <a:latin typeface="Arial" charset="0"/>
              </a:rPr>
              <a:t>M</a:t>
            </a:r>
            <a:r>
              <a:rPr lang="en-US" sz="2800" i="1" kern="0" dirty="0">
                <a:solidFill>
                  <a:prstClr val="black"/>
                </a:solidFill>
                <a:latin typeface="Arial" charset="0"/>
              </a:rPr>
              <a:t>ultidimensional</a:t>
            </a:r>
            <a:r>
              <a:rPr lang="en-US" sz="2800" i="1" kern="0" dirty="0">
                <a:solidFill>
                  <a:srgbClr val="00FFFF"/>
                </a:solidFill>
                <a:latin typeface="Arial" charset="0"/>
              </a:rPr>
              <a:t> </a:t>
            </a:r>
            <a:r>
              <a:rPr lang="en-US" sz="2800" i="1" kern="0" dirty="0">
                <a:solidFill>
                  <a:srgbClr val="00B0F0"/>
                </a:solidFill>
                <a:latin typeface="Arial" charset="0"/>
              </a:rPr>
              <a:t>I</a:t>
            </a:r>
            <a:r>
              <a:rPr lang="en-US" sz="2800" i="1" kern="0" dirty="0">
                <a:solidFill>
                  <a:prstClr val="black"/>
                </a:solidFill>
                <a:latin typeface="Arial" charset="0"/>
              </a:rPr>
              <a:t>terative</a:t>
            </a:r>
            <a:r>
              <a:rPr lang="en-US" sz="2800" i="1" kern="0" dirty="0">
                <a:solidFill>
                  <a:srgbClr val="00FFFF"/>
                </a:solidFill>
                <a:latin typeface="Arial" charset="0"/>
              </a:rPr>
              <a:t> </a:t>
            </a:r>
            <a:r>
              <a:rPr lang="en-US" sz="2800" i="1" kern="0" dirty="0" err="1">
                <a:solidFill>
                  <a:srgbClr val="00B0F0"/>
                </a:solidFill>
                <a:latin typeface="Arial" charset="0"/>
              </a:rPr>
              <a:t>L</a:t>
            </a:r>
            <a:r>
              <a:rPr lang="en-US" sz="2800" i="1" kern="0" dirty="0" err="1">
                <a:solidFill>
                  <a:prstClr val="black"/>
                </a:solidFill>
                <a:latin typeface="Arial" charset="0"/>
              </a:rPr>
              <a:t>ineshape</a:t>
            </a:r>
            <a:r>
              <a:rPr lang="en-US" sz="2800" i="1" kern="0" dirty="0">
                <a:solidFill>
                  <a:srgbClr val="00FFFF"/>
                </a:solidFill>
                <a:latin typeface="Arial" charset="0"/>
              </a:rPr>
              <a:t> </a:t>
            </a:r>
            <a:r>
              <a:rPr lang="en-US" sz="2800" i="1" kern="0" dirty="0">
                <a:solidFill>
                  <a:srgbClr val="00B0F0"/>
                </a:solidFill>
                <a:latin typeface="Arial" charset="0"/>
              </a:rPr>
              <a:t>E</a:t>
            </a:r>
            <a:r>
              <a:rPr lang="en-US" sz="2800" i="1" kern="0" dirty="0">
                <a:solidFill>
                  <a:prstClr val="black"/>
                </a:solidFill>
                <a:latin typeface="Arial" charset="0"/>
              </a:rPr>
              <a:t>nhanced</a:t>
            </a:r>
            <a:r>
              <a:rPr lang="en-US" sz="2800" i="1" kern="0" dirty="0">
                <a:solidFill>
                  <a:srgbClr val="00FFFF"/>
                </a:solidFill>
                <a:latin typeface="Arial" charset="0"/>
              </a:rPr>
              <a:t> </a:t>
            </a:r>
            <a:r>
              <a:rPr lang="en-US" sz="2800" i="1" kern="0" dirty="0">
                <a:solidFill>
                  <a:prstClr val="black"/>
                </a:solidFill>
                <a:latin typeface="Arial" charset="0"/>
              </a:rPr>
              <a:t>NUS Reconstruction</a:t>
            </a:r>
          </a:p>
        </p:txBody>
      </p:sp>
    </p:spTree>
    <p:extLst>
      <p:ext uri="{BB962C8B-B14F-4D97-AF65-F5344CB8AC3E}">
        <p14:creationId xmlns:p14="http://schemas.microsoft.com/office/powerpoint/2010/main" val="15480571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2" name="TextBox 11"/>
          <p:cNvSpPr txBox="1"/>
          <p:nvPr/>
        </p:nvSpPr>
        <p:spPr>
          <a:xfrm>
            <a:off x="1676400" y="1"/>
            <a:ext cx="8839200" cy="954107"/>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B0F0"/>
                </a:solidFill>
                <a:latin typeface="Arial" charset="0"/>
              </a:rPr>
              <a:t>SMILE:</a:t>
            </a:r>
          </a:p>
          <a:p>
            <a:pPr algn="ctr">
              <a:defRPr/>
            </a:pPr>
            <a:r>
              <a:rPr lang="en-US" sz="2000" i="1" kern="0" dirty="0">
                <a:solidFill>
                  <a:prstClr val="white"/>
                </a:solidFill>
                <a:latin typeface="Arial" charset="0"/>
              </a:rPr>
              <a:t>Each Iteration Models the Largest Remaining Signals</a:t>
            </a:r>
            <a:endParaRPr lang="en-US" sz="800" i="1" kern="0" dirty="0">
              <a:solidFill>
                <a:prstClr val="white"/>
              </a:solidFill>
              <a:latin typeface="Arial"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1" y="982939"/>
            <a:ext cx="7691257" cy="5410200"/>
          </a:xfrm>
          <a:prstGeom prst="rect">
            <a:avLst/>
          </a:prstGeom>
        </p:spPr>
      </p:pic>
    </p:spTree>
    <p:extLst>
      <p:ext uri="{BB962C8B-B14F-4D97-AF65-F5344CB8AC3E}">
        <p14:creationId xmlns:p14="http://schemas.microsoft.com/office/powerpoint/2010/main" val="28658083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08" y="1600201"/>
            <a:ext cx="7377778" cy="5028571"/>
          </a:xfrm>
          <a:prstGeom prst="rect">
            <a:avLst/>
          </a:prstGeom>
        </p:spPr>
      </p:pic>
      <p:sp>
        <p:nvSpPr>
          <p:cNvPr id="6" name="Title 1"/>
          <p:cNvSpPr txBox="1">
            <a:spLocks/>
          </p:cNvSpPr>
          <p:nvPr/>
        </p:nvSpPr>
        <p:spPr>
          <a:xfrm>
            <a:off x="2466754" y="117059"/>
            <a:ext cx="7279078"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i="1" dirty="0">
                <a:solidFill>
                  <a:prstClr val="white"/>
                </a:solidFill>
                <a:latin typeface="Arial" panose="020B0604020202020204" pitchFamily="34" charset="0"/>
                <a:cs typeface="Arial" panose="020B0604020202020204" pitchFamily="34" charset="0"/>
              </a:rPr>
              <a:t>Uniformly Sampled Data and 33% NUS Reconstructed by </a:t>
            </a:r>
            <a:r>
              <a:rPr lang="en-US" sz="2000" i="1" dirty="0" err="1">
                <a:solidFill>
                  <a:prstClr val="white"/>
                </a:solidFill>
                <a:latin typeface="Arial" panose="020B0604020202020204" pitchFamily="34" charset="0"/>
                <a:cs typeface="Arial" panose="020B0604020202020204" pitchFamily="34" charset="0"/>
              </a:rPr>
              <a:t>NMRPipe’s</a:t>
            </a:r>
            <a:r>
              <a:rPr lang="en-US" sz="2000" i="1" dirty="0">
                <a:solidFill>
                  <a:prstClr val="white"/>
                </a:solidFill>
                <a:latin typeface="Arial" panose="020B0604020202020204" pitchFamily="34" charset="0"/>
                <a:cs typeface="Arial" panose="020B0604020202020204" pitchFamily="34" charset="0"/>
              </a:rPr>
              <a:t> IST and By SMILE</a:t>
            </a:r>
          </a:p>
        </p:txBody>
      </p:sp>
      <p:sp>
        <p:nvSpPr>
          <p:cNvPr id="2" name="TextBox 1"/>
          <p:cNvSpPr txBox="1"/>
          <p:nvPr/>
        </p:nvSpPr>
        <p:spPr>
          <a:xfrm>
            <a:off x="2514600" y="1012995"/>
            <a:ext cx="1074243"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00A0E2"/>
                </a:solidFill>
                <a:latin typeface="Arial" charset="0"/>
              </a:rPr>
              <a:t>Uniformly Sampled</a:t>
            </a:r>
          </a:p>
        </p:txBody>
      </p:sp>
      <p:sp>
        <p:nvSpPr>
          <p:cNvPr id="5" name="TextBox 4"/>
          <p:cNvSpPr txBox="1"/>
          <p:nvPr/>
        </p:nvSpPr>
        <p:spPr>
          <a:xfrm>
            <a:off x="3733800" y="1120718"/>
            <a:ext cx="990600" cy="307777"/>
          </a:xfrm>
          <a:prstGeom prst="rect">
            <a:avLst/>
          </a:prstGeom>
          <a:noFill/>
        </p:spPr>
        <p:txBody>
          <a:bodyPr wrap="square" rtlCol="0">
            <a:spAutoFit/>
          </a:bodyPr>
          <a:lstStyle/>
          <a:p>
            <a:pPr algn="ctr" fontAlgn="base">
              <a:spcBef>
                <a:spcPct val="50000"/>
              </a:spcBef>
              <a:spcAft>
                <a:spcPct val="0"/>
              </a:spcAft>
            </a:pPr>
            <a:r>
              <a:rPr lang="en-US" sz="1400" dirty="0">
                <a:solidFill>
                  <a:srgbClr val="FFC0CB"/>
                </a:solidFill>
                <a:latin typeface="Arial" charset="0"/>
              </a:rPr>
              <a:t>NUS IST</a:t>
            </a:r>
          </a:p>
        </p:txBody>
      </p:sp>
      <p:sp>
        <p:nvSpPr>
          <p:cNvPr id="7" name="TextBox 6"/>
          <p:cNvSpPr txBox="1"/>
          <p:nvPr/>
        </p:nvSpPr>
        <p:spPr>
          <a:xfrm>
            <a:off x="4842258" y="1120718"/>
            <a:ext cx="1101343" cy="307777"/>
          </a:xfrm>
          <a:prstGeom prst="rect">
            <a:avLst/>
          </a:prstGeom>
          <a:noFill/>
        </p:spPr>
        <p:txBody>
          <a:bodyPr wrap="square" rtlCol="0">
            <a:spAutoFit/>
          </a:bodyPr>
          <a:lstStyle/>
          <a:p>
            <a:pPr algn="ctr" fontAlgn="base">
              <a:spcBef>
                <a:spcPct val="50000"/>
              </a:spcBef>
              <a:spcAft>
                <a:spcPct val="0"/>
              </a:spcAft>
            </a:pPr>
            <a:r>
              <a:rPr lang="en-US" sz="1400" dirty="0">
                <a:solidFill>
                  <a:srgbClr val="FFAF00"/>
                </a:solidFill>
                <a:latin typeface="Arial" charset="0"/>
              </a:rPr>
              <a:t>NUS RIST</a:t>
            </a:r>
          </a:p>
        </p:txBody>
      </p:sp>
      <p:sp>
        <p:nvSpPr>
          <p:cNvPr id="9" name="TextBox 8"/>
          <p:cNvSpPr txBox="1"/>
          <p:nvPr/>
        </p:nvSpPr>
        <p:spPr>
          <a:xfrm>
            <a:off x="5867400"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00FFFF"/>
                </a:solidFill>
                <a:latin typeface="Arial" charset="0"/>
              </a:rPr>
              <a:t>NUS IST + Extrapolation</a:t>
            </a:r>
          </a:p>
        </p:txBody>
      </p:sp>
      <p:sp>
        <p:nvSpPr>
          <p:cNvPr id="10" name="TextBox 9"/>
          <p:cNvSpPr txBox="1"/>
          <p:nvPr/>
        </p:nvSpPr>
        <p:spPr>
          <a:xfrm>
            <a:off x="7052853"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EE82EE"/>
                </a:solidFill>
                <a:latin typeface="Arial" charset="0"/>
              </a:rPr>
              <a:t>NUS RIST + Extrapolation</a:t>
            </a:r>
          </a:p>
        </p:txBody>
      </p:sp>
      <p:sp>
        <p:nvSpPr>
          <p:cNvPr id="11" name="TextBox 10"/>
          <p:cNvSpPr txBox="1"/>
          <p:nvPr/>
        </p:nvSpPr>
        <p:spPr>
          <a:xfrm>
            <a:off x="8229600"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9932CC"/>
                </a:solidFill>
                <a:latin typeface="Arial" charset="0"/>
              </a:rPr>
              <a:t>NUS SMILE + Extrapolation</a:t>
            </a:r>
          </a:p>
        </p:txBody>
      </p:sp>
    </p:spTree>
    <p:extLst>
      <p:ext uri="{BB962C8B-B14F-4D97-AF65-F5344CB8AC3E}">
        <p14:creationId xmlns:p14="http://schemas.microsoft.com/office/powerpoint/2010/main" val="35839295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821638"/>
            <a:ext cx="6886202" cy="5791517"/>
          </a:xfrm>
          <a:prstGeom prst="rect">
            <a:avLst/>
          </a:prstGeom>
        </p:spPr>
      </p:pic>
      <p:sp>
        <p:nvSpPr>
          <p:cNvPr id="4" name="TextBox 3"/>
          <p:cNvSpPr txBox="1"/>
          <p:nvPr/>
        </p:nvSpPr>
        <p:spPr>
          <a:xfrm>
            <a:off x="1" y="148680"/>
            <a:ext cx="11966712"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Century Gothic" panose="020B0502020202020204" pitchFamily="34" charset="0"/>
              </a:rPr>
              <a:t> </a:t>
            </a:r>
            <a:r>
              <a:rPr lang="en-US" sz="2400" i="1" kern="0" dirty="0">
                <a:solidFill>
                  <a:srgbClr val="00B0F0"/>
                </a:solidFill>
                <a:latin typeface="Century Gothic" panose="020B0502020202020204" pitchFamily="34" charset="0"/>
              </a:rPr>
              <a:t>Extrapolation of Conventional Data as an Alternative to Linear Prediction (LP)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524000"/>
            <a:ext cx="1594624" cy="16764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074" y="4191000"/>
            <a:ext cx="1594624" cy="1676400"/>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8791074" y="1512772"/>
            <a:ext cx="609600" cy="461665"/>
          </a:xfrm>
          <a:prstGeom prst="rect">
            <a:avLst/>
          </a:prstGeom>
          <a:noFill/>
        </p:spPr>
        <p:txBody>
          <a:bodyPr wrap="square" rtlCol="0">
            <a:spAutoFit/>
          </a:bodyPr>
          <a:lstStyle/>
          <a:p>
            <a:pPr fontAlgn="base">
              <a:spcBef>
                <a:spcPct val="50000"/>
              </a:spcBef>
              <a:spcAft>
                <a:spcPct val="0"/>
              </a:spcAft>
            </a:pPr>
            <a:r>
              <a:rPr lang="en-US" sz="2400" dirty="0">
                <a:solidFill>
                  <a:srgbClr val="FF0000"/>
                </a:solidFill>
                <a:latin typeface="Arial" charset="0"/>
              </a:rPr>
              <a:t>LP</a:t>
            </a:r>
          </a:p>
        </p:txBody>
      </p:sp>
      <p:sp>
        <p:nvSpPr>
          <p:cNvPr id="7" name="TextBox 6"/>
          <p:cNvSpPr txBox="1"/>
          <p:nvPr/>
        </p:nvSpPr>
        <p:spPr>
          <a:xfrm>
            <a:off x="8791074" y="4202230"/>
            <a:ext cx="1343526" cy="461665"/>
          </a:xfrm>
          <a:prstGeom prst="rect">
            <a:avLst/>
          </a:prstGeom>
          <a:noFill/>
        </p:spPr>
        <p:txBody>
          <a:bodyPr wrap="square" rtlCol="0">
            <a:spAutoFit/>
          </a:bodyPr>
          <a:lstStyle/>
          <a:p>
            <a:pPr fontAlgn="base">
              <a:spcBef>
                <a:spcPct val="50000"/>
              </a:spcBef>
              <a:spcAft>
                <a:spcPct val="0"/>
              </a:spcAft>
            </a:pPr>
            <a:r>
              <a:rPr lang="en-US" sz="2400" dirty="0">
                <a:solidFill>
                  <a:srgbClr val="0000F1"/>
                </a:solidFill>
                <a:latin typeface="Arial" charset="0"/>
              </a:rPr>
              <a:t>SMILE</a:t>
            </a:r>
          </a:p>
        </p:txBody>
      </p:sp>
    </p:spTree>
    <p:extLst>
      <p:ext uri="{BB962C8B-B14F-4D97-AF65-F5344CB8AC3E}">
        <p14:creationId xmlns:p14="http://schemas.microsoft.com/office/powerpoint/2010/main" val="34027267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619" y="1895241"/>
            <a:ext cx="9264762" cy="4284952"/>
          </a:xfrm>
          <a:prstGeom prst="rect">
            <a:avLst/>
          </a:prstGeom>
        </p:spPr>
      </p:pic>
      <p:sp>
        <p:nvSpPr>
          <p:cNvPr id="3" name="TextBox 2"/>
          <p:cNvSpPr txBox="1"/>
          <p:nvPr/>
        </p:nvSpPr>
        <p:spPr>
          <a:xfrm>
            <a:off x="1167225" y="1012684"/>
            <a:ext cx="2133600" cy="646331"/>
          </a:xfrm>
          <a:prstGeom prst="rect">
            <a:avLst/>
          </a:prstGeom>
          <a:solidFill>
            <a:schemeClr val="tx1"/>
          </a:solidFill>
        </p:spPr>
        <p:txBody>
          <a:bodyPr wrap="square" rtlCol="0">
            <a:spAutoFit/>
          </a:bodyPr>
          <a:lstStyle/>
          <a:p>
            <a:pPr algn="ctr">
              <a:spcBef>
                <a:spcPts val="0"/>
              </a:spcBef>
            </a:pPr>
            <a:r>
              <a:rPr lang="en-US" b="0" i="1" dirty="0" smtClean="0">
                <a:solidFill>
                  <a:srgbClr val="1290DE"/>
                </a:solidFill>
                <a:latin typeface="Arial" panose="020B0604020202020204" pitchFamily="34" charset="0"/>
                <a:cs typeface="Arial" panose="020B0604020202020204" pitchFamily="34" charset="0"/>
              </a:rPr>
              <a:t>Conventional FT</a:t>
            </a:r>
          </a:p>
          <a:p>
            <a:pPr algn="ctr">
              <a:spcBef>
                <a:spcPts val="0"/>
              </a:spcBef>
            </a:pPr>
            <a:r>
              <a:rPr lang="en-US" b="0" i="1" dirty="0">
                <a:solidFill>
                  <a:prstClr val="white"/>
                </a:solidFill>
                <a:latin typeface="Arial" panose="020B0604020202020204" pitchFamily="34" charset="0"/>
                <a:cs typeface="Arial" panose="020B0604020202020204" pitchFamily="34" charset="0"/>
              </a:rPr>
              <a:t>4</a:t>
            </a:r>
            <a:r>
              <a:rPr lang="en-US" b="0" i="1" dirty="0" smtClean="0">
                <a:solidFill>
                  <a:prstClr val="white"/>
                </a:solidFill>
                <a:latin typeface="Arial" panose="020B0604020202020204" pitchFamily="34" charset="0"/>
                <a:cs typeface="Arial" panose="020B0604020202020204" pitchFamily="34" charset="0"/>
              </a:rPr>
              <a:t> sec</a:t>
            </a:r>
            <a:endParaRPr lang="en-US" b="0" i="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2219818" y="63574"/>
            <a:ext cx="7752364"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latin typeface="Century Gothic" panose="020B0502020202020204" pitchFamily="34" charset="0"/>
              </a:rPr>
              <a:t>NUS Zero Fill as an Alternative to Linear Prediction for Conventional NMR Data (15N-NOE)</a:t>
            </a:r>
            <a:endParaRPr lang="en-US" sz="2400" b="0" kern="0" dirty="0" smtClean="0">
              <a:solidFill>
                <a:srgbClr val="00B0F0"/>
              </a:solidFill>
              <a:latin typeface="Century Gothic" panose="020B0502020202020204" pitchFamily="34" charset="0"/>
            </a:endParaRPr>
          </a:p>
        </p:txBody>
      </p:sp>
      <p:sp>
        <p:nvSpPr>
          <p:cNvPr id="5" name="TextBox 4"/>
          <p:cNvSpPr txBox="1"/>
          <p:nvPr/>
        </p:nvSpPr>
        <p:spPr>
          <a:xfrm>
            <a:off x="3648748" y="1014473"/>
            <a:ext cx="2737898" cy="646331"/>
          </a:xfrm>
          <a:prstGeom prst="rect">
            <a:avLst/>
          </a:prstGeom>
          <a:solidFill>
            <a:schemeClr val="tx1"/>
          </a:solidFill>
        </p:spPr>
        <p:txBody>
          <a:bodyPr wrap="square" rtlCol="0">
            <a:spAutoFit/>
          </a:bodyPr>
          <a:lstStyle/>
          <a:p>
            <a:pPr algn="ctr">
              <a:spcBef>
                <a:spcPts val="0"/>
              </a:spcBef>
            </a:pPr>
            <a:r>
              <a:rPr lang="en-US" b="0" i="1" dirty="0" smtClean="0">
                <a:solidFill>
                  <a:srgbClr val="00B050"/>
                </a:solidFill>
                <a:latin typeface="Arial" panose="020B0604020202020204" pitchFamily="34" charset="0"/>
                <a:cs typeface="Arial" panose="020B0604020202020204" pitchFamily="34" charset="0"/>
              </a:rPr>
              <a:t>Linear Prediction</a:t>
            </a:r>
          </a:p>
          <a:p>
            <a:pPr algn="ctr">
              <a:spcBef>
                <a:spcPts val="0"/>
              </a:spcBef>
            </a:pPr>
            <a:r>
              <a:rPr lang="en-US" b="0" i="1" dirty="0" smtClean="0">
                <a:solidFill>
                  <a:prstClr val="white"/>
                </a:solidFill>
                <a:latin typeface="Arial" panose="020B0604020202020204" pitchFamily="34" charset="0"/>
                <a:cs typeface="Arial" panose="020B0604020202020204" pitchFamily="34" charset="0"/>
              </a:rPr>
              <a:t>2 min 30 sec</a:t>
            </a:r>
            <a:endParaRPr lang="en-US" b="0" i="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6734568" y="1040815"/>
            <a:ext cx="3993813" cy="646331"/>
          </a:xfrm>
          <a:prstGeom prst="rect">
            <a:avLst/>
          </a:prstGeom>
          <a:solidFill>
            <a:schemeClr val="tx1"/>
          </a:solidFill>
        </p:spPr>
        <p:txBody>
          <a:bodyPr wrap="square" rtlCol="0">
            <a:spAutoFit/>
          </a:bodyPr>
          <a:lstStyle/>
          <a:p>
            <a:pPr algn="ctr">
              <a:spcBef>
                <a:spcPts val="0"/>
              </a:spcBef>
            </a:pPr>
            <a:r>
              <a:rPr lang="en-US" b="0" i="1" dirty="0" smtClean="0">
                <a:solidFill>
                  <a:srgbClr val="FF99FF"/>
                </a:solidFill>
                <a:latin typeface="Arial" panose="020B0604020202020204" pitchFamily="34" charset="0"/>
                <a:cs typeface="Arial" panose="020B0604020202020204" pitchFamily="34" charset="0"/>
              </a:rPr>
              <a:t>NUS Zero Fill via </a:t>
            </a:r>
            <a:r>
              <a:rPr lang="en-US" b="0" i="1" dirty="0" err="1" smtClean="0">
                <a:solidFill>
                  <a:srgbClr val="FF99FF"/>
                </a:solidFill>
                <a:latin typeface="Arial" panose="020B0604020202020204" pitchFamily="34" charset="0"/>
                <a:cs typeface="Arial" panose="020B0604020202020204" pitchFamily="34" charset="0"/>
              </a:rPr>
              <a:t>NMRPipe</a:t>
            </a:r>
            <a:r>
              <a:rPr lang="en-US" b="0" i="1" dirty="0" smtClean="0">
                <a:solidFill>
                  <a:srgbClr val="FF99FF"/>
                </a:solidFill>
                <a:latin typeface="Arial" panose="020B0604020202020204" pitchFamily="34" charset="0"/>
                <a:cs typeface="Arial" panose="020B0604020202020204" pitchFamily="34" charset="0"/>
              </a:rPr>
              <a:t>-IST</a:t>
            </a:r>
          </a:p>
          <a:p>
            <a:pPr algn="ctr">
              <a:spcBef>
                <a:spcPts val="0"/>
              </a:spcBef>
            </a:pPr>
            <a:r>
              <a:rPr lang="en-US" b="0" i="1" dirty="0">
                <a:solidFill>
                  <a:prstClr val="white"/>
                </a:solidFill>
                <a:latin typeface="Arial" panose="020B0604020202020204" pitchFamily="34" charset="0"/>
                <a:cs typeface="Arial" panose="020B0604020202020204" pitchFamily="34" charset="0"/>
              </a:rPr>
              <a:t>2</a:t>
            </a:r>
            <a:r>
              <a:rPr lang="en-US" b="0" i="1" dirty="0" smtClean="0">
                <a:solidFill>
                  <a:prstClr val="white"/>
                </a:solidFill>
                <a:latin typeface="Arial" panose="020B0604020202020204" pitchFamily="34" charset="0"/>
                <a:cs typeface="Arial" panose="020B0604020202020204" pitchFamily="34" charset="0"/>
              </a:rPr>
              <a:t>0 min 21 sec</a:t>
            </a:r>
            <a:endParaRPr lang="en-US" b="0" i="1"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2427148" y="6186407"/>
            <a:ext cx="1588183"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HN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8.929 ppm</a:t>
            </a:r>
            <a:endParaRPr lang="en-US" sz="1400" b="0"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3489875" y="6186407"/>
            <a:ext cx="1829367"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122.2 ppm</a:t>
            </a:r>
            <a:endParaRPr lang="en-US" sz="1400" b="0" dirty="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7186052" y="6186407"/>
            <a:ext cx="1298829"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HN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9.138 ppm</a:t>
            </a:r>
            <a:endParaRPr lang="en-US" sz="1400" b="0"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8305977" y="6186407"/>
            <a:ext cx="1381539"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121.9 ppm</a:t>
            </a:r>
            <a:endParaRPr lang="en-US" sz="1400" b="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4244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250" b="46879"/>
          <a:stretch/>
        </p:blipFill>
        <p:spPr>
          <a:xfrm>
            <a:off x="367746" y="1476954"/>
            <a:ext cx="11558449" cy="3962897"/>
          </a:xfrm>
          <a:prstGeom prst="rect">
            <a:avLst/>
          </a:prstGeom>
        </p:spPr>
      </p:pic>
      <p:sp>
        <p:nvSpPr>
          <p:cNvPr id="3" name="TextBox 2"/>
          <p:cNvSpPr txBox="1"/>
          <p:nvPr/>
        </p:nvSpPr>
        <p:spPr>
          <a:xfrm>
            <a:off x="1117771" y="292125"/>
            <a:ext cx="983974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latin typeface="Century Gothic" panose="020B0502020202020204" pitchFamily="34" charset="0"/>
              </a:rPr>
              <a:t>NUS Zero Fill as an Alternative to Linear Prediction for Conventional NMR Data (4D Methyl-Methyl NOE)</a:t>
            </a:r>
            <a:endParaRPr lang="en-US" sz="2400" b="0" kern="0" dirty="0" smtClean="0">
              <a:solidFill>
                <a:srgbClr val="00B0F0"/>
              </a:solidFill>
              <a:latin typeface="Century Gothic" panose="020B0502020202020204" pitchFamily="34" charset="0"/>
            </a:endParaRPr>
          </a:p>
        </p:txBody>
      </p:sp>
      <p:sp>
        <p:nvSpPr>
          <p:cNvPr id="4" name="TextBox 3"/>
          <p:cNvSpPr txBox="1"/>
          <p:nvPr/>
        </p:nvSpPr>
        <p:spPr>
          <a:xfrm>
            <a:off x="586406" y="1694116"/>
            <a:ext cx="3309731" cy="400110"/>
          </a:xfrm>
          <a:prstGeom prst="rect">
            <a:avLst/>
          </a:prstGeom>
          <a:noFill/>
        </p:spPr>
        <p:txBody>
          <a:bodyPr wrap="square" rtlCol="0">
            <a:spAutoFit/>
          </a:bodyPr>
          <a:lstStyle/>
          <a:p>
            <a:pPr algn="ctr">
              <a:spcBef>
                <a:spcPts val="0"/>
              </a:spcBef>
            </a:pPr>
            <a:r>
              <a:rPr lang="en-US" sz="2000" b="0" i="1" dirty="0" smtClean="0">
                <a:solidFill>
                  <a:srgbClr val="1290DE"/>
                </a:solidFill>
                <a:latin typeface="Arial" panose="020B0604020202020204" pitchFamily="34" charset="0"/>
                <a:cs typeface="Arial" panose="020B0604020202020204" pitchFamily="34" charset="0"/>
              </a:rPr>
              <a:t>FT</a:t>
            </a:r>
          </a:p>
        </p:txBody>
      </p:sp>
      <p:sp>
        <p:nvSpPr>
          <p:cNvPr id="5" name="TextBox 4"/>
          <p:cNvSpPr txBox="1"/>
          <p:nvPr/>
        </p:nvSpPr>
        <p:spPr>
          <a:xfrm>
            <a:off x="4114797" y="1694116"/>
            <a:ext cx="3404132" cy="400110"/>
          </a:xfrm>
          <a:prstGeom prst="rect">
            <a:avLst/>
          </a:prstGeom>
          <a:noFill/>
        </p:spPr>
        <p:txBody>
          <a:bodyPr wrap="square" rtlCol="0">
            <a:spAutoFit/>
          </a:bodyPr>
          <a:lstStyle/>
          <a:p>
            <a:pPr algn="ctr">
              <a:spcBef>
                <a:spcPts val="0"/>
              </a:spcBef>
            </a:pPr>
            <a:r>
              <a:rPr lang="en-US" sz="2000" b="0" i="1" dirty="0" smtClean="0">
                <a:solidFill>
                  <a:srgbClr val="00B050"/>
                </a:solidFill>
                <a:latin typeface="Arial" panose="020B0604020202020204" pitchFamily="34" charset="0"/>
                <a:cs typeface="Arial" panose="020B0604020202020204" pitchFamily="34" charset="0"/>
              </a:rPr>
              <a:t>LP</a:t>
            </a:r>
          </a:p>
        </p:txBody>
      </p:sp>
      <p:sp>
        <p:nvSpPr>
          <p:cNvPr id="6" name="TextBox 5"/>
          <p:cNvSpPr txBox="1"/>
          <p:nvPr/>
        </p:nvSpPr>
        <p:spPr>
          <a:xfrm>
            <a:off x="7772399" y="1694116"/>
            <a:ext cx="3294441" cy="400110"/>
          </a:xfrm>
          <a:prstGeom prst="rect">
            <a:avLst/>
          </a:prstGeom>
          <a:noFill/>
        </p:spPr>
        <p:txBody>
          <a:bodyPr wrap="square" rtlCol="0">
            <a:spAutoFit/>
          </a:bodyPr>
          <a:lstStyle/>
          <a:p>
            <a:pPr algn="ctr">
              <a:spcBef>
                <a:spcPts val="0"/>
              </a:spcBef>
            </a:pPr>
            <a:r>
              <a:rPr lang="en-US" sz="2000" b="0" i="1" dirty="0" smtClean="0">
                <a:solidFill>
                  <a:srgbClr val="FF99FF"/>
                </a:solidFill>
                <a:latin typeface="Arial" panose="020B0604020202020204" pitchFamily="34" charset="0"/>
                <a:cs typeface="Arial" panose="020B0604020202020204" pitchFamily="34" charset="0"/>
              </a:rPr>
              <a:t>IST</a:t>
            </a:r>
          </a:p>
        </p:txBody>
      </p:sp>
    </p:spTree>
    <p:extLst>
      <p:ext uri="{BB962C8B-B14F-4D97-AF65-F5344CB8AC3E}">
        <p14:creationId xmlns:p14="http://schemas.microsoft.com/office/powerpoint/2010/main" val="1771114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342442" y="149426"/>
            <a:ext cx="490621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a:solidFill>
                  <a:srgbClr val="0070C0"/>
                </a:solidFill>
                <a:latin typeface="Century Gothic" panose="020B0502020202020204" pitchFamily="34" charset="0"/>
              </a:rPr>
              <a:t>The Direct Dimension</a:t>
            </a:r>
          </a:p>
        </p:txBody>
      </p:sp>
      <p:sp>
        <p:nvSpPr>
          <p:cNvPr id="11" name="TextBox 10"/>
          <p:cNvSpPr txBox="1"/>
          <p:nvPr/>
        </p:nvSpPr>
        <p:spPr>
          <a:xfrm>
            <a:off x="404595" y="1057167"/>
            <a:ext cx="4273170" cy="646331"/>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Resolution</a:t>
            </a:r>
            <a:r>
              <a:rPr lang="en-US" i="1" dirty="0">
                <a:solidFill>
                  <a:prstClr val="black"/>
                </a:solidFill>
                <a:latin typeface="Arial" panose="020B0604020202020204" pitchFamily="34" charset="0"/>
                <a:cs typeface="Arial" panose="020B0604020202020204" pitchFamily="34" charset="0"/>
              </a:rPr>
              <a:t> in the Direct Dimension is Determined by Max Sampling Time t2</a:t>
            </a:r>
          </a:p>
        </p:txBody>
      </p:sp>
      <p:sp>
        <p:nvSpPr>
          <p:cNvPr id="26" name="TextBox 25"/>
          <p:cNvSpPr txBox="1"/>
          <p:nvPr/>
        </p:nvSpPr>
        <p:spPr>
          <a:xfrm>
            <a:off x="35455" y="4691261"/>
            <a:ext cx="5332073" cy="1200329"/>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Measurement Time</a:t>
            </a:r>
            <a:r>
              <a:rPr lang="en-US" i="1" dirty="0">
                <a:solidFill>
                  <a:prstClr val="black"/>
                </a:solidFill>
                <a:latin typeface="Arial" panose="020B0604020202020204" pitchFamily="34" charset="0"/>
                <a:cs typeface="Arial" panose="020B0604020202020204" pitchFamily="34" charset="0"/>
              </a:rPr>
              <a:t> in the Direct Dimension is Also Determined by Max Sampling Time t2 …</a:t>
            </a:r>
          </a:p>
          <a:p>
            <a:pPr algn="ctr" fontAlgn="base">
              <a:spcAft>
                <a:spcPct val="0"/>
              </a:spcAft>
            </a:pPr>
            <a:endParaRPr lang="en-US" i="1" dirty="0">
              <a:solidFill>
                <a:prstClr val="black"/>
              </a:solidFill>
              <a:latin typeface="Arial" panose="020B0604020202020204" pitchFamily="34" charset="0"/>
              <a:cs typeface="Arial" panose="020B0604020202020204" pitchFamily="34" charset="0"/>
            </a:endParaRPr>
          </a:p>
          <a:p>
            <a:pPr algn="ctr" fontAlgn="base">
              <a:spcAft>
                <a:spcPct val="0"/>
              </a:spcAft>
            </a:pPr>
            <a:r>
              <a:rPr lang="en-US" i="1" dirty="0">
                <a:solidFill>
                  <a:prstClr val="black"/>
                </a:solidFill>
                <a:latin typeface="Arial" panose="020B0604020202020204" pitchFamily="34" charset="0"/>
                <a:cs typeface="Arial" panose="020B0604020202020204" pitchFamily="34" charset="0"/>
              </a:rPr>
              <a:t>It is </a:t>
            </a:r>
            <a:r>
              <a:rPr lang="en-US" i="1" dirty="0">
                <a:solidFill>
                  <a:srgbClr val="FF0000"/>
                </a:solidFill>
                <a:latin typeface="Arial" panose="020B0604020202020204" pitchFamily="34" charset="0"/>
                <a:cs typeface="Arial" panose="020B0604020202020204" pitchFamily="34" charset="0"/>
              </a:rPr>
              <a:t>Not</a:t>
            </a:r>
            <a:r>
              <a:rPr lang="en-US" i="1" dirty="0">
                <a:solidFill>
                  <a:prstClr val="black"/>
                </a:solidFill>
                <a:latin typeface="Arial" panose="020B0604020202020204" pitchFamily="34" charset="0"/>
                <a:cs typeface="Arial" panose="020B0604020202020204" pitchFamily="34" charset="0"/>
              </a:rPr>
              <a:t> Determined by the Number of Samples</a:t>
            </a:r>
          </a:p>
        </p:txBody>
      </p:sp>
      <p:grpSp>
        <p:nvGrpSpPr>
          <p:cNvPr id="3" name="Group 2"/>
          <p:cNvGrpSpPr/>
          <p:nvPr/>
        </p:nvGrpSpPr>
        <p:grpSpPr>
          <a:xfrm>
            <a:off x="704088" y="2661415"/>
            <a:ext cx="4117848" cy="1845503"/>
            <a:chOff x="268224" y="2057400"/>
            <a:chExt cx="5760720" cy="2740318"/>
          </a:xfrm>
        </p:grpSpPr>
        <p:cxnSp>
          <p:nvCxnSpPr>
            <p:cNvPr id="5" name="Straight Connector 4"/>
            <p:cNvCxnSpPr/>
            <p:nvPr/>
          </p:nvCxnSpPr>
          <p:spPr>
            <a:xfrm>
              <a:off x="1731264" y="3699391"/>
              <a:ext cx="429768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68224" y="2057400"/>
              <a:ext cx="5375823" cy="2740318"/>
              <a:chOff x="268224" y="2057400"/>
              <a:chExt cx="5375823" cy="274031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364" y="2057401"/>
                <a:ext cx="4019683" cy="2740317"/>
              </a:xfrm>
              <a:prstGeom prst="rect">
                <a:avLst/>
              </a:prstGeom>
            </p:spPr>
          </p:pic>
          <p:sp>
            <p:nvSpPr>
              <p:cNvPr id="8" name="Rectangle 7"/>
              <p:cNvSpPr>
                <a:spLocks noChangeAspect="1"/>
              </p:cNvSpPr>
              <p:nvPr/>
            </p:nvSpPr>
            <p:spPr>
              <a:xfrm>
                <a:off x="548861" y="2124680"/>
                <a:ext cx="1074837" cy="1554480"/>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300" b="1" dirty="0">
                    <a:solidFill>
                      <a:srgbClr val="002060"/>
                    </a:solidFill>
                    <a:latin typeface="Arial" panose="020B0604020202020204" pitchFamily="34" charset="0"/>
                    <a:cs typeface="Arial" panose="020B0604020202020204" pitchFamily="34" charset="0"/>
                  </a:rPr>
                  <a:t>RF </a:t>
                </a:r>
              </a:p>
              <a:p>
                <a:pPr algn="ctr" fontAlgn="base">
                  <a:spcBef>
                    <a:spcPct val="50000"/>
                  </a:spcBef>
                  <a:spcAft>
                    <a:spcPct val="0"/>
                  </a:spcAft>
                </a:pPr>
                <a:r>
                  <a:rPr lang="en-US" sz="1300" b="1" dirty="0">
                    <a:solidFill>
                      <a:srgbClr val="002060"/>
                    </a:solidFill>
                    <a:latin typeface="Arial" panose="020B0604020202020204" pitchFamily="34" charset="0"/>
                    <a:cs typeface="Arial" panose="020B0604020202020204" pitchFamily="34" charset="0"/>
                  </a:rPr>
                  <a:t>PULSE</a:t>
                </a:r>
              </a:p>
            </p:txBody>
          </p:sp>
          <p:cxnSp>
            <p:nvCxnSpPr>
              <p:cNvPr id="9" name="Straight Connector 8"/>
              <p:cNvCxnSpPr/>
              <p:nvPr/>
            </p:nvCxnSpPr>
            <p:spPr>
              <a:xfrm>
                <a:off x="268224" y="3688240"/>
                <a:ext cx="1463040"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22866" y="2057400"/>
                <a:ext cx="3840480" cy="1"/>
              </a:xfrm>
              <a:prstGeom prst="line">
                <a:avLst/>
              </a:prstGeom>
              <a:ln w="508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1684428" y="220237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8" name="Oval 27"/>
            <p:cNvSpPr/>
            <p:nvPr/>
          </p:nvSpPr>
          <p:spPr>
            <a:xfrm>
              <a:off x="5402768" y="361857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9" name="Oval 28"/>
            <p:cNvSpPr/>
            <p:nvPr/>
          </p:nvSpPr>
          <p:spPr>
            <a:xfrm>
              <a:off x="2215619" y="327286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0" name="Oval 29"/>
            <p:cNvSpPr/>
            <p:nvPr/>
          </p:nvSpPr>
          <p:spPr>
            <a:xfrm>
              <a:off x="2746810" y="393079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1" name="Oval 30"/>
            <p:cNvSpPr/>
            <p:nvPr/>
          </p:nvSpPr>
          <p:spPr>
            <a:xfrm>
              <a:off x="3278001" y="370778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2" name="Oval 31"/>
            <p:cNvSpPr/>
            <p:nvPr/>
          </p:nvSpPr>
          <p:spPr>
            <a:xfrm>
              <a:off x="3809192" y="355166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Oval 32"/>
            <p:cNvSpPr/>
            <p:nvPr/>
          </p:nvSpPr>
          <p:spPr>
            <a:xfrm>
              <a:off x="4340383" y="357396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4" name="Oval 33"/>
            <p:cNvSpPr/>
            <p:nvPr/>
          </p:nvSpPr>
          <p:spPr>
            <a:xfrm>
              <a:off x="4871574" y="361857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140" y="819811"/>
            <a:ext cx="6495549" cy="5703595"/>
          </a:xfrm>
          <a:prstGeom prst="rect">
            <a:avLst/>
          </a:prstGeom>
        </p:spPr>
      </p:pic>
      <p:sp>
        <p:nvSpPr>
          <p:cNvPr id="20" name="TextBox 19"/>
          <p:cNvSpPr txBox="1"/>
          <p:nvPr/>
        </p:nvSpPr>
        <p:spPr>
          <a:xfrm>
            <a:off x="5713948" y="2488485"/>
            <a:ext cx="2175206" cy="584775"/>
          </a:xfrm>
          <a:prstGeom prst="rect">
            <a:avLst/>
          </a:prstGeom>
          <a:noFill/>
        </p:spPr>
        <p:txBody>
          <a:bodyPr wrap="square" rtlCol="0">
            <a:spAutoFit/>
          </a:bodyPr>
          <a:lstStyle/>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Evolution Time</a:t>
            </a:r>
          </a:p>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Incremented by </a:t>
            </a:r>
            <a:r>
              <a:rPr lang="en-US" sz="1600" dirty="0">
                <a:solidFill>
                  <a:prstClr val="black"/>
                </a:solidFill>
                <a:latin typeface="Symbol" panose="05050102010706020507" pitchFamily="18" charset="2"/>
              </a:rPr>
              <a:t>D</a:t>
            </a:r>
            <a:r>
              <a:rPr lang="en-US" sz="900" dirty="0">
                <a:solidFill>
                  <a:prstClr val="black"/>
                </a:solidFill>
                <a:latin typeface="Symbol" panose="05050102010706020507" pitchFamily="18" charset="2"/>
              </a:rPr>
              <a:t> </a:t>
            </a:r>
            <a:r>
              <a:rPr lang="en-US" sz="1600" baseline="-25000" dirty="0">
                <a:solidFill>
                  <a:prstClr val="black"/>
                </a:solidFill>
                <a:latin typeface="Arial" panose="020B0604020202020204" pitchFamily="34" charset="0"/>
                <a:cs typeface="Arial" panose="020B0604020202020204" pitchFamily="34" charset="0"/>
              </a:rPr>
              <a:t>t1</a:t>
            </a:r>
          </a:p>
        </p:txBody>
      </p:sp>
      <p:sp>
        <p:nvSpPr>
          <p:cNvPr id="22" name="TextBox 21"/>
          <p:cNvSpPr txBox="1"/>
          <p:nvPr/>
        </p:nvSpPr>
        <p:spPr>
          <a:xfrm>
            <a:off x="9060812" y="1398254"/>
            <a:ext cx="2403565"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Acquire 1D Data at Each Evolution Time</a:t>
            </a:r>
            <a:endParaRPr lang="en-US" sz="1600" i="1" baseline="-250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6280795" y="149426"/>
            <a:ext cx="5309616"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a:solidFill>
                  <a:srgbClr val="0070C0"/>
                </a:solidFill>
                <a:latin typeface="Century Gothic" panose="020B0502020202020204" pitchFamily="34" charset="0"/>
              </a:rPr>
              <a:t>The </a:t>
            </a:r>
            <a:r>
              <a:rPr lang="en-US" sz="2800" i="1" kern="0" dirty="0" smtClean="0">
                <a:solidFill>
                  <a:srgbClr val="0070C0"/>
                </a:solidFill>
                <a:latin typeface="Century Gothic" panose="020B0502020202020204" pitchFamily="34" charset="0"/>
              </a:rPr>
              <a:t>Indirect </a:t>
            </a:r>
            <a:r>
              <a:rPr lang="en-US" sz="2800" i="1" kern="0" dirty="0">
                <a:solidFill>
                  <a:srgbClr val="0070C0"/>
                </a:solidFill>
                <a:latin typeface="Century Gothic" panose="020B0502020202020204" pitchFamily="34" charset="0"/>
              </a:rPr>
              <a:t>Dimension</a:t>
            </a:r>
          </a:p>
        </p:txBody>
      </p:sp>
    </p:spTree>
    <p:extLst>
      <p:ext uri="{BB962C8B-B14F-4D97-AF65-F5344CB8AC3E}">
        <p14:creationId xmlns:p14="http://schemas.microsoft.com/office/powerpoint/2010/main" val="26970852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17" name="TextBox 16"/>
          <p:cNvSpPr txBox="1"/>
          <p:nvPr/>
        </p:nvSpPr>
        <p:spPr>
          <a:xfrm>
            <a:off x="1524000" y="215593"/>
            <a:ext cx="9144000" cy="646331"/>
          </a:xfrm>
          <a:prstGeom prst="rect">
            <a:avLst/>
          </a:prstGeom>
          <a:solidFill>
            <a:srgbClr val="1A1A1A"/>
          </a:solid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B0F0"/>
                </a:solidFill>
                <a:latin typeface="Arial" charset="0"/>
              </a:rPr>
              <a:t>Linearity of </a:t>
            </a:r>
            <a:r>
              <a:rPr lang="en-US" sz="2400" i="1" kern="0" dirty="0" err="1">
                <a:solidFill>
                  <a:srgbClr val="00B0F0"/>
                </a:solidFill>
                <a:latin typeface="Arial" charset="0"/>
              </a:rPr>
              <a:t>NMRPipe’s</a:t>
            </a:r>
            <a:r>
              <a:rPr lang="en-US" sz="2400" i="1" kern="0" dirty="0">
                <a:solidFill>
                  <a:srgbClr val="00B0F0"/>
                </a:solidFill>
                <a:latin typeface="Arial" charset="0"/>
              </a:rPr>
              <a:t> IST Reconstruction</a:t>
            </a:r>
            <a:endParaRPr lang="en-US" sz="900" i="1" kern="0" dirty="0">
              <a:solidFill>
                <a:srgbClr val="00B0F0"/>
              </a:solidFill>
              <a:latin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33" y="1066800"/>
            <a:ext cx="8645534" cy="4366558"/>
          </a:xfrm>
          <a:prstGeom prst="rect">
            <a:avLst/>
          </a:prstGeom>
        </p:spPr>
      </p:pic>
      <p:sp>
        <p:nvSpPr>
          <p:cNvPr id="19" name="TextBox 18"/>
          <p:cNvSpPr txBox="1"/>
          <p:nvPr/>
        </p:nvSpPr>
        <p:spPr>
          <a:xfrm>
            <a:off x="2819401" y="5264081"/>
            <a:ext cx="2381249"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20" name="TextBox 19"/>
          <p:cNvSpPr txBox="1"/>
          <p:nvPr/>
        </p:nvSpPr>
        <p:spPr>
          <a:xfrm>
            <a:off x="7086601" y="5264081"/>
            <a:ext cx="2381249"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21" name="TextBox 20"/>
          <p:cNvSpPr txBox="1"/>
          <p:nvPr/>
        </p:nvSpPr>
        <p:spPr>
          <a:xfrm>
            <a:off x="1600201" y="2149526"/>
            <a:ext cx="430887" cy="1736675"/>
          </a:xfrm>
          <a:prstGeom prst="rect">
            <a:avLst/>
          </a:prstGeom>
          <a:noFill/>
        </p:spPr>
        <p:txBody>
          <a:bodyPr vert="vert270"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9" name="Rectangle 8"/>
          <p:cNvSpPr/>
          <p:nvPr/>
        </p:nvSpPr>
        <p:spPr>
          <a:xfrm>
            <a:off x="2362200" y="4267200"/>
            <a:ext cx="609600" cy="609600"/>
          </a:xfrm>
          <a:prstGeom prst="rect">
            <a:avLst/>
          </a:prstGeom>
          <a:noFill/>
          <a:ln>
            <a:solidFill>
              <a:schemeClr val="bg1">
                <a:lumMod val="50000"/>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cxnSp>
        <p:nvCxnSpPr>
          <p:cNvPr id="3" name="Straight Connector 2"/>
          <p:cNvCxnSpPr/>
          <p:nvPr/>
        </p:nvCxnSpPr>
        <p:spPr>
          <a:xfrm flipV="1">
            <a:off x="2523309" y="1286691"/>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324100" y="1704547"/>
            <a:ext cx="1295400" cy="369332"/>
          </a:xfrm>
          <a:prstGeom prst="rect">
            <a:avLst/>
          </a:prstGeom>
          <a:solidFill>
            <a:schemeClr val="tx1"/>
          </a:solidFill>
        </p:spPr>
        <p:txBody>
          <a:bodyPr wrap="square" rtlCol="0">
            <a:spAutoFit/>
          </a:bodyPr>
          <a:lstStyle/>
          <a:p>
            <a:pPr fontAlgn="base">
              <a:spcBef>
                <a:spcPct val="50000"/>
              </a:spcBef>
              <a:spcAft>
                <a:spcPct val="0"/>
              </a:spcAft>
            </a:pPr>
            <a:r>
              <a:rPr lang="en-US" dirty="0">
                <a:solidFill>
                  <a:srgbClr val="0087FF"/>
                </a:solidFill>
                <a:latin typeface="Arial" charset="0"/>
              </a:rPr>
              <a:t>FT vs FT</a:t>
            </a:r>
          </a:p>
        </p:txBody>
      </p:sp>
      <p:sp>
        <p:nvSpPr>
          <p:cNvPr id="23" name="TextBox 22"/>
          <p:cNvSpPr txBox="1"/>
          <p:nvPr/>
        </p:nvSpPr>
        <p:spPr>
          <a:xfrm>
            <a:off x="2324100" y="1405248"/>
            <a:ext cx="1887534" cy="369332"/>
          </a:xfrm>
          <a:prstGeom prst="rect">
            <a:avLst/>
          </a:prstGeom>
          <a:solidFill>
            <a:schemeClr val="tx1"/>
          </a:solidFill>
        </p:spPr>
        <p:txBody>
          <a:bodyPr wrap="square" rtlCol="0">
            <a:spAutoFit/>
          </a:bodyPr>
          <a:lstStyle/>
          <a:p>
            <a:pPr fontAlgn="base">
              <a:spcBef>
                <a:spcPct val="50000"/>
              </a:spcBef>
              <a:spcAft>
                <a:spcPct val="0"/>
              </a:spcAft>
            </a:pPr>
            <a:r>
              <a:rPr lang="en-US" dirty="0">
                <a:solidFill>
                  <a:srgbClr val="E5027D"/>
                </a:solidFill>
                <a:latin typeface="Arial" charset="0"/>
              </a:rPr>
              <a:t>FT vs NUS IST</a:t>
            </a:r>
          </a:p>
        </p:txBody>
      </p:sp>
      <p:cxnSp>
        <p:nvCxnSpPr>
          <p:cNvPr id="12" name="Straight Connector 11"/>
          <p:cNvCxnSpPr/>
          <p:nvPr/>
        </p:nvCxnSpPr>
        <p:spPr>
          <a:xfrm flipV="1">
            <a:off x="7315200" y="1295400"/>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V="1">
            <a:off x="4091434" y="2836147"/>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V="1">
            <a:off x="8244680" y="2225208"/>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67500" y="1564461"/>
            <a:ext cx="2019300" cy="369332"/>
          </a:xfrm>
          <a:prstGeom prst="rect">
            <a:avLst/>
          </a:prstGeom>
          <a:solidFill>
            <a:schemeClr val="tx1"/>
          </a:solidFill>
        </p:spPr>
        <p:txBody>
          <a:bodyPr wrap="square" rtlCol="0">
            <a:spAutoFit/>
          </a:bodyPr>
          <a:lstStyle/>
          <a:p>
            <a:pPr fontAlgn="base">
              <a:spcBef>
                <a:spcPct val="50000"/>
              </a:spcBef>
              <a:spcAft>
                <a:spcPct val="0"/>
              </a:spcAft>
            </a:pPr>
            <a:r>
              <a:rPr lang="en-US" i="1" dirty="0">
                <a:solidFill>
                  <a:prstClr val="white"/>
                </a:solidFill>
                <a:latin typeface="Arial" charset="0"/>
              </a:rPr>
              <a:t>Expanded View</a:t>
            </a:r>
          </a:p>
        </p:txBody>
      </p:sp>
    </p:spTree>
    <p:extLst>
      <p:ext uri="{BB962C8B-B14F-4D97-AF65-F5344CB8AC3E}">
        <p14:creationId xmlns:p14="http://schemas.microsoft.com/office/powerpoint/2010/main" val="22021510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818"/>
          <a:stretch/>
        </p:blipFill>
        <p:spPr>
          <a:xfrm>
            <a:off x="3748883" y="139209"/>
            <a:ext cx="6595955" cy="4920140"/>
          </a:xfrm>
          <a:prstGeom prst="rect">
            <a:avLst/>
          </a:prstGeom>
        </p:spPr>
      </p:pic>
      <p:sp>
        <p:nvSpPr>
          <p:cNvPr id="2" name="TextBox 1"/>
          <p:cNvSpPr txBox="1"/>
          <p:nvPr/>
        </p:nvSpPr>
        <p:spPr>
          <a:xfrm>
            <a:off x="2434729" y="354902"/>
            <a:ext cx="961772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rPr>
              <a:t>An Example of NUS Applied to Small Molecule NMR</a:t>
            </a:r>
          </a:p>
        </p:txBody>
      </p:sp>
      <p:grpSp>
        <p:nvGrpSpPr>
          <p:cNvPr id="7" name="Group 6"/>
          <p:cNvGrpSpPr/>
          <p:nvPr/>
        </p:nvGrpSpPr>
        <p:grpSpPr>
          <a:xfrm>
            <a:off x="398778" y="239580"/>
            <a:ext cx="1856173" cy="1656425"/>
            <a:chOff x="1731819" y="152401"/>
            <a:chExt cx="1856173" cy="1656425"/>
          </a:xfrm>
        </p:grpSpPr>
        <p:pic>
          <p:nvPicPr>
            <p:cNvPr id="5" name="Picture 3" descr="NMRP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90" y="239580"/>
              <a:ext cx="1687430" cy="1503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731819" y="152401"/>
              <a:ext cx="1856173" cy="1656425"/>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4" name="TextBox 3"/>
          <p:cNvSpPr txBox="1"/>
          <p:nvPr/>
        </p:nvSpPr>
        <p:spPr>
          <a:xfrm>
            <a:off x="846463" y="5244029"/>
            <a:ext cx="10499074" cy="923330"/>
          </a:xfrm>
          <a:prstGeom prst="rect">
            <a:avLst/>
          </a:prstGeom>
          <a:noFill/>
        </p:spPr>
        <p:txBody>
          <a:bodyPr wrap="square" rtlCol="0">
            <a:spAutoFit/>
          </a:bodyPr>
          <a:lstStyle/>
          <a:p>
            <a:pPr marL="228600" algn="just"/>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F. Delaglio,  G.S. Walker, K.A. Farley, R. Sharma, J.C. Hoch, L.W. </a:t>
            </a:r>
            <a:r>
              <a:rPr lang="en-US" dirty="0" err="1">
                <a:solidFill>
                  <a:prstClr val="white"/>
                </a:solidFill>
                <a:latin typeface="Arial" panose="020B0604020202020204" pitchFamily="34" charset="0"/>
                <a:ea typeface="Batang" panose="02030600000101010101" pitchFamily="18" charset="-127"/>
                <a:cs typeface="Arial" panose="020B0604020202020204" pitchFamily="34" charset="0"/>
              </a:rPr>
              <a:t>Arbogast</a:t>
            </a:r>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 R.G. Brinson, and J.P. Marino: Non-Uniform Sampling for All: More NMR Spectral Quality, Less Measurement Time. </a:t>
            </a:r>
            <a:r>
              <a:rPr lang="en-US" i="1" dirty="0">
                <a:solidFill>
                  <a:prstClr val="white"/>
                </a:solidFill>
                <a:latin typeface="Arial" panose="020B0604020202020204" pitchFamily="34" charset="0"/>
                <a:ea typeface="Batang" panose="02030600000101010101" pitchFamily="18" charset="-127"/>
                <a:cs typeface="Arial" panose="020B0604020202020204" pitchFamily="34" charset="0"/>
              </a:rPr>
              <a:t>American Pharmaceutical Review</a:t>
            </a:r>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 </a:t>
            </a:r>
            <a:r>
              <a:rPr lang="en-US" b="1" dirty="0">
                <a:solidFill>
                  <a:prstClr val="white"/>
                </a:solidFill>
                <a:latin typeface="Arial" panose="020B0604020202020204" pitchFamily="34" charset="0"/>
                <a:ea typeface="Batang" panose="02030600000101010101" pitchFamily="18" charset="-127"/>
                <a:cs typeface="Arial" panose="020B0604020202020204" pitchFamily="34" charset="0"/>
              </a:rPr>
              <a:t>20</a:t>
            </a:r>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 56-60 (2017</a:t>
            </a:r>
            <a:r>
              <a:rPr lang="en-US" dirty="0">
                <a:solidFill>
                  <a:prstClr val="white"/>
                </a:solidFill>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8171946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311" y="196194"/>
            <a:ext cx="7410450" cy="572743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082" y="883340"/>
            <a:ext cx="3257956" cy="1747948"/>
          </a:xfrm>
          <a:prstGeom prst="rect">
            <a:avLst/>
          </a:prstGeom>
        </p:spPr>
      </p:pic>
      <p:sp>
        <p:nvSpPr>
          <p:cNvPr id="3" name="TextBox 2"/>
          <p:cNvSpPr txBox="1"/>
          <p:nvPr/>
        </p:nvSpPr>
        <p:spPr>
          <a:xfrm>
            <a:off x="1814111" y="419839"/>
            <a:ext cx="6248400" cy="369332"/>
          </a:xfrm>
          <a:prstGeom prst="rect">
            <a:avLst/>
          </a:prstGeom>
          <a:noFill/>
        </p:spPr>
        <p:txBody>
          <a:bodyPr wrap="square" rtlCol="0">
            <a:spAutoFit/>
          </a:bodyPr>
          <a:lstStyle/>
          <a:p>
            <a:pPr algn="ctr"/>
            <a:r>
              <a:rPr lang="en-US" dirty="0">
                <a:solidFill>
                  <a:prstClr val="black"/>
                </a:solidFill>
              </a:rPr>
              <a:t>G-</a:t>
            </a:r>
            <a:r>
              <a:rPr lang="en-US" dirty="0" err="1">
                <a:solidFill>
                  <a:prstClr val="black"/>
                </a:solidFill>
              </a:rPr>
              <a:t>UDCA,Glycoursodeoxycholic</a:t>
            </a:r>
            <a:r>
              <a:rPr lang="en-US" dirty="0">
                <a:solidFill>
                  <a:prstClr val="black"/>
                </a:solidFill>
              </a:rPr>
              <a:t> acid</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261" y="3264799"/>
            <a:ext cx="1771650" cy="1736775"/>
          </a:xfrm>
          <a:prstGeom prst="rect">
            <a:avLst/>
          </a:prstGeom>
        </p:spPr>
      </p:pic>
      <p:sp>
        <p:nvSpPr>
          <p:cNvPr id="6" name="Rectangle 5"/>
          <p:cNvSpPr/>
          <p:nvPr/>
        </p:nvSpPr>
        <p:spPr>
          <a:xfrm>
            <a:off x="2630523" y="5029372"/>
            <a:ext cx="274320" cy="205740"/>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13" name="TextBox 12"/>
          <p:cNvSpPr txBox="1"/>
          <p:nvPr/>
        </p:nvSpPr>
        <p:spPr>
          <a:xfrm>
            <a:off x="3729996" y="5028283"/>
            <a:ext cx="4521320" cy="461665"/>
          </a:xfrm>
          <a:prstGeom prst="rect">
            <a:avLst/>
          </a:prstGeom>
          <a:noFill/>
        </p:spPr>
        <p:txBody>
          <a:bodyPr wrap="square" rtlCol="0">
            <a:spAutoFit/>
          </a:bodyPr>
          <a:lstStyle/>
          <a:p>
            <a:pPr algn="r"/>
            <a:r>
              <a:rPr lang="en-US" sz="1200" dirty="0">
                <a:solidFill>
                  <a:srgbClr val="FF0000"/>
                </a:solidFill>
              </a:rPr>
              <a:t>Measurement Time: 3 hours 43 min</a:t>
            </a:r>
          </a:p>
          <a:p>
            <a:pPr algn="r"/>
            <a:r>
              <a:rPr lang="en-US" sz="1200" dirty="0">
                <a:solidFill>
                  <a:prstClr val="black"/>
                </a:solidFill>
              </a:rPr>
              <a:t>600 MHz, US 1024 Complex Increments, Noise RMS 0.012%</a:t>
            </a:r>
          </a:p>
        </p:txBody>
      </p:sp>
      <p:sp>
        <p:nvSpPr>
          <p:cNvPr id="7" name="TextBox 6"/>
          <p:cNvSpPr txBox="1"/>
          <p:nvPr/>
        </p:nvSpPr>
        <p:spPr>
          <a:xfrm>
            <a:off x="8840988" y="1648972"/>
            <a:ext cx="2925026" cy="3231654"/>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Formula:               C26H43NO5 </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Sample Mass:      ~6 mg </a:t>
            </a:r>
          </a:p>
          <a:p>
            <a:r>
              <a:rPr lang="en-US" sz="1200" dirty="0">
                <a:solidFill>
                  <a:prstClr val="black"/>
                </a:solidFill>
                <a:latin typeface="Arial" panose="020B0604020202020204" pitchFamily="34" charset="0"/>
                <a:cs typeface="Arial" panose="020B0604020202020204" pitchFamily="34" charset="0"/>
              </a:rPr>
              <a:t>Solvent:                0.04 ml DMSO </a:t>
            </a:r>
          </a:p>
          <a:p>
            <a:r>
              <a:rPr lang="en-US" sz="1200" dirty="0">
                <a:solidFill>
                  <a:prstClr val="black"/>
                </a:solidFill>
                <a:latin typeface="Arial" panose="020B0604020202020204" pitchFamily="34" charset="0"/>
                <a:cs typeface="Arial" panose="020B0604020202020204" pitchFamily="34" charset="0"/>
              </a:rPr>
              <a:t>Concentration:     </a:t>
            </a:r>
            <a:r>
              <a:rPr lang="en-US" sz="1200" dirty="0" smtClean="0">
                <a:solidFill>
                  <a:prstClr val="black"/>
                </a:solidFill>
                <a:latin typeface="Arial" panose="020B0604020202020204" pitchFamily="34" charset="0"/>
                <a:cs typeface="Arial" panose="020B0604020202020204" pitchFamily="34" charset="0"/>
              </a:rPr>
              <a:t>333 </a:t>
            </a:r>
            <a:r>
              <a:rPr lang="en-US" sz="1200" dirty="0" err="1">
                <a:solidFill>
                  <a:prstClr val="black"/>
                </a:solidFill>
                <a:latin typeface="Arial" panose="020B0604020202020204" pitchFamily="34" charset="0"/>
                <a:cs typeface="Arial" panose="020B0604020202020204" pitchFamily="34" charset="0"/>
              </a:rPr>
              <a:t>mM</a:t>
            </a:r>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NMR Tube:           1.7mm</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Console:       </a:t>
            </a:r>
            <a:r>
              <a:rPr lang="en-US" sz="1200" dirty="0" smtClean="0">
                <a:solidFill>
                  <a:prstClr val="black"/>
                </a:solidFill>
                <a:latin typeface="Arial" panose="020B0604020202020204" pitchFamily="34" charset="0"/>
                <a:cs typeface="Arial" panose="020B0604020202020204" pitchFamily="34" charset="0"/>
              </a:rPr>
              <a:t>	Bruker </a:t>
            </a:r>
            <a:r>
              <a:rPr lang="en-US" sz="1200" dirty="0" err="1">
                <a:solidFill>
                  <a:prstClr val="black"/>
                </a:solidFill>
                <a:latin typeface="Arial" panose="020B0604020202020204" pitchFamily="34" charset="0"/>
                <a:cs typeface="Arial" panose="020B0604020202020204" pitchFamily="34" charset="0"/>
              </a:rPr>
              <a:t>Avance</a:t>
            </a:r>
            <a:r>
              <a:rPr lang="en-US" sz="1200" dirty="0">
                <a:solidFill>
                  <a:prstClr val="black"/>
                </a:solidFill>
                <a:latin typeface="Arial" panose="020B0604020202020204" pitchFamily="34" charset="0"/>
                <a:cs typeface="Arial" panose="020B0604020202020204" pitchFamily="34" charset="0"/>
              </a:rPr>
              <a:t> 600 MHz </a:t>
            </a:r>
          </a:p>
          <a:p>
            <a:r>
              <a:rPr lang="en-US" sz="1200" dirty="0">
                <a:solidFill>
                  <a:prstClr val="black"/>
                </a:solidFill>
                <a:latin typeface="Arial" panose="020B0604020202020204" pitchFamily="34" charset="0"/>
                <a:cs typeface="Arial" panose="020B0604020202020204" pitchFamily="34" charset="0"/>
              </a:rPr>
              <a:t>NMR Probe: </a:t>
            </a:r>
            <a:r>
              <a:rPr lang="en-US" sz="1200" dirty="0" smtClean="0">
                <a:solidFill>
                  <a:prstClr val="black"/>
                </a:solidFill>
                <a:latin typeface="Arial" panose="020B0604020202020204" pitchFamily="34" charset="0"/>
                <a:cs typeface="Arial" panose="020B0604020202020204" pitchFamily="34" charset="0"/>
              </a:rPr>
              <a:t>	1.7 </a:t>
            </a:r>
            <a:r>
              <a:rPr lang="en-US" sz="1200" dirty="0">
                <a:solidFill>
                  <a:prstClr val="black"/>
                </a:solidFill>
                <a:latin typeface="Arial" panose="020B0604020202020204" pitchFamily="34" charset="0"/>
                <a:cs typeface="Arial" panose="020B0604020202020204" pitchFamily="34" charset="0"/>
              </a:rPr>
              <a:t>mm TCI  </a:t>
            </a:r>
            <a:r>
              <a:rPr lang="en-US" sz="1200" dirty="0" err="1">
                <a:solidFill>
                  <a:prstClr val="black"/>
                </a:solidFill>
                <a:latin typeface="Arial" panose="020B0604020202020204" pitchFamily="34" charset="0"/>
                <a:cs typeface="Arial" panose="020B0604020202020204" pitchFamily="34" charset="0"/>
              </a:rPr>
              <a:t>Cryoprobe</a:t>
            </a:r>
            <a:r>
              <a:rPr lang="en-US" sz="1200" dirty="0">
                <a:solidFill>
                  <a:prstClr val="black"/>
                </a:solidFill>
                <a:latin typeface="Arial" panose="020B0604020202020204" pitchFamily="34" charset="0"/>
                <a:cs typeface="Arial" panose="020B0604020202020204" pitchFamily="34" charset="0"/>
              </a:rPr>
              <a:t>. </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Spectral Width 1H:     6600 Hz</a:t>
            </a:r>
          </a:p>
          <a:p>
            <a:r>
              <a:rPr lang="en-US" sz="1200" dirty="0">
                <a:solidFill>
                  <a:prstClr val="black"/>
                </a:solidFill>
                <a:latin typeface="Arial" panose="020B0604020202020204" pitchFamily="34" charset="0"/>
                <a:cs typeface="Arial" panose="020B0604020202020204" pitchFamily="34" charset="0"/>
              </a:rPr>
              <a:t>Spectral Width 13C: 25000 Hz</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Spectral Points 1H:      512 Complex</a:t>
            </a:r>
          </a:p>
          <a:p>
            <a:r>
              <a:rPr lang="en-US" sz="1200" dirty="0">
                <a:solidFill>
                  <a:prstClr val="black"/>
                </a:solidFill>
                <a:latin typeface="Arial" panose="020B0604020202020204" pitchFamily="34" charset="0"/>
                <a:cs typeface="Arial" panose="020B0604020202020204" pitchFamily="34" charset="0"/>
              </a:rPr>
              <a:t>Spectral Points 13C:  1024 Complex</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Total Recycle Time:   ~7 s. </a:t>
            </a:r>
          </a:p>
        </p:txBody>
      </p:sp>
      <p:sp>
        <p:nvSpPr>
          <p:cNvPr id="9" name="TextBox 8"/>
          <p:cNvSpPr txBox="1"/>
          <p:nvPr/>
        </p:nvSpPr>
        <p:spPr>
          <a:xfrm>
            <a:off x="1653449" y="5962612"/>
            <a:ext cx="7716098" cy="369332"/>
          </a:xfrm>
          <a:prstGeom prst="rect">
            <a:avLst/>
          </a:prstGeom>
          <a:noFill/>
        </p:spPr>
        <p:txBody>
          <a:bodyPr wrap="square" rtlCol="0">
            <a:spAutoFit/>
          </a:bodyPr>
          <a:lstStyle/>
          <a:p>
            <a:r>
              <a:rPr lang="en-US" i="1" dirty="0">
                <a:solidFill>
                  <a:prstClr val="white">
                    <a:lumMod val="50000"/>
                  </a:prstClr>
                </a:solidFill>
                <a:latin typeface="Arial" panose="020B0604020202020204" pitchFamily="34" charset="0"/>
                <a:cs typeface="Arial" panose="020B0604020202020204" pitchFamily="34" charset="0"/>
              </a:rPr>
              <a:t>G-UDCA Data Courtesy of Greg Walker and Kathleen Farley, Pfizer</a:t>
            </a:r>
          </a:p>
        </p:txBody>
      </p:sp>
    </p:spTree>
    <p:extLst>
      <p:ext uri="{BB962C8B-B14F-4D97-AF65-F5344CB8AC3E}">
        <p14:creationId xmlns:p14="http://schemas.microsoft.com/office/powerpoint/2010/main" val="17522392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157" y="1079650"/>
            <a:ext cx="5363607" cy="4496226"/>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10" name="TextBox 9"/>
          <p:cNvSpPr txBox="1"/>
          <p:nvPr/>
        </p:nvSpPr>
        <p:spPr>
          <a:xfrm>
            <a:off x="6322169" y="439845"/>
            <a:ext cx="483516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a:t>
            </a:r>
          </a:p>
          <a:p>
            <a:pPr algn="ctr">
              <a:defRPr/>
            </a:pPr>
            <a:r>
              <a:rPr lang="en-US" i="1" kern="0" dirty="0">
                <a:solidFill>
                  <a:srgbClr val="FFFF00"/>
                </a:solidFill>
                <a:latin typeface="Arial" panose="020B0604020202020204" pitchFamily="34" charset="0"/>
                <a:cs typeface="Arial" panose="020B0604020202020204" pitchFamily="34" charset="0"/>
              </a:rPr>
              <a:t>128 Complex Increments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225" y="5575878"/>
            <a:ext cx="5029200" cy="680033"/>
          </a:xfrm>
          <a:prstGeom prst="rect">
            <a:avLst/>
          </a:prstGeom>
        </p:spPr>
      </p:pic>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1" name="TextBox 10"/>
          <p:cNvSpPr txBox="1"/>
          <p:nvPr/>
        </p:nvSpPr>
        <p:spPr>
          <a:xfrm>
            <a:off x="9785735"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0.028%</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55" y="5559423"/>
            <a:ext cx="5038150" cy="681242"/>
          </a:xfrm>
          <a:prstGeom prst="rect">
            <a:avLst/>
          </a:prstGeom>
        </p:spPr>
      </p:pic>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sp>
        <p:nvSpPr>
          <p:cNvPr id="14" name="TextBox 13"/>
          <p:cNvSpPr txBox="1"/>
          <p:nvPr/>
        </p:nvSpPr>
        <p:spPr>
          <a:xfrm>
            <a:off x="9261651" y="4728070"/>
            <a:ext cx="1883505"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28 min</a:t>
            </a:r>
          </a:p>
        </p:txBody>
      </p:sp>
    </p:spTree>
    <p:extLst>
      <p:ext uri="{BB962C8B-B14F-4D97-AF65-F5344CB8AC3E}">
        <p14:creationId xmlns:p14="http://schemas.microsoft.com/office/powerpoint/2010/main" val="40029969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06794"/>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39" y="1059188"/>
            <a:ext cx="5466683" cy="4572572"/>
          </a:xfrm>
          <a:prstGeom prst="rect">
            <a:avLst/>
          </a:prstGeom>
        </p:spPr>
      </p:pic>
      <p:sp>
        <p:nvSpPr>
          <p:cNvPr id="16" name="TextBox 15"/>
          <p:cNvSpPr txBox="1"/>
          <p:nvPr/>
        </p:nvSpPr>
        <p:spPr>
          <a:xfrm>
            <a:off x="6322291" y="406794"/>
            <a:ext cx="511226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Uniform Random</a:t>
            </a:r>
          </a:p>
          <a:p>
            <a:pPr algn="ctr">
              <a:defRPr/>
            </a:pPr>
            <a:r>
              <a:rPr lang="en-US" i="1" kern="0" dirty="0">
                <a:solidFill>
                  <a:srgbClr val="FFFF00"/>
                </a:solidFill>
                <a:latin typeface="Arial" panose="020B0604020202020204" pitchFamily="34" charset="0"/>
                <a:cs typeface="Arial" panose="020B0604020202020204" pitchFamily="34" charset="0"/>
              </a:rPr>
              <a:t>122 Complex Increments, IST and NUS Zero Fill</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668" y="5572545"/>
            <a:ext cx="5048889" cy="670476"/>
          </a:xfrm>
          <a:prstGeom prst="rect">
            <a:avLst/>
          </a:prstGeom>
        </p:spPr>
      </p:pic>
      <p:sp>
        <p:nvSpPr>
          <p:cNvPr id="18" name="TextBox 17"/>
          <p:cNvSpPr txBox="1"/>
          <p:nvPr/>
        </p:nvSpPr>
        <p:spPr>
          <a:xfrm>
            <a:off x="2385972" y="5673990"/>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Bruker Default NUST2 = 1</a:t>
            </a:r>
          </a:p>
        </p:txBody>
      </p:sp>
      <p:sp>
        <p:nvSpPr>
          <p:cNvPr id="19" name="TextBox 18"/>
          <p:cNvSpPr txBox="1"/>
          <p:nvPr/>
        </p:nvSpPr>
        <p:spPr>
          <a:xfrm>
            <a:off x="10002228" y="50381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0.003%</a:t>
            </a:r>
          </a:p>
        </p:txBody>
      </p:sp>
      <p:sp>
        <p:nvSpPr>
          <p:cNvPr id="20" name="TextBox 19"/>
          <p:cNvSpPr txBox="1"/>
          <p:nvPr/>
        </p:nvSpPr>
        <p:spPr>
          <a:xfrm>
            <a:off x="9365280" y="4830370"/>
            <a:ext cx="1996368"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
        <p:nvSpPr>
          <p:cNvPr id="21" name="TextBox 20"/>
          <p:cNvSpPr txBox="1"/>
          <p:nvPr/>
        </p:nvSpPr>
        <p:spPr>
          <a:xfrm>
            <a:off x="6423039" y="1188242"/>
            <a:ext cx="2400300" cy="276999"/>
          </a:xfrm>
          <a:prstGeom prst="rect">
            <a:avLst/>
          </a:prstGeom>
          <a:solidFill>
            <a:schemeClr val="tx1"/>
          </a:solidFill>
        </p:spPr>
        <p:txBody>
          <a:bodyPr wrap="square" rtlCol="0">
            <a:spAutoFit/>
          </a:bodyPr>
          <a:lstStyle/>
          <a:p>
            <a:r>
              <a:rPr lang="en-US" sz="1200" dirty="0">
                <a:solidFill>
                  <a:srgbClr val="00FFFF"/>
                </a:solidFill>
                <a:latin typeface="Arial" panose="020B0604020202020204" pitchFamily="34" charset="0"/>
                <a:cs typeface="Arial" panose="020B0604020202020204" pitchFamily="34" charset="0"/>
              </a:rPr>
              <a:t> </a:t>
            </a:r>
            <a:r>
              <a:rPr lang="en-US" sz="1200" dirty="0">
                <a:solidFill>
                  <a:prstClr val="white">
                    <a:lumMod val="65000"/>
                  </a:prstClr>
                </a:solidFill>
                <a:latin typeface="Arial" panose="020B0604020202020204" pitchFamily="34" charset="0"/>
                <a:cs typeface="Arial" panose="020B0604020202020204" pitchFamily="34" charset="0"/>
              </a:rPr>
              <a:t>Processing Time: </a:t>
            </a:r>
            <a:r>
              <a:rPr lang="en-US" sz="1200" dirty="0">
                <a:solidFill>
                  <a:srgbClr val="00FFFF"/>
                </a:solidFill>
                <a:latin typeface="Arial" panose="020B0604020202020204" pitchFamily="34" charset="0"/>
                <a:cs typeface="Arial" panose="020B0604020202020204" pitchFamily="34" charset="0"/>
              </a:rPr>
              <a:t>3 min 40 sec</a:t>
            </a:r>
          </a:p>
        </p:txBody>
      </p:sp>
    </p:spTree>
    <p:extLst>
      <p:ext uri="{BB962C8B-B14F-4D97-AF65-F5344CB8AC3E}">
        <p14:creationId xmlns:p14="http://schemas.microsoft.com/office/powerpoint/2010/main" val="29044406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40" y="1074813"/>
            <a:ext cx="5419174" cy="4535873"/>
          </a:xfrm>
          <a:prstGeom prst="rect">
            <a:avLst/>
          </a:prstGeom>
        </p:spPr>
      </p:pic>
      <p:sp>
        <p:nvSpPr>
          <p:cNvPr id="8" name="TextBox 7"/>
          <p:cNvSpPr txBox="1"/>
          <p:nvPr/>
        </p:nvSpPr>
        <p:spPr>
          <a:xfrm>
            <a:off x="6043307" y="428828"/>
            <a:ext cx="554898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Uniform Random</a:t>
            </a:r>
          </a:p>
          <a:p>
            <a:pPr algn="ctr">
              <a:defRPr/>
            </a:pPr>
            <a:r>
              <a:rPr lang="en-US" i="1" kern="0" dirty="0">
                <a:solidFill>
                  <a:srgbClr val="FFFF00"/>
                </a:solidFill>
                <a:latin typeface="Arial" panose="020B0604020202020204" pitchFamily="34" charset="0"/>
                <a:cs typeface="Arial" panose="020B0604020202020204" pitchFamily="34" charset="0"/>
              </a:rPr>
              <a:t>122 Complex Increments, </a:t>
            </a:r>
            <a:r>
              <a:rPr lang="en-US" i="1" kern="0" dirty="0">
                <a:solidFill>
                  <a:srgbClr val="00FFFF"/>
                </a:solidFill>
                <a:latin typeface="Arial" panose="020B0604020202020204" pitchFamily="34" charset="0"/>
                <a:cs typeface="Arial" panose="020B0604020202020204" pitchFamily="34" charset="0"/>
              </a:rPr>
              <a:t>SMILE</a:t>
            </a:r>
            <a:r>
              <a:rPr lang="en-US" i="1" kern="0" dirty="0">
                <a:solidFill>
                  <a:srgbClr val="FFFF00"/>
                </a:solidFill>
                <a:latin typeface="Arial" panose="020B0604020202020204" pitchFamily="34" charset="0"/>
                <a:cs typeface="Arial" panose="020B0604020202020204" pitchFamily="34" charset="0"/>
              </a:rPr>
              <a:t> and NUS Zero Fill</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1068" y="5592279"/>
            <a:ext cx="5048889" cy="670476"/>
          </a:xfrm>
          <a:prstGeom prst="rect">
            <a:avLst/>
          </a:prstGeom>
        </p:spPr>
      </p:pic>
      <p:sp>
        <p:nvSpPr>
          <p:cNvPr id="11" name="TextBox 10"/>
          <p:cNvSpPr txBox="1"/>
          <p:nvPr/>
        </p:nvSpPr>
        <p:spPr>
          <a:xfrm>
            <a:off x="2332852" y="5692202"/>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Bruker Default NUST2 = 1</a:t>
            </a:r>
          </a:p>
        </p:txBody>
      </p:sp>
      <p:sp>
        <p:nvSpPr>
          <p:cNvPr id="14" name="TextBox 13"/>
          <p:cNvSpPr txBox="1"/>
          <p:nvPr/>
        </p:nvSpPr>
        <p:spPr>
          <a:xfrm>
            <a:off x="9980789" y="5016610"/>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0.039%</a:t>
            </a:r>
          </a:p>
        </p:txBody>
      </p:sp>
      <p:sp>
        <p:nvSpPr>
          <p:cNvPr id="15" name="TextBox 14"/>
          <p:cNvSpPr txBox="1"/>
          <p:nvPr/>
        </p:nvSpPr>
        <p:spPr>
          <a:xfrm>
            <a:off x="6408606" y="1196178"/>
            <a:ext cx="2000250" cy="276999"/>
          </a:xfrm>
          <a:prstGeom prst="rect">
            <a:avLst/>
          </a:prstGeom>
          <a:solidFill>
            <a:schemeClr val="tx1"/>
          </a:solidFill>
        </p:spPr>
        <p:txBody>
          <a:bodyPr wrap="square" rtlCol="0">
            <a:spAutoFit/>
          </a:bodyPr>
          <a:lstStyle/>
          <a:p>
            <a:r>
              <a:rPr lang="en-US" sz="1200" dirty="0">
                <a:solidFill>
                  <a:srgbClr val="00FFFF"/>
                </a:solidFill>
              </a:rPr>
              <a:t> </a:t>
            </a:r>
            <a:r>
              <a:rPr lang="en-US" sz="1200" dirty="0">
                <a:solidFill>
                  <a:prstClr val="white">
                    <a:lumMod val="65000"/>
                  </a:prstClr>
                </a:solidFill>
              </a:rPr>
              <a:t>Processing Time: </a:t>
            </a:r>
            <a:r>
              <a:rPr lang="en-US" sz="1200" dirty="0">
                <a:solidFill>
                  <a:srgbClr val="00FFFF"/>
                </a:solidFill>
              </a:rPr>
              <a:t>7 sec</a:t>
            </a:r>
          </a:p>
        </p:txBody>
      </p:sp>
      <p:sp>
        <p:nvSpPr>
          <p:cNvPr id="16" name="TextBox 15"/>
          <p:cNvSpPr txBox="1"/>
          <p:nvPr/>
        </p:nvSpPr>
        <p:spPr>
          <a:xfrm>
            <a:off x="9478002" y="4808861"/>
            <a:ext cx="186220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32775290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464" y="1048080"/>
            <a:ext cx="5317216" cy="44711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886" y="5545185"/>
            <a:ext cx="5033651" cy="680635"/>
          </a:xfrm>
          <a:prstGeom prst="rect">
            <a:avLst/>
          </a:prstGeom>
        </p:spPr>
      </p:pic>
      <p:sp>
        <p:nvSpPr>
          <p:cNvPr id="10" name="TextBox 9"/>
          <p:cNvSpPr txBox="1"/>
          <p:nvPr/>
        </p:nvSpPr>
        <p:spPr>
          <a:xfrm>
            <a:off x="2223574" y="5635612"/>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gwagner.med.harvard.edu/intranet/</a:t>
            </a:r>
            <a:r>
              <a:rPr lang="en-US" sz="1050" i="1" dirty="0" err="1">
                <a:solidFill>
                  <a:prstClr val="white">
                    <a:lumMod val="65000"/>
                  </a:prstClr>
                </a:solidFill>
                <a:latin typeface="Arial" panose="020B0604020202020204" pitchFamily="34" charset="0"/>
                <a:cs typeface="Arial" panose="020B0604020202020204" pitchFamily="34" charset="0"/>
              </a:rPr>
              <a:t>hmsIST</a:t>
            </a:r>
            <a:r>
              <a:rPr lang="en-US" sz="1050" i="1" dirty="0">
                <a:solidFill>
                  <a:prstClr val="white">
                    <a:lumMod val="65000"/>
                  </a:prstClr>
                </a:solidFill>
                <a:latin typeface="Arial" panose="020B0604020202020204" pitchFamily="34" charset="0"/>
                <a:cs typeface="Arial" panose="020B0604020202020204" pitchFamily="34" charset="0"/>
              </a:rPr>
              <a:t>/gensched_new.html</a:t>
            </a:r>
          </a:p>
        </p:txBody>
      </p:sp>
      <p:sp>
        <p:nvSpPr>
          <p:cNvPr id="11" name="TextBox 10"/>
          <p:cNvSpPr txBox="1"/>
          <p:nvPr/>
        </p:nvSpPr>
        <p:spPr>
          <a:xfrm>
            <a:off x="6378769" y="151829"/>
            <a:ext cx="4759287" cy="923330"/>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HMS Poisson Gap 1 </a:t>
            </a:r>
          </a:p>
          <a:p>
            <a:pPr algn="ctr">
              <a:defRPr/>
            </a:pPr>
            <a:r>
              <a:rPr lang="en-US" i="1" kern="0" dirty="0">
                <a:solidFill>
                  <a:srgbClr val="FFFF00"/>
                </a:solidFill>
                <a:latin typeface="Arial" panose="020B0604020202020204" pitchFamily="34" charset="0"/>
                <a:cs typeface="Arial" panose="020B0604020202020204" pitchFamily="34" charset="0"/>
              </a:rPr>
              <a:t>(Dense at Ends) 123 Complex Increments, IST and NUS Zero Fill</a:t>
            </a:r>
          </a:p>
        </p:txBody>
      </p:sp>
      <p:sp>
        <p:nvSpPr>
          <p:cNvPr id="14" name="TextBox 13"/>
          <p:cNvSpPr txBox="1"/>
          <p:nvPr/>
        </p:nvSpPr>
        <p:spPr>
          <a:xfrm>
            <a:off x="9766456" y="4935819"/>
            <a:ext cx="1371600" cy="230832"/>
          </a:xfrm>
          <a:prstGeom prst="rect">
            <a:avLst/>
          </a:prstGeom>
          <a:noFill/>
        </p:spPr>
        <p:txBody>
          <a:bodyPr wrap="square" rtlCol="0">
            <a:spAutoFit/>
          </a:bodyPr>
          <a:lstStyle/>
          <a:p>
            <a:pPr algn="r"/>
            <a:r>
              <a:rPr lang="en-US" sz="900" i="1" dirty="0">
                <a:solidFill>
                  <a:prstClr val="white">
                    <a:lumMod val="65000"/>
                  </a:prstClr>
                </a:solidFill>
                <a:latin typeface="Arial" panose="020B0604020202020204" pitchFamily="34" charset="0"/>
                <a:cs typeface="Arial" panose="020B0604020202020204" pitchFamily="34" charset="0"/>
              </a:rPr>
              <a:t>Noise RMS 0.003%</a:t>
            </a:r>
          </a:p>
        </p:txBody>
      </p:sp>
      <p:sp>
        <p:nvSpPr>
          <p:cNvPr id="15" name="TextBox 14"/>
          <p:cNvSpPr txBox="1"/>
          <p:nvPr/>
        </p:nvSpPr>
        <p:spPr>
          <a:xfrm>
            <a:off x="9251765" y="4707220"/>
            <a:ext cx="1874113"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16923091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187" y="1076891"/>
            <a:ext cx="5294628" cy="4442350"/>
          </a:xfrm>
          <a:prstGeom prst="rect">
            <a:avLst/>
          </a:prstGeom>
        </p:spPr>
      </p:pic>
      <p:sp>
        <p:nvSpPr>
          <p:cNvPr id="8" name="TextBox 7"/>
          <p:cNvSpPr txBox="1"/>
          <p:nvPr/>
        </p:nvSpPr>
        <p:spPr>
          <a:xfrm>
            <a:off x="6339187" y="143645"/>
            <a:ext cx="4920054" cy="923330"/>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HMS Poisson Gap 2 </a:t>
            </a:r>
          </a:p>
          <a:p>
            <a:pPr algn="ctr">
              <a:defRPr/>
            </a:pPr>
            <a:r>
              <a:rPr lang="en-US" i="1" kern="0" dirty="0">
                <a:solidFill>
                  <a:srgbClr val="FFFF00"/>
                </a:solidFill>
                <a:latin typeface="Arial" panose="020B0604020202020204" pitchFamily="34" charset="0"/>
                <a:cs typeface="Arial" panose="020B0604020202020204" pitchFamily="34" charset="0"/>
              </a:rPr>
              <a:t>(Dense at Start) 122 Complex Increments</a:t>
            </a:r>
          </a:p>
          <a:p>
            <a:pPr algn="ctr">
              <a:defRPr/>
            </a:pPr>
            <a:r>
              <a:rPr lang="en-US" i="1" kern="0" dirty="0">
                <a:solidFill>
                  <a:srgbClr val="FFFF00"/>
                </a:solidFill>
                <a:latin typeface="Arial" panose="020B0604020202020204" pitchFamily="34" charset="0"/>
                <a:cs typeface="Arial" panose="020B0604020202020204" pitchFamily="34" charset="0"/>
              </a:rPr>
              <a:t>IST and NUS Zero Fill</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87" y="5587145"/>
            <a:ext cx="5028571" cy="660318"/>
          </a:xfrm>
          <a:prstGeom prst="rect">
            <a:avLst/>
          </a:prstGeom>
        </p:spPr>
      </p:pic>
      <p:sp>
        <p:nvSpPr>
          <p:cNvPr id="11" name="TextBox 10"/>
          <p:cNvSpPr txBox="1"/>
          <p:nvPr/>
        </p:nvSpPr>
        <p:spPr>
          <a:xfrm>
            <a:off x="2355699" y="5671927"/>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gwagner.med.harvard.edu/intranet/</a:t>
            </a:r>
            <a:r>
              <a:rPr lang="en-US" sz="1050" i="1" dirty="0" err="1">
                <a:solidFill>
                  <a:prstClr val="white">
                    <a:lumMod val="65000"/>
                  </a:prstClr>
                </a:solidFill>
                <a:latin typeface="Arial" panose="020B0604020202020204" pitchFamily="34" charset="0"/>
                <a:cs typeface="Arial" panose="020B0604020202020204" pitchFamily="34" charset="0"/>
              </a:rPr>
              <a:t>hmsIST</a:t>
            </a:r>
            <a:r>
              <a:rPr lang="en-US" sz="1050" i="1" dirty="0">
                <a:solidFill>
                  <a:prstClr val="white">
                    <a:lumMod val="65000"/>
                  </a:prstClr>
                </a:solidFill>
                <a:latin typeface="Arial" panose="020B0604020202020204" pitchFamily="34" charset="0"/>
                <a:cs typeface="Arial" panose="020B0604020202020204" pitchFamily="34" charset="0"/>
              </a:rPr>
              <a:t>/gensched_new.html</a:t>
            </a:r>
          </a:p>
        </p:txBody>
      </p:sp>
      <p:sp>
        <p:nvSpPr>
          <p:cNvPr id="14" name="TextBox 13"/>
          <p:cNvSpPr txBox="1"/>
          <p:nvPr/>
        </p:nvSpPr>
        <p:spPr>
          <a:xfrm>
            <a:off x="9819704" y="4889652"/>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0.004%</a:t>
            </a:r>
          </a:p>
        </p:txBody>
      </p:sp>
      <p:sp>
        <p:nvSpPr>
          <p:cNvPr id="15" name="TextBox 14"/>
          <p:cNvSpPr txBox="1"/>
          <p:nvPr/>
        </p:nvSpPr>
        <p:spPr>
          <a:xfrm>
            <a:off x="9305013" y="4681903"/>
            <a:ext cx="1874113"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18714952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1994507" y="892650"/>
            <a:ext cx="7427214" cy="188990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43526"/>
          <a:stretch/>
        </p:blipFill>
        <p:spPr>
          <a:xfrm>
            <a:off x="1983686" y="2778599"/>
            <a:ext cx="7427401" cy="57607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r="-610" b="43525"/>
          <a:stretch/>
        </p:blipFill>
        <p:spPr>
          <a:xfrm>
            <a:off x="1981200" y="3298747"/>
            <a:ext cx="7475220" cy="57607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2744"/>
          <a:stretch/>
        </p:blipFill>
        <p:spPr>
          <a:xfrm>
            <a:off x="1982294" y="3818896"/>
            <a:ext cx="7454646" cy="57607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3655"/>
          <a:stretch/>
        </p:blipFill>
        <p:spPr>
          <a:xfrm>
            <a:off x="1981200" y="4339044"/>
            <a:ext cx="7429886" cy="5760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5822" y="4859192"/>
            <a:ext cx="7427214" cy="991422"/>
          </a:xfrm>
          <a:prstGeom prst="rect">
            <a:avLst/>
          </a:prstGeom>
        </p:spPr>
      </p:pic>
      <p:sp>
        <p:nvSpPr>
          <p:cNvPr id="10" name="Rectangle 9"/>
          <p:cNvSpPr/>
          <p:nvPr/>
        </p:nvSpPr>
        <p:spPr>
          <a:xfrm>
            <a:off x="2028411" y="922562"/>
            <a:ext cx="7283196" cy="183794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13" name="TextBox 12"/>
          <p:cNvSpPr txBox="1"/>
          <p:nvPr/>
        </p:nvSpPr>
        <p:spPr>
          <a:xfrm>
            <a:off x="9284165" y="885198"/>
            <a:ext cx="228600" cy="1685077"/>
          </a:xfrm>
          <a:prstGeom prst="rect">
            <a:avLst/>
          </a:prstGeom>
          <a:noFill/>
        </p:spPr>
        <p:txBody>
          <a:bodyPr wrap="square" rtlCol="0">
            <a:spAutoFit/>
          </a:bodyPr>
          <a:lstStyle/>
          <a:p>
            <a:r>
              <a:rPr lang="en-US" sz="10350" dirty="0">
                <a:solidFill>
                  <a:prstClr val="white">
                    <a:lumMod val="65000"/>
                  </a:prstClr>
                </a:solidFill>
              </a:rPr>
              <a:t>}</a:t>
            </a:r>
          </a:p>
        </p:txBody>
      </p:sp>
      <p:sp>
        <p:nvSpPr>
          <p:cNvPr id="14" name="TextBox 13"/>
          <p:cNvSpPr txBox="1"/>
          <p:nvPr/>
        </p:nvSpPr>
        <p:spPr>
          <a:xfrm>
            <a:off x="9753600" y="1692749"/>
            <a:ext cx="914400" cy="415498"/>
          </a:xfrm>
          <a:prstGeom prst="rect">
            <a:avLst/>
          </a:prstGeom>
          <a:noFill/>
        </p:spPr>
        <p:txBody>
          <a:bodyPr wrap="square" rtlCol="0">
            <a:spAutoFit/>
          </a:bodyPr>
          <a:lstStyle/>
          <a:p>
            <a:r>
              <a:rPr lang="en-US" sz="2100" dirty="0">
                <a:solidFill>
                  <a:srgbClr val="FFFF00"/>
                </a:solidFill>
              </a:rPr>
              <a:t>~66%</a:t>
            </a:r>
          </a:p>
        </p:txBody>
      </p:sp>
      <p:sp>
        <p:nvSpPr>
          <p:cNvPr id="12" name="TextBox 11"/>
          <p:cNvSpPr txBox="1"/>
          <p:nvPr/>
        </p:nvSpPr>
        <p:spPr>
          <a:xfrm>
            <a:off x="1994507" y="32659"/>
            <a:ext cx="73171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FFFF00"/>
                </a:solidFill>
              </a:rPr>
              <a:t>Why are the Results for Different NUS Schedules Qualitatively Similar for the G-UDCA Example?</a:t>
            </a:r>
          </a:p>
        </p:txBody>
      </p:sp>
      <p:sp>
        <p:nvSpPr>
          <p:cNvPr id="15" name="TextBox 14"/>
          <p:cNvSpPr txBox="1"/>
          <p:nvPr/>
        </p:nvSpPr>
        <p:spPr>
          <a:xfrm>
            <a:off x="1028242" y="5758149"/>
            <a:ext cx="10135517" cy="584775"/>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just">
              <a:defRPr/>
            </a:pPr>
            <a:r>
              <a:rPr lang="en-US" sz="1600" i="1" kern="0" dirty="0">
                <a:solidFill>
                  <a:prstClr val="white"/>
                </a:solidFill>
              </a:rPr>
              <a:t>The indirect dimension does not decay much, and the signal to noise is high for this concentrated sample. So, all of the NUS schedules capture a sufficient amount of signal, with more than enough points to account for the number of peaks.</a:t>
            </a:r>
          </a:p>
        </p:txBody>
      </p:sp>
    </p:spTree>
    <p:extLst>
      <p:ext uri="{BB962C8B-B14F-4D97-AF65-F5344CB8AC3E}">
        <p14:creationId xmlns:p14="http://schemas.microsoft.com/office/powerpoint/2010/main" val="37908174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 y="328214"/>
            <a:ext cx="12184211" cy="5462985"/>
          </a:xfrm>
          <a:prstGeom prst="rect">
            <a:avLst/>
          </a:prstGeom>
        </p:spPr>
      </p:pic>
      <p:sp>
        <p:nvSpPr>
          <p:cNvPr id="5" name="TextBox 4"/>
          <p:cNvSpPr txBox="1"/>
          <p:nvPr/>
        </p:nvSpPr>
        <p:spPr>
          <a:xfrm>
            <a:off x="326233" y="632791"/>
            <a:ext cx="8110537"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defRPr/>
            </a:pPr>
            <a:r>
              <a:rPr lang="en-US" sz="2800" i="1" kern="0" dirty="0" smtClean="0">
                <a:solidFill>
                  <a:schemeClr val="bg1"/>
                </a:solidFill>
              </a:rPr>
              <a:t>16 Uniformly Random Schedules</a:t>
            </a:r>
            <a:endParaRPr lang="en-US" sz="2800" i="1" kern="0" dirty="0">
              <a:solidFill>
                <a:schemeClr val="bg1"/>
              </a:solidFill>
            </a:endParaRPr>
          </a:p>
        </p:txBody>
      </p:sp>
    </p:spTree>
    <p:extLst>
      <p:ext uri="{BB962C8B-B14F-4D97-AF65-F5344CB8AC3E}">
        <p14:creationId xmlns:p14="http://schemas.microsoft.com/office/powerpoint/2010/main" val="3860056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1" y="3491730"/>
            <a:ext cx="8642283" cy="1958813"/>
          </a:xfrm>
          <a:prstGeom prst="rect">
            <a:avLst/>
          </a:prstGeom>
        </p:spPr>
      </p:pic>
      <p:cxnSp>
        <p:nvCxnSpPr>
          <p:cNvPr id="3" name="Straight Connector 2"/>
          <p:cNvCxnSpPr/>
          <p:nvPr/>
        </p:nvCxnSpPr>
        <p:spPr>
          <a:xfrm>
            <a:off x="2637751" y="5103273"/>
            <a:ext cx="1269422" cy="7291"/>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267386" y="2556644"/>
            <a:ext cx="283464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285" y="1468521"/>
            <a:ext cx="2659175" cy="1812825"/>
          </a:xfrm>
          <a:prstGeom prst="rect">
            <a:avLst/>
          </a:prstGeom>
        </p:spPr>
      </p:pic>
      <p:sp>
        <p:nvSpPr>
          <p:cNvPr id="7" name="Rectangle 6"/>
          <p:cNvSpPr/>
          <p:nvPr/>
        </p:nvSpPr>
        <p:spPr>
          <a:xfrm>
            <a:off x="3771181"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400" b="1" dirty="0">
                <a:solidFill>
                  <a:srgbClr val="002060"/>
                </a:solidFill>
                <a:latin typeface="Arial" panose="020B0604020202020204" pitchFamily="34" charset="0"/>
                <a:cs typeface="Arial" panose="020B0604020202020204" pitchFamily="34" charset="0"/>
              </a:rPr>
              <a:t>RF PULSE</a:t>
            </a:r>
          </a:p>
        </p:txBody>
      </p:sp>
      <p:sp>
        <p:nvSpPr>
          <p:cNvPr id="8" name="Rectangle 7"/>
          <p:cNvSpPr/>
          <p:nvPr/>
        </p:nvSpPr>
        <p:spPr>
          <a:xfrm>
            <a:off x="5489622"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400" b="1" dirty="0">
                <a:solidFill>
                  <a:srgbClr val="002060"/>
                </a:solidFill>
                <a:latin typeface="Arial" panose="020B0604020202020204" pitchFamily="34" charset="0"/>
                <a:cs typeface="Arial" panose="020B0604020202020204" pitchFamily="34" charset="0"/>
              </a:rPr>
              <a:t>RF PULSE</a:t>
            </a:r>
          </a:p>
        </p:txBody>
      </p:sp>
      <p:cxnSp>
        <p:nvCxnSpPr>
          <p:cNvPr id="9" name="Straight Connector 8"/>
          <p:cNvCxnSpPr/>
          <p:nvPr/>
        </p:nvCxnSpPr>
        <p:spPr>
          <a:xfrm>
            <a:off x="3287702" y="2562030"/>
            <a:ext cx="3026982"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69965" y="1661035"/>
            <a:ext cx="914400" cy="1"/>
          </a:xfrm>
          <a:prstGeom prst="line">
            <a:avLst/>
          </a:prstGeom>
          <a:ln w="381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1084" y="3333690"/>
            <a:ext cx="2427203"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panose="020B0604020202020204" pitchFamily="34" charset="0"/>
                <a:cs typeface="Arial" panose="020B0604020202020204" pitchFamily="34" charset="0"/>
              </a:rPr>
              <a:t>Time-Domain</a:t>
            </a:r>
            <a:endParaRPr lang="en-US" sz="2400" baseline="-250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5489729" y="3333690"/>
            <a:ext cx="2466754" cy="400110"/>
          </a:xfrm>
          <a:prstGeom prst="rect">
            <a:avLst/>
          </a:prstGeom>
          <a:noFill/>
        </p:spPr>
        <p:txBody>
          <a:bodyPr wrap="square" rtlCol="0">
            <a:spAutoFit/>
          </a:bodyPr>
          <a:lstStyle/>
          <a:p>
            <a:pPr algn="ctr" fontAlgn="base">
              <a:spcBef>
                <a:spcPct val="50000"/>
              </a:spcBef>
              <a:spcAft>
                <a:spcPct val="0"/>
              </a:spcAft>
            </a:pPr>
            <a:r>
              <a:rPr lang="en-US" sz="2000" dirty="0" err="1">
                <a:solidFill>
                  <a:prstClr val="black"/>
                </a:solidFill>
                <a:latin typeface="Arial" panose="020B0604020202020204" pitchFamily="34" charset="0"/>
                <a:cs typeface="Arial" panose="020B0604020202020204" pitchFamily="34" charset="0"/>
              </a:rPr>
              <a:t>Interferogram</a:t>
            </a:r>
            <a:endParaRPr lang="en-US" sz="2400" baseline="-25000"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8187244" y="3143450"/>
            <a:ext cx="2346985"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panose="020B0604020202020204" pitchFamily="34" charset="0"/>
                <a:cs typeface="Arial" panose="020B0604020202020204" pitchFamily="34" charset="0"/>
              </a:rPr>
              <a:t>2D Spectrum</a:t>
            </a:r>
          </a:p>
        </p:txBody>
      </p:sp>
      <p:sp>
        <p:nvSpPr>
          <p:cNvPr id="16" name="TextBox 15"/>
          <p:cNvSpPr txBox="1"/>
          <p:nvPr/>
        </p:nvSpPr>
        <p:spPr>
          <a:xfrm>
            <a:off x="2956159" y="5420676"/>
            <a:ext cx="2011823"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Fourier Transform Rows</a:t>
            </a:r>
            <a:endParaRPr lang="en-US" sz="1600" i="1" baseline="-250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5753690" y="5299766"/>
            <a:ext cx="2551122"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Fourier Transform Columns</a:t>
            </a:r>
            <a:endParaRPr lang="en-US" sz="1600" i="1" baseline="-25000"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p:nvPr/>
        </p:nvCxnSpPr>
        <p:spPr>
          <a:xfrm flipV="1">
            <a:off x="6571544" y="3928930"/>
            <a:ext cx="1146417" cy="1021943"/>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Curved Up Arrow 18"/>
          <p:cNvSpPr/>
          <p:nvPr/>
        </p:nvSpPr>
        <p:spPr>
          <a:xfrm rot="21350218">
            <a:off x="2631998" y="5252526"/>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25" name="Curved Up Arrow 24"/>
          <p:cNvSpPr/>
          <p:nvPr/>
        </p:nvSpPr>
        <p:spPr>
          <a:xfrm rot="21350218">
            <a:off x="5661142" y="5132723"/>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21" name="TextBox 20"/>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smtClean="0">
                <a:solidFill>
                  <a:srgbClr val="0070C0"/>
                </a:solidFill>
                <a:latin typeface="Century Gothic" panose="020B0502020202020204" pitchFamily="34" charset="0"/>
              </a:rPr>
              <a:t>The Indirect Dimension</a:t>
            </a:r>
            <a:endParaRPr lang="en-US" sz="2800" i="1" kern="0" dirty="0">
              <a:solidFill>
                <a:srgbClr val="0070C0"/>
              </a:solidFill>
              <a:latin typeface="Century Gothic" panose="020B0502020202020204" pitchFamily="34" charset="0"/>
            </a:endParaRPr>
          </a:p>
        </p:txBody>
      </p:sp>
      <p:sp>
        <p:nvSpPr>
          <p:cNvPr id="22" name="TextBox 21"/>
          <p:cNvSpPr txBox="1"/>
          <p:nvPr/>
        </p:nvSpPr>
        <p:spPr>
          <a:xfrm>
            <a:off x="183932" y="1064648"/>
            <a:ext cx="3116911" cy="923330"/>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Resolution</a:t>
            </a:r>
            <a:r>
              <a:rPr lang="en-US" i="1" dirty="0">
                <a:solidFill>
                  <a:prstClr val="black"/>
                </a:solidFill>
                <a:latin typeface="Arial" panose="020B0604020202020204" pitchFamily="34" charset="0"/>
                <a:cs typeface="Arial" panose="020B0604020202020204" pitchFamily="34" charset="0"/>
              </a:rPr>
              <a:t> in the Indirect Dimension is Determined by Max Evolution Time t1</a:t>
            </a:r>
          </a:p>
        </p:txBody>
      </p:sp>
      <p:sp>
        <p:nvSpPr>
          <p:cNvPr id="23" name="TextBox 22"/>
          <p:cNvSpPr txBox="1"/>
          <p:nvPr/>
        </p:nvSpPr>
        <p:spPr>
          <a:xfrm>
            <a:off x="7009050" y="1059957"/>
            <a:ext cx="4797522" cy="927818"/>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Measurement Time </a:t>
            </a:r>
            <a:r>
              <a:rPr lang="en-US" i="1" dirty="0">
                <a:solidFill>
                  <a:prstClr val="black"/>
                </a:solidFill>
                <a:latin typeface="Arial" panose="020B0604020202020204" pitchFamily="34" charset="0"/>
                <a:cs typeface="Arial" panose="020B0604020202020204" pitchFamily="34" charset="0"/>
              </a:rPr>
              <a:t>is Determined by the Number of Increments Measured in the Indirect Dimension</a:t>
            </a:r>
          </a:p>
        </p:txBody>
      </p:sp>
    </p:spTree>
    <p:extLst>
      <p:ext uri="{BB962C8B-B14F-4D97-AF65-F5344CB8AC3E}">
        <p14:creationId xmlns:p14="http://schemas.microsoft.com/office/powerpoint/2010/main" val="38176418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 y="328214"/>
            <a:ext cx="12184208" cy="5462985"/>
          </a:xfrm>
          <a:prstGeom prst="rect">
            <a:avLst/>
          </a:prstGeom>
        </p:spPr>
      </p:pic>
      <p:sp>
        <p:nvSpPr>
          <p:cNvPr id="3" name="TextBox 2"/>
          <p:cNvSpPr txBox="1"/>
          <p:nvPr/>
        </p:nvSpPr>
        <p:spPr>
          <a:xfrm>
            <a:off x="326233" y="632791"/>
            <a:ext cx="8110537"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defRPr/>
            </a:pPr>
            <a:r>
              <a:rPr lang="en-US" sz="2800" i="1" kern="0" dirty="0" smtClean="0">
                <a:solidFill>
                  <a:schemeClr val="bg1"/>
                </a:solidFill>
              </a:rPr>
              <a:t>16 Poisson Gap Schedules</a:t>
            </a:r>
            <a:endParaRPr lang="en-US" sz="2800" i="1" kern="0" dirty="0">
              <a:solidFill>
                <a:schemeClr val="bg1"/>
              </a:solidFill>
            </a:endParaRPr>
          </a:p>
        </p:txBody>
      </p:sp>
    </p:spTree>
    <p:extLst>
      <p:ext uri="{BB962C8B-B14F-4D97-AF65-F5344CB8AC3E}">
        <p14:creationId xmlns:p14="http://schemas.microsoft.com/office/powerpoint/2010/main" val="37233724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708" y="774768"/>
            <a:ext cx="7454340" cy="5221850"/>
          </a:xfrm>
          <a:prstGeom prst="rect">
            <a:avLst/>
          </a:prstGeom>
        </p:spPr>
      </p:pic>
      <p:sp>
        <p:nvSpPr>
          <p:cNvPr id="11" name="TextBox 10"/>
          <p:cNvSpPr txBox="1"/>
          <p:nvPr/>
        </p:nvSpPr>
        <p:spPr>
          <a:xfrm>
            <a:off x="3053509" y="6070858"/>
            <a:ext cx="6768539" cy="276999"/>
          </a:xfrm>
          <a:prstGeom prst="rect">
            <a:avLst/>
          </a:prstGeom>
          <a:noFill/>
        </p:spPr>
        <p:txBody>
          <a:bodyPr wrap="square" rtlCol="0">
            <a:spAutoFit/>
          </a:bodyPr>
          <a:lstStyle/>
          <a:p>
            <a:pPr algn="ctr"/>
            <a:r>
              <a:rPr lang="en-US" sz="1200" i="1" dirty="0">
                <a:solidFill>
                  <a:prstClr val="white">
                    <a:lumMod val="50000"/>
                  </a:prstClr>
                </a:solidFill>
              </a:rPr>
              <a:t>Relative Peak Volume in Uniformly Sampled Spectrum, 1024 Complex Increments</a:t>
            </a:r>
          </a:p>
        </p:txBody>
      </p:sp>
      <p:sp>
        <p:nvSpPr>
          <p:cNvPr id="12" name="TextBox 11"/>
          <p:cNvSpPr txBox="1"/>
          <p:nvPr/>
        </p:nvSpPr>
        <p:spPr>
          <a:xfrm>
            <a:off x="1102376" y="2739363"/>
            <a:ext cx="1485900" cy="646331"/>
          </a:xfrm>
          <a:prstGeom prst="rect">
            <a:avLst/>
          </a:prstGeom>
          <a:noFill/>
        </p:spPr>
        <p:txBody>
          <a:bodyPr wrap="square" rtlCol="0">
            <a:spAutoFit/>
          </a:bodyPr>
          <a:lstStyle/>
          <a:p>
            <a:pPr algn="ctr"/>
            <a:r>
              <a:rPr lang="en-US" sz="1200" i="1" dirty="0">
                <a:solidFill>
                  <a:prstClr val="white">
                    <a:lumMod val="50000"/>
                  </a:prstClr>
                </a:solidFill>
              </a:rPr>
              <a:t>Relative Peak Volume in Related Spectrum</a:t>
            </a:r>
          </a:p>
        </p:txBody>
      </p:sp>
      <p:sp>
        <p:nvSpPr>
          <p:cNvPr id="13" name="TextBox 12"/>
          <p:cNvSpPr txBox="1"/>
          <p:nvPr/>
        </p:nvSpPr>
        <p:spPr>
          <a:xfrm>
            <a:off x="2977309" y="194102"/>
            <a:ext cx="6844739" cy="41549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100" i="1" kern="0" dirty="0">
                <a:solidFill>
                  <a:prstClr val="black"/>
                </a:solidFill>
                <a:latin typeface="Arial" panose="020B0604020202020204" pitchFamily="34" charset="0"/>
                <a:cs typeface="Arial" panose="020B0604020202020204" pitchFamily="34" charset="0"/>
              </a:rPr>
              <a:t>Reproducibility of Peak Volumes for G-UDCA Example</a:t>
            </a:r>
          </a:p>
        </p:txBody>
      </p:sp>
      <p:grpSp>
        <p:nvGrpSpPr>
          <p:cNvPr id="4" name="Group 3"/>
          <p:cNvGrpSpPr/>
          <p:nvPr/>
        </p:nvGrpSpPr>
        <p:grpSpPr>
          <a:xfrm>
            <a:off x="3282109" y="1012422"/>
            <a:ext cx="3657595" cy="1251594"/>
            <a:chOff x="3193205" y="966422"/>
            <a:chExt cx="3588597" cy="1423266"/>
          </a:xfrm>
        </p:grpSpPr>
        <p:sp>
          <p:nvSpPr>
            <p:cNvPr id="5" name="TextBox 4"/>
            <p:cNvSpPr txBox="1"/>
            <p:nvPr/>
          </p:nvSpPr>
          <p:spPr>
            <a:xfrm>
              <a:off x="3300019" y="1252889"/>
              <a:ext cx="2903040" cy="288744"/>
            </a:xfrm>
            <a:prstGeom prst="rect">
              <a:avLst/>
            </a:prstGeom>
            <a:noFill/>
          </p:spPr>
          <p:txBody>
            <a:bodyPr wrap="square" rtlCol="0">
              <a:spAutoFit/>
            </a:bodyPr>
            <a:lstStyle/>
            <a:p>
              <a:r>
                <a:rPr lang="en-US" sz="1050" dirty="0">
                  <a:solidFill>
                    <a:prstClr val="black"/>
                  </a:solidFill>
                </a:rPr>
                <a:t>HMS Type 1 NUS   IST RMS 3.0%</a:t>
              </a:r>
            </a:p>
          </p:txBody>
        </p:sp>
        <p:sp>
          <p:nvSpPr>
            <p:cNvPr id="6" name="TextBox 5"/>
            <p:cNvSpPr txBox="1"/>
            <p:nvPr/>
          </p:nvSpPr>
          <p:spPr>
            <a:xfrm>
              <a:off x="3300019" y="966422"/>
              <a:ext cx="3481783" cy="288744"/>
            </a:xfrm>
            <a:prstGeom prst="rect">
              <a:avLst/>
            </a:prstGeom>
            <a:noFill/>
          </p:spPr>
          <p:txBody>
            <a:bodyPr wrap="square" rtlCol="0">
              <a:spAutoFit/>
            </a:bodyPr>
            <a:lstStyle/>
            <a:p>
              <a:r>
                <a:rPr lang="en-US" sz="1050" dirty="0">
                  <a:solidFill>
                    <a:prstClr val="black"/>
                  </a:solidFill>
                </a:rPr>
                <a:t>Linear Prediction         </a:t>
              </a:r>
              <a:r>
                <a:rPr lang="en-US" sz="1050" dirty="0" smtClean="0">
                  <a:solidFill>
                    <a:prstClr val="black"/>
                  </a:solidFill>
                </a:rPr>
                <a:t>RMS </a:t>
              </a:r>
              <a:r>
                <a:rPr lang="en-US" sz="1050" dirty="0">
                  <a:solidFill>
                    <a:prstClr val="black"/>
                  </a:solidFill>
                </a:rPr>
                <a:t>2.4%</a:t>
              </a:r>
            </a:p>
          </p:txBody>
        </p:sp>
        <p:sp>
          <p:nvSpPr>
            <p:cNvPr id="7" name="TextBox 6"/>
            <p:cNvSpPr txBox="1"/>
            <p:nvPr/>
          </p:nvSpPr>
          <p:spPr>
            <a:xfrm>
              <a:off x="3300019" y="1539356"/>
              <a:ext cx="2903039" cy="288744"/>
            </a:xfrm>
            <a:prstGeom prst="rect">
              <a:avLst/>
            </a:prstGeom>
            <a:noFill/>
          </p:spPr>
          <p:txBody>
            <a:bodyPr wrap="square" rtlCol="0">
              <a:spAutoFit/>
            </a:bodyPr>
            <a:lstStyle/>
            <a:p>
              <a:r>
                <a:rPr lang="en-US" sz="1050" dirty="0">
                  <a:solidFill>
                    <a:prstClr val="black"/>
                  </a:solidFill>
                </a:rPr>
                <a:t>HMS Type 2 NUS   IST RMS 1.4%</a:t>
              </a:r>
            </a:p>
          </p:txBody>
        </p:sp>
        <p:sp>
          <p:nvSpPr>
            <p:cNvPr id="8" name="TextBox 7"/>
            <p:cNvSpPr txBox="1"/>
            <p:nvPr/>
          </p:nvSpPr>
          <p:spPr>
            <a:xfrm>
              <a:off x="3300019" y="1825824"/>
              <a:ext cx="3481782" cy="288744"/>
            </a:xfrm>
            <a:prstGeom prst="rect">
              <a:avLst/>
            </a:prstGeom>
            <a:noFill/>
          </p:spPr>
          <p:txBody>
            <a:bodyPr wrap="square" rtlCol="0">
              <a:spAutoFit/>
            </a:bodyPr>
            <a:lstStyle/>
            <a:p>
              <a:r>
                <a:rPr lang="en-US" sz="1050" dirty="0">
                  <a:solidFill>
                    <a:prstClr val="black"/>
                  </a:solidFill>
                </a:rPr>
                <a:t>Random NUS         IST RMS 3.1%</a:t>
              </a:r>
            </a:p>
          </p:txBody>
        </p:sp>
        <p:sp>
          <p:nvSpPr>
            <p:cNvPr id="14" name="TextBox 13"/>
            <p:cNvSpPr txBox="1"/>
            <p:nvPr/>
          </p:nvSpPr>
          <p:spPr>
            <a:xfrm>
              <a:off x="3293732" y="2100944"/>
              <a:ext cx="3183267" cy="288744"/>
            </a:xfrm>
            <a:prstGeom prst="rect">
              <a:avLst/>
            </a:prstGeom>
            <a:noFill/>
          </p:spPr>
          <p:txBody>
            <a:bodyPr wrap="square" rtlCol="0">
              <a:spAutoFit/>
            </a:bodyPr>
            <a:lstStyle/>
            <a:p>
              <a:r>
                <a:rPr lang="en-US" sz="1050" dirty="0">
                  <a:solidFill>
                    <a:prstClr val="black"/>
                  </a:solidFill>
                </a:rPr>
                <a:t>Random NUS    SMILE RMS 2.5%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205" y="1068660"/>
              <a:ext cx="103177" cy="1304565"/>
            </a:xfrm>
            <a:prstGeom prst="rect">
              <a:avLst/>
            </a:prstGeom>
          </p:spPr>
        </p:pic>
      </p:grpSp>
    </p:spTree>
    <p:extLst>
      <p:ext uri="{BB962C8B-B14F-4D97-AF65-F5344CB8AC3E}">
        <p14:creationId xmlns:p14="http://schemas.microsoft.com/office/powerpoint/2010/main" val="4480649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460" y="1093311"/>
            <a:ext cx="5441172" cy="380919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591" y="1093310"/>
            <a:ext cx="5517730" cy="3809195"/>
          </a:xfrm>
          <a:prstGeom prst="rect">
            <a:avLst/>
          </a:prstGeom>
        </p:spPr>
      </p:pic>
      <p:sp>
        <p:nvSpPr>
          <p:cNvPr id="11" name="TextBox 10"/>
          <p:cNvSpPr txBox="1"/>
          <p:nvPr/>
        </p:nvSpPr>
        <p:spPr>
          <a:xfrm>
            <a:off x="925417" y="4978791"/>
            <a:ext cx="4825388" cy="461665"/>
          </a:xfrm>
          <a:prstGeom prst="rect">
            <a:avLst/>
          </a:prstGeom>
          <a:noFill/>
        </p:spPr>
        <p:txBody>
          <a:bodyPr wrap="square" rtlCol="0">
            <a:spAutoFit/>
          </a:bodyPr>
          <a:lstStyle/>
          <a:p>
            <a:pPr algn="ctr"/>
            <a:r>
              <a:rPr lang="en-US" sz="1200" i="1" baseline="30000" dirty="0">
                <a:solidFill>
                  <a:prstClr val="white">
                    <a:lumMod val="50000"/>
                  </a:prstClr>
                </a:solidFill>
              </a:rPr>
              <a:t>1</a:t>
            </a:r>
            <a:r>
              <a:rPr lang="en-US" sz="1200" i="1" dirty="0">
                <a:solidFill>
                  <a:prstClr val="white">
                    <a:lumMod val="50000"/>
                  </a:prstClr>
                </a:solidFill>
              </a:rPr>
              <a:t>H ppm Peak Position</a:t>
            </a:r>
          </a:p>
          <a:p>
            <a:pPr algn="ctr"/>
            <a:r>
              <a:rPr lang="en-US" sz="1200" i="1" dirty="0">
                <a:solidFill>
                  <a:prstClr val="white">
                    <a:lumMod val="50000"/>
                  </a:prstClr>
                </a:solidFill>
              </a:rPr>
              <a:t>Uniformly Sampled Spectrum 1024 Complex Increments</a:t>
            </a:r>
          </a:p>
        </p:txBody>
      </p:sp>
      <p:sp>
        <p:nvSpPr>
          <p:cNvPr id="12" name="TextBox 11"/>
          <p:cNvSpPr txBox="1"/>
          <p:nvPr/>
        </p:nvSpPr>
        <p:spPr>
          <a:xfrm>
            <a:off x="6869018" y="4978791"/>
            <a:ext cx="4919030" cy="461665"/>
          </a:xfrm>
          <a:prstGeom prst="rect">
            <a:avLst/>
          </a:prstGeom>
          <a:noFill/>
        </p:spPr>
        <p:txBody>
          <a:bodyPr wrap="square" rtlCol="0">
            <a:spAutoFit/>
          </a:bodyPr>
          <a:lstStyle/>
          <a:p>
            <a:pPr algn="ctr"/>
            <a:r>
              <a:rPr lang="en-US" sz="1200" i="1" baseline="30000" dirty="0">
                <a:solidFill>
                  <a:prstClr val="white">
                    <a:lumMod val="50000"/>
                  </a:prstClr>
                </a:solidFill>
              </a:rPr>
              <a:t>13</a:t>
            </a:r>
            <a:r>
              <a:rPr lang="en-US" sz="1200" i="1" dirty="0">
                <a:solidFill>
                  <a:prstClr val="white">
                    <a:lumMod val="50000"/>
                  </a:prstClr>
                </a:solidFill>
              </a:rPr>
              <a:t>C ppm Peak Position </a:t>
            </a:r>
          </a:p>
          <a:p>
            <a:pPr algn="ctr"/>
            <a:r>
              <a:rPr lang="en-US" sz="1200" i="1" dirty="0">
                <a:solidFill>
                  <a:prstClr val="white">
                    <a:lumMod val="50000"/>
                  </a:prstClr>
                </a:solidFill>
              </a:rPr>
              <a:t>Uniformly Sampled Spectrum 1024 Complex Increments</a:t>
            </a:r>
          </a:p>
        </p:txBody>
      </p:sp>
      <p:grpSp>
        <p:nvGrpSpPr>
          <p:cNvPr id="13" name="Group 12"/>
          <p:cNvGrpSpPr/>
          <p:nvPr/>
        </p:nvGrpSpPr>
        <p:grpSpPr>
          <a:xfrm>
            <a:off x="993586" y="1296296"/>
            <a:ext cx="2628900" cy="898467"/>
            <a:chOff x="3531962" y="859445"/>
            <a:chExt cx="3002658" cy="1197956"/>
          </a:xfrm>
        </p:grpSpPr>
        <p:sp>
          <p:nvSpPr>
            <p:cNvPr id="14" name="TextBox 13"/>
            <p:cNvSpPr txBox="1"/>
            <p:nvPr/>
          </p:nvSpPr>
          <p:spPr>
            <a:xfrm>
              <a:off x="3631580" y="1145912"/>
              <a:ext cx="2903040" cy="338555"/>
            </a:xfrm>
            <a:prstGeom prst="rect">
              <a:avLst/>
            </a:prstGeom>
            <a:noFill/>
          </p:spPr>
          <p:txBody>
            <a:bodyPr wrap="square" rtlCol="0">
              <a:spAutoFit/>
            </a:bodyPr>
            <a:lstStyle/>
            <a:p>
              <a:r>
                <a:rPr lang="en-US" sz="1050" dirty="0">
                  <a:solidFill>
                    <a:prstClr val="black"/>
                  </a:solidFill>
                </a:rPr>
                <a:t>HMS Type 1 NUS   RMS 0.003 ppm</a:t>
              </a:r>
            </a:p>
          </p:txBody>
        </p:sp>
        <p:sp>
          <p:nvSpPr>
            <p:cNvPr id="15" name="TextBox 14"/>
            <p:cNvSpPr txBox="1"/>
            <p:nvPr/>
          </p:nvSpPr>
          <p:spPr>
            <a:xfrm>
              <a:off x="3631580" y="859445"/>
              <a:ext cx="2903040" cy="338555"/>
            </a:xfrm>
            <a:prstGeom prst="rect">
              <a:avLst/>
            </a:prstGeom>
            <a:noFill/>
          </p:spPr>
          <p:txBody>
            <a:bodyPr wrap="square" rtlCol="0">
              <a:spAutoFit/>
            </a:bodyPr>
            <a:lstStyle/>
            <a:p>
              <a:r>
                <a:rPr lang="en-US" sz="1050" dirty="0">
                  <a:solidFill>
                    <a:prstClr val="black"/>
                  </a:solidFill>
                </a:rPr>
                <a:t>Linear Prediction   </a:t>
              </a:r>
              <a:r>
                <a:rPr lang="en-US" sz="1050" dirty="0" smtClean="0">
                  <a:solidFill>
                    <a:prstClr val="black"/>
                  </a:solidFill>
                </a:rPr>
                <a:t>RMS </a:t>
              </a:r>
              <a:r>
                <a:rPr lang="en-US" sz="1050" dirty="0">
                  <a:solidFill>
                    <a:prstClr val="black"/>
                  </a:solidFill>
                </a:rPr>
                <a:t>0.001 ppm</a:t>
              </a:r>
            </a:p>
          </p:txBody>
        </p:sp>
        <p:sp>
          <p:nvSpPr>
            <p:cNvPr id="16" name="TextBox 15"/>
            <p:cNvSpPr txBox="1"/>
            <p:nvPr/>
          </p:nvSpPr>
          <p:spPr>
            <a:xfrm>
              <a:off x="3631580" y="1432379"/>
              <a:ext cx="2903040" cy="338555"/>
            </a:xfrm>
            <a:prstGeom prst="rect">
              <a:avLst/>
            </a:prstGeom>
            <a:noFill/>
          </p:spPr>
          <p:txBody>
            <a:bodyPr wrap="square" rtlCol="0">
              <a:spAutoFit/>
            </a:bodyPr>
            <a:lstStyle/>
            <a:p>
              <a:r>
                <a:rPr lang="en-US" sz="1050" dirty="0">
                  <a:solidFill>
                    <a:prstClr val="black"/>
                  </a:solidFill>
                </a:rPr>
                <a:t>HMS Type 2 NUS   RMS 0.002 ppm</a:t>
              </a:r>
            </a:p>
          </p:txBody>
        </p:sp>
        <p:sp>
          <p:nvSpPr>
            <p:cNvPr id="17" name="TextBox 16"/>
            <p:cNvSpPr txBox="1"/>
            <p:nvPr/>
          </p:nvSpPr>
          <p:spPr>
            <a:xfrm>
              <a:off x="3631580" y="1718846"/>
              <a:ext cx="2903040" cy="338555"/>
            </a:xfrm>
            <a:prstGeom prst="rect">
              <a:avLst/>
            </a:prstGeom>
            <a:noFill/>
          </p:spPr>
          <p:txBody>
            <a:bodyPr wrap="square" rtlCol="0">
              <a:spAutoFit/>
            </a:bodyPr>
            <a:lstStyle/>
            <a:p>
              <a:r>
                <a:rPr lang="en-US" sz="1050" dirty="0">
                  <a:solidFill>
                    <a:prstClr val="black"/>
                  </a:solidFill>
                </a:rPr>
                <a:t>Random </a:t>
              </a:r>
              <a:r>
                <a:rPr lang="en-US" sz="1050" dirty="0" smtClean="0">
                  <a:solidFill>
                    <a:prstClr val="black"/>
                  </a:solidFill>
                </a:rPr>
                <a:t>NUS	   RMS </a:t>
              </a:r>
              <a:r>
                <a:rPr lang="en-US" sz="1050" dirty="0">
                  <a:solidFill>
                    <a:prstClr val="black"/>
                  </a:solidFill>
                </a:rPr>
                <a:t>0.003 ppm</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962" y="961159"/>
              <a:ext cx="103258" cy="1010045"/>
            </a:xfrm>
            <a:prstGeom prst="rect">
              <a:avLst/>
            </a:prstGeom>
          </p:spPr>
        </p:pic>
      </p:grpSp>
      <p:grpSp>
        <p:nvGrpSpPr>
          <p:cNvPr id="19" name="Group 18"/>
          <p:cNvGrpSpPr/>
          <p:nvPr/>
        </p:nvGrpSpPr>
        <p:grpSpPr>
          <a:xfrm>
            <a:off x="7057225" y="1293795"/>
            <a:ext cx="2628900" cy="898467"/>
            <a:chOff x="3531962" y="859445"/>
            <a:chExt cx="3002658" cy="1197956"/>
          </a:xfrm>
        </p:grpSpPr>
        <p:sp>
          <p:nvSpPr>
            <p:cNvPr id="20" name="TextBox 19"/>
            <p:cNvSpPr txBox="1"/>
            <p:nvPr/>
          </p:nvSpPr>
          <p:spPr>
            <a:xfrm>
              <a:off x="3631580" y="1145912"/>
              <a:ext cx="2903040" cy="338555"/>
            </a:xfrm>
            <a:prstGeom prst="rect">
              <a:avLst/>
            </a:prstGeom>
            <a:noFill/>
          </p:spPr>
          <p:txBody>
            <a:bodyPr wrap="square" rtlCol="0">
              <a:spAutoFit/>
            </a:bodyPr>
            <a:lstStyle/>
            <a:p>
              <a:r>
                <a:rPr lang="en-US" sz="1050" dirty="0">
                  <a:solidFill>
                    <a:prstClr val="black"/>
                  </a:solidFill>
                </a:rPr>
                <a:t>HMS Type 1 NUS   RMS 0.02 ppm</a:t>
              </a:r>
            </a:p>
          </p:txBody>
        </p:sp>
        <p:sp>
          <p:nvSpPr>
            <p:cNvPr id="21" name="TextBox 20"/>
            <p:cNvSpPr txBox="1"/>
            <p:nvPr/>
          </p:nvSpPr>
          <p:spPr>
            <a:xfrm>
              <a:off x="3631580" y="859445"/>
              <a:ext cx="2903040" cy="338555"/>
            </a:xfrm>
            <a:prstGeom prst="rect">
              <a:avLst/>
            </a:prstGeom>
            <a:noFill/>
          </p:spPr>
          <p:txBody>
            <a:bodyPr wrap="square" rtlCol="0">
              <a:spAutoFit/>
            </a:bodyPr>
            <a:lstStyle/>
            <a:p>
              <a:r>
                <a:rPr lang="en-US" sz="1050" dirty="0">
                  <a:solidFill>
                    <a:prstClr val="black"/>
                  </a:solidFill>
                </a:rPr>
                <a:t>Linear Prediction   </a:t>
              </a:r>
              <a:r>
                <a:rPr lang="en-US" sz="1050" dirty="0" smtClean="0">
                  <a:solidFill>
                    <a:prstClr val="black"/>
                  </a:solidFill>
                </a:rPr>
                <a:t>RMS </a:t>
              </a:r>
              <a:r>
                <a:rPr lang="en-US" sz="1050" dirty="0">
                  <a:solidFill>
                    <a:prstClr val="black"/>
                  </a:solidFill>
                </a:rPr>
                <a:t>0.01 ppm</a:t>
              </a:r>
            </a:p>
          </p:txBody>
        </p:sp>
        <p:sp>
          <p:nvSpPr>
            <p:cNvPr id="22" name="TextBox 21"/>
            <p:cNvSpPr txBox="1"/>
            <p:nvPr/>
          </p:nvSpPr>
          <p:spPr>
            <a:xfrm>
              <a:off x="3631580" y="1432379"/>
              <a:ext cx="2903040" cy="338555"/>
            </a:xfrm>
            <a:prstGeom prst="rect">
              <a:avLst/>
            </a:prstGeom>
            <a:noFill/>
          </p:spPr>
          <p:txBody>
            <a:bodyPr wrap="square" rtlCol="0">
              <a:spAutoFit/>
            </a:bodyPr>
            <a:lstStyle/>
            <a:p>
              <a:r>
                <a:rPr lang="en-US" sz="1050" dirty="0">
                  <a:solidFill>
                    <a:prstClr val="black"/>
                  </a:solidFill>
                </a:rPr>
                <a:t>HMS Type 2 NUS   RMS 0.01 ppm</a:t>
              </a:r>
            </a:p>
          </p:txBody>
        </p:sp>
        <p:sp>
          <p:nvSpPr>
            <p:cNvPr id="23" name="TextBox 22"/>
            <p:cNvSpPr txBox="1"/>
            <p:nvPr/>
          </p:nvSpPr>
          <p:spPr>
            <a:xfrm>
              <a:off x="3631580" y="1718846"/>
              <a:ext cx="2903040" cy="338555"/>
            </a:xfrm>
            <a:prstGeom prst="rect">
              <a:avLst/>
            </a:prstGeom>
            <a:noFill/>
          </p:spPr>
          <p:txBody>
            <a:bodyPr wrap="square" rtlCol="0">
              <a:spAutoFit/>
            </a:bodyPr>
            <a:lstStyle/>
            <a:p>
              <a:r>
                <a:rPr lang="en-US" sz="1050" dirty="0">
                  <a:solidFill>
                    <a:prstClr val="black"/>
                  </a:solidFill>
                </a:rPr>
                <a:t>Random </a:t>
              </a:r>
              <a:r>
                <a:rPr lang="en-US" sz="1050" dirty="0" smtClean="0">
                  <a:solidFill>
                    <a:prstClr val="black"/>
                  </a:solidFill>
                </a:rPr>
                <a:t>NUS	   RMS </a:t>
              </a:r>
              <a:r>
                <a:rPr lang="en-US" sz="1050" dirty="0">
                  <a:solidFill>
                    <a:prstClr val="black"/>
                  </a:solidFill>
                </a:rPr>
                <a:t>0.02 ppm</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962" y="961159"/>
              <a:ext cx="103258" cy="1010045"/>
            </a:xfrm>
            <a:prstGeom prst="rect">
              <a:avLst/>
            </a:prstGeom>
          </p:spPr>
        </p:pic>
      </p:grpSp>
      <p:sp>
        <p:nvSpPr>
          <p:cNvPr id="26" name="TextBox 25"/>
          <p:cNvSpPr txBox="1"/>
          <p:nvPr/>
        </p:nvSpPr>
        <p:spPr>
          <a:xfrm>
            <a:off x="2297019" y="464101"/>
            <a:ext cx="7716465" cy="41549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100" i="1" kern="0" dirty="0">
                <a:solidFill>
                  <a:prstClr val="black"/>
                </a:solidFill>
                <a:latin typeface="Arial" panose="020B0604020202020204" pitchFamily="34" charset="0"/>
                <a:cs typeface="Arial" panose="020B0604020202020204" pitchFamily="34" charset="0"/>
              </a:rPr>
              <a:t>Reproducibility of Peak Positions for G-UDCA Example</a:t>
            </a:r>
          </a:p>
        </p:txBody>
      </p:sp>
      <p:sp>
        <p:nvSpPr>
          <p:cNvPr id="27" name="TextBox 26"/>
          <p:cNvSpPr txBox="1"/>
          <p:nvPr/>
        </p:nvSpPr>
        <p:spPr>
          <a:xfrm>
            <a:off x="174463" y="1093310"/>
            <a:ext cx="369332" cy="3721061"/>
          </a:xfrm>
          <a:prstGeom prst="rect">
            <a:avLst/>
          </a:prstGeom>
          <a:noFill/>
        </p:spPr>
        <p:txBody>
          <a:bodyPr vert="vert270" wrap="square" rtlCol="0">
            <a:spAutoFit/>
          </a:bodyPr>
          <a:lstStyle/>
          <a:p>
            <a:pPr algn="ctr"/>
            <a:r>
              <a:rPr lang="en-US" sz="1200" i="1" baseline="30000" dirty="0">
                <a:solidFill>
                  <a:prstClr val="white">
                    <a:lumMod val="50000"/>
                  </a:prstClr>
                </a:solidFill>
              </a:rPr>
              <a:t>1</a:t>
            </a:r>
            <a:r>
              <a:rPr lang="en-US" sz="1200" i="1" dirty="0">
                <a:solidFill>
                  <a:prstClr val="white">
                    <a:lumMod val="50000"/>
                  </a:prstClr>
                </a:solidFill>
              </a:rPr>
              <a:t>H ppm Peak Position in Related Spectrum</a:t>
            </a:r>
          </a:p>
        </p:txBody>
      </p:sp>
      <p:sp>
        <p:nvSpPr>
          <p:cNvPr id="28" name="TextBox 27"/>
          <p:cNvSpPr txBox="1"/>
          <p:nvPr/>
        </p:nvSpPr>
        <p:spPr>
          <a:xfrm>
            <a:off x="6113905" y="1093310"/>
            <a:ext cx="369332" cy="3721061"/>
          </a:xfrm>
          <a:prstGeom prst="rect">
            <a:avLst/>
          </a:prstGeom>
          <a:noFill/>
        </p:spPr>
        <p:txBody>
          <a:bodyPr vert="vert270" wrap="square" rtlCol="0">
            <a:spAutoFit/>
          </a:bodyPr>
          <a:lstStyle/>
          <a:p>
            <a:pPr algn="ctr"/>
            <a:r>
              <a:rPr lang="en-US" sz="1200" i="1" baseline="30000" dirty="0">
                <a:solidFill>
                  <a:prstClr val="white">
                    <a:lumMod val="50000"/>
                  </a:prstClr>
                </a:solidFill>
              </a:rPr>
              <a:t>13</a:t>
            </a:r>
            <a:r>
              <a:rPr lang="en-US" sz="1200" i="1" dirty="0">
                <a:solidFill>
                  <a:prstClr val="white">
                    <a:lumMod val="50000"/>
                  </a:prstClr>
                </a:solidFill>
              </a:rPr>
              <a:t>C ppm Peak Position in Related Spectrum</a:t>
            </a:r>
          </a:p>
        </p:txBody>
      </p:sp>
    </p:spTree>
    <p:extLst>
      <p:ext uri="{BB962C8B-B14F-4D97-AF65-F5344CB8AC3E}">
        <p14:creationId xmlns:p14="http://schemas.microsoft.com/office/powerpoint/2010/main" val="13339081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3011913" y="685800"/>
            <a:ext cx="5939574" cy="4590618"/>
            <a:chOff x="5257800" y="1524000"/>
            <a:chExt cx="5939574" cy="459061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524000"/>
              <a:ext cx="5939574" cy="4590618"/>
            </a:xfrm>
            <a:prstGeom prst="rect">
              <a:avLst/>
            </a:prstGeom>
          </p:spPr>
        </p:pic>
        <p:sp>
          <p:nvSpPr>
            <p:cNvPr id="6" name="Rectangle 5"/>
            <p:cNvSpPr/>
            <p:nvPr/>
          </p:nvSpPr>
          <p:spPr>
            <a:xfrm>
              <a:off x="9144000" y="1653208"/>
              <a:ext cx="152400" cy="4114800"/>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Box 2"/>
          <p:cNvSpPr txBox="1"/>
          <p:nvPr/>
        </p:nvSpPr>
        <p:spPr>
          <a:xfrm>
            <a:off x="374573" y="5334001"/>
            <a:ext cx="11347373" cy="923330"/>
          </a:xfrm>
          <a:prstGeom prst="rect">
            <a:avLst/>
          </a:prstGeom>
          <a:noFill/>
        </p:spPr>
        <p:txBody>
          <a:bodyPr wrap="square" rtlCol="0">
            <a:spAutoFit/>
          </a:bodyPr>
          <a:lstStyle/>
          <a:p>
            <a:pPr algn="just"/>
            <a:r>
              <a:rPr lang="en-US" dirty="0">
                <a:solidFill>
                  <a:prstClr val="black"/>
                </a:solidFill>
                <a:latin typeface="Arial" panose="020B0604020202020204" pitchFamily="34" charset="0"/>
                <a:cs typeface="Arial" panose="020B0604020202020204" pitchFamily="34" charset="0"/>
              </a:rPr>
              <a:t>What’s the max number of signals expected in a band from the </a:t>
            </a:r>
            <a:r>
              <a:rPr lang="en-US" dirty="0" smtClean="0">
                <a:solidFill>
                  <a:prstClr val="black"/>
                </a:solidFill>
                <a:latin typeface="Arial" panose="020B0604020202020204" pitchFamily="34" charset="0"/>
                <a:cs typeface="Arial" panose="020B0604020202020204" pitchFamily="34" charset="0"/>
              </a:rPr>
              <a:t>spectrum? The </a:t>
            </a:r>
            <a:r>
              <a:rPr lang="en-US" dirty="0">
                <a:solidFill>
                  <a:prstClr val="black"/>
                </a:solidFill>
                <a:latin typeface="Arial" panose="020B0604020202020204" pitchFamily="34" charset="0"/>
                <a:cs typeface="Arial" panose="020B0604020202020204" pitchFamily="34" charset="0"/>
              </a:rPr>
              <a:t>number of increments should be at least several times this number for </a:t>
            </a:r>
            <a:r>
              <a:rPr lang="en-US" dirty="0">
                <a:solidFill>
                  <a:srgbClr val="FF0000"/>
                </a:solidFill>
                <a:latin typeface="Arial" panose="020B0604020202020204" pitchFamily="34" charset="0"/>
                <a:cs typeface="Arial" panose="020B0604020202020204" pitchFamily="34" charset="0"/>
              </a:rPr>
              <a:t>any schedule</a:t>
            </a:r>
            <a:r>
              <a:rPr lang="en-US" dirty="0">
                <a:solidFill>
                  <a:prstClr val="black"/>
                </a:solidFill>
                <a:latin typeface="Arial" panose="020B0604020202020204" pitchFamily="34" charset="0"/>
                <a:cs typeface="Arial" panose="020B0604020202020204" pitchFamily="34" charset="0"/>
              </a:rPr>
              <a:t>, conventional or NUS. In the G-UDCA examples, which have ~8 signals in the most crowded bands, there were ~16x8 increments.</a:t>
            </a:r>
          </a:p>
        </p:txBody>
      </p:sp>
      <p:sp>
        <p:nvSpPr>
          <p:cNvPr id="7" name="TextBox 6"/>
          <p:cNvSpPr txBox="1"/>
          <p:nvPr/>
        </p:nvSpPr>
        <p:spPr>
          <a:xfrm>
            <a:off x="1926433" y="76200"/>
            <a:ext cx="8110537"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rPr>
              <a:t>How Many Increments Should I Measure?</a:t>
            </a:r>
          </a:p>
        </p:txBody>
      </p:sp>
    </p:spTree>
    <p:extLst>
      <p:ext uri="{BB962C8B-B14F-4D97-AF65-F5344CB8AC3E}">
        <p14:creationId xmlns:p14="http://schemas.microsoft.com/office/powerpoint/2010/main" val="20043123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440" y="762461"/>
            <a:ext cx="6264761" cy="5028571"/>
          </a:xfrm>
          <a:prstGeom prst="rect">
            <a:avLst/>
          </a:prstGeom>
        </p:spPr>
      </p:pic>
      <p:sp>
        <p:nvSpPr>
          <p:cNvPr id="3" name="TextBox 2"/>
          <p:cNvSpPr txBox="1"/>
          <p:nvPr/>
        </p:nvSpPr>
        <p:spPr>
          <a:xfrm>
            <a:off x="4419600" y="5753100"/>
            <a:ext cx="5715000" cy="369332"/>
          </a:xfrm>
          <a:prstGeom prst="rect">
            <a:avLst/>
          </a:prstGeom>
          <a:noFill/>
        </p:spPr>
        <p:txBody>
          <a:bodyPr wrap="square" rtlCol="0">
            <a:spAutoFit/>
          </a:bodyPr>
          <a:lstStyle/>
          <a:p>
            <a:pPr algn="ctr" fontAlgn="base">
              <a:spcBef>
                <a:spcPct val="50000"/>
              </a:spcBef>
              <a:spcAft>
                <a:spcPct val="0"/>
              </a:spcAft>
            </a:pPr>
            <a:r>
              <a:rPr lang="en-US" i="1" dirty="0">
                <a:solidFill>
                  <a:srgbClr val="0070C0"/>
                </a:solidFill>
                <a:latin typeface="Arial" charset="0"/>
              </a:rPr>
              <a:t>NUS Sampling Density</a:t>
            </a:r>
          </a:p>
        </p:txBody>
      </p:sp>
      <p:sp>
        <p:nvSpPr>
          <p:cNvPr id="4" name="TextBox 3"/>
          <p:cNvSpPr txBox="1"/>
          <p:nvPr/>
        </p:nvSpPr>
        <p:spPr>
          <a:xfrm>
            <a:off x="5600140" y="2141264"/>
            <a:ext cx="1661160" cy="584775"/>
          </a:xfrm>
          <a:prstGeom prst="rect">
            <a:avLst/>
          </a:prstGeom>
          <a:noFill/>
        </p:spPr>
        <p:txBody>
          <a:bodyPr wrap="square" rtlCol="0">
            <a:spAutoFit/>
          </a:bodyPr>
          <a:lstStyle/>
          <a:p>
            <a:pPr algn="ctr" fontAlgn="base">
              <a:spcBef>
                <a:spcPct val="50000"/>
              </a:spcBef>
              <a:spcAft>
                <a:spcPct val="0"/>
              </a:spcAft>
            </a:pPr>
            <a:r>
              <a:rPr lang="en-US" sz="1600" i="1" dirty="0">
                <a:solidFill>
                  <a:srgbClr val="C00000"/>
                </a:solidFill>
                <a:latin typeface="Arial" charset="0"/>
              </a:rPr>
              <a:t>Bad Reconstruction</a:t>
            </a:r>
          </a:p>
        </p:txBody>
      </p:sp>
      <p:sp>
        <p:nvSpPr>
          <p:cNvPr id="5" name="TextBox 4"/>
          <p:cNvSpPr txBox="1"/>
          <p:nvPr/>
        </p:nvSpPr>
        <p:spPr>
          <a:xfrm>
            <a:off x="8384601" y="4501576"/>
            <a:ext cx="1661160" cy="584775"/>
          </a:xfrm>
          <a:prstGeom prst="rect">
            <a:avLst/>
          </a:prstGeom>
          <a:noFill/>
        </p:spPr>
        <p:txBody>
          <a:bodyPr wrap="square" rtlCol="0">
            <a:spAutoFit/>
          </a:bodyPr>
          <a:lstStyle/>
          <a:p>
            <a:pPr algn="ctr" fontAlgn="base">
              <a:spcBef>
                <a:spcPct val="50000"/>
              </a:spcBef>
              <a:spcAft>
                <a:spcPct val="0"/>
              </a:spcAft>
            </a:pPr>
            <a:r>
              <a:rPr lang="en-US" sz="1600" i="1" dirty="0">
                <a:solidFill>
                  <a:srgbClr val="70AD47">
                    <a:lumMod val="50000"/>
                  </a:srgbClr>
                </a:solidFill>
                <a:latin typeface="Arial" charset="0"/>
              </a:rPr>
              <a:t>Good Reconstruction</a:t>
            </a:r>
          </a:p>
        </p:txBody>
      </p:sp>
      <p:sp>
        <p:nvSpPr>
          <p:cNvPr id="6" name="TextBox 5"/>
          <p:cNvSpPr txBox="1"/>
          <p:nvPr/>
        </p:nvSpPr>
        <p:spPr>
          <a:xfrm>
            <a:off x="5373429" y="990600"/>
            <a:ext cx="3581400" cy="338554"/>
          </a:xfrm>
          <a:prstGeom prst="rect">
            <a:avLst/>
          </a:prstGeom>
          <a:noFill/>
        </p:spPr>
        <p:txBody>
          <a:bodyPr wrap="square" rtlCol="0">
            <a:spAutoFit/>
          </a:bodyPr>
          <a:lstStyle/>
          <a:p>
            <a:pPr fontAlgn="base">
              <a:spcBef>
                <a:spcPct val="50000"/>
              </a:spcBef>
              <a:spcAft>
                <a:spcPct val="0"/>
              </a:spcAft>
            </a:pPr>
            <a:r>
              <a:rPr lang="en-US" sz="1600" dirty="0">
                <a:solidFill>
                  <a:srgbClr val="1307FF"/>
                </a:solidFill>
                <a:latin typeface="Arial" charset="0"/>
              </a:rPr>
              <a:t>Conventional Compressed Sensing</a:t>
            </a:r>
          </a:p>
        </p:txBody>
      </p:sp>
      <p:sp>
        <p:nvSpPr>
          <p:cNvPr id="7" name="TextBox 6"/>
          <p:cNvSpPr txBox="1"/>
          <p:nvPr/>
        </p:nvSpPr>
        <p:spPr>
          <a:xfrm>
            <a:off x="5373429" y="1287277"/>
            <a:ext cx="3581400" cy="338554"/>
          </a:xfrm>
          <a:prstGeom prst="rect">
            <a:avLst/>
          </a:prstGeom>
          <a:noFill/>
        </p:spPr>
        <p:txBody>
          <a:bodyPr wrap="square" rtlCol="0">
            <a:spAutoFit/>
          </a:bodyPr>
          <a:lstStyle/>
          <a:p>
            <a:pPr fontAlgn="base">
              <a:spcBef>
                <a:spcPct val="50000"/>
              </a:spcBef>
              <a:spcAft>
                <a:spcPct val="0"/>
              </a:spcAft>
            </a:pPr>
            <a:r>
              <a:rPr lang="en-US" sz="1600" dirty="0">
                <a:solidFill>
                  <a:prstClr val="black"/>
                </a:solidFill>
                <a:latin typeface="Arial" charset="0"/>
              </a:rPr>
              <a:t>2D NMR</a:t>
            </a:r>
          </a:p>
        </p:txBody>
      </p:sp>
      <p:sp>
        <p:nvSpPr>
          <p:cNvPr id="8" name="TextBox 7"/>
          <p:cNvSpPr txBox="1"/>
          <p:nvPr/>
        </p:nvSpPr>
        <p:spPr>
          <a:xfrm>
            <a:off x="1674826" y="1845428"/>
            <a:ext cx="2345838" cy="2862322"/>
          </a:xfrm>
          <a:prstGeom prst="rect">
            <a:avLst/>
          </a:prstGeom>
          <a:noFill/>
        </p:spPr>
        <p:txBody>
          <a:bodyPr wrap="square" rtlCol="0">
            <a:spAutoFit/>
          </a:bodyPr>
          <a:lstStyle/>
          <a:p>
            <a:pPr algn="ctr" fontAlgn="base">
              <a:spcAft>
                <a:spcPct val="0"/>
              </a:spcAft>
            </a:pPr>
            <a:r>
              <a:rPr lang="en-US" i="1" dirty="0">
                <a:solidFill>
                  <a:srgbClr val="0070C0"/>
                </a:solidFill>
                <a:latin typeface="Arial" charset="0"/>
              </a:rPr>
              <a:t>Ratio of Number of Signals to Final Size</a:t>
            </a:r>
          </a:p>
          <a:p>
            <a:pPr algn="ctr" fontAlgn="base">
              <a:spcAft>
                <a:spcPct val="0"/>
              </a:spcAft>
            </a:pPr>
            <a:endParaRPr lang="en-US" i="1" dirty="0">
              <a:solidFill>
                <a:srgbClr val="0070C0"/>
              </a:solidFill>
              <a:latin typeface="Arial" charset="0"/>
            </a:endParaRPr>
          </a:p>
          <a:p>
            <a:pPr algn="ctr" fontAlgn="base">
              <a:spcAft>
                <a:spcPct val="0"/>
              </a:spcAft>
            </a:pPr>
            <a:r>
              <a:rPr lang="en-US" i="1" dirty="0">
                <a:solidFill>
                  <a:srgbClr val="0070C0"/>
                </a:solidFill>
                <a:latin typeface="Arial" charset="0"/>
              </a:rPr>
              <a:t>For Example:</a:t>
            </a:r>
          </a:p>
          <a:p>
            <a:pPr algn="ctr" fontAlgn="base">
              <a:spcAft>
                <a:spcPct val="0"/>
              </a:spcAft>
            </a:pPr>
            <a:endParaRPr lang="en-US" i="1" dirty="0">
              <a:solidFill>
                <a:srgbClr val="0070C0"/>
              </a:solidFill>
              <a:latin typeface="Arial" charset="0"/>
            </a:endParaRPr>
          </a:p>
          <a:p>
            <a:pPr algn="ctr" fontAlgn="base">
              <a:spcAft>
                <a:spcPct val="0"/>
              </a:spcAft>
            </a:pPr>
            <a:r>
              <a:rPr lang="en-US" i="1" dirty="0">
                <a:solidFill>
                  <a:srgbClr val="0070C0"/>
                </a:solidFill>
                <a:latin typeface="Arial" charset="0"/>
              </a:rPr>
              <a:t>128 Points Sampled at 50% Density </a:t>
            </a:r>
          </a:p>
          <a:p>
            <a:pPr algn="ctr" fontAlgn="base">
              <a:spcAft>
                <a:spcPct val="0"/>
              </a:spcAft>
            </a:pPr>
            <a:r>
              <a:rPr lang="en-US" i="1" dirty="0">
                <a:solidFill>
                  <a:srgbClr val="0070C0"/>
                </a:solidFill>
                <a:latin typeface="Arial" charset="0"/>
              </a:rPr>
              <a:t>(64 Samples) Allows for ~12 Signals Max per Column</a:t>
            </a:r>
          </a:p>
        </p:txBody>
      </p:sp>
      <p:sp>
        <p:nvSpPr>
          <p:cNvPr id="9" name="TextBox 8"/>
          <p:cNvSpPr txBox="1"/>
          <p:nvPr/>
        </p:nvSpPr>
        <p:spPr>
          <a:xfrm>
            <a:off x="1204292" y="76201"/>
            <a:ext cx="9783417" cy="641189"/>
          </a:xfrm>
          <a:prstGeom prst="rect">
            <a:avLst/>
          </a:prstGeom>
          <a:noFill/>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000" i="1" dirty="0">
                <a:solidFill>
                  <a:prstClr val="black"/>
                </a:solidFill>
                <a:latin typeface="Century Gothic" panose="020B0502020202020204" pitchFamily="34" charset="0"/>
                <a:cs typeface="Arial" panose="020B0604020202020204" pitchFamily="34" charset="0"/>
              </a:rPr>
              <a:t>For NUS, the Signal Needs to be “Sparse” (More Empty Space Than Signal) </a:t>
            </a:r>
            <a:r>
              <a:rPr lang="en-US" sz="2000" i="1" dirty="0">
                <a:solidFill>
                  <a:srgbClr val="FF0000"/>
                </a:solidFill>
                <a:latin typeface="Century Gothic" panose="020B0502020202020204" pitchFamily="34" charset="0"/>
                <a:cs typeface="Arial" panose="020B0604020202020204" pitchFamily="34" charset="0"/>
              </a:rPr>
              <a:t>50% Sampling Density Requires ~5 to 10 x more Samples than Signals</a:t>
            </a:r>
          </a:p>
        </p:txBody>
      </p:sp>
      <p:sp>
        <p:nvSpPr>
          <p:cNvPr id="10" name="TextBox 9"/>
          <p:cNvSpPr txBox="1"/>
          <p:nvPr/>
        </p:nvSpPr>
        <p:spPr>
          <a:xfrm>
            <a:off x="1214231" y="6172201"/>
            <a:ext cx="9763539" cy="646331"/>
          </a:xfrm>
          <a:prstGeom prst="rect">
            <a:avLst/>
          </a:prstGeom>
          <a:noFill/>
        </p:spPr>
        <p:txBody>
          <a:bodyPr wrap="square" rtlCol="0">
            <a:spAutoFit/>
          </a:bodyPr>
          <a:lstStyle/>
          <a:p>
            <a:pPr algn="ctr" fontAlgn="base">
              <a:spcAft>
                <a:spcPct val="0"/>
              </a:spcAft>
            </a:pPr>
            <a:r>
              <a:rPr lang="en-US" i="1" dirty="0">
                <a:solidFill>
                  <a:prstClr val="white">
                    <a:lumMod val="50000"/>
                  </a:prstClr>
                </a:solidFill>
                <a:latin typeface="Arial" charset="0"/>
              </a:rPr>
              <a:t>Adapted from: Analysis of </a:t>
            </a:r>
            <a:r>
              <a:rPr lang="en-US" i="1" dirty="0" err="1">
                <a:solidFill>
                  <a:prstClr val="white">
                    <a:lumMod val="50000"/>
                  </a:prstClr>
                </a:solidFill>
                <a:latin typeface="Arial" charset="0"/>
              </a:rPr>
              <a:t>Undersampled</a:t>
            </a:r>
            <a:r>
              <a:rPr lang="en-US" i="1" dirty="0">
                <a:solidFill>
                  <a:prstClr val="white">
                    <a:lumMod val="50000"/>
                  </a:prstClr>
                </a:solidFill>
                <a:latin typeface="Arial" charset="0"/>
              </a:rPr>
              <a:t> Measurement Schemes, with Application to Magnetic Resonance Spectroscopy, </a:t>
            </a:r>
            <a:r>
              <a:rPr lang="en-US" i="1" dirty="0" err="1">
                <a:solidFill>
                  <a:prstClr val="white">
                    <a:lumMod val="50000"/>
                  </a:prstClr>
                </a:solidFill>
                <a:latin typeface="Arial" charset="0"/>
              </a:rPr>
              <a:t>Hatef</a:t>
            </a:r>
            <a:r>
              <a:rPr lang="en-US" i="1" dirty="0">
                <a:solidFill>
                  <a:prstClr val="white">
                    <a:lumMod val="50000"/>
                  </a:prstClr>
                </a:solidFill>
                <a:latin typeface="Arial" charset="0"/>
              </a:rPr>
              <a:t> </a:t>
            </a:r>
            <a:r>
              <a:rPr lang="en-US" i="1" dirty="0" err="1">
                <a:solidFill>
                  <a:prstClr val="white">
                    <a:lumMod val="50000"/>
                  </a:prstClr>
                </a:solidFill>
                <a:latin typeface="Arial" charset="0"/>
              </a:rPr>
              <a:t>Monajemi</a:t>
            </a:r>
            <a:r>
              <a:rPr lang="en-US" i="1" dirty="0">
                <a:solidFill>
                  <a:prstClr val="white">
                    <a:lumMod val="50000"/>
                  </a:prstClr>
                </a:solidFill>
                <a:latin typeface="Arial" charset="0"/>
              </a:rPr>
              <a:t> PhD Defense, </a:t>
            </a:r>
            <a:r>
              <a:rPr lang="en-US" i="1" dirty="0" smtClean="0">
                <a:solidFill>
                  <a:prstClr val="white">
                    <a:lumMod val="50000"/>
                  </a:prstClr>
                </a:solidFill>
                <a:latin typeface="Arial" charset="0"/>
              </a:rPr>
              <a:t>Stanford </a:t>
            </a:r>
            <a:r>
              <a:rPr lang="en-US" i="1" dirty="0">
                <a:solidFill>
                  <a:prstClr val="white">
                    <a:lumMod val="50000"/>
                  </a:prstClr>
                </a:solidFill>
                <a:latin typeface="Arial" charset="0"/>
              </a:rPr>
              <a:t>University 2016</a:t>
            </a:r>
          </a:p>
        </p:txBody>
      </p:sp>
      <p:cxnSp>
        <p:nvCxnSpPr>
          <p:cNvPr id="12" name="Straight Connector 11"/>
          <p:cNvCxnSpPr/>
          <p:nvPr/>
        </p:nvCxnSpPr>
        <p:spPr>
          <a:xfrm flipH="1">
            <a:off x="4495800" y="4419600"/>
            <a:ext cx="3383280" cy="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00641" y="4430751"/>
            <a:ext cx="0" cy="99060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9477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smtClean="0">
                <a:solidFill>
                  <a:srgbClr val="05CDFF"/>
                </a:solidFill>
                <a:latin typeface="Century Gothic" panose="020B0502020202020204" pitchFamily="34" charset="0"/>
              </a:rPr>
              <a:t>Other Applications of NUS Reconstruction Methods</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17931602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23" name="Straight Connector 22"/>
          <p:cNvCxnSpPr/>
          <p:nvPr/>
        </p:nvCxnSpPr>
        <p:spPr>
          <a:xfrm flipV="1">
            <a:off x="1245494" y="2495522"/>
            <a:ext cx="4537875" cy="29306"/>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22357" y="2825722"/>
            <a:ext cx="5548343" cy="20814"/>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360457" y="3149040"/>
            <a:ext cx="4422912" cy="6882"/>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Baseline Distortion: Replace Points in  the Time Domain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722" y="2377675"/>
            <a:ext cx="4351407" cy="2810466"/>
          </a:xfrm>
          <a:prstGeom prst="rect">
            <a:avLst/>
          </a:prstGeom>
        </p:spPr>
      </p:pic>
      <p:cxnSp>
        <p:nvCxnSpPr>
          <p:cNvPr id="26" name="Straight Connector 25"/>
          <p:cNvCxnSpPr/>
          <p:nvPr/>
        </p:nvCxnSpPr>
        <p:spPr>
          <a:xfrm flipV="1">
            <a:off x="1119157" y="52576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9950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31723" y="5404937"/>
            <a:ext cx="3960978"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7175499" y="5650529"/>
            <a:ext cx="3921525"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91603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35335" y="23439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6928" y="1143850"/>
            <a:ext cx="3055908" cy="1015663"/>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Distortion Localized in Early Points of Time Domain</a:t>
            </a:r>
          </a:p>
        </p:txBody>
      </p:sp>
      <p:sp>
        <p:nvSpPr>
          <p:cNvPr id="2" name="Oval 1"/>
          <p:cNvSpPr/>
          <p:nvPr/>
        </p:nvSpPr>
        <p:spPr>
          <a:xfrm>
            <a:off x="1176914" y="24327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1215014" y="27502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1253114" y="30804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 Box 30"/>
          <p:cNvSpPr txBox="1">
            <a:spLocks noChangeArrowheads="1"/>
          </p:cNvSpPr>
          <p:nvPr/>
        </p:nvSpPr>
        <p:spPr bwMode="auto">
          <a:xfrm>
            <a:off x="1833223" y="2618785"/>
            <a:ext cx="2904972" cy="400110"/>
          </a:xfrm>
          <a:prstGeom prst="rect">
            <a:avLst/>
          </a:prstGeom>
          <a:solidFill>
            <a:srgbClr val="EAF2FA"/>
          </a:solidFill>
          <a:ln>
            <a:noFill/>
          </a:ln>
          <a:effectLst/>
          <a:extLst/>
        </p:spPr>
        <p:txBody>
          <a:bodyPr wrap="square">
            <a:spAutoFit/>
          </a:bodyPr>
          <a:lstStyle/>
          <a:p>
            <a:r>
              <a:rPr lang="en-US" sz="2000" i="1" dirty="0" smtClean="0">
                <a:solidFill>
                  <a:prstClr val="black"/>
                </a:solidFill>
                <a:latin typeface="Courier New" panose="02070309020205020404" pitchFamily="49" charset="0"/>
                <a:cs typeface="Courier New" panose="02070309020205020404" pitchFamily="49" charset="0"/>
              </a:rPr>
              <a:t>cos</a:t>
            </a:r>
            <a:r>
              <a:rPr lang="en-US" sz="2000" i="1" dirty="0">
                <a:solidFill>
                  <a:prstClr val="black"/>
                </a:solidFill>
                <a:latin typeface="Courier New" panose="02070309020205020404" pitchFamily="49" charset="0"/>
                <a:cs typeface="Courier New" panose="02070309020205020404" pitchFamily="49" charset="0"/>
              </a:rPr>
              <a:t>( 2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a:t>
            </a:r>
            <a:r>
              <a:rPr lang="en-US" sz="2000" i="1" dirty="0" smtClean="0">
                <a:solidFill>
                  <a:prstClr val="black"/>
                </a:solidFill>
                <a:latin typeface="Courier New" panose="02070309020205020404" pitchFamily="49" charset="0"/>
                <a:cs typeface="Courier New" panose="02070309020205020404" pitchFamily="49" charset="0"/>
              </a:rPr>
              <a:t>) f = 1</a:t>
            </a:r>
          </a:p>
        </p:txBody>
      </p:sp>
      <p:sp>
        <p:nvSpPr>
          <p:cNvPr id="30" name="Text Box 30"/>
          <p:cNvSpPr txBox="1">
            <a:spLocks noChangeArrowheads="1"/>
          </p:cNvSpPr>
          <p:nvPr/>
        </p:nvSpPr>
        <p:spPr bwMode="auto">
          <a:xfrm>
            <a:off x="1548327" y="2296259"/>
            <a:ext cx="2795073" cy="400110"/>
          </a:xfrm>
          <a:prstGeom prst="rect">
            <a:avLst/>
          </a:prstGeom>
          <a:solidFill>
            <a:srgbClr val="EAF2FA"/>
          </a:solidFill>
          <a:ln>
            <a:noFill/>
          </a:ln>
          <a:effectLst/>
          <a:extLst/>
        </p:spPr>
        <p:txBody>
          <a:bodyPr wrap="square">
            <a:spAutoFit/>
          </a:bodyPr>
          <a:lstStyle/>
          <a:p>
            <a:r>
              <a:rPr lang="en-US" sz="2000" i="1" dirty="0" smtClean="0">
                <a:solidFill>
                  <a:prstClr val="black"/>
                </a:solidFill>
                <a:latin typeface="Courier New" panose="02070309020205020404" pitchFamily="49" charset="0"/>
                <a:cs typeface="Courier New" panose="02070309020205020404" pitchFamily="49" charset="0"/>
              </a:rPr>
              <a:t>cos</a:t>
            </a:r>
            <a:r>
              <a:rPr lang="en-US" sz="2000" i="1" dirty="0">
                <a:solidFill>
                  <a:prstClr val="black"/>
                </a:solidFill>
                <a:latin typeface="Courier New" panose="02070309020205020404" pitchFamily="49" charset="0"/>
                <a:cs typeface="Courier New" panose="02070309020205020404" pitchFamily="49" charset="0"/>
              </a:rPr>
              <a:t>( 2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a:t>
            </a:r>
            <a:r>
              <a:rPr lang="en-US" sz="2000" i="1" dirty="0" smtClean="0">
                <a:solidFill>
                  <a:prstClr val="black"/>
                </a:solidFill>
                <a:latin typeface="Courier New" panose="02070309020205020404" pitchFamily="49" charset="0"/>
                <a:cs typeface="Courier New" panose="02070309020205020404" pitchFamily="49" charset="0"/>
              </a:rPr>
              <a:t>) f = 0</a:t>
            </a:r>
          </a:p>
        </p:txBody>
      </p:sp>
      <p:sp>
        <p:nvSpPr>
          <p:cNvPr id="31" name="Text Box 30"/>
          <p:cNvSpPr txBox="1">
            <a:spLocks noChangeArrowheads="1"/>
          </p:cNvSpPr>
          <p:nvPr/>
        </p:nvSpPr>
        <p:spPr bwMode="auto">
          <a:xfrm>
            <a:off x="2193537" y="2963798"/>
            <a:ext cx="2776877" cy="400110"/>
          </a:xfrm>
          <a:prstGeom prst="rect">
            <a:avLst/>
          </a:prstGeom>
          <a:solidFill>
            <a:srgbClr val="EAF2FA"/>
          </a:solidFill>
          <a:ln>
            <a:noFill/>
          </a:ln>
          <a:effectLst/>
          <a:extLst/>
        </p:spPr>
        <p:txBody>
          <a:bodyPr wrap="square">
            <a:spAutoFit/>
          </a:bodyPr>
          <a:lstStyle/>
          <a:p>
            <a:r>
              <a:rPr lang="en-US" sz="2000" i="1" dirty="0" smtClean="0">
                <a:solidFill>
                  <a:prstClr val="black"/>
                </a:solidFill>
                <a:latin typeface="Courier New" panose="02070309020205020404" pitchFamily="49" charset="0"/>
                <a:cs typeface="Courier New" panose="02070309020205020404" pitchFamily="49" charset="0"/>
              </a:rPr>
              <a:t>cos</a:t>
            </a:r>
            <a:r>
              <a:rPr lang="en-US" sz="2000" i="1" dirty="0">
                <a:solidFill>
                  <a:prstClr val="black"/>
                </a:solidFill>
                <a:latin typeface="Courier New" panose="02070309020205020404" pitchFamily="49" charset="0"/>
                <a:cs typeface="Courier New" panose="02070309020205020404" pitchFamily="49" charset="0"/>
              </a:rPr>
              <a:t>( 2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a:t>
            </a:r>
            <a:r>
              <a:rPr lang="en-US" sz="2000" i="1" dirty="0" smtClean="0">
                <a:solidFill>
                  <a:prstClr val="black"/>
                </a:solidFill>
                <a:latin typeface="Courier New" panose="02070309020205020404" pitchFamily="49" charset="0"/>
                <a:cs typeface="Courier New" panose="02070309020205020404" pitchFamily="49" charset="0"/>
              </a:rPr>
              <a:t>) f = 2</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342" y="923283"/>
            <a:ext cx="4379942" cy="997060"/>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833" y="2290687"/>
            <a:ext cx="4337776" cy="1333333"/>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705" y="3782274"/>
            <a:ext cx="4311111" cy="1128889"/>
          </a:xfrm>
          <a:prstGeom prst="rect">
            <a:avLst/>
          </a:prstGeom>
        </p:spPr>
      </p:pic>
      <p:cxnSp>
        <p:nvCxnSpPr>
          <p:cNvPr id="38" name="Straight Connector 37"/>
          <p:cNvCxnSpPr/>
          <p:nvPr/>
        </p:nvCxnSpPr>
        <p:spPr>
          <a:xfrm>
            <a:off x="5748882" y="3149040"/>
            <a:ext cx="0" cy="1050777"/>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740725" y="1520117"/>
            <a:ext cx="8157" cy="949961"/>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36182" y="1532817"/>
            <a:ext cx="1075435" cy="17300"/>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36182" y="4187117"/>
            <a:ext cx="1075435" cy="17300"/>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8818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757" r="-10757"/>
          <a:stretch/>
        </p:blipFill>
        <p:spPr>
          <a:xfrm>
            <a:off x="1691640" y="2657529"/>
            <a:ext cx="4292006" cy="29018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022" y="2733275"/>
            <a:ext cx="4351407" cy="281046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277" y="2597183"/>
            <a:ext cx="4335792" cy="2028756"/>
          </a:xfrm>
          <a:prstGeom prst="rect">
            <a:avLst/>
          </a:prstGeom>
        </p:spPr>
      </p:pic>
      <p:cxnSp>
        <p:nvCxnSpPr>
          <p:cNvPr id="26" name="Straight Connector 25"/>
          <p:cNvCxnSpPr/>
          <p:nvPr/>
        </p:nvCxnSpPr>
        <p:spPr>
          <a:xfrm flipV="1">
            <a:off x="1233457" y="5613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6521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46023" y="5760537"/>
            <a:ext cx="3960978"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832599" y="5650529"/>
            <a:ext cx="3921525"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88174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9635" y="26995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 name="Left-Right Arrow 4"/>
          <p:cNvSpPr/>
          <p:nvPr/>
        </p:nvSpPr>
        <p:spPr>
          <a:xfrm>
            <a:off x="6652103" y="1990571"/>
            <a:ext cx="4228796" cy="3937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464300" y="1247528"/>
            <a:ext cx="4889500"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Baseline Distortion Extends Over All Points in the Frequency Domain</a:t>
            </a:r>
            <a:endParaRPr lang="en-US" sz="2000" i="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1432107" y="1854993"/>
            <a:ext cx="3868708"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Distortion Localized in Early Points of Time Domain</a:t>
            </a:r>
            <a:endParaRPr lang="en-US" sz="2000" i="1" dirty="0" smtClean="0">
              <a:solidFill>
                <a:prstClr val="black"/>
              </a:solidFill>
              <a:effectLst>
                <a:glow rad="228600">
                  <a:srgbClr val="70AD47">
                    <a:satMod val="175000"/>
                    <a:alpha val="40000"/>
                  </a:srgbClr>
                </a:glow>
              </a:effectLst>
              <a:latin typeface="Arial" panose="020B0604020202020204" pitchFamily="34" charset="0"/>
              <a:cs typeface="Arial" panose="020B0604020202020204" pitchFamily="34" charset="0"/>
            </a:endParaRPr>
          </a:p>
        </p:txBody>
      </p:sp>
      <p:sp>
        <p:nvSpPr>
          <p:cNvPr id="19" name="TextBox 18"/>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Baseline Distortion: Replace Points in  the Time Domain</a:t>
            </a:r>
          </a:p>
        </p:txBody>
      </p:sp>
    </p:spTree>
    <p:extLst>
      <p:ext uri="{BB962C8B-B14F-4D97-AF65-F5344CB8AC3E}">
        <p14:creationId xmlns:p14="http://schemas.microsoft.com/office/powerpoint/2010/main" val="2569025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328" y="1435320"/>
            <a:ext cx="5776913" cy="3057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19" y="1435320"/>
            <a:ext cx="5776913" cy="3057525"/>
          </a:xfrm>
          <a:prstGeom prst="rect">
            <a:avLst/>
          </a:prstGeom>
        </p:spPr>
      </p:pic>
      <p:sp>
        <p:nvSpPr>
          <p:cNvPr id="8" name="TextBox 7"/>
          <p:cNvSpPr txBox="1"/>
          <p:nvPr/>
        </p:nvSpPr>
        <p:spPr>
          <a:xfrm>
            <a:off x="184935" y="81472"/>
            <a:ext cx="11655395"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70C0"/>
                </a:solidFill>
                <a:latin typeface="Century Gothic" panose="020B0502020202020204" pitchFamily="34" charset="0"/>
              </a:rPr>
              <a:t>Baseline Distortion Repaired with IST</a:t>
            </a:r>
          </a:p>
        </p:txBody>
      </p:sp>
      <p:sp>
        <p:nvSpPr>
          <p:cNvPr id="2" name="TextBox 1"/>
          <p:cNvSpPr txBox="1"/>
          <p:nvPr/>
        </p:nvSpPr>
        <p:spPr>
          <a:xfrm>
            <a:off x="106511" y="5844208"/>
            <a:ext cx="9819861" cy="400110"/>
          </a:xfrm>
          <a:prstGeom prst="rect">
            <a:avLst/>
          </a:prstGeom>
          <a:noFill/>
        </p:spPr>
        <p:txBody>
          <a:bodyPr wrap="square" rtlCol="0">
            <a:spAutoFit/>
          </a:bodyPr>
          <a:lstStyle/>
          <a:p>
            <a:r>
              <a:rPr lang="en-US" sz="2000" i="1" baseline="30000" dirty="0" smtClean="0">
                <a:solidFill>
                  <a:schemeClr val="bg1">
                    <a:lumMod val="75000"/>
                  </a:schemeClr>
                </a:solidFill>
                <a:latin typeface="Arial" panose="020B0604020202020204" pitchFamily="34" charset="0"/>
                <a:cs typeface="Arial" panose="020B0604020202020204" pitchFamily="34" charset="0"/>
              </a:rPr>
              <a:t>13</a:t>
            </a:r>
            <a:r>
              <a:rPr lang="en-US" sz="2000" i="1" dirty="0" smtClean="0">
                <a:solidFill>
                  <a:schemeClr val="bg1">
                    <a:lumMod val="75000"/>
                  </a:schemeClr>
                </a:solidFill>
                <a:latin typeface="Arial" panose="020B0604020202020204" pitchFamily="34" charset="0"/>
                <a:cs typeface="Arial" panose="020B0604020202020204" pitchFamily="34" charset="0"/>
              </a:rPr>
              <a:t>C Metabolomics Data courtesy of Prof. Art Edison</a:t>
            </a:r>
            <a:endParaRPr lang="en-US" sz="2000" i="1"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3268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268303" y="3357945"/>
            <a:ext cx="11655395" cy="116955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70C0"/>
                </a:solidFill>
                <a:latin typeface="Century Gothic" panose="020B0502020202020204" pitchFamily="34" charset="0"/>
              </a:rPr>
              <a:t>SIERRA Pulse Sequence for Excipient Signal Suppression</a:t>
            </a:r>
          </a:p>
          <a:p>
            <a:pPr algn="ctr">
              <a:defRPr/>
            </a:pPr>
            <a:endParaRPr lang="en-US" sz="1400" i="1" kern="0" dirty="0">
              <a:solidFill>
                <a:srgbClr val="0070C0"/>
              </a:solidFill>
              <a:latin typeface="Century Gothic" panose="020B0502020202020204" pitchFamily="34" charset="0"/>
            </a:endParaRPr>
          </a:p>
          <a:p>
            <a:pPr algn="ctr">
              <a:defRPr/>
            </a:pPr>
            <a:r>
              <a:rPr lang="en-US" sz="2800" i="1" kern="0" dirty="0" smtClean="0">
                <a:solidFill>
                  <a:srgbClr val="0070C0"/>
                </a:solidFill>
                <a:latin typeface="Century Gothic" panose="020B0502020202020204" pitchFamily="34" charset="0"/>
              </a:rPr>
              <a:t>Residual Excipient Signal Modeled and Subtracted by SMILE</a:t>
            </a:r>
          </a:p>
        </p:txBody>
      </p:sp>
      <p:sp>
        <p:nvSpPr>
          <p:cNvPr id="6" name="TextBox 5"/>
          <p:cNvSpPr txBox="1"/>
          <p:nvPr/>
        </p:nvSpPr>
        <p:spPr>
          <a:xfrm>
            <a:off x="796490" y="4671392"/>
            <a:ext cx="10599021" cy="1569660"/>
          </a:xfrm>
          <a:prstGeom prst="rect">
            <a:avLst/>
          </a:prstGeom>
          <a:noFill/>
        </p:spPr>
        <p:txBody>
          <a:bodyPr wrap="square" rtlCol="0">
            <a:spAutoFit/>
          </a:bodyPr>
          <a:lstStyle/>
          <a:p>
            <a:pPr algn="just"/>
            <a:r>
              <a:rPr lang="en-US" sz="2000" dirty="0">
                <a:solidFill>
                  <a:prstClr val="black"/>
                </a:solidFill>
                <a:latin typeface="Arial" panose="020B0604020202020204" pitchFamily="34" charset="0"/>
                <a:cs typeface="Arial" panose="020B0604020202020204" pitchFamily="34" charset="0"/>
              </a:rPr>
              <a:t>LW </a:t>
            </a:r>
            <a:r>
              <a:rPr lang="en-US" sz="2000" dirty="0" err="1">
                <a:solidFill>
                  <a:prstClr val="black"/>
                </a:solidFill>
                <a:latin typeface="Arial" panose="020B0604020202020204" pitchFamily="34" charset="0"/>
                <a:cs typeface="Arial" panose="020B0604020202020204" pitchFamily="34" charset="0"/>
              </a:rPr>
              <a:t>Arbogast</a:t>
            </a:r>
            <a:r>
              <a:rPr lang="en-US" sz="2000" dirty="0">
                <a:solidFill>
                  <a:prstClr val="black"/>
                </a:solidFill>
                <a:latin typeface="Arial" panose="020B0604020202020204" pitchFamily="34" charset="0"/>
                <a:cs typeface="Arial" panose="020B0604020202020204" pitchFamily="34" charset="0"/>
              </a:rPr>
              <a:t>, F Delaglio, J </a:t>
            </a:r>
            <a:r>
              <a:rPr lang="en-US" sz="2000" dirty="0" err="1">
                <a:solidFill>
                  <a:prstClr val="black"/>
                </a:solidFill>
                <a:latin typeface="Arial" panose="020B0604020202020204" pitchFamily="34" charset="0"/>
                <a:cs typeface="Arial" panose="020B0604020202020204" pitchFamily="34" charset="0"/>
              </a:rPr>
              <a:t>Tolman</a:t>
            </a:r>
            <a:r>
              <a:rPr lang="en-US" sz="2000" dirty="0">
                <a:solidFill>
                  <a:prstClr val="black"/>
                </a:solidFill>
                <a:latin typeface="Arial" panose="020B0604020202020204" pitchFamily="34" charset="0"/>
                <a:cs typeface="Arial" panose="020B0604020202020204" pitchFamily="34" charset="0"/>
              </a:rPr>
              <a:t>, and JP Marino: Selective </a:t>
            </a:r>
            <a:r>
              <a:rPr lang="en-US" sz="2000" dirty="0" smtClean="0">
                <a:solidFill>
                  <a:prstClr val="black"/>
                </a:solidFill>
                <a:latin typeface="Arial" panose="020B0604020202020204" pitchFamily="34" charset="0"/>
                <a:cs typeface="Arial" panose="020B0604020202020204" pitchFamily="34" charset="0"/>
              </a:rPr>
              <a:t>suppression of </a:t>
            </a:r>
            <a:r>
              <a:rPr lang="en-US" sz="2000" dirty="0">
                <a:solidFill>
                  <a:prstClr val="black"/>
                </a:solidFill>
                <a:latin typeface="Arial" panose="020B0604020202020204" pitchFamily="34" charset="0"/>
                <a:cs typeface="Arial" panose="020B0604020202020204" pitchFamily="34" charset="0"/>
              </a:rPr>
              <a:t>excipient signals in 2D 1H–13C methyl spectra of </a:t>
            </a:r>
            <a:r>
              <a:rPr lang="en-US" sz="2000" dirty="0" smtClean="0">
                <a:solidFill>
                  <a:prstClr val="black"/>
                </a:solidFill>
                <a:latin typeface="Arial" panose="020B0604020202020204" pitchFamily="34" charset="0"/>
                <a:cs typeface="Arial" panose="020B0604020202020204" pitchFamily="34" charset="0"/>
              </a:rPr>
              <a:t>biopharmaceutical products</a:t>
            </a:r>
            <a:r>
              <a:rPr lang="en-US" sz="2000" dirty="0">
                <a:solidFill>
                  <a:prstClr val="black"/>
                </a:solidFill>
                <a:latin typeface="Arial" panose="020B0604020202020204" pitchFamily="34" charset="0"/>
                <a:cs typeface="Arial" panose="020B0604020202020204" pitchFamily="34" charset="0"/>
              </a:rPr>
              <a:t>. J. </a:t>
            </a:r>
            <a:r>
              <a:rPr lang="en-US" sz="2000" dirty="0" err="1">
                <a:solidFill>
                  <a:prstClr val="black"/>
                </a:solidFill>
                <a:latin typeface="Arial" panose="020B0604020202020204" pitchFamily="34" charset="0"/>
                <a:cs typeface="Arial" panose="020B0604020202020204" pitchFamily="34" charset="0"/>
              </a:rPr>
              <a:t>Biomol</a:t>
            </a:r>
            <a:r>
              <a:rPr lang="en-US" sz="2000" dirty="0">
                <a:solidFill>
                  <a:prstClr val="black"/>
                </a:solidFill>
                <a:latin typeface="Arial" panose="020B0604020202020204" pitchFamily="34" charset="0"/>
                <a:cs typeface="Arial" panose="020B0604020202020204" pitchFamily="34" charset="0"/>
              </a:rPr>
              <a:t> NMR (2018) </a:t>
            </a:r>
            <a:r>
              <a:rPr lang="en-US" sz="2000" dirty="0" smtClean="0">
                <a:solidFill>
                  <a:prstClr val="black"/>
                </a:solidFill>
                <a:latin typeface="Arial" panose="020B0604020202020204" pitchFamily="34" charset="0"/>
                <a:cs typeface="Arial" panose="020B0604020202020204" pitchFamily="34" charset="0"/>
              </a:rPr>
              <a:t>doi:10.1007/s10858-018-0214-1</a:t>
            </a:r>
            <a:endParaRPr lang="en-US" sz="2000" dirty="0">
              <a:solidFill>
                <a:prstClr val="black"/>
              </a:solidFill>
              <a:latin typeface="Arial" panose="020B0604020202020204" pitchFamily="34" charset="0"/>
              <a:cs typeface="Arial" panose="020B0604020202020204" pitchFamily="34" charset="0"/>
            </a:endParaRPr>
          </a:p>
          <a:p>
            <a:pPr algn="just"/>
            <a:endParaRPr lang="en-US" sz="1200" dirty="0">
              <a:solidFill>
                <a:prstClr val="black"/>
              </a:solidFill>
              <a:latin typeface="Arial" panose="020B0604020202020204" pitchFamily="34" charset="0"/>
              <a:cs typeface="Arial" panose="020B0604020202020204" pitchFamily="34" charset="0"/>
            </a:endParaRPr>
          </a:p>
          <a:p>
            <a:pPr algn="ctr"/>
            <a:r>
              <a:rPr lang="en-US" sz="2400" i="1" dirty="0" smtClean="0">
                <a:solidFill>
                  <a:srgbClr val="0070C0"/>
                </a:solidFill>
                <a:latin typeface="Arial" panose="020B0604020202020204" pitchFamily="34" charset="0"/>
                <a:cs typeface="Arial" panose="020B0604020202020204" pitchFamily="34" charset="0"/>
              </a:rPr>
              <a:t>https</a:t>
            </a:r>
            <a:r>
              <a:rPr lang="en-US" sz="2400" i="1" dirty="0">
                <a:solidFill>
                  <a:srgbClr val="0070C0"/>
                </a:solidFill>
                <a:latin typeface="Arial" panose="020B0604020202020204" pitchFamily="34" charset="0"/>
                <a:cs typeface="Arial" panose="020B0604020202020204" pitchFamily="34" charset="0"/>
              </a:rPr>
              <a:t>://www.ibbr.umd.edu/sierra/home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278433"/>
          </a:xfrm>
          <a:prstGeom prst="rect">
            <a:avLst/>
          </a:prstGeom>
        </p:spPr>
      </p:pic>
    </p:spTree>
    <p:extLst>
      <p:ext uri="{BB962C8B-B14F-4D97-AF65-F5344CB8AC3E}">
        <p14:creationId xmlns:p14="http://schemas.microsoft.com/office/powerpoint/2010/main" val="2441160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7543801" y="1204564"/>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4495800" y="1204563"/>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nap0057"/>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1830" b="3583"/>
          <a:stretch>
            <a:fillRect/>
          </a:stretch>
        </p:blipFill>
        <p:spPr bwMode="auto">
          <a:xfrm>
            <a:off x="1524000" y="1204563"/>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828800" y="802575"/>
            <a:ext cx="853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spcAft>
                <a:spcPct val="10000"/>
              </a:spcAft>
              <a:defRPr/>
            </a:pPr>
            <a:r>
              <a:rPr lang="en-US" sz="2000" kern="0" dirty="0">
                <a:solidFill>
                  <a:srgbClr val="FFFF00"/>
                </a:solidFill>
                <a:latin typeface="Arial" charset="0"/>
              </a:rPr>
              <a:t>      </a:t>
            </a:r>
            <a:r>
              <a:rPr lang="en-US" kern="0" dirty="0">
                <a:solidFill>
                  <a:srgbClr val="FFFF00"/>
                </a:solidFill>
                <a:latin typeface="Arial" charset="0"/>
              </a:rPr>
              <a:t>Time-Domain                        </a:t>
            </a:r>
            <a:r>
              <a:rPr lang="en-US" kern="0" dirty="0" err="1">
                <a:solidFill>
                  <a:srgbClr val="FFFF00"/>
                </a:solidFill>
                <a:latin typeface="Arial" charset="0"/>
              </a:rPr>
              <a:t>Interferogram</a:t>
            </a:r>
            <a:r>
              <a:rPr lang="en-US" kern="0" dirty="0">
                <a:solidFill>
                  <a:srgbClr val="FFFF00"/>
                </a:solidFill>
                <a:latin typeface="Arial" charset="0"/>
              </a:rPr>
              <a:t>                     Frequency Domain</a:t>
            </a:r>
          </a:p>
        </p:txBody>
      </p:sp>
      <p:sp>
        <p:nvSpPr>
          <p:cNvPr id="6" name="Text Box 11"/>
          <p:cNvSpPr txBox="1">
            <a:spLocks noChangeArrowheads="1"/>
          </p:cNvSpPr>
          <p:nvPr/>
        </p:nvSpPr>
        <p:spPr bwMode="auto">
          <a:xfrm>
            <a:off x="7086600" y="2271363"/>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a:solidFill>
                  <a:srgbClr val="FFFF00"/>
                </a:solidFill>
              </a:rPr>
              <a:t>=</a:t>
            </a:r>
          </a:p>
        </p:txBody>
      </p:sp>
      <p:sp>
        <p:nvSpPr>
          <p:cNvPr id="7" name="Text Box 12"/>
          <p:cNvSpPr txBox="1">
            <a:spLocks noChangeArrowheads="1"/>
          </p:cNvSpPr>
          <p:nvPr/>
        </p:nvSpPr>
        <p:spPr bwMode="auto">
          <a:xfrm>
            <a:off x="4114800" y="2271363"/>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dirty="0">
                <a:solidFill>
                  <a:srgbClr val="FFFF00"/>
                </a:solidFill>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845" y="4002977"/>
            <a:ext cx="2512620" cy="245938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879" y="4002976"/>
            <a:ext cx="2519286" cy="24593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4017614"/>
            <a:ext cx="2501790" cy="2459387"/>
          </a:xfrm>
          <a:prstGeom prst="rect">
            <a:avLst/>
          </a:prstGeom>
        </p:spPr>
      </p:pic>
      <p:sp>
        <p:nvSpPr>
          <p:cNvPr id="12" name="TextBox 11"/>
          <p:cNvSpPr txBox="1"/>
          <p:nvPr/>
        </p:nvSpPr>
        <p:spPr>
          <a:xfrm>
            <a:off x="387626" y="102882"/>
            <a:ext cx="11589026"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Points in a Multidimensional NMR Spectrum are Not Independent</a:t>
            </a:r>
          </a:p>
        </p:txBody>
      </p:sp>
    </p:spTree>
    <p:extLst>
      <p:ext uri="{BB962C8B-B14F-4D97-AF65-F5344CB8AC3E}">
        <p14:creationId xmlns:p14="http://schemas.microsoft.com/office/powerpoint/2010/main" val="5486036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566530" y="70148"/>
            <a:ext cx="11449879" cy="1477328"/>
          </a:xfrm>
          <a:prstGeom prst="rect">
            <a:avLst/>
          </a:prstGeom>
          <a:noFill/>
        </p:spPr>
        <p:txBody>
          <a:bodyPr wrap="square" rtlCol="0">
            <a:spAutoFit/>
          </a:bodyPr>
          <a:lstStyle/>
          <a:p>
            <a:pPr algn="ctr"/>
            <a:r>
              <a:rPr lang="en-US" sz="2800" i="1" dirty="0" smtClean="0">
                <a:solidFill>
                  <a:srgbClr val="0070C0"/>
                </a:solidFill>
                <a:latin typeface="Arial" panose="020B0604020202020204" pitchFamily="34" charset="0"/>
                <a:cs typeface="Arial" panose="020B0604020202020204" pitchFamily="34" charset="0"/>
              </a:rPr>
              <a:t>Formulation of Protein Therapeutics</a:t>
            </a:r>
          </a:p>
          <a:p>
            <a:pPr algn="ctr"/>
            <a:endParaRPr lang="en-US" sz="800" i="1" dirty="0" smtClean="0">
              <a:solidFill>
                <a:srgbClr val="0070C0"/>
              </a:solidFill>
              <a:latin typeface="Arial" panose="020B0604020202020204" pitchFamily="34" charset="0"/>
              <a:cs typeface="Arial" panose="020B0604020202020204" pitchFamily="34" charset="0"/>
            </a:endParaRPr>
          </a:p>
          <a:p>
            <a:pPr algn="ctr"/>
            <a:r>
              <a:rPr lang="en-US" i="1" dirty="0" smtClean="0">
                <a:solidFill>
                  <a:prstClr val="black"/>
                </a:solidFill>
                <a:latin typeface="Arial" panose="020B0604020202020204" pitchFamily="34" charset="0"/>
                <a:cs typeface="Arial" panose="020B0604020202020204" pitchFamily="34" charset="0"/>
              </a:rPr>
              <a:t>Most biologics are taken intravenously, and are provided as either solution or lyophilized (freeze dried) powder. Solutions may be viscous, in concentrations exceeding 100 mg/</a:t>
            </a:r>
            <a:r>
              <a:rPr lang="en-US" i="1" dirty="0" err="1" smtClean="0">
                <a:solidFill>
                  <a:prstClr val="black"/>
                </a:solidFill>
                <a:latin typeface="Arial" panose="020B0604020202020204" pitchFamily="34" charset="0"/>
                <a:cs typeface="Arial" panose="020B0604020202020204" pitchFamily="34" charset="0"/>
              </a:rPr>
              <a:t>mL.</a:t>
            </a:r>
            <a:r>
              <a:rPr lang="en-US" i="1" dirty="0" smtClean="0">
                <a:solidFill>
                  <a:prstClr val="black"/>
                </a:solidFill>
                <a:latin typeface="Arial" panose="020B0604020202020204" pitchFamily="34" charset="0"/>
                <a:cs typeface="Arial" panose="020B0604020202020204" pitchFamily="34" charset="0"/>
              </a:rPr>
              <a:t> Excipients are used to maintain stability during freeze drying, extend the shelf life of the biologic, and improve its half-life in the blood.</a:t>
            </a:r>
            <a:endParaRPr lang="en-US" i="1"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3" b="19936"/>
          <a:stretch/>
        </p:blipFill>
        <p:spPr>
          <a:xfrm>
            <a:off x="7743014" y="1797261"/>
            <a:ext cx="2808871" cy="2557172"/>
          </a:xfrm>
          <a:prstGeom prst="rect">
            <a:avLst/>
          </a:prstGeom>
        </p:spPr>
      </p:pic>
      <p:sp>
        <p:nvSpPr>
          <p:cNvPr id="5" name="TextBox 4"/>
          <p:cNvSpPr txBox="1"/>
          <p:nvPr/>
        </p:nvSpPr>
        <p:spPr>
          <a:xfrm>
            <a:off x="1932566" y="1726339"/>
            <a:ext cx="2743200" cy="2769989"/>
          </a:xfrm>
          <a:prstGeom prst="rect">
            <a:avLst/>
          </a:prstGeom>
          <a:noFill/>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Excipients can include: </a:t>
            </a:r>
          </a:p>
          <a:p>
            <a:pPr marL="285750" indent="-285750">
              <a:spcBef>
                <a:spcPts val="600"/>
              </a:spcBef>
              <a:buFont typeface="Wingdings" panose="05000000000000000000" pitchFamily="2" charset="2"/>
              <a:buChar char="§"/>
            </a:pPr>
            <a:r>
              <a:rPr lang="en-US" dirty="0" smtClean="0">
                <a:solidFill>
                  <a:prstClr val="black"/>
                </a:solidFill>
                <a:latin typeface="Arial" panose="020B0604020202020204" pitchFamily="34" charset="0"/>
                <a:cs typeface="Arial" panose="020B0604020202020204" pitchFamily="34" charset="0"/>
              </a:rPr>
              <a:t>Other </a:t>
            </a:r>
            <a:r>
              <a:rPr lang="en-US" dirty="0">
                <a:solidFill>
                  <a:prstClr val="black"/>
                </a:solidFill>
                <a:latin typeface="Arial" panose="020B0604020202020204" pitchFamily="34" charset="0"/>
                <a:cs typeface="Arial" panose="020B0604020202020204" pitchFamily="34" charset="0"/>
              </a:rPr>
              <a:t>proteins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Polymers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Amino Acids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Surfactants</a:t>
            </a:r>
          </a:p>
          <a:p>
            <a:pPr marL="285750" indent="-285750">
              <a:spcBef>
                <a:spcPts val="600"/>
              </a:spcBef>
              <a:buFont typeface="Wingdings" panose="05000000000000000000" pitchFamily="2" charset="2"/>
              <a:buChar char="§"/>
            </a:pPr>
            <a:r>
              <a:rPr lang="en-US" dirty="0" smtClean="0">
                <a:solidFill>
                  <a:prstClr val="black"/>
                </a:solidFill>
                <a:latin typeface="Arial" panose="020B0604020202020204" pitchFamily="34" charset="0"/>
                <a:cs typeface="Arial" panose="020B0604020202020204" pitchFamily="34" charset="0"/>
              </a:rPr>
              <a:t>Preservatives</a:t>
            </a:r>
          </a:p>
          <a:p>
            <a:pPr marL="285750" indent="-285750">
              <a:spcBef>
                <a:spcPts val="600"/>
              </a:spcBef>
              <a:buFont typeface="Wingdings" panose="05000000000000000000" pitchFamily="2" charset="2"/>
              <a:buChar char="§"/>
            </a:pPr>
            <a:r>
              <a:rPr lang="en-US" dirty="0" smtClean="0">
                <a:solidFill>
                  <a:prstClr val="black"/>
                </a:solidFill>
                <a:latin typeface="Arial" panose="020B0604020202020204" pitchFamily="34" charset="0"/>
                <a:cs typeface="Arial" panose="020B0604020202020204" pitchFamily="34" charset="0"/>
              </a:rPr>
              <a:t>Salts</a:t>
            </a:r>
            <a:endParaRPr 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83" y="1803123"/>
            <a:ext cx="1838276" cy="2757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829" y="1686125"/>
            <a:ext cx="1421108" cy="8326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519" y="4474691"/>
            <a:ext cx="2035021" cy="137363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997" y="5092906"/>
            <a:ext cx="1169690" cy="49994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9756" y="4853762"/>
            <a:ext cx="1905000" cy="10858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8490" y="5161511"/>
            <a:ext cx="830888" cy="415444"/>
          </a:xfrm>
          <a:prstGeom prst="rect">
            <a:avLst/>
          </a:prstGeom>
        </p:spPr>
      </p:pic>
      <p:sp>
        <p:nvSpPr>
          <p:cNvPr id="12" name="TextBox 11"/>
          <p:cNvSpPr txBox="1"/>
          <p:nvPr/>
        </p:nvSpPr>
        <p:spPr>
          <a:xfrm>
            <a:off x="1575326" y="5952589"/>
            <a:ext cx="1997406"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Bovine Serum Albumin</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3" name="TextBox 12"/>
          <p:cNvSpPr txBox="1"/>
          <p:nvPr/>
        </p:nvSpPr>
        <p:spPr>
          <a:xfrm>
            <a:off x="4284330" y="5645758"/>
            <a:ext cx="1758815"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Polyethylene Glycol</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4" name="TextBox 13"/>
          <p:cNvSpPr txBox="1"/>
          <p:nvPr/>
        </p:nvSpPr>
        <p:spPr>
          <a:xfrm>
            <a:off x="5317232" y="4481469"/>
            <a:ext cx="1130438" cy="307777"/>
          </a:xfrm>
          <a:prstGeom prst="rect">
            <a:avLst/>
          </a:prstGeom>
          <a:noFill/>
        </p:spPr>
        <p:txBody>
          <a:bodyPr wrap="none" rtlCol="0">
            <a:spAutoFit/>
          </a:bodyPr>
          <a:lstStyle/>
          <a:p>
            <a:r>
              <a:rPr lang="en-US" sz="1400" i="1" dirty="0" err="1" smtClean="0">
                <a:solidFill>
                  <a:prstClr val="black">
                    <a:lumMod val="50000"/>
                    <a:lumOff val="50000"/>
                  </a:prstClr>
                </a:solidFill>
                <a:latin typeface="Arial" panose="020B0604020202020204" pitchFamily="34" charset="0"/>
                <a:cs typeface="Arial" panose="020B0604020202020204" pitchFamily="34" charset="0"/>
              </a:rPr>
              <a:t>Polysorbate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5" name="TextBox 14"/>
          <p:cNvSpPr txBox="1"/>
          <p:nvPr/>
        </p:nvSpPr>
        <p:spPr>
          <a:xfrm>
            <a:off x="7423959" y="5859803"/>
            <a:ext cx="973087" cy="307777"/>
          </a:xfrm>
          <a:prstGeom prst="rect">
            <a:avLst/>
          </a:prstGeom>
          <a:noFill/>
        </p:spPr>
        <p:txBody>
          <a:bodyPr wrap="none" rtlCol="0">
            <a:spAutoFit/>
          </a:bodyPr>
          <a:lstStyle/>
          <a:p>
            <a:r>
              <a:rPr lang="en-US" sz="1400" i="1" dirty="0" err="1" smtClean="0">
                <a:solidFill>
                  <a:prstClr val="black">
                    <a:lumMod val="50000"/>
                    <a:lumOff val="50000"/>
                  </a:prstClr>
                </a:solidFill>
                <a:latin typeface="Arial" panose="020B0604020202020204" pitchFamily="34" charset="0"/>
                <a:cs typeface="Arial" panose="020B0604020202020204" pitchFamily="34" charset="0"/>
              </a:rPr>
              <a:t>Trehalose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6" name="TextBox 15"/>
          <p:cNvSpPr txBox="1"/>
          <p:nvPr/>
        </p:nvSpPr>
        <p:spPr>
          <a:xfrm>
            <a:off x="5045389" y="2547467"/>
            <a:ext cx="872355"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Histidine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7" name="TextBox 16"/>
          <p:cNvSpPr txBox="1"/>
          <p:nvPr/>
        </p:nvSpPr>
        <p:spPr>
          <a:xfrm>
            <a:off x="9333710" y="5617813"/>
            <a:ext cx="1351396"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Benzyl Alcohol</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9177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and Histidine Excipient Peaks</a:t>
            </a:r>
          </a:p>
        </p:txBody>
      </p:sp>
    </p:spTree>
    <p:extLst>
      <p:ext uri="{BB962C8B-B14F-4D97-AF65-F5344CB8AC3E}">
        <p14:creationId xmlns:p14="http://schemas.microsoft.com/office/powerpoint/2010/main" val="34488237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smtClean="0">
                <a:solidFill>
                  <a:srgbClr val="FFFF00"/>
                </a:solidFill>
                <a:latin typeface="Arial" panose="020B0604020202020204" pitchFamily="34" charset="0"/>
                <a:cs typeface="Arial" panose="020B0604020202020204" pitchFamily="34" charset="0"/>
              </a:rPr>
              <a:t>Histidine:</a:t>
            </a:r>
          </a:p>
          <a:p>
            <a:pPr algn="ctr"/>
            <a:r>
              <a:rPr lang="en-US" dirty="0" smtClean="0">
                <a:solidFill>
                  <a:srgbClr val="FFFF00"/>
                </a:solidFill>
                <a:latin typeface="Arial" panose="020B0604020202020204" pitchFamily="34" charset="0"/>
                <a:cs typeface="Arial" panose="020B0604020202020204" pitchFamily="34" charset="0"/>
              </a:rPr>
              <a:t>Not Included in Suppression</a:t>
            </a:r>
            <a:endParaRPr lang="en-US" dirty="0">
              <a:solidFill>
                <a:srgbClr val="FFFF00"/>
              </a:solidFill>
              <a:latin typeface="Arial" panose="020B0604020202020204" pitchFamily="34" charset="0"/>
              <a:cs typeface="Arial" panose="020B0604020202020204" pitchFamily="34" charset="0"/>
            </a:endParaRPr>
          </a:p>
        </p:txBody>
      </p:sp>
      <p:sp>
        <p:nvSpPr>
          <p:cNvPr id="11" name="TextBox 10"/>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and Histidine Excipient Peaks</a:t>
            </a:r>
          </a:p>
        </p:txBody>
      </p:sp>
    </p:spTree>
    <p:extLst>
      <p:ext uri="{BB962C8B-B14F-4D97-AF65-F5344CB8AC3E}">
        <p14:creationId xmlns:p14="http://schemas.microsoft.com/office/powerpoint/2010/main" val="33667077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SIERRA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Excipient Peaks  Reduced</a:t>
            </a:r>
          </a:p>
        </p:txBody>
      </p:sp>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smtClean="0">
                <a:solidFill>
                  <a:srgbClr val="FFFF00"/>
                </a:solidFill>
                <a:latin typeface="Arial" panose="020B0604020202020204" pitchFamily="34" charset="0"/>
                <a:cs typeface="Arial" panose="020B0604020202020204" pitchFamily="34" charset="0"/>
              </a:rPr>
              <a:t>Histidine:</a:t>
            </a:r>
          </a:p>
          <a:p>
            <a:pPr algn="ctr"/>
            <a:r>
              <a:rPr lang="en-US" dirty="0" smtClean="0">
                <a:solidFill>
                  <a:srgbClr val="FFFF00"/>
                </a:solidFill>
                <a:latin typeface="Arial" panose="020B0604020202020204" pitchFamily="34" charset="0"/>
                <a:cs typeface="Arial" panose="020B0604020202020204" pitchFamily="34" charset="0"/>
              </a:rPr>
              <a:t>Not Included in Suppression</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0793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SIERRA Spectrum with Excipient Signals Subtracted by SMILE</a:t>
            </a:r>
          </a:p>
        </p:txBody>
      </p:sp>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smtClean="0">
                <a:solidFill>
                  <a:srgbClr val="FFFF00"/>
                </a:solidFill>
                <a:latin typeface="Arial" panose="020B0604020202020204" pitchFamily="34" charset="0"/>
                <a:cs typeface="Arial" panose="020B0604020202020204" pitchFamily="34" charset="0"/>
              </a:rPr>
              <a:t>Histidine:</a:t>
            </a:r>
          </a:p>
          <a:p>
            <a:pPr algn="ctr"/>
            <a:r>
              <a:rPr lang="en-US" dirty="0" smtClean="0">
                <a:solidFill>
                  <a:srgbClr val="FFFF00"/>
                </a:solidFill>
                <a:latin typeface="Arial" panose="020B0604020202020204" pitchFamily="34" charset="0"/>
                <a:cs typeface="Arial" panose="020B0604020202020204" pitchFamily="34" charset="0"/>
              </a:rPr>
              <a:t>Not Included in Suppression</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498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5" y="689673"/>
            <a:ext cx="9647950"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SMILE Excipient Signal Model</a:t>
            </a:r>
          </a:p>
        </p:txBody>
      </p:sp>
    </p:spTree>
    <p:extLst>
      <p:ext uri="{BB962C8B-B14F-4D97-AF65-F5344CB8AC3E}">
        <p14:creationId xmlns:p14="http://schemas.microsoft.com/office/powerpoint/2010/main" val="7012646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SIERRA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Excipient Peaks  Reduced</a:t>
            </a:r>
          </a:p>
        </p:txBody>
      </p:sp>
    </p:spTree>
    <p:extLst>
      <p:ext uri="{BB962C8B-B14F-4D97-AF65-F5344CB8AC3E}">
        <p14:creationId xmlns:p14="http://schemas.microsoft.com/office/powerpoint/2010/main" val="39265711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SIERRA Spectrum with Excipient Signals Subtracted by SMILE</a:t>
            </a:r>
          </a:p>
        </p:txBody>
      </p:sp>
    </p:spTree>
    <p:extLst>
      <p:ext uri="{BB962C8B-B14F-4D97-AF65-F5344CB8AC3E}">
        <p14:creationId xmlns:p14="http://schemas.microsoft.com/office/powerpoint/2010/main" val="14897293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5" y="932313"/>
            <a:ext cx="9647950" cy="5030389"/>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SMILE Excipient Signal Model Components</a:t>
            </a:r>
          </a:p>
        </p:txBody>
      </p:sp>
      <p:sp>
        <p:nvSpPr>
          <p:cNvPr id="4" name="TextBox 3"/>
          <p:cNvSpPr txBox="1"/>
          <p:nvPr/>
        </p:nvSpPr>
        <p:spPr>
          <a:xfrm>
            <a:off x="2761488" y="5961888"/>
            <a:ext cx="7982712" cy="369332"/>
          </a:xfrm>
          <a:prstGeom prst="rect">
            <a:avLst/>
          </a:prstGeom>
          <a:noFill/>
        </p:spPr>
        <p:txBody>
          <a:bodyPr wrap="square" rtlCol="0">
            <a:spAutoFit/>
          </a:bodyPr>
          <a:lstStyle/>
          <a:p>
            <a:pPr algn="ctr"/>
            <a:r>
              <a:rPr lang="en-US" i="1" dirty="0" smtClean="0">
                <a:solidFill>
                  <a:prstClr val="white">
                    <a:lumMod val="50000"/>
                  </a:prstClr>
                </a:solidFill>
              </a:rPr>
              <a:t>Individual Signals Components at 5x Lower Contours</a:t>
            </a:r>
            <a:endParaRPr lang="en-US" i="1" dirty="0">
              <a:solidFill>
                <a:prstClr val="white">
                  <a:lumMod val="50000"/>
                </a:prstClr>
              </a:solidFill>
            </a:endParaRPr>
          </a:p>
        </p:txBody>
      </p:sp>
      <p:sp>
        <p:nvSpPr>
          <p:cNvPr id="6" name="TextBox 5"/>
          <p:cNvSpPr txBox="1"/>
          <p:nvPr/>
        </p:nvSpPr>
        <p:spPr>
          <a:xfrm>
            <a:off x="1318407" y="974036"/>
            <a:ext cx="1212758" cy="369332"/>
          </a:xfrm>
          <a:prstGeom prst="rect">
            <a:avLst/>
          </a:prstGeom>
          <a:noFill/>
        </p:spPr>
        <p:txBody>
          <a:bodyPr wrap="square" rtlCol="0">
            <a:spAutoFit/>
          </a:bodyPr>
          <a:lstStyle/>
          <a:p>
            <a:pPr algn="ctr"/>
            <a:r>
              <a:rPr lang="en-US" i="1" dirty="0" smtClean="0">
                <a:solidFill>
                  <a:prstClr val="white">
                    <a:lumMod val="50000"/>
                  </a:prstClr>
                </a:solidFill>
              </a:rPr>
              <a:t>Measured</a:t>
            </a:r>
            <a:endParaRPr lang="en-US" i="1" dirty="0">
              <a:solidFill>
                <a:prstClr val="white">
                  <a:lumMod val="50000"/>
                </a:prstClr>
              </a:solidFill>
            </a:endParaRPr>
          </a:p>
        </p:txBody>
      </p:sp>
      <p:sp>
        <p:nvSpPr>
          <p:cNvPr id="7" name="TextBox 6"/>
          <p:cNvSpPr txBox="1"/>
          <p:nvPr/>
        </p:nvSpPr>
        <p:spPr>
          <a:xfrm>
            <a:off x="1318407" y="2643792"/>
            <a:ext cx="1212758" cy="369332"/>
          </a:xfrm>
          <a:prstGeom prst="rect">
            <a:avLst/>
          </a:prstGeom>
          <a:noFill/>
        </p:spPr>
        <p:txBody>
          <a:bodyPr wrap="square" rtlCol="0">
            <a:spAutoFit/>
          </a:bodyPr>
          <a:lstStyle/>
          <a:p>
            <a:pPr algn="ctr"/>
            <a:r>
              <a:rPr lang="en-US" i="1" dirty="0" smtClean="0">
                <a:solidFill>
                  <a:prstClr val="white">
                    <a:lumMod val="50000"/>
                  </a:prstClr>
                </a:solidFill>
              </a:rPr>
              <a:t>Model</a:t>
            </a:r>
            <a:endParaRPr lang="en-US" i="1" dirty="0">
              <a:solidFill>
                <a:prstClr val="white">
                  <a:lumMod val="50000"/>
                </a:prstClr>
              </a:solidFill>
            </a:endParaRPr>
          </a:p>
        </p:txBody>
      </p:sp>
      <p:sp>
        <p:nvSpPr>
          <p:cNvPr id="8" name="TextBox 7"/>
          <p:cNvSpPr txBox="1"/>
          <p:nvPr/>
        </p:nvSpPr>
        <p:spPr>
          <a:xfrm>
            <a:off x="1318407" y="4303247"/>
            <a:ext cx="1212758" cy="369332"/>
          </a:xfrm>
          <a:prstGeom prst="rect">
            <a:avLst/>
          </a:prstGeom>
          <a:noFill/>
        </p:spPr>
        <p:txBody>
          <a:bodyPr wrap="square" rtlCol="0">
            <a:spAutoFit/>
          </a:bodyPr>
          <a:lstStyle/>
          <a:p>
            <a:pPr algn="ctr"/>
            <a:r>
              <a:rPr lang="en-US" i="1" dirty="0" smtClean="0">
                <a:solidFill>
                  <a:prstClr val="white">
                    <a:lumMod val="50000"/>
                  </a:prstClr>
                </a:solidFill>
              </a:rPr>
              <a:t>Residual</a:t>
            </a:r>
            <a:endParaRPr lang="en-US" i="1" dirty="0">
              <a:solidFill>
                <a:prstClr val="white">
                  <a:lumMod val="50000"/>
                </a:prstClr>
              </a:solidFill>
            </a:endParaRPr>
          </a:p>
        </p:txBody>
      </p:sp>
    </p:spTree>
    <p:extLst>
      <p:ext uri="{BB962C8B-B14F-4D97-AF65-F5344CB8AC3E}">
        <p14:creationId xmlns:p14="http://schemas.microsoft.com/office/powerpoint/2010/main" val="314570626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86" y="928089"/>
            <a:ext cx="9647950" cy="5018959"/>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SMILE Excipient Signal Model Components</a:t>
            </a:r>
          </a:p>
        </p:txBody>
      </p:sp>
      <p:sp>
        <p:nvSpPr>
          <p:cNvPr id="3" name="TextBox 2"/>
          <p:cNvSpPr txBox="1"/>
          <p:nvPr/>
        </p:nvSpPr>
        <p:spPr>
          <a:xfrm>
            <a:off x="2761488" y="5961888"/>
            <a:ext cx="7982712" cy="369332"/>
          </a:xfrm>
          <a:prstGeom prst="rect">
            <a:avLst/>
          </a:prstGeom>
          <a:noFill/>
        </p:spPr>
        <p:txBody>
          <a:bodyPr wrap="square" rtlCol="0">
            <a:spAutoFit/>
          </a:bodyPr>
          <a:lstStyle/>
          <a:p>
            <a:pPr algn="ctr"/>
            <a:r>
              <a:rPr lang="en-US" i="1" dirty="0" smtClean="0">
                <a:solidFill>
                  <a:prstClr val="white">
                    <a:lumMod val="50000"/>
                  </a:prstClr>
                </a:solidFill>
              </a:rPr>
              <a:t>Individual Signals Components at 5x Lower Contours</a:t>
            </a:r>
            <a:endParaRPr lang="en-US" i="1" dirty="0">
              <a:solidFill>
                <a:prstClr val="white">
                  <a:lumMod val="50000"/>
                </a:prstClr>
              </a:solidFill>
            </a:endParaRPr>
          </a:p>
        </p:txBody>
      </p:sp>
      <p:sp>
        <p:nvSpPr>
          <p:cNvPr id="6" name="TextBox 5"/>
          <p:cNvSpPr txBox="1"/>
          <p:nvPr/>
        </p:nvSpPr>
        <p:spPr>
          <a:xfrm>
            <a:off x="1318407" y="974036"/>
            <a:ext cx="1212758" cy="369332"/>
          </a:xfrm>
          <a:prstGeom prst="rect">
            <a:avLst/>
          </a:prstGeom>
          <a:noFill/>
        </p:spPr>
        <p:txBody>
          <a:bodyPr wrap="square" rtlCol="0">
            <a:spAutoFit/>
          </a:bodyPr>
          <a:lstStyle/>
          <a:p>
            <a:pPr algn="ctr"/>
            <a:r>
              <a:rPr lang="en-US" i="1" dirty="0" smtClean="0">
                <a:solidFill>
                  <a:prstClr val="white">
                    <a:lumMod val="50000"/>
                  </a:prstClr>
                </a:solidFill>
              </a:rPr>
              <a:t>Measured</a:t>
            </a:r>
            <a:endParaRPr lang="en-US" i="1" dirty="0">
              <a:solidFill>
                <a:prstClr val="white">
                  <a:lumMod val="50000"/>
                </a:prstClr>
              </a:solidFill>
            </a:endParaRPr>
          </a:p>
        </p:txBody>
      </p:sp>
      <p:sp>
        <p:nvSpPr>
          <p:cNvPr id="7" name="TextBox 6"/>
          <p:cNvSpPr txBox="1"/>
          <p:nvPr/>
        </p:nvSpPr>
        <p:spPr>
          <a:xfrm>
            <a:off x="1318407" y="2643792"/>
            <a:ext cx="1212758" cy="369332"/>
          </a:xfrm>
          <a:prstGeom prst="rect">
            <a:avLst/>
          </a:prstGeom>
          <a:noFill/>
        </p:spPr>
        <p:txBody>
          <a:bodyPr wrap="square" rtlCol="0">
            <a:spAutoFit/>
          </a:bodyPr>
          <a:lstStyle/>
          <a:p>
            <a:pPr algn="ctr"/>
            <a:r>
              <a:rPr lang="en-US" i="1" dirty="0" smtClean="0">
                <a:solidFill>
                  <a:prstClr val="white">
                    <a:lumMod val="50000"/>
                  </a:prstClr>
                </a:solidFill>
              </a:rPr>
              <a:t>Model</a:t>
            </a:r>
            <a:endParaRPr lang="en-US" i="1" dirty="0">
              <a:solidFill>
                <a:prstClr val="white">
                  <a:lumMod val="50000"/>
                </a:prstClr>
              </a:solidFill>
            </a:endParaRPr>
          </a:p>
        </p:txBody>
      </p:sp>
      <p:sp>
        <p:nvSpPr>
          <p:cNvPr id="8" name="TextBox 7"/>
          <p:cNvSpPr txBox="1"/>
          <p:nvPr/>
        </p:nvSpPr>
        <p:spPr>
          <a:xfrm>
            <a:off x="1318407" y="4303247"/>
            <a:ext cx="1212758" cy="369332"/>
          </a:xfrm>
          <a:prstGeom prst="rect">
            <a:avLst/>
          </a:prstGeom>
          <a:noFill/>
        </p:spPr>
        <p:txBody>
          <a:bodyPr wrap="square" rtlCol="0">
            <a:spAutoFit/>
          </a:bodyPr>
          <a:lstStyle/>
          <a:p>
            <a:pPr algn="ctr"/>
            <a:r>
              <a:rPr lang="en-US" i="1" dirty="0" smtClean="0">
                <a:solidFill>
                  <a:prstClr val="white">
                    <a:lumMod val="50000"/>
                  </a:prstClr>
                </a:solidFill>
              </a:rPr>
              <a:t>Residual</a:t>
            </a:r>
            <a:endParaRPr lang="en-US" i="1" dirty="0">
              <a:solidFill>
                <a:prstClr val="white">
                  <a:lumMod val="50000"/>
                </a:prstClr>
              </a:solidFill>
            </a:endParaRPr>
          </a:p>
        </p:txBody>
      </p:sp>
    </p:spTree>
    <p:extLst>
      <p:ext uri="{BB962C8B-B14F-4D97-AF65-F5344CB8AC3E}">
        <p14:creationId xmlns:p14="http://schemas.microsoft.com/office/powerpoint/2010/main" val="3037772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3" name="TextBox 2"/>
          <p:cNvSpPr txBox="1"/>
          <p:nvPr/>
        </p:nvSpPr>
        <p:spPr>
          <a:xfrm>
            <a:off x="2009776" y="971798"/>
            <a:ext cx="8172451" cy="1046338"/>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As a general rule, spectral width will be proportional to 1/</a:t>
            </a:r>
            <a:r>
              <a:rPr lang="en-US" sz="2000" dirty="0" err="1">
                <a:solidFill>
                  <a:srgbClr val="FFFF00"/>
                </a:solidFill>
                <a:latin typeface="Arial" charset="0"/>
              </a:rPr>
              <a:t>dT</a:t>
            </a:r>
            <a:r>
              <a:rPr lang="en-US" sz="2000" dirty="0">
                <a:solidFill>
                  <a:prstClr val="white"/>
                </a:solidFill>
                <a:latin typeface="Arial" charset="0"/>
              </a:rPr>
              <a:t>, and resolution will be inversely proportional to the largest time coordinate acquired (that is, the greater the largest time, the better the resolution).</a:t>
            </a:r>
          </a:p>
        </p:txBody>
      </p:sp>
      <p:sp>
        <p:nvSpPr>
          <p:cNvPr id="4" name="TextBox 3"/>
          <p:cNvSpPr txBox="1"/>
          <p:nvPr/>
        </p:nvSpPr>
        <p:spPr>
          <a:xfrm>
            <a:off x="1230713" y="4850296"/>
            <a:ext cx="9881235" cy="1015663"/>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N uniformly spaced samples, each separated by </a:t>
            </a:r>
            <a:r>
              <a:rPr lang="en-US" sz="2000" i="1" dirty="0" err="1">
                <a:solidFill>
                  <a:srgbClr val="FFFF00"/>
                </a:solidFill>
                <a:latin typeface="Arial" charset="0"/>
              </a:rPr>
              <a:t>dT</a:t>
            </a:r>
            <a:r>
              <a:rPr lang="en-US" sz="2000" i="1" dirty="0" err="1">
                <a:solidFill>
                  <a:prstClr val="white"/>
                </a:solidFill>
                <a:latin typeface="Arial" charset="0"/>
              </a:rPr>
              <a:t>.</a:t>
            </a:r>
            <a:endParaRPr lang="en-US" sz="2000" i="1" dirty="0">
              <a:solidFill>
                <a:prstClr val="white"/>
              </a:solidFill>
              <a:latin typeface="Arial" charset="0"/>
            </a:endParaRPr>
          </a:p>
          <a:p>
            <a:pPr algn="ctr" fontAlgn="base">
              <a:spcAft>
                <a:spcPct val="0"/>
              </a:spcAft>
            </a:pPr>
            <a:r>
              <a:rPr lang="en-US" sz="2000" i="1" dirty="0">
                <a:solidFill>
                  <a:prstClr val="white"/>
                </a:solidFill>
                <a:latin typeface="Arial" charset="0"/>
              </a:rPr>
              <a:t>The </a:t>
            </a:r>
            <a:r>
              <a:rPr lang="en-US" sz="2000" i="1" dirty="0">
                <a:solidFill>
                  <a:srgbClr val="B381D9"/>
                </a:solidFill>
                <a:latin typeface="Arial" charset="0"/>
              </a:rPr>
              <a:t>time difference between first and last samples </a:t>
            </a:r>
            <a:r>
              <a:rPr lang="en-US" sz="2000" i="1" dirty="0">
                <a:solidFill>
                  <a:prstClr val="white"/>
                </a:solidFill>
                <a:latin typeface="Arial" charset="0"/>
              </a:rPr>
              <a:t>determines the spectral resolution. The time difference between adjacent samples determines the spectral width.</a:t>
            </a:r>
          </a:p>
        </p:txBody>
      </p:sp>
      <p:grpSp>
        <p:nvGrpSpPr>
          <p:cNvPr id="5" name="Group 4"/>
          <p:cNvGrpSpPr/>
          <p:nvPr/>
        </p:nvGrpSpPr>
        <p:grpSpPr>
          <a:xfrm>
            <a:off x="853109" y="2169619"/>
            <a:ext cx="10485783" cy="2680677"/>
            <a:chOff x="2667001" y="3865412"/>
            <a:chExt cx="6858729" cy="150317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1" y="4020981"/>
              <a:ext cx="6858729" cy="1347609"/>
            </a:xfrm>
            <a:prstGeom prst="rect">
              <a:avLst/>
            </a:prstGeom>
          </p:spPr>
        </p:pic>
        <p:grpSp>
          <p:nvGrpSpPr>
            <p:cNvPr id="7" name="Group 6"/>
            <p:cNvGrpSpPr/>
            <p:nvPr/>
          </p:nvGrpSpPr>
          <p:grpSpPr>
            <a:xfrm>
              <a:off x="2895600" y="3865412"/>
              <a:ext cx="6324600" cy="152400"/>
              <a:chOff x="1219200" y="4206527"/>
              <a:chExt cx="6324600" cy="152400"/>
            </a:xfrm>
          </p:grpSpPr>
          <p:cxnSp>
            <p:nvCxnSpPr>
              <p:cNvPr id="12" name="Straight Connector 11"/>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4206527"/>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894682" y="4454228"/>
              <a:ext cx="429768" cy="152400"/>
              <a:chOff x="1218282" y="4795343"/>
              <a:chExt cx="429768" cy="152400"/>
            </a:xfrm>
          </p:grpSpPr>
          <p:cxnSp>
            <p:nvCxnSpPr>
              <p:cNvPr id="9" name="Straight Connector 8"/>
              <p:cNvCxnSpPr/>
              <p:nvPr/>
            </p:nvCxnSpPr>
            <p:spPr>
              <a:xfrm>
                <a:off x="1225656" y="4795343"/>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44268" y="4795343"/>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18282" y="4936725"/>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1101087" y="3674251"/>
            <a:ext cx="857250" cy="400110"/>
          </a:xfrm>
          <a:prstGeom prst="rect">
            <a:avLst/>
          </a:prstGeom>
          <a:noFill/>
        </p:spPr>
        <p:txBody>
          <a:bodyPr wrap="square" rtlCol="0">
            <a:spAutoFit/>
          </a:bodyPr>
          <a:lstStyle/>
          <a:p>
            <a:pPr algn="ctr" fontAlgn="base">
              <a:spcBef>
                <a:spcPct val="50000"/>
              </a:spcBef>
              <a:spcAft>
                <a:spcPct val="0"/>
              </a:spcAft>
            </a:pPr>
            <a:r>
              <a:rPr lang="en-US" sz="2000" i="1" dirty="0" err="1">
                <a:solidFill>
                  <a:srgbClr val="FFFF00"/>
                </a:solidFill>
                <a:latin typeface="Arial" charset="0"/>
              </a:rPr>
              <a:t>dT</a:t>
            </a:r>
            <a:endParaRPr lang="en-US" sz="2000" i="1" dirty="0">
              <a:solidFill>
                <a:srgbClr val="FFFF00"/>
              </a:solidFill>
              <a:latin typeface="Arial" charset="0"/>
            </a:endParaRPr>
          </a:p>
        </p:txBody>
      </p:sp>
    </p:spTree>
    <p:extLst>
      <p:ext uri="{BB962C8B-B14F-4D97-AF65-F5344CB8AC3E}">
        <p14:creationId xmlns:p14="http://schemas.microsoft.com/office/powerpoint/2010/main" val="18898149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639108" y="828681"/>
            <a:ext cx="10853530" cy="5324535"/>
          </a:xfrm>
          <a:prstGeom prst="rect">
            <a:avLst/>
          </a:prstGeom>
          <a:noFill/>
        </p:spPr>
        <p:txBody>
          <a:bodyPr wrap="square" rtlCol="0">
            <a:spAutoFit/>
          </a:bodyPr>
          <a:lstStyle/>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We’ve been living with the effects of sampling schedules for a long time. </a:t>
            </a:r>
            <a:r>
              <a:rPr lang="en-US" sz="2000" dirty="0">
                <a:solidFill>
                  <a:srgbClr val="0070C0"/>
                </a:solidFill>
                <a:latin typeface="Arial" charset="0"/>
              </a:rPr>
              <a:t>NUS gives us sampling schedules with different strengths and challenges</a:t>
            </a:r>
            <a:r>
              <a:rPr lang="en-US" sz="2000" dirty="0" smtClean="0">
                <a:solidFill>
                  <a:srgbClr val="0070C0"/>
                </a:solidFill>
                <a:latin typeface="Arial" charset="0"/>
              </a:rPr>
              <a:t>.</a:t>
            </a:r>
          </a:p>
          <a:p>
            <a:pPr marL="342900" indent="-342900" algn="just" fontAlgn="base">
              <a:spcBef>
                <a:spcPct val="50000"/>
              </a:spcBef>
              <a:spcAft>
                <a:spcPct val="0"/>
              </a:spcAft>
              <a:buFont typeface="Wingdings" panose="05000000000000000000" pitchFamily="2" charset="2"/>
              <a:buChar char="§"/>
            </a:pPr>
            <a:r>
              <a:rPr lang="en-US" sz="2000" dirty="0" smtClean="0">
                <a:solidFill>
                  <a:prstClr val="black"/>
                </a:solidFill>
                <a:latin typeface="Arial" charset="0"/>
              </a:rPr>
              <a:t>NUS reconstruction provides options to </a:t>
            </a:r>
            <a:r>
              <a:rPr lang="en-US" sz="2000" dirty="0" smtClean="0">
                <a:solidFill>
                  <a:srgbClr val="0070C0"/>
                </a:solidFill>
                <a:latin typeface="Arial" charset="0"/>
              </a:rPr>
              <a:t>enhance conventionally sampled data</a:t>
            </a:r>
            <a:r>
              <a:rPr lang="en-US" sz="2000" dirty="0" smtClean="0">
                <a:solidFill>
                  <a:prstClr val="black"/>
                </a:solidFill>
                <a:latin typeface="Arial" charset="0"/>
              </a:rPr>
              <a:t>, by extrapolation, repair of bad or distorted points, or modeling and subtraction of unwanted signals.</a:t>
            </a:r>
          </a:p>
          <a:p>
            <a:pPr marL="342900" indent="-342900" algn="just" fontAlgn="base">
              <a:spcBef>
                <a:spcPct val="50000"/>
              </a:spcBef>
              <a:spcAft>
                <a:spcPct val="0"/>
              </a:spcAft>
              <a:buFont typeface="Wingdings" panose="05000000000000000000" pitchFamily="2" charset="2"/>
              <a:buChar char="§"/>
            </a:pPr>
            <a:r>
              <a:rPr lang="en-US" sz="2000" dirty="0" smtClean="0">
                <a:solidFill>
                  <a:prstClr val="black"/>
                </a:solidFill>
                <a:latin typeface="Arial" charset="0"/>
              </a:rPr>
              <a:t> Sampling </a:t>
            </a:r>
            <a:r>
              <a:rPr lang="en-US" sz="2000" dirty="0">
                <a:solidFill>
                  <a:prstClr val="black"/>
                </a:solidFill>
                <a:latin typeface="Arial" charset="0"/>
              </a:rPr>
              <a:t>density is a </a:t>
            </a:r>
            <a:r>
              <a:rPr lang="en-US" sz="2000" dirty="0">
                <a:solidFill>
                  <a:srgbClr val="0070C0"/>
                </a:solidFill>
                <a:latin typeface="Arial" charset="0"/>
              </a:rPr>
              <a:t>misleading measure. </a:t>
            </a:r>
            <a:r>
              <a:rPr lang="en-US" sz="2000" dirty="0">
                <a:solidFill>
                  <a:prstClr val="black"/>
                </a:solidFill>
                <a:latin typeface="Arial" charset="0"/>
              </a:rPr>
              <a:t>Density should be considered relative to the number of signals in the indirect dimensions. The number of increments must be sufficient for the number of signals. The measurement time must be sufficient to capture the desired signal to noise. </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Within the above constraints, NUS gives us the opportunity to set the number of increments independently of the desired resolution. This means we can </a:t>
            </a:r>
            <a:r>
              <a:rPr lang="en-US" sz="2000" dirty="0">
                <a:solidFill>
                  <a:srgbClr val="0070C0"/>
                </a:solidFill>
                <a:latin typeface="Arial" charset="0"/>
              </a:rPr>
              <a:t>improve resolution with a given amount of measurement time or retain resolution with a shorter measurement time.</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There are many NUS sampling schemes and reconstruction methods, but the </a:t>
            </a:r>
            <a:r>
              <a:rPr lang="en-US" sz="2000" dirty="0">
                <a:solidFill>
                  <a:srgbClr val="0070C0"/>
                </a:solidFill>
                <a:latin typeface="Arial" charset="0"/>
              </a:rPr>
              <a:t>differences between them are often more critical for extreme cases</a:t>
            </a:r>
            <a:r>
              <a:rPr lang="en-US" sz="2000" dirty="0">
                <a:solidFill>
                  <a:prstClr val="black"/>
                </a:solidFill>
                <a:latin typeface="Arial" charset="0"/>
              </a:rPr>
              <a:t>: high dynamic range, low signal to noise, </a:t>
            </a:r>
            <a:r>
              <a:rPr lang="en-US" sz="2000" dirty="0" smtClean="0">
                <a:solidFill>
                  <a:prstClr val="black"/>
                </a:solidFill>
                <a:latin typeface="Arial" charset="0"/>
              </a:rPr>
              <a:t>high complexity, large size.</a:t>
            </a:r>
          </a:p>
        </p:txBody>
      </p:sp>
      <p:sp>
        <p:nvSpPr>
          <p:cNvPr id="5" name="TextBox 4"/>
          <p:cNvSpPr txBox="1"/>
          <p:nvPr/>
        </p:nvSpPr>
        <p:spPr>
          <a:xfrm>
            <a:off x="49121" y="107688"/>
            <a:ext cx="12033504"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70C0"/>
                </a:solidFill>
                <a:latin typeface="Century Gothic" panose="020B0502020202020204" pitchFamily="34" charset="0"/>
              </a:rPr>
              <a:t>Comments and Conclusions</a:t>
            </a:r>
          </a:p>
        </p:txBody>
      </p:sp>
    </p:spTree>
    <p:extLst>
      <p:ext uri="{BB962C8B-B14F-4D97-AF65-F5344CB8AC3E}">
        <p14:creationId xmlns:p14="http://schemas.microsoft.com/office/powerpoint/2010/main" val="15070555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 b="15200"/>
          <a:stretch/>
        </p:blipFill>
        <p:spPr>
          <a:xfrm>
            <a:off x="0" y="1"/>
            <a:ext cx="12195672" cy="6378766"/>
          </a:xfrm>
          <a:prstGeom prst="rect">
            <a:avLst/>
          </a:prstGeom>
        </p:spPr>
      </p:pic>
    </p:spTree>
    <p:extLst>
      <p:ext uri="{BB962C8B-B14F-4D97-AF65-F5344CB8AC3E}">
        <p14:creationId xmlns:p14="http://schemas.microsoft.com/office/powerpoint/2010/main" val="39027148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4927600" y="157489"/>
            <a:ext cx="7010399"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Spectral </a:t>
            </a:r>
            <a:r>
              <a:rPr lang="en-US" sz="2400" i="1" kern="0" dirty="0" smtClean="0">
                <a:solidFill>
                  <a:srgbClr val="00B0F0"/>
                </a:solidFill>
                <a:latin typeface="Arial" charset="0"/>
              </a:rPr>
              <a:t>Series Characterization </a:t>
            </a:r>
            <a:r>
              <a:rPr lang="en-US" sz="2400" i="1" kern="0" dirty="0">
                <a:solidFill>
                  <a:srgbClr val="00B0F0"/>
                </a:solidFill>
                <a:latin typeface="Arial" charset="0"/>
              </a:rPr>
              <a:t>by </a:t>
            </a:r>
            <a:endParaRPr lang="en-US" sz="2400" i="1" kern="0" dirty="0" smtClean="0">
              <a:solidFill>
                <a:srgbClr val="00B0F0"/>
              </a:solidFill>
              <a:latin typeface="Arial" charset="0"/>
            </a:endParaRPr>
          </a:p>
          <a:p>
            <a:pPr algn="ctr">
              <a:defRPr/>
            </a:pPr>
            <a:r>
              <a:rPr lang="en-US" sz="2400" i="1" kern="0" dirty="0" smtClean="0">
                <a:solidFill>
                  <a:srgbClr val="00B0F0"/>
                </a:solidFill>
                <a:latin typeface="Arial" charset="0"/>
              </a:rPr>
              <a:t>Principal </a:t>
            </a:r>
            <a:r>
              <a:rPr lang="en-US" sz="2400" i="1" kern="0" dirty="0">
                <a:solidFill>
                  <a:srgbClr val="00B0F0"/>
                </a:solidFill>
                <a:latin typeface="Arial" charset="0"/>
              </a:rPr>
              <a:t>Component Analysis (PCA)</a:t>
            </a:r>
          </a:p>
        </p:txBody>
      </p:sp>
      <p:sp>
        <p:nvSpPr>
          <p:cNvPr id="5" name="Text Box 3"/>
          <p:cNvSpPr txBox="1">
            <a:spLocks noChangeArrowheads="1"/>
          </p:cNvSpPr>
          <p:nvPr/>
        </p:nvSpPr>
        <p:spPr bwMode="auto">
          <a:xfrm>
            <a:off x="5234461" y="1112510"/>
            <a:ext cx="620823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Each spectrum is represented exactly as a single object in a multidimensional space. </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The coordinates of the object are all of the spectral intensities. This means that the spectra are used directly, with no need for peak analysis or assignments.</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In this multidimensional space, </a:t>
            </a:r>
            <a:r>
              <a:rPr lang="en-US" sz="1600" dirty="0">
                <a:solidFill>
                  <a:srgbClr val="00B0F0"/>
                </a:solidFill>
                <a:latin typeface="Arial" panose="020B0604020202020204" pitchFamily="34" charset="0"/>
                <a:cs typeface="Arial" panose="020B0604020202020204" pitchFamily="34" charset="0"/>
              </a:rPr>
              <a:t>similar spectra cluster together</a:t>
            </a:r>
            <a:r>
              <a:rPr lang="en-US" sz="1600" dirty="0">
                <a:solidFill>
                  <a:prstClr val="white">
                    <a:lumMod val="75000"/>
                  </a:prstClr>
                </a:solidFill>
                <a:latin typeface="Arial" panose="020B0604020202020204" pitchFamily="34" charset="0"/>
                <a:cs typeface="Arial" panose="020B0604020202020204" pitchFamily="34" charset="0"/>
              </a:rPr>
              <a:t>.</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Spectra with some features in common lie along  lines and curves in the multidimensional space.</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PCA projects this space to a small number of dimensions along directions of maximum variance, so that it can be readily viewed and characterized. This corresponds to fitting a series of multidimensional straight lines to the data in perpendicular directions.</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PCA results can be displayed in the form of </a:t>
            </a:r>
            <a:r>
              <a:rPr lang="en-US" sz="1600" dirty="0">
                <a:solidFill>
                  <a:srgbClr val="00B0F0"/>
                </a:solidFill>
                <a:latin typeface="Arial" panose="020B0604020202020204" pitchFamily="34" charset="0"/>
                <a:cs typeface="Arial" panose="020B0604020202020204" pitchFamily="34" charset="0"/>
              </a:rPr>
              <a:t>2D or 3D PCA scatterplots</a:t>
            </a:r>
            <a:r>
              <a:rPr lang="en-US" sz="1600" dirty="0">
                <a:solidFill>
                  <a:prstClr val="white">
                    <a:lumMod val="75000"/>
                  </a:prstClr>
                </a:solidFill>
                <a:latin typeface="Arial" panose="020B0604020202020204" pitchFamily="34" charset="0"/>
                <a:cs typeface="Arial" panose="020B0604020202020204" pitchFamily="34" charset="0"/>
              </a:rPr>
              <a:t>, or as </a:t>
            </a:r>
            <a:r>
              <a:rPr lang="en-US" sz="1600" dirty="0">
                <a:solidFill>
                  <a:srgbClr val="00B0F0"/>
                </a:solidFill>
                <a:latin typeface="Arial" panose="020B0604020202020204" pitchFamily="34" charset="0"/>
                <a:cs typeface="Arial" panose="020B0604020202020204" pitchFamily="34" charset="0"/>
              </a:rPr>
              <a:t>synthetic PCA spectra </a:t>
            </a:r>
            <a:r>
              <a:rPr lang="en-US" sz="1600" dirty="0">
                <a:solidFill>
                  <a:prstClr val="white">
                    <a:lumMod val="75000"/>
                  </a:prstClr>
                </a:solidFill>
                <a:latin typeface="Arial" panose="020B0604020202020204" pitchFamily="34" charset="0"/>
                <a:cs typeface="Arial" panose="020B0604020202020204" pitchFamily="34" charset="0"/>
              </a:rPr>
              <a:t>corresponding to each component.</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The </a:t>
            </a:r>
            <a:r>
              <a:rPr lang="en-US" sz="1600" dirty="0">
                <a:solidFill>
                  <a:srgbClr val="00B0F0"/>
                </a:solidFill>
                <a:latin typeface="Arial" panose="020B0604020202020204" pitchFamily="34" charset="0"/>
                <a:cs typeface="Arial" panose="020B0604020202020204" pitchFamily="34" charset="0"/>
              </a:rPr>
              <a:t>first component corresponds to an average spectrum </a:t>
            </a:r>
            <a:r>
              <a:rPr lang="en-US" sz="1600" dirty="0">
                <a:solidFill>
                  <a:prstClr val="white">
                    <a:lumMod val="75000"/>
                  </a:prstClr>
                </a:solidFill>
                <a:latin typeface="Arial" panose="020B0604020202020204" pitchFamily="34" charset="0"/>
                <a:cs typeface="Arial" panose="020B0604020202020204" pitchFamily="34" charset="0"/>
              </a:rPr>
              <a:t>which best represents the series in a least-squares sense. The next component describes how spectra differ from this average, and so on for subsequent components.</a:t>
            </a:r>
          </a:p>
        </p:txBody>
      </p:sp>
      <p:grpSp>
        <p:nvGrpSpPr>
          <p:cNvPr id="4" name="Group 3"/>
          <p:cNvGrpSpPr/>
          <p:nvPr/>
        </p:nvGrpSpPr>
        <p:grpSpPr>
          <a:xfrm>
            <a:off x="0" y="0"/>
            <a:ext cx="4524948" cy="6857999"/>
            <a:chOff x="228600" y="1066800"/>
            <a:chExt cx="3072384" cy="457200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998" t="7116" r="37401" b="11966"/>
            <a:stretch/>
          </p:blipFill>
          <p:spPr>
            <a:xfrm>
              <a:off x="228600" y="1066800"/>
              <a:ext cx="3072384" cy="4572000"/>
            </a:xfrm>
            <a:prstGeom prst="rect">
              <a:avLst/>
            </a:prstGeom>
          </p:spPr>
        </p:pic>
        <p:sp>
          <p:nvSpPr>
            <p:cNvPr id="3" name="Oval 2"/>
            <p:cNvSpPr/>
            <p:nvPr/>
          </p:nvSpPr>
          <p:spPr>
            <a:xfrm rot="824061">
              <a:off x="678846" y="4700732"/>
              <a:ext cx="1246197" cy="813973"/>
            </a:xfrm>
            <a:prstGeom prst="ellips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7" name="Oval 6"/>
            <p:cNvSpPr/>
            <p:nvPr/>
          </p:nvSpPr>
          <p:spPr>
            <a:xfrm rot="1860165">
              <a:off x="1839959" y="4291280"/>
              <a:ext cx="1000462" cy="883162"/>
            </a:xfrm>
            <a:prstGeom prst="ellipse">
              <a:avLst/>
            </a:prstGeom>
            <a:solidFill>
              <a:srgbClr val="B329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spTree>
    <p:extLst>
      <p:ext uri="{BB962C8B-B14F-4D97-AF65-F5344CB8AC3E}">
        <p14:creationId xmlns:p14="http://schemas.microsoft.com/office/powerpoint/2010/main" val="42861435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55" y="704673"/>
            <a:ext cx="7539038" cy="4538663"/>
          </a:xfrm>
          <a:prstGeom prst="rect">
            <a:avLst/>
          </a:prstGeom>
          <a:effectLst>
            <a:outerShdw blurRad="50800" dist="38100" dir="2700000" sx="101000" sy="101000" algn="tl" rotWithShape="0">
              <a:prstClr val="black">
                <a:alpha val="40000"/>
              </a:prstClr>
            </a:outerShdw>
          </a:effectLst>
        </p:spPr>
      </p:pic>
      <p:sp>
        <p:nvSpPr>
          <p:cNvPr id="4099" name="Rectangle 11"/>
          <p:cNvSpPr txBox="1">
            <a:spLocks noGrp="1" noChangeArrowheads="1"/>
          </p:cNvSpPr>
          <p:nvPr/>
        </p:nvSpPr>
        <p:spPr bwMode="white">
          <a:xfrm>
            <a:off x="9372600" y="6640514"/>
            <a:ext cx="1066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a:spcBef>
                <a:spcPct val="0"/>
              </a:spcBef>
            </a:pPr>
            <a:endParaRPr lang="en-US" sz="800" b="0">
              <a:solidFill>
                <a:srgbClr val="FFFF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630" y="2095500"/>
            <a:ext cx="3771900" cy="3695700"/>
          </a:xfrm>
          <a:prstGeom prst="rect">
            <a:avLst/>
          </a:prstGeom>
          <a:effectLst>
            <a:outerShdw blurRad="50800" dist="38100" dir="2700000" sx="101000" sy="101000" algn="tl" rotWithShape="0">
              <a:prstClr val="black">
                <a:alpha val="40000"/>
              </a:prstClr>
            </a:outerShdw>
          </a:effectLst>
        </p:spPr>
      </p:pic>
      <p:sp>
        <p:nvSpPr>
          <p:cNvPr id="6" name="TextBox 5"/>
          <p:cNvSpPr txBox="1"/>
          <p:nvPr/>
        </p:nvSpPr>
        <p:spPr>
          <a:xfrm>
            <a:off x="1864312" y="5383797"/>
            <a:ext cx="4773227" cy="369332"/>
          </a:xfrm>
          <a:prstGeom prst="rect">
            <a:avLst/>
          </a:prstGeom>
          <a:noFill/>
        </p:spPr>
        <p:txBody>
          <a:bodyPr wrap="square" rtlCol="0">
            <a:spAutoFit/>
          </a:bodyPr>
          <a:lstStyle/>
          <a:p>
            <a:r>
              <a:rPr lang="en-US" dirty="0">
                <a:solidFill>
                  <a:srgbClr val="FFFFFF"/>
                </a:solidFill>
                <a:latin typeface="Arial" panose="020B0604020202020204" pitchFamily="34" charset="0"/>
                <a:cs typeface="Arial" panose="020B0604020202020204" pitchFamily="34" charset="0"/>
              </a:rPr>
              <a:t>Exploratory Analysis of 11 Varieties of Tea</a:t>
            </a:r>
          </a:p>
        </p:txBody>
      </p:sp>
      <p:sp>
        <p:nvSpPr>
          <p:cNvPr id="8" name="TextBox 7"/>
          <p:cNvSpPr txBox="1"/>
          <p:nvPr/>
        </p:nvSpPr>
        <p:spPr>
          <a:xfrm>
            <a:off x="304800" y="62170"/>
            <a:ext cx="116078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Principal Component Analysis (PCA) of Spectral Series</a:t>
            </a:r>
            <a:endParaRPr lang="en-US" sz="2800"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710043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726" y="2658664"/>
            <a:ext cx="7051853" cy="3551636"/>
          </a:xfrm>
          <a:prstGeom prst="rect">
            <a:avLst/>
          </a:prstGeom>
        </p:spPr>
      </p:pic>
      <p:sp>
        <p:nvSpPr>
          <p:cNvPr id="2" name="TextBox 1"/>
          <p:cNvSpPr txBox="1"/>
          <p:nvPr/>
        </p:nvSpPr>
        <p:spPr>
          <a:xfrm>
            <a:off x="1654066" y="1850895"/>
            <a:ext cx="9931400" cy="677108"/>
          </a:xfrm>
          <a:prstGeom prst="rect">
            <a:avLst/>
          </a:prstGeom>
          <a:noFill/>
        </p:spPr>
        <p:txBody>
          <a:bodyPr wrap="square" rtlCol="0">
            <a:spAutoFit/>
          </a:bodyPr>
          <a:lstStyle/>
          <a:p>
            <a:pPr algn="ctr" fontAlgn="base">
              <a:spcAft>
                <a:spcPct val="0"/>
              </a:spcAft>
            </a:pPr>
            <a:r>
              <a:rPr lang="en-US" dirty="0" smtClean="0">
                <a:solidFill>
                  <a:prstClr val="white"/>
                </a:solidFill>
                <a:latin typeface="Arial" charset="0"/>
              </a:rPr>
              <a:t>375 </a:t>
            </a:r>
            <a:r>
              <a:rPr lang="en-US" dirty="0">
                <a:solidFill>
                  <a:prstClr val="white"/>
                </a:solidFill>
                <a:latin typeface="Arial" charset="0"/>
              </a:rPr>
              <a:t>Spectra - Direct PCA on </a:t>
            </a:r>
            <a:r>
              <a:rPr lang="en-US" baseline="30000" dirty="0">
                <a:solidFill>
                  <a:prstClr val="white"/>
                </a:solidFill>
                <a:latin typeface="Arial" charset="0"/>
              </a:rPr>
              <a:t>1</a:t>
            </a:r>
            <a:r>
              <a:rPr lang="en-US" dirty="0">
                <a:solidFill>
                  <a:prstClr val="white"/>
                </a:solidFill>
                <a:latin typeface="Arial" charset="0"/>
              </a:rPr>
              <a:t>H 2.0 ppm to -0.8ppm </a:t>
            </a:r>
            <a:r>
              <a:rPr lang="en-US" baseline="30000" dirty="0">
                <a:solidFill>
                  <a:prstClr val="white"/>
                </a:solidFill>
                <a:latin typeface="Arial" charset="0"/>
              </a:rPr>
              <a:t>13</a:t>
            </a:r>
            <a:r>
              <a:rPr lang="en-US" dirty="0">
                <a:solidFill>
                  <a:prstClr val="white"/>
                </a:solidFill>
                <a:latin typeface="Arial" charset="0"/>
              </a:rPr>
              <a:t>C 27.5 ppm to 7.0ppm</a:t>
            </a:r>
          </a:p>
          <a:p>
            <a:pPr algn="ctr" fontAlgn="base">
              <a:spcAft>
                <a:spcPct val="0"/>
              </a:spcAft>
            </a:pPr>
            <a:r>
              <a:rPr lang="en-US" sz="2000" dirty="0">
                <a:solidFill>
                  <a:prstClr val="white"/>
                </a:solidFill>
                <a:latin typeface="Arial" charset="0"/>
              </a:rPr>
              <a:t>Component</a:t>
            </a:r>
            <a:r>
              <a:rPr lang="en-US" dirty="0">
                <a:solidFill>
                  <a:prstClr val="white"/>
                </a:solidFill>
                <a:latin typeface="Arial" charset="0"/>
              </a:rPr>
              <a:t> 2 vs 3 Colored by Sample Type </a:t>
            </a:r>
          </a:p>
        </p:txBody>
      </p:sp>
      <p:sp>
        <p:nvSpPr>
          <p:cNvPr id="6" name="TextBox 5"/>
          <p:cNvSpPr txBox="1"/>
          <p:nvPr/>
        </p:nvSpPr>
        <p:spPr>
          <a:xfrm>
            <a:off x="1829411" y="149295"/>
            <a:ext cx="9953734"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B0F0"/>
                </a:solidFill>
                <a:latin typeface="Century Gothic" panose="020B0502020202020204" pitchFamily="34" charset="0"/>
              </a:rPr>
              <a:t>Principal Component Analysis: The </a:t>
            </a:r>
            <a:r>
              <a:rPr lang="en-US" sz="3200" i="1" kern="0" dirty="0" err="1">
                <a:solidFill>
                  <a:srgbClr val="00B0F0"/>
                </a:solidFill>
                <a:latin typeface="Century Gothic" panose="020B0502020202020204" pitchFamily="34" charset="0"/>
              </a:rPr>
              <a:t>NISTmAb</a:t>
            </a:r>
            <a:r>
              <a:rPr lang="en-US" sz="3200" i="1" kern="0" dirty="0">
                <a:solidFill>
                  <a:srgbClr val="00B0F0"/>
                </a:solidFill>
                <a:latin typeface="Century Gothic" panose="020B0502020202020204" pitchFamily="34" charset="0"/>
              </a:rPr>
              <a:t> </a:t>
            </a:r>
            <a:r>
              <a:rPr lang="en-US" sz="3200" i="1" kern="0" dirty="0" err="1">
                <a:solidFill>
                  <a:srgbClr val="00B0F0"/>
                </a:solidFill>
                <a:latin typeface="Century Gothic" panose="020B0502020202020204" pitchFamily="34" charset="0"/>
              </a:rPr>
              <a:t>Interlaboratory</a:t>
            </a:r>
            <a:r>
              <a:rPr lang="en-US" sz="3200" i="1" kern="0" dirty="0">
                <a:solidFill>
                  <a:srgbClr val="00B0F0"/>
                </a:solidFill>
                <a:latin typeface="Century Gothic" panose="020B0502020202020204" pitchFamily="34" charset="0"/>
              </a:rPr>
              <a:t> NMR </a:t>
            </a:r>
            <a:r>
              <a:rPr lang="en-US" sz="3200" i="1" kern="0" dirty="0" smtClean="0">
                <a:solidFill>
                  <a:srgbClr val="00B0F0"/>
                </a:solidFill>
                <a:latin typeface="Century Gothic" panose="020B0502020202020204" pitchFamily="34" charset="0"/>
              </a:rPr>
              <a:t>Study </a:t>
            </a:r>
            <a:r>
              <a:rPr lang="en-US" sz="3200" i="1" kern="0" baseline="30000" dirty="0">
                <a:solidFill>
                  <a:srgbClr val="00B0F0"/>
                </a:solidFill>
                <a:latin typeface="Century Gothic" panose="020B0502020202020204" pitchFamily="34" charset="0"/>
              </a:rPr>
              <a:t>1</a:t>
            </a:r>
            <a:r>
              <a:rPr lang="en-US" sz="3200" i="1" kern="0" dirty="0">
                <a:solidFill>
                  <a:srgbClr val="00B0F0"/>
                </a:solidFill>
                <a:latin typeface="Century Gothic" panose="020B0502020202020204" pitchFamily="34" charset="0"/>
              </a:rPr>
              <a:t>H / </a:t>
            </a:r>
            <a:r>
              <a:rPr lang="en-US" sz="3200" i="1" kern="0" baseline="30000" dirty="0">
                <a:solidFill>
                  <a:srgbClr val="00B0F0"/>
                </a:solidFill>
                <a:latin typeface="Century Gothic" panose="020B0502020202020204" pitchFamily="34" charset="0"/>
              </a:rPr>
              <a:t>13</a:t>
            </a:r>
            <a:r>
              <a:rPr lang="en-US" sz="3200" i="1" kern="0" dirty="0">
                <a:solidFill>
                  <a:srgbClr val="00B0F0"/>
                </a:solidFill>
                <a:latin typeface="Century Gothic" panose="020B0502020202020204" pitchFamily="34" charset="0"/>
              </a:rPr>
              <a:t>C </a:t>
            </a:r>
            <a:r>
              <a:rPr lang="en-US" sz="3200" i="1" kern="0" dirty="0" smtClean="0">
                <a:solidFill>
                  <a:srgbClr val="00B0F0"/>
                </a:solidFill>
                <a:latin typeface="Century Gothic" panose="020B0502020202020204" pitchFamily="34" charset="0"/>
              </a:rPr>
              <a:t>Spectra</a:t>
            </a:r>
          </a:p>
          <a:p>
            <a:pPr algn="ctr"/>
            <a:r>
              <a:rPr lang="en-US" sz="3200" i="1" kern="0" dirty="0" smtClean="0">
                <a:solidFill>
                  <a:srgbClr val="69BFFF"/>
                </a:solidFill>
                <a:latin typeface="Century Gothic" panose="020B0502020202020204" pitchFamily="34" charset="0"/>
              </a:rPr>
              <a:t> </a:t>
            </a:r>
            <a:r>
              <a:rPr lang="en-US" sz="2000" dirty="0">
                <a:solidFill>
                  <a:prstClr val="white"/>
                </a:solidFill>
                <a:latin typeface="Arial" panose="020B0604020202020204" pitchFamily="34" charset="0"/>
                <a:cs typeface="Arial" panose="020B0604020202020204" pitchFamily="34" charset="0"/>
              </a:rPr>
              <a:t>Robert </a:t>
            </a:r>
            <a:r>
              <a:rPr lang="en-US" sz="2000" dirty="0" smtClean="0">
                <a:solidFill>
                  <a:prstClr val="white"/>
                </a:solidFill>
                <a:latin typeface="Arial" panose="020B0604020202020204" pitchFamily="34" charset="0"/>
                <a:cs typeface="Arial" panose="020B0604020202020204" pitchFamily="34" charset="0"/>
              </a:rPr>
              <a:t>Brinson  NIST</a:t>
            </a:r>
            <a:endParaRPr lang="en-US" sz="2000"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5277755" y="2806700"/>
            <a:ext cx="2209800" cy="461665"/>
          </a:xfrm>
          <a:prstGeom prst="rect">
            <a:avLst/>
          </a:prstGeom>
          <a:noFill/>
        </p:spPr>
        <p:txBody>
          <a:bodyPr wrap="square" rtlCol="0">
            <a:spAutoFit/>
          </a:bodyPr>
          <a:lstStyle/>
          <a:p>
            <a:pPr fontAlgn="base">
              <a:spcAft>
                <a:spcPct val="0"/>
              </a:spcAft>
            </a:pPr>
            <a:r>
              <a:rPr lang="en-US" sz="1200" dirty="0">
                <a:solidFill>
                  <a:srgbClr val="00FFFF"/>
                </a:solidFill>
                <a:latin typeface="Arial" charset="0"/>
              </a:rPr>
              <a:t>System Suitability Sample</a:t>
            </a:r>
          </a:p>
          <a:p>
            <a:pPr fontAlgn="base">
              <a:spcAft>
                <a:spcPct val="0"/>
              </a:spcAft>
            </a:pPr>
            <a:r>
              <a:rPr lang="en-US" sz="1200" dirty="0" err="1">
                <a:solidFill>
                  <a:srgbClr val="FFFF00"/>
                </a:solidFill>
                <a:latin typeface="Arial" charset="0"/>
              </a:rPr>
              <a:t>NISTmAb</a:t>
            </a:r>
            <a:r>
              <a:rPr lang="en-US" sz="1200" dirty="0">
                <a:solidFill>
                  <a:srgbClr val="FFFF00"/>
                </a:solidFill>
                <a:latin typeface="Arial" charset="0"/>
              </a:rPr>
              <a:t> Fab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6" y="2806700"/>
            <a:ext cx="4716841" cy="31369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02" y="204383"/>
            <a:ext cx="1459664" cy="1882735"/>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38608570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37" y="1096815"/>
            <a:ext cx="5688239" cy="4151045"/>
          </a:xfrm>
          <a:prstGeom prst="rect">
            <a:avLst/>
          </a:prstGeom>
        </p:spPr>
      </p:pic>
      <p:sp>
        <p:nvSpPr>
          <p:cNvPr id="3" name="TextBox 2"/>
          <p:cNvSpPr txBox="1"/>
          <p:nvPr/>
        </p:nvSpPr>
        <p:spPr>
          <a:xfrm>
            <a:off x="546100" y="68208"/>
            <a:ext cx="11417300" cy="63588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Aft>
                <a:spcPct val="0"/>
              </a:spcAft>
            </a:pPr>
            <a:r>
              <a:rPr lang="en-US" sz="2400" i="1" dirty="0" smtClean="0">
                <a:solidFill>
                  <a:srgbClr val="00B0F0"/>
                </a:solidFill>
                <a:latin typeface="Century Gothic" panose="020B0502020202020204" pitchFamily="34" charset="0"/>
              </a:rPr>
              <a:t>Principal Component Spectra of Pseudo-3D Series</a:t>
            </a:r>
          </a:p>
          <a:p>
            <a:pPr algn="ctr" fontAlgn="base">
              <a:spcAft>
                <a:spcPct val="0"/>
              </a:spcAft>
            </a:pPr>
            <a:r>
              <a:rPr lang="en-US" sz="2400" i="1" dirty="0" smtClean="0">
                <a:solidFill>
                  <a:srgbClr val="00B0F0"/>
                </a:solidFill>
                <a:latin typeface="Century Gothic" panose="020B0502020202020204" pitchFamily="34" charset="0"/>
              </a:rPr>
              <a:t>Relaxation Series, J-Modulated Series, CEST</a:t>
            </a:r>
            <a:endParaRPr lang="en-US" sz="2400" i="1" dirty="0">
              <a:solidFill>
                <a:srgbClr val="00B0F0"/>
              </a:solidFill>
              <a:latin typeface="Century Gothic" panose="020B0502020202020204" pitchFamily="34" charset="0"/>
            </a:endParaRPr>
          </a:p>
        </p:txBody>
      </p:sp>
      <p:sp>
        <p:nvSpPr>
          <p:cNvPr id="4" name="TextBox 3"/>
          <p:cNvSpPr txBox="1"/>
          <p:nvPr/>
        </p:nvSpPr>
        <p:spPr>
          <a:xfrm>
            <a:off x="1258978" y="5300424"/>
            <a:ext cx="3111499" cy="1200329"/>
          </a:xfrm>
          <a:prstGeom prst="rect">
            <a:avLst/>
          </a:prstGeom>
          <a:noFill/>
        </p:spPr>
        <p:txBody>
          <a:bodyPr wrap="square" rtlCol="0">
            <a:spAutoFit/>
          </a:bodyPr>
          <a:lstStyle/>
          <a:p>
            <a:pPr algn="ctr"/>
            <a:r>
              <a:rPr lang="en-US" sz="2400" i="1" dirty="0" smtClean="0">
                <a:solidFill>
                  <a:prstClr val="white"/>
                </a:solidFill>
                <a:latin typeface="Arial" panose="020B0604020202020204" pitchFamily="34" charset="0"/>
                <a:cs typeface="Arial" panose="020B0604020202020204" pitchFamily="34" charset="0"/>
              </a:rPr>
              <a:t>PCA 1:</a:t>
            </a:r>
          </a:p>
          <a:p>
            <a:pPr algn="ctr"/>
            <a:r>
              <a:rPr lang="en-US" sz="2400" i="1" dirty="0" smtClean="0">
                <a:solidFill>
                  <a:prstClr val="white"/>
                </a:solidFill>
                <a:latin typeface="Arial" panose="020B0604020202020204" pitchFamily="34" charset="0"/>
                <a:cs typeface="Arial" panose="020B0604020202020204" pitchFamily="34" charset="0"/>
              </a:rPr>
              <a:t>Signals with Similar Evolution</a:t>
            </a:r>
            <a:endParaRPr lang="en-US" sz="2400" i="1" dirty="0">
              <a:solidFill>
                <a:prstClr val="white"/>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411" y="1058813"/>
            <a:ext cx="5718864" cy="4205234"/>
          </a:xfrm>
          <a:prstGeom prst="rect">
            <a:avLst/>
          </a:prstGeom>
        </p:spPr>
      </p:pic>
      <p:sp>
        <p:nvSpPr>
          <p:cNvPr id="9" name="TextBox 8"/>
          <p:cNvSpPr txBox="1"/>
          <p:nvPr/>
        </p:nvSpPr>
        <p:spPr>
          <a:xfrm>
            <a:off x="6331226" y="5300424"/>
            <a:ext cx="4939748" cy="1200329"/>
          </a:xfrm>
          <a:prstGeom prst="rect">
            <a:avLst/>
          </a:prstGeom>
          <a:noFill/>
        </p:spPr>
        <p:txBody>
          <a:bodyPr wrap="square" rtlCol="0">
            <a:spAutoFit/>
          </a:bodyPr>
          <a:lstStyle/>
          <a:p>
            <a:pPr algn="ctr"/>
            <a:r>
              <a:rPr lang="en-US" sz="2400" i="1" dirty="0" smtClean="0">
                <a:solidFill>
                  <a:prstClr val="white"/>
                </a:solidFill>
                <a:latin typeface="Arial" panose="020B0604020202020204" pitchFamily="34" charset="0"/>
                <a:cs typeface="Arial" panose="020B0604020202020204" pitchFamily="34" charset="0"/>
              </a:rPr>
              <a:t>PCA 2:</a:t>
            </a:r>
          </a:p>
          <a:p>
            <a:pPr algn="ctr"/>
            <a:r>
              <a:rPr lang="en-US" sz="2400" i="1" dirty="0" smtClean="0">
                <a:solidFill>
                  <a:prstClr val="white"/>
                </a:solidFill>
                <a:latin typeface="Arial" panose="020B0604020202020204" pitchFamily="34" charset="0"/>
                <a:cs typeface="Arial" panose="020B0604020202020204" pitchFamily="34" charset="0"/>
              </a:rPr>
              <a:t>Reveals Signals with Other Evolution Behavior</a:t>
            </a:r>
            <a:endParaRPr lang="en-US" sz="24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3987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94654" y="0"/>
            <a:ext cx="8822746" cy="6496749"/>
          </a:xfrm>
          <a:prstGeom prst="rect">
            <a:avLst/>
          </a:prstGeom>
        </p:spPr>
      </p:pic>
      <p:sp>
        <p:nvSpPr>
          <p:cNvPr id="2" name="TextBox 1"/>
          <p:cNvSpPr txBox="1"/>
          <p:nvPr/>
        </p:nvSpPr>
        <p:spPr>
          <a:xfrm>
            <a:off x="1081548" y="239580"/>
            <a:ext cx="10028903"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B0F0"/>
                </a:solidFill>
                <a:latin typeface="Century Gothic" panose="020B0502020202020204" pitchFamily="34" charset="0"/>
              </a:rPr>
              <a:t>Conventional and NUS </a:t>
            </a:r>
            <a:r>
              <a:rPr lang="en-US" sz="3600" i="1" kern="0" dirty="0">
                <a:solidFill>
                  <a:srgbClr val="00B0F0"/>
                </a:solidFill>
                <a:latin typeface="Century Gothic" panose="020B0502020202020204" pitchFamily="34" charset="0"/>
              </a:rPr>
              <a:t>Conversion and Processing Workflows in </a:t>
            </a:r>
            <a:r>
              <a:rPr lang="en-US" sz="3600" i="1" kern="0" dirty="0" err="1">
                <a:solidFill>
                  <a:srgbClr val="00B0F0"/>
                </a:solidFill>
                <a:latin typeface="Century Gothic" panose="020B0502020202020204" pitchFamily="34" charset="0"/>
              </a:rPr>
              <a:t>NMRPipe</a:t>
            </a:r>
            <a:endParaRPr lang="en-US" sz="3600" i="1"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37057038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482913"/>
            <a:ext cx="3268362" cy="675728"/>
          </a:xfrm>
          <a:prstGeom prst="rect">
            <a:avLst/>
          </a:prstGeom>
        </p:spPr>
      </p:pic>
      <p:grpSp>
        <p:nvGrpSpPr>
          <p:cNvPr id="2" name="Group 1"/>
          <p:cNvGrpSpPr/>
          <p:nvPr/>
        </p:nvGrpSpPr>
        <p:grpSpPr>
          <a:xfrm>
            <a:off x="404513" y="394333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3878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42708"/>
            <a:ext cx="599365" cy="518095"/>
          </a:xfrm>
          <a:prstGeom prst="rect">
            <a:avLst/>
          </a:prstGeom>
        </p:spPr>
      </p:pic>
      <p:sp>
        <p:nvSpPr>
          <p:cNvPr id="17" name="TextBox 16"/>
          <p:cNvSpPr txBox="1"/>
          <p:nvPr/>
        </p:nvSpPr>
        <p:spPr>
          <a:xfrm>
            <a:off x="1687878" y="160205"/>
            <a:ext cx="8816245"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Spectral </a:t>
            </a:r>
            <a:r>
              <a:rPr lang="en-US" sz="2800" i="1" kern="0" dirty="0">
                <a:solidFill>
                  <a:srgbClr val="00B0F0"/>
                </a:solidFill>
                <a:latin typeface="Century Gothic" panose="020B0502020202020204" pitchFamily="34" charset="0"/>
              </a:rPr>
              <a:t>Processing and Analysis in </a:t>
            </a:r>
            <a:r>
              <a:rPr lang="en-US" sz="2800" i="1" kern="0" dirty="0" err="1">
                <a:solidFill>
                  <a:srgbClr val="00B0F0"/>
                </a:solidFill>
                <a:latin typeface="Century Gothic" panose="020B0502020202020204" pitchFamily="34" charset="0"/>
              </a:rPr>
              <a:t>NMRPipe</a:t>
            </a:r>
            <a:endParaRPr lang="en-US" sz="2800" i="1" kern="0" dirty="0" smtClean="0">
              <a:solidFill>
                <a:srgbClr val="00B0F0"/>
              </a:solidFill>
              <a:latin typeface="Century Gothic" panose="020B0502020202020204" pitchFamily="34" charset="0"/>
            </a:endParaRPr>
          </a:p>
        </p:txBody>
      </p:sp>
      <p:grpSp>
        <p:nvGrpSpPr>
          <p:cNvPr id="35" name="Group 34"/>
          <p:cNvGrpSpPr/>
          <p:nvPr/>
        </p:nvGrpSpPr>
        <p:grpSpPr>
          <a:xfrm>
            <a:off x="7273011" y="399168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294575"/>
            <a:ext cx="2753611" cy="1376806"/>
          </a:xfrm>
          <a:prstGeom prst="rect">
            <a:avLst/>
          </a:prstGeom>
        </p:spPr>
      </p:pic>
      <p:grpSp>
        <p:nvGrpSpPr>
          <p:cNvPr id="14" name="Group 13"/>
          <p:cNvGrpSpPr/>
          <p:nvPr/>
        </p:nvGrpSpPr>
        <p:grpSpPr>
          <a:xfrm>
            <a:off x="128130" y="109623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Window function and first point scaling</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Zero Fill</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Fourier Transform</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Solvent Subtraction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Baseline Correction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Linear Prediction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Other Common Spectral Processing Tasks</a:t>
              </a:r>
            </a:p>
          </p:txBody>
        </p:sp>
      </p:grpSp>
      <p:grpSp>
        <p:nvGrpSpPr>
          <p:cNvPr id="20" name="Group 19"/>
          <p:cNvGrpSpPr/>
          <p:nvPr/>
        </p:nvGrpSpPr>
        <p:grpSpPr>
          <a:xfrm>
            <a:off x="4828032" y="942065"/>
            <a:ext cx="7166952" cy="2908995"/>
            <a:chOff x="2781300" y="3245488"/>
            <a:chExt cx="5676901" cy="2908995"/>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Gradient-Enhanced Data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Interleaved Experiments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Non-Uniform Sampling and Alternatives to Fourier Transform</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Post-Processing</a:t>
              </a:r>
            </a:p>
          </p:txBody>
        </p:sp>
        <p:sp>
          <p:nvSpPr>
            <p:cNvPr id="25" name="TextBox 24"/>
            <p:cNvSpPr txBox="1"/>
            <p:nvPr/>
          </p:nvSpPr>
          <p:spPr>
            <a:xfrm>
              <a:off x="3162299" y="4769488"/>
              <a:ext cx="5295902" cy="1384995"/>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Generating 2D Projections from 3D or 4D Spectra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Viewing 2D Strips from 3D Spectra </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Peak Detection and </a:t>
              </a:r>
              <a:r>
                <a:rPr lang="en-US" sz="1400" dirty="0" smtClean="0">
                  <a:solidFill>
                    <a:prstClr val="white"/>
                  </a:solidFill>
                  <a:latin typeface="Arial" charset="0"/>
                </a:rPr>
                <a:t>Modeling (Quantification) of </a:t>
              </a:r>
              <a:r>
                <a:rPr lang="en-US" sz="1400" dirty="0">
                  <a:solidFill>
                    <a:prstClr val="white"/>
                  </a:solidFill>
                  <a:latin typeface="Arial" charset="0"/>
                </a:rPr>
                <a:t>Spectra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Chemical Shift Evolutions from Spectral Series</a:t>
              </a:r>
            </a:p>
            <a:p>
              <a:pPr marL="342900" indent="-342900" defTabSz="365760" fontAlgn="base">
                <a:spcAft>
                  <a:spcPct val="0"/>
                </a:spcAft>
                <a:buFont typeface="Wingdings" panose="05000000000000000000" pitchFamily="2" charset="2"/>
                <a:buChar char="§"/>
              </a:pPr>
              <a:r>
                <a:rPr lang="en-US" sz="1400" dirty="0" smtClean="0">
                  <a:solidFill>
                    <a:prstClr val="white"/>
                  </a:solidFill>
                  <a:latin typeface="Arial" charset="0"/>
                </a:rPr>
                <a:t>Multivariate </a:t>
              </a:r>
              <a:r>
                <a:rPr lang="en-US" sz="1400" dirty="0">
                  <a:solidFill>
                    <a:prstClr val="white"/>
                  </a:solidFill>
                  <a:latin typeface="Arial" charset="0"/>
                </a:rPr>
                <a:t>Analysis of Spectral </a:t>
              </a:r>
              <a:r>
                <a:rPr lang="en-US" sz="1400" dirty="0" smtClean="0">
                  <a:solidFill>
                    <a:prstClr val="white"/>
                  </a:solidFill>
                  <a:latin typeface="Arial" charset="0"/>
                </a:rPr>
                <a:t>Series</a:t>
              </a:r>
            </a:p>
            <a:p>
              <a:pPr marL="342900" indent="-342900" defTabSz="365760" fontAlgn="base">
                <a:spcAft>
                  <a:spcPct val="0"/>
                </a:spcAft>
                <a:buFont typeface="Wingdings" panose="05000000000000000000" pitchFamily="2" charset="2"/>
                <a:buChar char="§"/>
              </a:pPr>
              <a:r>
                <a:rPr lang="en-US" sz="1400" dirty="0" smtClean="0">
                  <a:solidFill>
                    <a:schemeClr val="bg1"/>
                  </a:solidFill>
                  <a:latin typeface="Arial" charset="0"/>
                </a:rPr>
                <a:t>Extracting Structural Data </a:t>
              </a:r>
              <a:r>
                <a:rPr lang="en-US" sz="1400" dirty="0">
                  <a:solidFill>
                    <a:schemeClr val="bg1"/>
                  </a:solidFill>
                  <a:latin typeface="Arial" charset="0"/>
                </a:rPr>
                <a:t>from Chemical Shifts and Dipolar </a:t>
              </a:r>
              <a:r>
                <a:rPr lang="en-US" sz="1400" dirty="0" smtClean="0">
                  <a:solidFill>
                    <a:schemeClr val="bg1"/>
                  </a:solidFill>
                  <a:latin typeface="Arial" charset="0"/>
                </a:rPr>
                <a:t>Couplings</a:t>
              </a:r>
              <a:endParaRPr lang="en-US" sz="1400" dirty="0">
                <a:solidFill>
                  <a:schemeClr val="bg1"/>
                </a:solidFill>
                <a:latin typeface="Arial" charset="0"/>
              </a:endParaRPr>
            </a:p>
          </p:txBody>
        </p:sp>
      </p:grpSp>
    </p:spTree>
    <p:extLst>
      <p:ext uri="{BB962C8B-B14F-4D97-AF65-F5344CB8AC3E}">
        <p14:creationId xmlns:p14="http://schemas.microsoft.com/office/powerpoint/2010/main" val="2452161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609600"/>
            <a:ext cx="7696200" cy="2154436"/>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Window function and first point scaling</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Zero Fill</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Fourier Transform</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Phase Correction</a:t>
            </a:r>
          </a:p>
        </p:txBody>
      </p:sp>
      <p:sp>
        <p:nvSpPr>
          <p:cNvPr id="8" name="TextBox 7"/>
          <p:cNvSpPr txBox="1"/>
          <p:nvPr/>
        </p:nvSpPr>
        <p:spPr>
          <a:xfrm>
            <a:off x="1562100" y="29718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Spectral Processing Function as a UNIX Filter</a:t>
            </a:r>
          </a:p>
        </p:txBody>
      </p:sp>
      <p:sp>
        <p:nvSpPr>
          <p:cNvPr id="10" name="TextBox 9"/>
          <p:cNvSpPr txBox="1"/>
          <p:nvPr/>
        </p:nvSpPr>
        <p:spPr>
          <a:xfrm>
            <a:off x="2190750" y="3657601"/>
            <a:ext cx="7810500" cy="1200329"/>
          </a:xfrm>
          <a:prstGeom prst="rect">
            <a:avLst/>
          </a:prstGeom>
          <a:noFill/>
        </p:spPr>
        <p:txBody>
          <a:bodyPr wrap="square" rtlCol="0">
            <a:spAutoFit/>
          </a:bodyPr>
          <a:lstStyle/>
          <a:p>
            <a:pPr algn="ctr"/>
            <a:r>
              <a:rPr lang="en-US" sz="2400"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nmrPipe</a:t>
            </a:r>
            <a:r>
              <a:rPr lang="en-US" sz="2400" b="1"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fn</a:t>
            </a:r>
            <a:r>
              <a:rPr lang="en-US" sz="2400" b="1"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FT</a:t>
            </a:r>
            <a:r>
              <a:rPr lang="en-US" sz="2400" b="1" dirty="0">
                <a:solidFill>
                  <a:prstClr val="black"/>
                </a:solidFill>
                <a:latin typeface="Courier New" panose="02070309020205020404" pitchFamily="49" charset="0"/>
                <a:cs typeface="Courier New" panose="02070309020205020404" pitchFamily="49" charset="0"/>
              </a:rPr>
              <a:t> &lt; </a:t>
            </a:r>
            <a:r>
              <a:rPr lang="en-US" sz="2400" b="1" dirty="0" err="1">
                <a:solidFill>
                  <a:prstClr val="black"/>
                </a:solidFill>
                <a:latin typeface="Courier New" panose="02070309020205020404" pitchFamily="49" charset="0"/>
                <a:cs typeface="Courier New" panose="02070309020205020404" pitchFamily="49" charset="0"/>
              </a:rPr>
              <a:t>test.fid</a:t>
            </a:r>
            <a:r>
              <a:rPr lang="en-US" sz="2400" b="1" dirty="0">
                <a:solidFill>
                  <a:prstClr val="black"/>
                </a:solidFill>
                <a:latin typeface="Courier New" panose="02070309020205020404" pitchFamily="49" charset="0"/>
                <a:cs typeface="Courier New" panose="02070309020205020404" pitchFamily="49" charset="0"/>
              </a:rPr>
              <a:t> &gt; test.ft1</a:t>
            </a:r>
          </a:p>
          <a:p>
            <a:pPr algn="ctr"/>
            <a:r>
              <a:rPr lang="en-US" sz="2400" i="1" dirty="0">
                <a:solidFill>
                  <a:prstClr val="black"/>
                </a:solidFill>
                <a:latin typeface="Arial" panose="020B0604020202020204" pitchFamily="34" charset="0"/>
                <a:cs typeface="Arial" panose="020B0604020202020204" pitchFamily="34" charset="0"/>
              </a:rPr>
              <a:t>… or …</a:t>
            </a:r>
          </a:p>
          <a:p>
            <a:pPr algn="ctr"/>
            <a:r>
              <a:rPr lang="en-US" sz="2400" b="1" dirty="0" err="1">
                <a:solidFill>
                  <a:prstClr val="black"/>
                </a:solidFill>
                <a:latin typeface="Courier New" panose="02070309020205020404" pitchFamily="49" charset="0"/>
                <a:cs typeface="Courier New" panose="02070309020205020404" pitchFamily="49" charset="0"/>
              </a:rPr>
              <a:t>nmrPipe</a:t>
            </a:r>
            <a:r>
              <a:rPr lang="en-US" sz="2400" b="1"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fn</a:t>
            </a:r>
            <a:r>
              <a:rPr lang="en-US" sz="2400" b="1"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FT</a:t>
            </a:r>
            <a:r>
              <a:rPr lang="en-US" sz="2400" b="1" dirty="0">
                <a:solidFill>
                  <a:prstClr val="black"/>
                </a:solidFill>
                <a:latin typeface="Courier New" panose="02070309020205020404" pitchFamily="49" charset="0"/>
                <a:cs typeface="Courier New" panose="02070309020205020404" pitchFamily="49" charset="0"/>
              </a:rPr>
              <a:t> –in </a:t>
            </a:r>
            <a:r>
              <a:rPr lang="en-US" sz="2400" b="1" dirty="0" err="1">
                <a:solidFill>
                  <a:prstClr val="black"/>
                </a:solidFill>
                <a:latin typeface="Courier New" panose="02070309020205020404" pitchFamily="49" charset="0"/>
                <a:cs typeface="Courier New" panose="02070309020205020404" pitchFamily="49" charset="0"/>
              </a:rPr>
              <a:t>test.fid</a:t>
            </a:r>
            <a:r>
              <a:rPr lang="en-US" sz="2400" b="1" dirty="0">
                <a:solidFill>
                  <a:prstClr val="black"/>
                </a:solidFill>
                <a:latin typeface="Courier New" panose="02070309020205020404" pitchFamily="49" charset="0"/>
                <a:cs typeface="Courier New" panose="02070309020205020404" pitchFamily="49" charset="0"/>
              </a:rPr>
              <a:t> –out test.ft1</a:t>
            </a:r>
          </a:p>
        </p:txBody>
      </p:sp>
      <p:sp>
        <p:nvSpPr>
          <p:cNvPr id="11" name="TextBox 10"/>
          <p:cNvSpPr txBox="1"/>
          <p:nvPr/>
        </p:nvSpPr>
        <p:spPr>
          <a:xfrm>
            <a:off x="1562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Century Gothic" panose="020B0502020202020204" pitchFamily="34" charset="0"/>
                <a:cs typeface="Arial" panose="020B0604020202020204" pitchFamily="34" charset="0"/>
              </a:rPr>
              <a:t>Key Steps of Spectral Processing</a:t>
            </a:r>
          </a:p>
        </p:txBody>
      </p:sp>
      <p:grpSp>
        <p:nvGrpSpPr>
          <p:cNvPr id="5" name="Group 4"/>
          <p:cNvGrpSpPr/>
          <p:nvPr/>
        </p:nvGrpSpPr>
        <p:grpSpPr>
          <a:xfrm>
            <a:off x="2083034" y="4942064"/>
            <a:ext cx="8025935" cy="1295400"/>
            <a:chOff x="533402" y="4669938"/>
            <a:chExt cx="8025935" cy="1295400"/>
          </a:xfrm>
        </p:grpSpPr>
        <p:sp>
          <p:nvSpPr>
            <p:cNvPr id="9" name="Rounded Rectangle 8"/>
            <p:cNvSpPr/>
            <p:nvPr/>
          </p:nvSpPr>
          <p:spPr bwMode="auto">
            <a:xfrm>
              <a:off x="634537" y="4669938"/>
              <a:ext cx="7924800" cy="129540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2" y="4787278"/>
              <a:ext cx="7824758" cy="1033269"/>
            </a:xfrm>
            <a:prstGeom prst="rect">
              <a:avLst/>
            </a:prstGeom>
          </p:spPr>
        </p:pic>
        <p:sp>
          <p:nvSpPr>
            <p:cNvPr id="4" name="TextBox 3"/>
            <p:cNvSpPr txBox="1"/>
            <p:nvPr/>
          </p:nvSpPr>
          <p:spPr>
            <a:xfrm>
              <a:off x="5114544" y="5138928"/>
              <a:ext cx="457200" cy="338554"/>
            </a:xfrm>
            <a:prstGeom prst="rect">
              <a:avLst/>
            </a:prstGeom>
            <a:noFill/>
          </p:spPr>
          <p:txBody>
            <a:bodyPr wrap="square" rtlCol="0">
              <a:spAutoFit/>
            </a:bodyPr>
            <a:lstStyle/>
            <a:p>
              <a:pPr fontAlgn="base">
                <a:spcBef>
                  <a:spcPct val="50000"/>
                </a:spcBef>
                <a:spcAft>
                  <a:spcPct val="0"/>
                </a:spcAft>
              </a:pPr>
              <a:r>
                <a:rPr lang="en-US" sz="1600" b="1" dirty="0">
                  <a:solidFill>
                    <a:srgbClr val="0070C0"/>
                  </a:solidFill>
                  <a:latin typeface="Arial" charset="0"/>
                </a:rPr>
                <a:t>FT</a:t>
              </a:r>
            </a:p>
          </p:txBody>
        </p:sp>
      </p:grpSp>
      <p:cxnSp>
        <p:nvCxnSpPr>
          <p:cNvPr id="12" name="Straight Connector 11"/>
          <p:cNvCxnSpPr/>
          <p:nvPr/>
        </p:nvCxnSpPr>
        <p:spPr>
          <a:xfrm>
            <a:off x="1991869" y="2887866"/>
            <a:ext cx="8208262" cy="7734"/>
          </a:xfrm>
          <a:prstGeom prst="line">
            <a:avLst/>
          </a:prstGeom>
          <a:ln w="571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1910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p:cNvSpPr txBox="1"/>
          <p:nvPr/>
        </p:nvSpPr>
        <p:spPr>
          <a:xfrm>
            <a:off x="1562100" y="1524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Century Gothic" panose="020B0502020202020204" pitchFamily="34" charset="0"/>
                <a:cs typeface="Arial" panose="020B0604020202020204" pitchFamily="34" charset="0"/>
              </a:rPr>
              <a:t>Spectral Processing Scheme as a UNIX Pipeline</a:t>
            </a:r>
          </a:p>
        </p:txBody>
      </p:sp>
      <p:sp>
        <p:nvSpPr>
          <p:cNvPr id="10" name="TextBox 9"/>
          <p:cNvSpPr txBox="1"/>
          <p:nvPr/>
        </p:nvSpPr>
        <p:spPr>
          <a:xfrm>
            <a:off x="1562100" y="1261409"/>
            <a:ext cx="9105900" cy="2616101"/>
          </a:xfrm>
          <a:prstGeom prst="rect">
            <a:avLst/>
          </a:prstGeom>
          <a:noFill/>
        </p:spPr>
        <p:txBody>
          <a:bodyPr wrap="square" rtlCol="0">
            <a:spAutoFit/>
          </a:bodyPr>
          <a:lstStyle/>
          <a:p>
            <a:pPr algn="ct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–in </a:t>
            </a:r>
            <a:r>
              <a:rPr lang="en-US" sz="2000" b="1" dirty="0" err="1">
                <a:solidFill>
                  <a:prstClr val="black"/>
                </a:solidFill>
                <a:latin typeface="Courier New" panose="02070309020205020404" pitchFamily="49" charset="0"/>
                <a:cs typeface="Courier New" panose="02070309020205020404" pitchFamily="49" charset="0"/>
              </a:rPr>
              <a:t>test.fid</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SP</a:t>
            </a:r>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FT</a:t>
            </a:r>
            <a:r>
              <a:rPr lang="en-US" sz="2000" b="1" dirty="0">
                <a:solidFill>
                  <a:prstClr val="black"/>
                </a:solidFill>
                <a:latin typeface="Courier New" panose="02070309020205020404" pitchFamily="49" charset="0"/>
                <a:cs typeface="Courier New" panose="02070309020205020404" pitchFamily="49" charset="0"/>
              </a:rPr>
              <a:t> –out test.ft1</a:t>
            </a:r>
          </a:p>
          <a:p>
            <a:pPr algn="ctr"/>
            <a:endParaRPr lang="en-US" sz="2000" b="1" dirty="0">
              <a:solidFill>
                <a:prstClr val="black"/>
              </a:solidFill>
              <a:latin typeface="Courier New" panose="02070309020205020404" pitchFamily="49" charset="0"/>
              <a:cs typeface="Courier New" panose="02070309020205020404" pitchFamily="49" charset="0"/>
            </a:endParaRPr>
          </a:p>
          <a:p>
            <a:pPr algn="ctr"/>
            <a:r>
              <a:rPr lang="en-US" sz="2400" i="1" dirty="0">
                <a:solidFill>
                  <a:prstClr val="black"/>
                </a:solidFill>
                <a:latin typeface="Arial" panose="020B0604020202020204" pitchFamily="34" charset="0"/>
                <a:cs typeface="Arial" panose="020B0604020202020204" pitchFamily="34" charset="0"/>
              </a:rPr>
              <a:t>… or …</a:t>
            </a:r>
          </a:p>
          <a:p>
            <a:pPr algn="ctr"/>
            <a:endParaRPr lang="en-US" sz="2000" i="1" dirty="0">
              <a:solidFill>
                <a:prstClr val="black"/>
              </a:solidFill>
              <a:latin typeface="Arial" panose="020B0604020202020204" pitchFamily="34" charset="0"/>
              <a:cs typeface="Arial" panose="020B0604020202020204" pitchFamily="34" charset="0"/>
            </a:endParaRPr>
          </a:p>
          <a:p>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–in </a:t>
            </a:r>
            <a:r>
              <a:rPr lang="en-US" sz="2000" b="1" dirty="0" err="1">
                <a:solidFill>
                  <a:prstClr val="black"/>
                </a:solidFill>
                <a:latin typeface="Courier New" panose="02070309020205020404" pitchFamily="49" charset="0"/>
                <a:cs typeface="Courier New" panose="02070309020205020404" pitchFamily="49" charset="0"/>
              </a:rPr>
              <a:t>test.fid</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SP</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FT</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-out test.ft1</a:t>
            </a:r>
          </a:p>
        </p:txBody>
      </p:sp>
      <p:grpSp>
        <p:nvGrpSpPr>
          <p:cNvPr id="13" name="Group 12"/>
          <p:cNvGrpSpPr/>
          <p:nvPr/>
        </p:nvGrpSpPr>
        <p:grpSpPr>
          <a:xfrm>
            <a:off x="2008632" y="4384974"/>
            <a:ext cx="8138160" cy="1482426"/>
            <a:chOff x="484632" y="4659696"/>
            <a:chExt cx="8138160" cy="1482426"/>
          </a:xfrm>
        </p:grpSpPr>
        <p:sp>
          <p:nvSpPr>
            <p:cNvPr id="14" name="Rounded Rectangle 13"/>
            <p:cNvSpPr/>
            <p:nvPr/>
          </p:nvSpPr>
          <p:spPr bwMode="auto">
            <a:xfrm>
              <a:off x="484632" y="4679082"/>
              <a:ext cx="8138160" cy="146304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4659696"/>
              <a:ext cx="8018221"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920065" y="5316379"/>
              <a:ext cx="408562" cy="246221"/>
            </a:xfrm>
            <a:prstGeom prst="rect">
              <a:avLst/>
            </a:prstGeom>
            <a:solidFill>
              <a:schemeClr val="bg1"/>
            </a:solidFill>
          </p:spPr>
          <p:txBody>
            <a:bodyPr wrap="square" lIns="0" tIns="0" rIns="0" bIns="0" rtlCol="0">
              <a:spAutoFit/>
            </a:bodyPr>
            <a:lstStyle/>
            <a:p>
              <a:pPr algn="ctr"/>
              <a:r>
                <a:rPr lang="en-US" sz="1600" b="1" dirty="0">
                  <a:solidFill>
                    <a:srgbClr val="0070C0"/>
                  </a:solidFill>
                  <a:latin typeface="Arial" panose="020B0604020202020204" pitchFamily="34" charset="0"/>
                  <a:cs typeface="Arial" panose="020B0604020202020204" pitchFamily="34" charset="0"/>
                </a:rPr>
                <a:t>SP</a:t>
              </a:r>
            </a:p>
          </p:txBody>
        </p:sp>
        <p:sp>
          <p:nvSpPr>
            <p:cNvPr id="17" name="TextBox 16"/>
            <p:cNvSpPr txBox="1"/>
            <p:nvPr/>
          </p:nvSpPr>
          <p:spPr>
            <a:xfrm>
              <a:off x="5817681" y="5288947"/>
              <a:ext cx="408562" cy="246221"/>
            </a:xfrm>
            <a:prstGeom prst="rect">
              <a:avLst/>
            </a:prstGeom>
            <a:solidFill>
              <a:schemeClr val="bg1"/>
            </a:solidFill>
          </p:spPr>
          <p:txBody>
            <a:bodyPr wrap="square" lIns="0" tIns="0" rIns="0" bIns="0" rtlCol="0">
              <a:spAutoFit/>
            </a:bodyPr>
            <a:lstStyle/>
            <a:p>
              <a:pPr algn="ctr"/>
              <a:r>
                <a:rPr lang="en-US" sz="1600" b="1" dirty="0">
                  <a:solidFill>
                    <a:srgbClr val="0070C0"/>
                  </a:solidFill>
                  <a:latin typeface="Arial" panose="020B0604020202020204" pitchFamily="34" charset="0"/>
                  <a:cs typeface="Arial" panose="020B0604020202020204" pitchFamily="34" charset="0"/>
                </a:rPr>
                <a:t>FT</a:t>
              </a:r>
            </a:p>
          </p:txBody>
        </p:sp>
      </p:grpSp>
    </p:spTree>
    <p:extLst>
      <p:ext uri="{BB962C8B-B14F-4D97-AF65-F5344CB8AC3E}">
        <p14:creationId xmlns:p14="http://schemas.microsoft.com/office/powerpoint/2010/main" val="3347466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2831</TotalTime>
  <Words>10614</Words>
  <Application>Microsoft Office PowerPoint</Application>
  <PresentationFormat>Widescreen</PresentationFormat>
  <Paragraphs>1472</Paragraphs>
  <Slides>182</Slides>
  <Notes>49</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182</vt:i4>
      </vt:variant>
    </vt:vector>
  </HeadingPairs>
  <TitlesOfParts>
    <vt:vector size="195" baseType="lpstr">
      <vt:lpstr>Batang</vt:lpstr>
      <vt:lpstr>宋体</vt:lpstr>
      <vt:lpstr>Arial</vt:lpstr>
      <vt:lpstr>Calibri</vt:lpstr>
      <vt:lpstr>Century Gothic</vt:lpstr>
      <vt:lpstr>Courier New</vt:lpstr>
      <vt:lpstr>Monotype Corsiva</vt:lpstr>
      <vt:lpstr>Symbol</vt:lpstr>
      <vt:lpstr>Times New Roman</vt:lpstr>
      <vt:lpstr>Wingdings</vt:lpstr>
      <vt:lpstr>1_Custom Design</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Fourier transform of Uniform versus Non-Uniform Sampling Schedules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Delaglio</dc:creator>
  <cp:lastModifiedBy>Frank Delaglio</cp:lastModifiedBy>
  <cp:revision>182</cp:revision>
  <dcterms:created xsi:type="dcterms:W3CDTF">2018-04-26T17:57:22Z</dcterms:created>
  <dcterms:modified xsi:type="dcterms:W3CDTF">2019-08-05T21:43:51Z</dcterms:modified>
</cp:coreProperties>
</file>