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3" r:id="rId1"/>
  </p:sldMasterIdLst>
  <p:notesMasterIdLst>
    <p:notesMasterId r:id="rId163"/>
  </p:notesMasterIdLst>
  <p:sldIdLst>
    <p:sldId id="1162" r:id="rId2"/>
    <p:sldId id="1453" r:id="rId3"/>
    <p:sldId id="1086" r:id="rId4"/>
    <p:sldId id="1355" r:id="rId5"/>
    <p:sldId id="1354" r:id="rId6"/>
    <p:sldId id="1108" r:id="rId7"/>
    <p:sldId id="1030" r:id="rId8"/>
    <p:sldId id="1031" r:id="rId9"/>
    <p:sldId id="1109" r:id="rId10"/>
    <p:sldId id="1292" r:id="rId11"/>
    <p:sldId id="1087" r:id="rId12"/>
    <p:sldId id="1343" r:id="rId13"/>
    <p:sldId id="1344" r:id="rId14"/>
    <p:sldId id="1345" r:id="rId15"/>
    <p:sldId id="1088" r:id="rId16"/>
    <p:sldId id="1089" r:id="rId17"/>
    <p:sldId id="1090" r:id="rId18"/>
    <p:sldId id="1091" r:id="rId19"/>
    <p:sldId id="1320" r:id="rId20"/>
    <p:sldId id="1321" r:id="rId21"/>
    <p:sldId id="1322" r:id="rId22"/>
    <p:sldId id="1323" r:id="rId23"/>
    <p:sldId id="1324" r:id="rId24"/>
    <p:sldId id="1325" r:id="rId25"/>
    <p:sldId id="1326" r:id="rId26"/>
    <p:sldId id="1327" r:id="rId27"/>
    <p:sldId id="1332" r:id="rId28"/>
    <p:sldId id="1128" r:id="rId29"/>
    <p:sldId id="1410" r:id="rId30"/>
    <p:sldId id="1353" r:id="rId31"/>
    <p:sldId id="1350" r:id="rId32"/>
    <p:sldId id="1351" r:id="rId33"/>
    <p:sldId id="1044" r:id="rId34"/>
    <p:sldId id="1045" r:id="rId35"/>
    <p:sldId id="1110" r:id="rId36"/>
    <p:sldId id="1085" r:id="rId37"/>
    <p:sldId id="1105" r:id="rId38"/>
    <p:sldId id="1346" r:id="rId39"/>
    <p:sldId id="1046" r:id="rId40"/>
    <p:sldId id="1047" r:id="rId41"/>
    <p:sldId id="1048" r:id="rId42"/>
    <p:sldId id="1049" r:id="rId43"/>
    <p:sldId id="1158" r:id="rId44"/>
    <p:sldId id="1157" r:id="rId45"/>
    <p:sldId id="1356" r:id="rId46"/>
    <p:sldId id="1096" r:id="rId47"/>
    <p:sldId id="1097" r:id="rId48"/>
    <p:sldId id="1099" r:id="rId49"/>
    <p:sldId id="1340" r:id="rId50"/>
    <p:sldId id="1341" r:id="rId51"/>
    <p:sldId id="1342" r:id="rId52"/>
    <p:sldId id="1167" r:id="rId53"/>
    <p:sldId id="1308" r:id="rId54"/>
    <p:sldId id="1336" r:id="rId55"/>
    <p:sldId id="1338" r:id="rId56"/>
    <p:sldId id="1309" r:id="rId57"/>
    <p:sldId id="1347" r:id="rId58"/>
    <p:sldId id="1348" r:id="rId59"/>
    <p:sldId id="1454" r:id="rId60"/>
    <p:sldId id="1455" r:id="rId61"/>
    <p:sldId id="1359" r:id="rId62"/>
    <p:sldId id="1441" r:id="rId63"/>
    <p:sldId id="1357" r:id="rId64"/>
    <p:sldId id="1358" r:id="rId65"/>
    <p:sldId id="1446" r:id="rId66"/>
    <p:sldId id="1460" r:id="rId67"/>
    <p:sldId id="1367" r:id="rId68"/>
    <p:sldId id="1459" r:id="rId69"/>
    <p:sldId id="1375" r:id="rId70"/>
    <p:sldId id="1376" r:id="rId71"/>
    <p:sldId id="1377" r:id="rId72"/>
    <p:sldId id="1378" r:id="rId73"/>
    <p:sldId id="1392" r:id="rId74"/>
    <p:sldId id="1382" r:id="rId75"/>
    <p:sldId id="1390" r:id="rId76"/>
    <p:sldId id="1391" r:id="rId77"/>
    <p:sldId id="1447" r:id="rId78"/>
    <p:sldId id="1448" r:id="rId79"/>
    <p:sldId id="1449" r:id="rId80"/>
    <p:sldId id="1450" r:id="rId81"/>
    <p:sldId id="1451" r:id="rId82"/>
    <p:sldId id="1452" r:id="rId83"/>
    <p:sldId id="1445" r:id="rId84"/>
    <p:sldId id="1027" r:id="rId85"/>
    <p:sldId id="1360" r:id="rId86"/>
    <p:sldId id="1361" r:id="rId87"/>
    <p:sldId id="1362" r:id="rId88"/>
    <p:sldId id="1363" r:id="rId89"/>
    <p:sldId id="1364" r:id="rId90"/>
    <p:sldId id="1442" r:id="rId91"/>
    <p:sldId id="1443" r:id="rId92"/>
    <p:sldId id="1444" r:id="rId93"/>
    <p:sldId id="1387" r:id="rId94"/>
    <p:sldId id="1384" r:id="rId95"/>
    <p:sldId id="1385" r:id="rId96"/>
    <p:sldId id="1386" r:id="rId97"/>
    <p:sldId id="1373" r:id="rId98"/>
    <p:sldId id="1389" r:id="rId99"/>
    <p:sldId id="1381" r:id="rId100"/>
    <p:sldId id="1383" r:id="rId101"/>
    <p:sldId id="1404" r:id="rId102"/>
    <p:sldId id="1405" r:id="rId103"/>
    <p:sldId id="1406" r:id="rId104"/>
    <p:sldId id="1407" r:id="rId105"/>
    <p:sldId id="1374" r:id="rId106"/>
    <p:sldId id="1408" r:id="rId107"/>
    <p:sldId id="1409" r:id="rId108"/>
    <p:sldId id="1411" r:id="rId109"/>
    <p:sldId id="1412" r:id="rId110"/>
    <p:sldId id="1366" r:id="rId111"/>
    <p:sldId id="1368" r:id="rId112"/>
    <p:sldId id="1379" r:id="rId113"/>
    <p:sldId id="1380" r:id="rId114"/>
    <p:sldId id="1369" r:id="rId115"/>
    <p:sldId id="1370" r:id="rId116"/>
    <p:sldId id="1371" r:id="rId117"/>
    <p:sldId id="1372" r:id="rId118"/>
    <p:sldId id="1440" r:id="rId119"/>
    <p:sldId id="1413" r:id="rId120"/>
    <p:sldId id="1414" r:id="rId121"/>
    <p:sldId id="1415" r:id="rId122"/>
    <p:sldId id="1416" r:id="rId123"/>
    <p:sldId id="1417" r:id="rId124"/>
    <p:sldId id="1418" r:id="rId125"/>
    <p:sldId id="1419" r:id="rId126"/>
    <p:sldId id="1420" r:id="rId127"/>
    <p:sldId id="1421" r:id="rId128"/>
    <p:sldId id="1422" r:id="rId129"/>
    <p:sldId id="1423" r:id="rId130"/>
    <p:sldId id="1424" r:id="rId131"/>
    <p:sldId id="1456" r:id="rId132"/>
    <p:sldId id="1457" r:id="rId133"/>
    <p:sldId id="1458" r:id="rId134"/>
    <p:sldId id="1349" r:id="rId135"/>
    <p:sldId id="1394" r:id="rId136"/>
    <p:sldId id="1395" r:id="rId137"/>
    <p:sldId id="1396" r:id="rId138"/>
    <p:sldId id="1397" r:id="rId139"/>
    <p:sldId id="1398" r:id="rId140"/>
    <p:sldId id="1399" r:id="rId141"/>
    <p:sldId id="1400" r:id="rId142"/>
    <p:sldId id="1401" r:id="rId143"/>
    <p:sldId id="1402" r:id="rId144"/>
    <p:sldId id="1403" r:id="rId145"/>
    <p:sldId id="1425" r:id="rId146"/>
    <p:sldId id="1439" r:id="rId147"/>
    <p:sldId id="1426" r:id="rId148"/>
    <p:sldId id="1427" r:id="rId149"/>
    <p:sldId id="1428" r:id="rId150"/>
    <p:sldId id="1429" r:id="rId151"/>
    <p:sldId id="1430" r:id="rId152"/>
    <p:sldId id="1431" r:id="rId153"/>
    <p:sldId id="1432" r:id="rId154"/>
    <p:sldId id="1433" r:id="rId155"/>
    <p:sldId id="1434" r:id="rId156"/>
    <p:sldId id="1435" r:id="rId157"/>
    <p:sldId id="1436" r:id="rId158"/>
    <p:sldId id="1437" r:id="rId159"/>
    <p:sldId id="1438" r:id="rId160"/>
    <p:sldId id="1029" r:id="rId161"/>
    <p:sldId id="1393" r:id="rId162"/>
  </p:sldIdLst>
  <p:sldSz cx="9144000" cy="6858000" type="screen4x3"/>
  <p:notesSz cx="7010400" cy="9296400"/>
  <p:defaultTextStyle>
    <a:defPPr>
      <a:defRPr lang="en-US"/>
    </a:defPPr>
    <a:lvl1pPr algn="l" rtl="0" fontAlgn="base">
      <a:spcBef>
        <a:spcPct val="50000"/>
      </a:spcBef>
      <a:spcAft>
        <a:spcPct val="0"/>
      </a:spcAft>
      <a:defRPr sz="1600" b="1" kern="1200">
        <a:solidFill>
          <a:schemeClr val="tx1"/>
        </a:solidFill>
        <a:latin typeface="Arial" charset="0"/>
        <a:ea typeface="+mn-ea"/>
        <a:cs typeface="+mn-cs"/>
      </a:defRPr>
    </a:lvl1pPr>
    <a:lvl2pPr marL="457200" algn="l" rtl="0" fontAlgn="base">
      <a:spcBef>
        <a:spcPct val="50000"/>
      </a:spcBef>
      <a:spcAft>
        <a:spcPct val="0"/>
      </a:spcAft>
      <a:defRPr sz="1600" b="1" kern="1200">
        <a:solidFill>
          <a:schemeClr val="tx1"/>
        </a:solidFill>
        <a:latin typeface="Arial" charset="0"/>
        <a:ea typeface="+mn-ea"/>
        <a:cs typeface="+mn-cs"/>
      </a:defRPr>
    </a:lvl2pPr>
    <a:lvl3pPr marL="914400" algn="l" rtl="0" fontAlgn="base">
      <a:spcBef>
        <a:spcPct val="50000"/>
      </a:spcBef>
      <a:spcAft>
        <a:spcPct val="0"/>
      </a:spcAft>
      <a:defRPr sz="1600" b="1" kern="1200">
        <a:solidFill>
          <a:schemeClr val="tx1"/>
        </a:solidFill>
        <a:latin typeface="Arial" charset="0"/>
        <a:ea typeface="+mn-ea"/>
        <a:cs typeface="+mn-cs"/>
      </a:defRPr>
    </a:lvl3pPr>
    <a:lvl4pPr marL="1371600" algn="l" rtl="0" fontAlgn="base">
      <a:spcBef>
        <a:spcPct val="50000"/>
      </a:spcBef>
      <a:spcAft>
        <a:spcPct val="0"/>
      </a:spcAft>
      <a:defRPr sz="1600" b="1" kern="1200">
        <a:solidFill>
          <a:schemeClr val="tx1"/>
        </a:solidFill>
        <a:latin typeface="Arial" charset="0"/>
        <a:ea typeface="+mn-ea"/>
        <a:cs typeface="+mn-cs"/>
      </a:defRPr>
    </a:lvl4pPr>
    <a:lvl5pPr marL="1828800" algn="l" rtl="0" fontAlgn="base">
      <a:spcBef>
        <a:spcPct val="50000"/>
      </a:spcBef>
      <a:spcAft>
        <a:spcPct val="0"/>
      </a:spcAft>
      <a:defRPr sz="1600" b="1" kern="1200">
        <a:solidFill>
          <a:schemeClr val="tx1"/>
        </a:solidFill>
        <a:latin typeface="Arial" charset="0"/>
        <a:ea typeface="+mn-ea"/>
        <a:cs typeface="+mn-cs"/>
      </a:defRPr>
    </a:lvl5pPr>
    <a:lvl6pPr marL="2286000" algn="l" defTabSz="914400" rtl="0" eaLnBrk="1" latinLnBrk="0" hangingPunct="1">
      <a:defRPr sz="1600" b="1" kern="1200">
        <a:solidFill>
          <a:schemeClr val="tx1"/>
        </a:solidFill>
        <a:latin typeface="Arial" charset="0"/>
        <a:ea typeface="+mn-ea"/>
        <a:cs typeface="+mn-cs"/>
      </a:defRPr>
    </a:lvl6pPr>
    <a:lvl7pPr marL="2743200" algn="l" defTabSz="914400" rtl="0" eaLnBrk="1" latinLnBrk="0" hangingPunct="1">
      <a:defRPr sz="1600" b="1" kern="1200">
        <a:solidFill>
          <a:schemeClr val="tx1"/>
        </a:solidFill>
        <a:latin typeface="Arial" charset="0"/>
        <a:ea typeface="+mn-ea"/>
        <a:cs typeface="+mn-cs"/>
      </a:defRPr>
    </a:lvl7pPr>
    <a:lvl8pPr marL="3200400" algn="l" defTabSz="914400" rtl="0" eaLnBrk="1" latinLnBrk="0" hangingPunct="1">
      <a:defRPr sz="1600" b="1" kern="1200">
        <a:solidFill>
          <a:schemeClr val="tx1"/>
        </a:solidFill>
        <a:latin typeface="Arial" charset="0"/>
        <a:ea typeface="+mn-ea"/>
        <a:cs typeface="+mn-cs"/>
      </a:defRPr>
    </a:lvl8pPr>
    <a:lvl9pPr marL="3657600" algn="l" defTabSz="914400" rtl="0" eaLnBrk="1" latinLnBrk="0" hangingPunct="1">
      <a:defRPr sz="16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9932CC"/>
    <a:srgbClr val="EE82EE"/>
    <a:srgbClr val="00FFFF"/>
    <a:srgbClr val="FFAF00"/>
    <a:srgbClr val="FFC0CB"/>
    <a:srgbClr val="00A0E2"/>
    <a:srgbClr val="282828"/>
    <a:srgbClr val="484848"/>
    <a:srgbClr val="129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32" autoAdjust="0"/>
    <p:restoredTop sz="94430" autoAdjust="0"/>
  </p:normalViewPr>
  <p:slideViewPr>
    <p:cSldViewPr>
      <p:cViewPr varScale="1">
        <p:scale>
          <a:sx n="110" d="100"/>
          <a:sy n="110" d="100"/>
        </p:scale>
        <p:origin x="1680" y="102"/>
      </p:cViewPr>
      <p:guideLst>
        <p:guide orient="horz" pos="2160"/>
        <p:guide pos="2880"/>
      </p:guideLst>
    </p:cSldViewPr>
  </p:slideViewPr>
  <p:outlineViewPr>
    <p:cViewPr>
      <p:scale>
        <a:sx n="33" d="100"/>
        <a:sy n="33" d="100"/>
      </p:scale>
      <p:origin x="0" y="-9414"/>
    </p:cViewPr>
  </p:outlineViewPr>
  <p:notesTextViewPr>
    <p:cViewPr>
      <p:scale>
        <a:sx n="3" d="2"/>
        <a:sy n="3" d="2"/>
      </p:scale>
      <p:origin x="0" y="0"/>
    </p:cViewPr>
  </p:notesTextViewPr>
  <p:sorterViewPr>
    <p:cViewPr>
      <p:scale>
        <a:sx n="90" d="100"/>
        <a:sy n="90" d="100"/>
      </p:scale>
      <p:origin x="0" y="-6234"/>
    </p:cViewPr>
  </p:sorterViewPr>
  <p:notesViewPr>
    <p:cSldViewPr>
      <p:cViewPr varScale="1">
        <p:scale>
          <a:sx n="77" d="100"/>
          <a:sy n="77" d="100"/>
        </p:scale>
        <p:origin x="219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spcBef>
                <a:spcPct val="0"/>
              </a:spcBef>
              <a:defRPr sz="1200" b="0">
                <a:latin typeface="Arial" charset="0"/>
              </a:defRPr>
            </a:lvl1pPr>
          </a:lstStyle>
          <a:p>
            <a:pPr>
              <a:defRPr/>
            </a:pPr>
            <a:endParaRPr lang="en-US"/>
          </a:p>
        </p:txBody>
      </p:sp>
      <p:sp>
        <p:nvSpPr>
          <p:cNvPr id="1433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spcBef>
                <a:spcPct val="0"/>
              </a:spcBef>
              <a:defRPr sz="1200" b="0">
                <a:latin typeface="Arial" charset="0"/>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spcBef>
                <a:spcPct val="0"/>
              </a:spcBef>
              <a:defRPr sz="1200" b="0">
                <a:latin typeface="Arial" charset="0"/>
              </a:defRPr>
            </a:lvl1pPr>
          </a:lstStyle>
          <a:p>
            <a:pPr>
              <a:defRPr/>
            </a:pPr>
            <a:endParaRPr lang="en-US"/>
          </a:p>
        </p:txBody>
      </p:sp>
      <p:sp>
        <p:nvSpPr>
          <p:cNvPr id="1434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spcBef>
                <a:spcPct val="0"/>
              </a:spcBef>
              <a:defRPr sz="1200" b="0">
                <a:latin typeface="Arial" charset="0"/>
              </a:defRPr>
            </a:lvl1pPr>
          </a:lstStyle>
          <a:p>
            <a:pPr>
              <a:defRPr/>
            </a:pPr>
            <a:fld id="{FEBBB8BE-93BB-40FE-AD72-3C874BE46FAA}" type="slidenum">
              <a:rPr lang="en-US"/>
              <a:pPr>
                <a:defRPr/>
              </a:pPr>
              <a:t>‹#›</a:t>
            </a:fld>
            <a:endParaRPr lang="en-US"/>
          </a:p>
        </p:txBody>
      </p:sp>
    </p:spTree>
    <p:extLst>
      <p:ext uri="{BB962C8B-B14F-4D97-AF65-F5344CB8AC3E}">
        <p14:creationId xmlns:p14="http://schemas.microsoft.com/office/powerpoint/2010/main" val="1354788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3276009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36</a:t>
            </a:fld>
            <a:endParaRPr lang="en-US">
              <a:solidFill>
                <a:srgbClr val="000000"/>
              </a:solidFill>
            </a:endParaRPr>
          </a:p>
        </p:txBody>
      </p:sp>
    </p:spTree>
    <p:extLst>
      <p:ext uri="{BB962C8B-B14F-4D97-AF65-F5344CB8AC3E}">
        <p14:creationId xmlns:p14="http://schemas.microsoft.com/office/powerpoint/2010/main" val="106880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43</a:t>
            </a:fld>
            <a:endParaRPr lang="en-US">
              <a:solidFill>
                <a:srgbClr val="000000"/>
              </a:solidFill>
            </a:endParaRPr>
          </a:p>
        </p:txBody>
      </p:sp>
    </p:spTree>
    <p:extLst>
      <p:ext uri="{BB962C8B-B14F-4D97-AF65-F5344CB8AC3E}">
        <p14:creationId xmlns:p14="http://schemas.microsoft.com/office/powerpoint/2010/main" val="4173772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2304374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48</a:t>
            </a:fld>
            <a:endParaRPr lang="en-US">
              <a:solidFill>
                <a:srgbClr val="000000"/>
              </a:solidFill>
            </a:endParaRPr>
          </a:p>
        </p:txBody>
      </p:sp>
    </p:spTree>
    <p:extLst>
      <p:ext uri="{BB962C8B-B14F-4D97-AF65-F5344CB8AC3E}">
        <p14:creationId xmlns:p14="http://schemas.microsoft.com/office/powerpoint/2010/main" val="2861685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51</a:t>
            </a:fld>
            <a:endParaRPr lang="en-US">
              <a:solidFill>
                <a:srgbClr val="000000"/>
              </a:solidFill>
            </a:endParaRPr>
          </a:p>
        </p:txBody>
      </p:sp>
    </p:spTree>
    <p:extLst>
      <p:ext uri="{BB962C8B-B14F-4D97-AF65-F5344CB8AC3E}">
        <p14:creationId xmlns:p14="http://schemas.microsoft.com/office/powerpoint/2010/main" val="1561783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61</a:t>
            </a:fld>
            <a:endParaRPr lang="en-US">
              <a:solidFill>
                <a:srgbClr val="000000"/>
              </a:solidFill>
            </a:endParaRPr>
          </a:p>
        </p:txBody>
      </p:sp>
    </p:spTree>
    <p:extLst>
      <p:ext uri="{BB962C8B-B14F-4D97-AF65-F5344CB8AC3E}">
        <p14:creationId xmlns:p14="http://schemas.microsoft.com/office/powerpoint/2010/main" val="1080103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22585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69</a:t>
            </a:fld>
            <a:endParaRPr lang="en-US">
              <a:solidFill>
                <a:srgbClr val="000000"/>
              </a:solidFill>
            </a:endParaRPr>
          </a:p>
        </p:txBody>
      </p:sp>
    </p:spTree>
    <p:extLst>
      <p:ext uri="{BB962C8B-B14F-4D97-AF65-F5344CB8AC3E}">
        <p14:creationId xmlns:p14="http://schemas.microsoft.com/office/powerpoint/2010/main" val="99803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74</a:t>
            </a:fld>
            <a:endParaRPr lang="en-US">
              <a:solidFill>
                <a:srgbClr val="000000"/>
              </a:solidFill>
            </a:endParaRPr>
          </a:p>
        </p:txBody>
      </p:sp>
    </p:spTree>
    <p:extLst>
      <p:ext uri="{BB962C8B-B14F-4D97-AF65-F5344CB8AC3E}">
        <p14:creationId xmlns:p14="http://schemas.microsoft.com/office/powerpoint/2010/main" val="4028676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75</a:t>
            </a:fld>
            <a:endParaRPr lang="en-US">
              <a:solidFill>
                <a:srgbClr val="000000"/>
              </a:solidFill>
            </a:endParaRPr>
          </a:p>
        </p:txBody>
      </p:sp>
    </p:spTree>
    <p:extLst>
      <p:ext uri="{BB962C8B-B14F-4D97-AF65-F5344CB8AC3E}">
        <p14:creationId xmlns:p14="http://schemas.microsoft.com/office/powerpoint/2010/main" val="289779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297573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76</a:t>
            </a:fld>
            <a:endParaRPr lang="en-US">
              <a:solidFill>
                <a:srgbClr val="000000"/>
              </a:solidFill>
            </a:endParaRPr>
          </a:p>
        </p:txBody>
      </p:sp>
    </p:spTree>
    <p:extLst>
      <p:ext uri="{BB962C8B-B14F-4D97-AF65-F5344CB8AC3E}">
        <p14:creationId xmlns:p14="http://schemas.microsoft.com/office/powerpoint/2010/main" val="3247343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176056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93</a:t>
            </a:fld>
            <a:endParaRPr lang="en-US">
              <a:solidFill>
                <a:srgbClr val="000000"/>
              </a:solidFill>
            </a:endParaRPr>
          </a:p>
        </p:txBody>
      </p:sp>
    </p:spTree>
    <p:extLst>
      <p:ext uri="{BB962C8B-B14F-4D97-AF65-F5344CB8AC3E}">
        <p14:creationId xmlns:p14="http://schemas.microsoft.com/office/powerpoint/2010/main" val="1490123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94</a:t>
            </a:fld>
            <a:endParaRPr lang="en-US">
              <a:solidFill>
                <a:srgbClr val="000000"/>
              </a:solidFill>
            </a:endParaRPr>
          </a:p>
        </p:txBody>
      </p:sp>
    </p:spTree>
    <p:extLst>
      <p:ext uri="{BB962C8B-B14F-4D97-AF65-F5344CB8AC3E}">
        <p14:creationId xmlns:p14="http://schemas.microsoft.com/office/powerpoint/2010/main" val="523013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95</a:t>
            </a:fld>
            <a:endParaRPr lang="en-US">
              <a:solidFill>
                <a:srgbClr val="000000"/>
              </a:solidFill>
            </a:endParaRPr>
          </a:p>
        </p:txBody>
      </p:sp>
    </p:spTree>
    <p:extLst>
      <p:ext uri="{BB962C8B-B14F-4D97-AF65-F5344CB8AC3E}">
        <p14:creationId xmlns:p14="http://schemas.microsoft.com/office/powerpoint/2010/main" val="2357408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96</a:t>
            </a:fld>
            <a:endParaRPr lang="en-US">
              <a:solidFill>
                <a:srgbClr val="000000"/>
              </a:solidFill>
            </a:endParaRPr>
          </a:p>
        </p:txBody>
      </p:sp>
    </p:spTree>
    <p:extLst>
      <p:ext uri="{BB962C8B-B14F-4D97-AF65-F5344CB8AC3E}">
        <p14:creationId xmlns:p14="http://schemas.microsoft.com/office/powerpoint/2010/main" val="2866716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3406152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99</a:t>
            </a:fld>
            <a:endParaRPr lang="en-US">
              <a:solidFill>
                <a:srgbClr val="000000"/>
              </a:solidFill>
            </a:endParaRPr>
          </a:p>
        </p:txBody>
      </p:sp>
    </p:spTree>
    <p:extLst>
      <p:ext uri="{BB962C8B-B14F-4D97-AF65-F5344CB8AC3E}">
        <p14:creationId xmlns:p14="http://schemas.microsoft.com/office/powerpoint/2010/main" val="4139006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100</a:t>
            </a:fld>
            <a:endParaRPr lang="en-US">
              <a:solidFill>
                <a:srgbClr val="000000"/>
              </a:solidFill>
            </a:endParaRPr>
          </a:p>
        </p:txBody>
      </p:sp>
    </p:spTree>
    <p:extLst>
      <p:ext uri="{BB962C8B-B14F-4D97-AF65-F5344CB8AC3E}">
        <p14:creationId xmlns:p14="http://schemas.microsoft.com/office/powerpoint/2010/main" val="3489965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pPr>
                <a:defRPr/>
              </a:pPr>
              <a:t>125</a:t>
            </a:fld>
            <a:endParaRPr lang="en-US"/>
          </a:p>
        </p:txBody>
      </p:sp>
    </p:spTree>
    <p:extLst>
      <p:ext uri="{BB962C8B-B14F-4D97-AF65-F5344CB8AC3E}">
        <p14:creationId xmlns:p14="http://schemas.microsoft.com/office/powerpoint/2010/main" val="122589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3124942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130</a:t>
            </a:fld>
            <a:endParaRPr lang="en-US">
              <a:solidFill>
                <a:srgbClr val="000000"/>
              </a:solidFill>
            </a:endParaRPr>
          </a:p>
        </p:txBody>
      </p:sp>
    </p:spTree>
    <p:extLst>
      <p:ext uri="{BB962C8B-B14F-4D97-AF65-F5344CB8AC3E}">
        <p14:creationId xmlns:p14="http://schemas.microsoft.com/office/powerpoint/2010/main" val="127491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314325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292602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1343865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7413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2581960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197794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8395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NIST MML Foo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6372286"/>
            <a:ext cx="9142857" cy="485714"/>
          </a:xfrm>
          <a:prstGeom prst="rect">
            <a:avLst/>
          </a:prstGeom>
        </p:spPr>
      </p:pic>
    </p:spTree>
    <p:extLst>
      <p:ext uri="{BB962C8B-B14F-4D97-AF65-F5344CB8AC3E}">
        <p14:creationId xmlns:p14="http://schemas.microsoft.com/office/powerpoint/2010/main" val="32310785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37771"/>
      </p:ext>
    </p:extLst>
  </p:cSld>
  <p:clrMap bg1="lt1" tx1="dk1" bg2="lt2" tx2="dk2" accent1="accent1" accent2="accent2" accent3="accent3" accent4="accent4" accent5="accent5" accent6="accent6" hlink="hlink" folHlink="folHlink"/>
  <p:sldLayoutIdLst>
    <p:sldLayoutId id="2147483944" r:id="rId1"/>
    <p:sldLayoutId id="214748394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107.png"/></Relationships>
</file>

<file path=ppt/slides/_rels/slide101.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0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4.png"/><Relationship Id="rId2"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1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gif"/><Relationship Id="rId1" Type="http://schemas.openxmlformats.org/officeDocument/2006/relationships/slideLayout" Target="../slideLayouts/slideLayout1.xml"/><Relationship Id="rId5" Type="http://schemas.openxmlformats.org/officeDocument/2006/relationships/image" Target="../media/image153.gif"/><Relationship Id="rId4" Type="http://schemas.openxmlformats.org/officeDocument/2006/relationships/image" Target="../media/image152.gif"/></Relationships>
</file>

<file path=ppt/slides/_rels/slide127.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gif"/><Relationship Id="rId1" Type="http://schemas.openxmlformats.org/officeDocument/2006/relationships/slideLayout" Target="../slideLayouts/slideLayout1.xml"/><Relationship Id="rId5" Type="http://schemas.openxmlformats.org/officeDocument/2006/relationships/image" Target="../media/image153.gif"/><Relationship Id="rId4" Type="http://schemas.openxmlformats.org/officeDocument/2006/relationships/image" Target="../media/image152.gif"/></Relationships>
</file>

<file path=ppt/slides/_rels/slide128.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image" Target="../media/image154.gif"/><Relationship Id="rId1" Type="http://schemas.openxmlformats.org/officeDocument/2006/relationships/slideLayout" Target="../slideLayouts/slideLayout1.xml"/><Relationship Id="rId4" Type="http://schemas.openxmlformats.org/officeDocument/2006/relationships/image" Target="../media/image156.gif"/></Relationships>
</file>

<file path=ppt/slides/_rels/slide129.xml.rels><?xml version="1.0" encoding="UTF-8" standalone="yes"?>
<Relationships xmlns="http://schemas.openxmlformats.org/package/2006/relationships"><Relationship Id="rId3" Type="http://schemas.openxmlformats.org/officeDocument/2006/relationships/image" Target="../media/image158.gif"/><Relationship Id="rId7" Type="http://schemas.openxmlformats.org/officeDocument/2006/relationships/image" Target="../media/image162.png"/><Relationship Id="rId2" Type="http://schemas.openxmlformats.org/officeDocument/2006/relationships/image" Target="../media/image157.gif"/><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gi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69.gif"/><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72.png"/><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26.png"/></Relationships>
</file>

<file path=ppt/slides/_rels/slide14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61.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5.png"/><Relationship Id="rId3" Type="http://schemas.openxmlformats.org/officeDocument/2006/relationships/image" Target="../media/image188.jpeg"/><Relationship Id="rId7" Type="http://schemas.openxmlformats.org/officeDocument/2006/relationships/image" Target="../media/image191.png"/><Relationship Id="rId12" Type="http://schemas.openxmlformats.org/officeDocument/2006/relationships/image" Target="../media/image19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04.png"/><Relationship Id="rId11" Type="http://schemas.openxmlformats.org/officeDocument/2006/relationships/image" Target="../media/image193.jpeg"/><Relationship Id="rId5" Type="http://schemas.openxmlformats.org/officeDocument/2006/relationships/image" Target="../media/image190.gif"/><Relationship Id="rId10" Type="http://schemas.openxmlformats.org/officeDocument/2006/relationships/image" Target="../media/image187.wmf"/><Relationship Id="rId4" Type="http://schemas.openxmlformats.org/officeDocument/2006/relationships/image" Target="../media/image189.png"/><Relationship Id="rId9"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4.gif"/></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pin.niddk.nih.gov/bax/software/smile" TargetMode="Externa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tiff"/><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1.xml"/><Relationship Id="rId4" Type="http://schemas.openxmlformats.org/officeDocument/2006/relationships/image" Target="../media/image90.gif"/></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2.jpg"/><Relationship Id="rId11" Type="http://schemas.openxmlformats.org/officeDocument/2006/relationships/image" Target="../media/image83.tiff"/><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jpeg"/></Relationships>
</file>

<file path=ppt/slides/_rels/slide8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gif"/><Relationship Id="rId1" Type="http://schemas.openxmlformats.org/officeDocument/2006/relationships/slideLayout" Target="../slideLayouts/slideLayout1.xml"/><Relationship Id="rId5" Type="http://schemas.openxmlformats.org/officeDocument/2006/relationships/image" Target="../media/image118.gif"/><Relationship Id="rId4" Type="http://schemas.openxmlformats.org/officeDocument/2006/relationships/image" Target="../media/image117.gif"/></Relationships>
</file>

<file path=ppt/slides/_rels/slide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 name="TextBox 25"/>
          <p:cNvSpPr txBox="1"/>
          <p:nvPr/>
        </p:nvSpPr>
        <p:spPr>
          <a:xfrm>
            <a:off x="0" y="76200"/>
            <a:ext cx="9144000" cy="40011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a:solidFill>
                  <a:prstClr val="white"/>
                </a:solidFill>
              </a:rPr>
              <a:t>Spectral Processing of </a:t>
            </a:r>
            <a:r>
              <a:rPr lang="en-US" sz="2000" b="0" i="1" kern="0" dirty="0" smtClean="0">
                <a:solidFill>
                  <a:prstClr val="white"/>
                </a:solidFill>
              </a:rPr>
              <a:t>Conventional and </a:t>
            </a:r>
            <a:r>
              <a:rPr lang="en-US" sz="2000" b="0" i="1" kern="0" dirty="0">
                <a:solidFill>
                  <a:prstClr val="white"/>
                </a:solidFill>
              </a:rPr>
              <a:t>Non-Uniformly Sampled NMR Data</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60" y="6167224"/>
            <a:ext cx="2507219" cy="518363"/>
          </a:xfrm>
          <a:prstGeom prst="rect">
            <a:avLst/>
          </a:prstGeom>
        </p:spPr>
      </p:pic>
      <p:sp>
        <p:nvSpPr>
          <p:cNvPr id="28" name="TextBox 27"/>
          <p:cNvSpPr txBox="1"/>
          <p:nvPr/>
        </p:nvSpPr>
        <p:spPr>
          <a:xfrm>
            <a:off x="427900" y="2807398"/>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1050" b="0" i="1" kern="0" dirty="0" smtClean="0">
                <a:solidFill>
                  <a:srgbClr val="0070C0"/>
                </a:solidFill>
              </a:rPr>
              <a:t> </a:t>
            </a:r>
            <a:r>
              <a:rPr lang="en-US" b="0" i="1" kern="0" dirty="0" smtClean="0">
                <a:solidFill>
                  <a:srgbClr val="7030A0"/>
                </a:solidFill>
              </a:rPr>
              <a:t>www.nmrpipe.com</a:t>
            </a:r>
          </a:p>
        </p:txBody>
      </p:sp>
      <p:pic>
        <p:nvPicPr>
          <p:cNvPr id="30" name="Picture 29"/>
          <p:cNvPicPr>
            <a:picLocks noChangeAspect="1"/>
          </p:cNvPicPr>
          <p:nvPr/>
        </p:nvPicPr>
        <p:blipFill rotWithShape="1">
          <a:blip r:embed="rId3"/>
          <a:srcRect b="6147"/>
          <a:stretch/>
        </p:blipFill>
        <p:spPr>
          <a:xfrm>
            <a:off x="381000" y="762000"/>
            <a:ext cx="2110930" cy="2079280"/>
          </a:xfrm>
          <a:prstGeom prst="rect">
            <a:avLst/>
          </a:prstGeom>
        </p:spPr>
      </p:pic>
      <p:sp>
        <p:nvSpPr>
          <p:cNvPr id="11" name="TextBox 6"/>
          <p:cNvSpPr txBox="1">
            <a:spLocks noChangeArrowheads="1"/>
          </p:cNvSpPr>
          <p:nvPr/>
        </p:nvSpPr>
        <p:spPr bwMode="auto">
          <a:xfrm>
            <a:off x="6781800" y="6114019"/>
            <a:ext cx="22097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auto" hangingPunct="1">
              <a:spcBef>
                <a:spcPct val="0"/>
              </a:spcBef>
              <a:spcAft>
                <a:spcPts val="0"/>
              </a:spcAft>
              <a:defRPr/>
            </a:pPr>
            <a:r>
              <a:rPr lang="en-US" sz="1400" b="0" i="1" kern="0" dirty="0" smtClean="0">
                <a:solidFill>
                  <a:prstClr val="white">
                    <a:lumMod val="65000"/>
                  </a:prstClr>
                </a:solidFill>
              </a:rPr>
              <a:t>frank.delaglio@nist.gov</a:t>
            </a:r>
          </a:p>
          <a:p>
            <a:pPr algn="ctr" eaLnBrk="1" fontAlgn="auto" hangingPunct="1">
              <a:spcBef>
                <a:spcPct val="0"/>
              </a:spcBef>
              <a:spcAft>
                <a:spcPts val="0"/>
              </a:spcAft>
              <a:defRPr/>
            </a:pPr>
            <a:r>
              <a:rPr lang="en-US" sz="1200" b="0" i="1" kern="0" dirty="0" smtClean="0">
                <a:solidFill>
                  <a:prstClr val="white">
                    <a:lumMod val="65000"/>
                  </a:prstClr>
                </a:solidFill>
              </a:rPr>
              <a:t>Dec 5 2017 v2</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6096000"/>
            <a:ext cx="599365" cy="518095"/>
          </a:xfrm>
          <a:prstGeom prst="rect">
            <a:avLst/>
          </a:prstGeom>
        </p:spPr>
      </p:pic>
      <p:grpSp>
        <p:nvGrpSpPr>
          <p:cNvPr id="5" name="Group 4"/>
          <p:cNvGrpSpPr/>
          <p:nvPr/>
        </p:nvGrpSpPr>
        <p:grpSpPr>
          <a:xfrm>
            <a:off x="2895600" y="533400"/>
            <a:ext cx="6057902" cy="5409107"/>
            <a:chOff x="2781299" y="712017"/>
            <a:chExt cx="5753101" cy="5409107"/>
          </a:xfrm>
        </p:grpSpPr>
        <p:sp>
          <p:nvSpPr>
            <p:cNvPr id="14" name="TextBox 13"/>
            <p:cNvSpPr txBox="1"/>
            <p:nvPr/>
          </p:nvSpPr>
          <p:spPr>
            <a:xfrm>
              <a:off x="3162300" y="1002657"/>
              <a:ext cx="3543300" cy="954107"/>
            </a:xfrm>
            <a:prstGeom prst="rect">
              <a:avLst/>
            </a:prstGeom>
            <a:noFill/>
          </p:spPr>
          <p:txBody>
            <a:bodyPr wrap="square" rtlCol="0">
              <a:spAutoFit/>
            </a:bodyPr>
            <a:lstStyle/>
            <a:p>
              <a:pPr marL="285750" indent="-285750" defTabSz="365760">
                <a:spcBef>
                  <a:spcPts val="0"/>
                </a:spcBef>
                <a:buFont typeface="Wingdings" panose="05000000000000000000" pitchFamily="2" charset="2"/>
                <a:buChar char="§"/>
              </a:pPr>
              <a:r>
                <a:rPr lang="en-US" sz="1400" b="0" dirty="0" smtClean="0">
                  <a:solidFill>
                    <a:prstClr val="white"/>
                  </a:solidFill>
                </a:rPr>
                <a:t>Window Function and First </a:t>
              </a:r>
              <a:r>
                <a:rPr lang="en-US" sz="1400" b="0" dirty="0">
                  <a:solidFill>
                    <a:prstClr val="white"/>
                  </a:solidFill>
                </a:rPr>
                <a:t>P</a:t>
              </a:r>
              <a:r>
                <a:rPr lang="en-US" sz="1400" b="0" dirty="0" smtClean="0">
                  <a:solidFill>
                    <a:prstClr val="white"/>
                  </a:solidFill>
                </a:rPr>
                <a:t>oint </a:t>
              </a:r>
              <a:r>
                <a:rPr lang="en-US" sz="1400" b="0" dirty="0">
                  <a:solidFill>
                    <a:prstClr val="white"/>
                  </a:solidFill>
                </a:rPr>
                <a:t>S</a:t>
              </a:r>
              <a:r>
                <a:rPr lang="en-US" sz="1400" b="0" dirty="0" smtClean="0">
                  <a:solidFill>
                    <a:prstClr val="white"/>
                  </a:solidFill>
                </a:rPr>
                <a:t>caling</a:t>
              </a:r>
              <a:endParaRPr lang="en-US" sz="1400" b="0" dirty="0">
                <a:solidFill>
                  <a:prstClr val="white"/>
                </a:solidFill>
              </a:endParaRPr>
            </a:p>
            <a:p>
              <a:pPr marL="285750" indent="-285750" defTabSz="365760">
                <a:spcBef>
                  <a:spcPts val="0"/>
                </a:spcBef>
                <a:buFont typeface="Wingdings" panose="05000000000000000000" pitchFamily="2" charset="2"/>
                <a:buChar char="§"/>
              </a:pPr>
              <a:r>
                <a:rPr lang="en-US" sz="1400" b="0" dirty="0" smtClean="0">
                  <a:solidFill>
                    <a:prstClr val="white"/>
                  </a:solidFill>
                </a:rPr>
                <a:t>Zero Fill</a:t>
              </a:r>
              <a:endParaRPr lang="en-US" sz="1400" b="0" dirty="0">
                <a:solidFill>
                  <a:prstClr val="white"/>
                </a:solidFill>
              </a:endParaRPr>
            </a:p>
            <a:p>
              <a:pPr marL="285750" indent="-285750" defTabSz="365760">
                <a:spcBef>
                  <a:spcPts val="0"/>
                </a:spcBef>
                <a:buFont typeface="Wingdings" panose="05000000000000000000" pitchFamily="2" charset="2"/>
                <a:buChar char="§"/>
              </a:pPr>
              <a:r>
                <a:rPr lang="en-US" sz="1400" b="0" dirty="0" smtClean="0">
                  <a:solidFill>
                    <a:prstClr val="white"/>
                  </a:solidFill>
                </a:rPr>
                <a:t>Fourier Transform</a:t>
              </a:r>
              <a:endParaRPr lang="en-US" sz="1400" b="0" dirty="0">
                <a:solidFill>
                  <a:prstClr val="white"/>
                </a:solidFill>
              </a:endParaRPr>
            </a:p>
            <a:p>
              <a:pPr marL="285750" indent="-285750" defTabSz="365760">
                <a:spcBef>
                  <a:spcPts val="0"/>
                </a:spcBef>
                <a:buFont typeface="Wingdings" panose="05000000000000000000" pitchFamily="2" charset="2"/>
                <a:buChar char="§"/>
              </a:pPr>
              <a:r>
                <a:rPr lang="en-US" sz="1400" b="0" dirty="0" smtClean="0">
                  <a:solidFill>
                    <a:prstClr val="white"/>
                  </a:solidFill>
                </a:rPr>
                <a:t>Phase Correction</a:t>
              </a:r>
              <a:endParaRPr lang="en-US" sz="1400" b="0" dirty="0">
                <a:solidFill>
                  <a:prstClr val="white"/>
                </a:solidFill>
              </a:endParaRPr>
            </a:p>
          </p:txBody>
        </p:sp>
        <p:sp>
          <p:nvSpPr>
            <p:cNvPr id="15" name="TextBox 14"/>
            <p:cNvSpPr txBox="1"/>
            <p:nvPr/>
          </p:nvSpPr>
          <p:spPr>
            <a:xfrm>
              <a:off x="2781300" y="7120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fontAlgn="auto">
                <a:spcBef>
                  <a:spcPts val="0"/>
                </a:spcBef>
                <a:spcAft>
                  <a:spcPts val="0"/>
                </a:spcAft>
              </a:pPr>
              <a:r>
                <a:rPr lang="en-US" sz="1800" b="0" i="1" dirty="0" smtClean="0">
                  <a:solidFill>
                    <a:srgbClr val="00B0F0"/>
                  </a:solidFill>
                  <a:latin typeface="Arial" panose="020B0604020202020204" pitchFamily="34" charset="0"/>
                  <a:cs typeface="Arial" panose="020B0604020202020204" pitchFamily="34" charset="0"/>
                </a:rPr>
                <a:t>Key Steps of Spectral Processing</a:t>
              </a:r>
            </a:p>
          </p:txBody>
        </p:sp>
        <p:sp>
          <p:nvSpPr>
            <p:cNvPr id="16" name="TextBox 15"/>
            <p:cNvSpPr txBox="1"/>
            <p:nvPr/>
          </p:nvSpPr>
          <p:spPr>
            <a:xfrm>
              <a:off x="3162299" y="2163763"/>
              <a:ext cx="3848101" cy="954107"/>
            </a:xfrm>
            <a:prstGeom prst="rect">
              <a:avLst/>
            </a:prstGeom>
            <a:noFill/>
          </p:spPr>
          <p:txBody>
            <a:bodyPr wrap="square" rtlCol="0">
              <a:spAutoFit/>
            </a:bodyPr>
            <a:lstStyle/>
            <a:p>
              <a:pPr marL="342900" indent="-342900" defTabSz="365760">
                <a:spcBef>
                  <a:spcPts val="0"/>
                </a:spcBef>
                <a:buFont typeface="Wingdings" panose="05000000000000000000" pitchFamily="2" charset="2"/>
                <a:buChar char="§"/>
              </a:pPr>
              <a:r>
                <a:rPr lang="en-US" sz="1400" b="0" dirty="0" smtClean="0">
                  <a:solidFill>
                    <a:prstClr val="white"/>
                  </a:solidFill>
                </a:rPr>
                <a:t>Solvent Subtraction</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Baseline Correction</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Linear Prediction</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Hilbert Transform and Inverse Processing</a:t>
              </a:r>
              <a:endParaRPr lang="en-US" sz="1400" b="0" dirty="0">
                <a:solidFill>
                  <a:prstClr val="white"/>
                </a:solidFill>
              </a:endParaRPr>
            </a:p>
          </p:txBody>
        </p:sp>
        <p:sp>
          <p:nvSpPr>
            <p:cNvPr id="18" name="TextBox 17"/>
            <p:cNvSpPr txBox="1"/>
            <p:nvPr/>
          </p:nvSpPr>
          <p:spPr>
            <a:xfrm>
              <a:off x="2781299" y="1873123"/>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fontAlgn="auto">
                <a:spcBef>
                  <a:spcPts val="0"/>
                </a:spcBef>
                <a:spcAft>
                  <a:spcPts val="0"/>
                </a:spcAft>
              </a:pPr>
              <a:r>
                <a:rPr lang="en-US" sz="1800" b="0" i="1" dirty="0" smtClean="0">
                  <a:solidFill>
                    <a:srgbClr val="00B0F0"/>
                  </a:solidFill>
                  <a:latin typeface="Arial" panose="020B0604020202020204" pitchFamily="34" charset="0"/>
                  <a:cs typeface="Arial" panose="020B0604020202020204" pitchFamily="34" charset="0"/>
                </a:rPr>
                <a:t>Other Common Spectral Processing Tasks</a:t>
              </a:r>
            </a:p>
          </p:txBody>
        </p:sp>
        <p:sp>
          <p:nvSpPr>
            <p:cNvPr id="19" name="TextBox 18"/>
            <p:cNvSpPr txBox="1"/>
            <p:nvPr/>
          </p:nvSpPr>
          <p:spPr>
            <a:xfrm>
              <a:off x="2781300" y="3038005"/>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fontAlgn="auto">
                <a:spcBef>
                  <a:spcPts val="0"/>
                </a:spcBef>
                <a:spcAft>
                  <a:spcPts val="0"/>
                </a:spcAft>
              </a:pPr>
              <a:r>
                <a:rPr lang="en-US" sz="1800" b="0" i="1" dirty="0" smtClean="0">
                  <a:solidFill>
                    <a:srgbClr val="00B0F0"/>
                  </a:solidFill>
                  <a:latin typeface="Arial" panose="020B0604020202020204" pitchFamily="34" charset="0"/>
                  <a:cs typeface="Arial" panose="020B0604020202020204" pitchFamily="34" charset="0"/>
                </a:rPr>
                <a:t>Special Cases</a:t>
              </a:r>
            </a:p>
          </p:txBody>
        </p:sp>
        <p:sp>
          <p:nvSpPr>
            <p:cNvPr id="20" name="TextBox 19"/>
            <p:cNvSpPr txBox="1"/>
            <p:nvPr/>
          </p:nvSpPr>
          <p:spPr>
            <a:xfrm>
              <a:off x="3162301" y="3328645"/>
              <a:ext cx="5295900" cy="954107"/>
            </a:xfrm>
            <a:prstGeom prst="rect">
              <a:avLst/>
            </a:prstGeom>
            <a:noFill/>
          </p:spPr>
          <p:txBody>
            <a:bodyPr wrap="square" rtlCol="0">
              <a:spAutoFit/>
            </a:bodyPr>
            <a:lstStyle/>
            <a:p>
              <a:pPr marL="342900" indent="-342900" defTabSz="365760">
                <a:spcBef>
                  <a:spcPts val="0"/>
                </a:spcBef>
                <a:buFont typeface="Wingdings" panose="05000000000000000000" pitchFamily="2" charset="2"/>
                <a:buChar char="§"/>
              </a:pPr>
              <a:r>
                <a:rPr lang="en-US" sz="1400" b="0" dirty="0" smtClean="0">
                  <a:solidFill>
                    <a:prstClr val="white"/>
                  </a:solidFill>
                </a:rPr>
                <a:t>Gradient-Enhanced Data</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Interleaved Experiments and Spectral Series</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srgbClr val="92D050"/>
                  </a:solidFill>
                </a:rPr>
                <a:t>Non-Uniform Sampling and Alternatives to Fourier Transform</a:t>
              </a:r>
              <a:endParaRPr lang="en-US" sz="1400" b="0" dirty="0">
                <a:solidFill>
                  <a:srgbClr val="92D050"/>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Correction of Bad Points</a:t>
              </a:r>
              <a:endParaRPr lang="en-US" sz="1400" b="0" dirty="0">
                <a:solidFill>
                  <a:prstClr val="white"/>
                </a:solidFill>
              </a:endParaRPr>
            </a:p>
          </p:txBody>
        </p:sp>
        <p:sp>
          <p:nvSpPr>
            <p:cNvPr id="21" name="TextBox 20"/>
            <p:cNvSpPr txBox="1"/>
            <p:nvPr/>
          </p:nvSpPr>
          <p:spPr>
            <a:xfrm>
              <a:off x="2781300" y="4232808"/>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fontAlgn="auto">
                <a:spcBef>
                  <a:spcPts val="0"/>
                </a:spcBef>
                <a:spcAft>
                  <a:spcPts val="0"/>
                </a:spcAft>
              </a:pPr>
              <a:r>
                <a:rPr lang="en-US" sz="1800" b="0" i="1" dirty="0" smtClean="0">
                  <a:solidFill>
                    <a:srgbClr val="00B0F0"/>
                  </a:solidFill>
                  <a:latin typeface="Arial" panose="020B0604020202020204" pitchFamily="34" charset="0"/>
                  <a:cs typeface="Arial" panose="020B0604020202020204" pitchFamily="34" charset="0"/>
                </a:rPr>
                <a:t>Post-Processing</a:t>
              </a:r>
            </a:p>
          </p:txBody>
        </p:sp>
        <p:sp>
          <p:nvSpPr>
            <p:cNvPr id="22" name="TextBox 21"/>
            <p:cNvSpPr txBox="1"/>
            <p:nvPr/>
          </p:nvSpPr>
          <p:spPr>
            <a:xfrm>
              <a:off x="3162299" y="4520686"/>
              <a:ext cx="5372101" cy="1600438"/>
            </a:xfrm>
            <a:prstGeom prst="rect">
              <a:avLst/>
            </a:prstGeom>
            <a:noFill/>
          </p:spPr>
          <p:txBody>
            <a:bodyPr wrap="square" rtlCol="0">
              <a:spAutoFit/>
            </a:bodyPr>
            <a:lstStyle/>
            <a:p>
              <a:pPr marL="342900" indent="-342900" defTabSz="365760">
                <a:spcBef>
                  <a:spcPts val="0"/>
                </a:spcBef>
                <a:buFont typeface="Wingdings" panose="05000000000000000000" pitchFamily="2" charset="2"/>
                <a:buChar char="§"/>
              </a:pPr>
              <a:r>
                <a:rPr lang="en-US" sz="1400" b="0" dirty="0" smtClean="0">
                  <a:solidFill>
                    <a:prstClr val="white"/>
                  </a:solidFill>
                </a:rPr>
                <a:t>Generating Projections and Extracts from 3D or 4D Spectra</a:t>
              </a:r>
            </a:p>
            <a:p>
              <a:pPr marL="342900" indent="-342900" defTabSz="365760">
                <a:spcBef>
                  <a:spcPts val="0"/>
                </a:spcBef>
                <a:buFont typeface="Wingdings" panose="05000000000000000000" pitchFamily="2" charset="2"/>
                <a:buChar char="§"/>
              </a:pPr>
              <a:r>
                <a:rPr lang="en-US" sz="1400" b="0" dirty="0" smtClean="0">
                  <a:solidFill>
                    <a:prstClr val="white"/>
                  </a:solidFill>
                </a:rPr>
                <a:t>Viewing 2D Strips from 3D Spectra </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Peak Detection and Fitting of Spectra and Spectral Series</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Extracting Chemical Shift Evolutions from Spectral Series</a:t>
              </a:r>
            </a:p>
            <a:p>
              <a:pPr marL="342900" indent="-342900" defTabSz="365760">
                <a:spcBef>
                  <a:spcPts val="0"/>
                </a:spcBef>
                <a:buFont typeface="Wingdings" panose="05000000000000000000" pitchFamily="2" charset="2"/>
                <a:buChar char="§"/>
              </a:pPr>
              <a:r>
                <a:rPr lang="en-US" sz="1400" b="0" dirty="0" smtClean="0">
                  <a:solidFill>
                    <a:prstClr val="white"/>
                  </a:solidFill>
                </a:rPr>
                <a:t>Backbone Structure from Chemical Shifts and Dipolar Couplings</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Multivariate Analysis of Spectral Series</a:t>
              </a:r>
            </a:p>
            <a:p>
              <a:pPr marL="342900" indent="-342900" defTabSz="365760">
                <a:spcBef>
                  <a:spcPts val="0"/>
                </a:spcBef>
                <a:buFont typeface="Wingdings" panose="05000000000000000000" pitchFamily="2" charset="2"/>
                <a:buChar char="§"/>
              </a:pPr>
              <a:r>
                <a:rPr lang="en-US" sz="1400" b="0" dirty="0" smtClean="0">
                  <a:solidFill>
                    <a:prstClr val="white"/>
                  </a:solidFill>
                </a:rPr>
                <a:t>Structure Manipulation and Analysis</a:t>
              </a:r>
              <a:endParaRPr lang="en-US" sz="1400" b="0" dirty="0">
                <a:solidFill>
                  <a:prstClr val="white"/>
                </a:solidFill>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72" y="3200400"/>
            <a:ext cx="2358880" cy="13225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9914" y="6143084"/>
            <a:ext cx="1284172" cy="64208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070" y="4790224"/>
            <a:ext cx="2737530" cy="1009244"/>
          </a:xfrm>
          <a:prstGeom prst="rect">
            <a:avLst/>
          </a:prstGeom>
        </p:spPr>
      </p:pic>
    </p:spTree>
    <p:extLst>
      <p:ext uri="{BB962C8B-B14F-4D97-AF65-F5344CB8AC3E}">
        <p14:creationId xmlns:p14="http://schemas.microsoft.com/office/powerpoint/2010/main" val="3959382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853" y="446049"/>
            <a:ext cx="6358602" cy="5915354"/>
          </a:xfrm>
          <a:prstGeom prst="rect">
            <a:avLst/>
          </a:prstGeom>
        </p:spPr>
      </p:pic>
      <p:sp>
        <p:nvSpPr>
          <p:cNvPr id="4" name="TextBox 3"/>
          <p:cNvSpPr txBox="1"/>
          <p:nvPr/>
        </p:nvSpPr>
        <p:spPr>
          <a:xfrm>
            <a:off x="93617" y="425604"/>
            <a:ext cx="2403565" cy="584775"/>
          </a:xfrm>
          <a:prstGeom prst="rect">
            <a:avLst/>
          </a:prstGeom>
          <a:noFill/>
        </p:spPr>
        <p:txBody>
          <a:bodyPr wrap="square" rtlCol="0">
            <a:spAutoFit/>
          </a:bodyPr>
          <a:lstStyle/>
          <a:p>
            <a:pPr algn="ctr">
              <a:spcBef>
                <a:spcPts val="0"/>
              </a:spcBef>
            </a:pPr>
            <a:r>
              <a:rPr lang="en-US" b="0" i="1" dirty="0" smtClean="0">
                <a:solidFill>
                  <a:prstClr val="black"/>
                </a:solidFill>
                <a:latin typeface="Arial" panose="020B0604020202020204" pitchFamily="34" charset="0"/>
                <a:cs typeface="Arial" panose="020B0604020202020204" pitchFamily="34" charset="0"/>
              </a:rPr>
              <a:t>Evolution Time</a:t>
            </a:r>
          </a:p>
          <a:p>
            <a:pPr algn="ctr">
              <a:spcBef>
                <a:spcPts val="0"/>
              </a:spcBef>
            </a:pPr>
            <a:r>
              <a:rPr lang="en-US" b="0" i="1" dirty="0" smtClean="0">
                <a:solidFill>
                  <a:prstClr val="black"/>
                </a:solidFill>
                <a:latin typeface="Arial" panose="020B0604020202020204" pitchFamily="34" charset="0"/>
                <a:cs typeface="Arial" panose="020B0604020202020204" pitchFamily="34" charset="0"/>
              </a:rPr>
              <a:t>Incremented by </a:t>
            </a:r>
            <a:r>
              <a:rPr lang="en-US" b="0" dirty="0" smtClean="0">
                <a:solidFill>
                  <a:prstClr val="black"/>
                </a:solidFill>
                <a:latin typeface="Symbol" panose="05050102010706020507" pitchFamily="18" charset="2"/>
              </a:rPr>
              <a:t>D</a:t>
            </a:r>
            <a:r>
              <a:rPr lang="en-US" sz="900" b="0" dirty="0" smtClean="0">
                <a:solidFill>
                  <a:prstClr val="black"/>
                </a:solidFill>
                <a:latin typeface="Symbol" panose="05050102010706020507" pitchFamily="18" charset="2"/>
              </a:rPr>
              <a:t> </a:t>
            </a:r>
            <a:r>
              <a:rPr lang="en-US" b="0" baseline="-25000" dirty="0" smtClean="0">
                <a:solidFill>
                  <a:prstClr val="black"/>
                </a:solidFill>
                <a:latin typeface="Arial" panose="020B0604020202020204" pitchFamily="34" charset="0"/>
                <a:cs typeface="Arial" panose="020B0604020202020204" pitchFamily="34" charset="0"/>
              </a:rPr>
              <a:t>t1</a:t>
            </a:r>
            <a:endParaRPr lang="en-US" b="0" baseline="-25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4572000" y="902138"/>
            <a:ext cx="4191000" cy="584775"/>
          </a:xfrm>
          <a:prstGeom prst="rect">
            <a:avLst/>
          </a:prstGeom>
          <a:noFill/>
        </p:spPr>
        <p:txBody>
          <a:bodyPr wrap="square" rtlCol="0">
            <a:spAutoFit/>
          </a:bodyPr>
          <a:lstStyle/>
          <a:p>
            <a:pPr algn="ctr">
              <a:spcBef>
                <a:spcPts val="0"/>
              </a:spcBef>
            </a:pPr>
            <a:r>
              <a:rPr lang="en-US" b="0" i="1" dirty="0" smtClean="0">
                <a:solidFill>
                  <a:prstClr val="black"/>
                </a:solidFill>
                <a:latin typeface="Arial" panose="020B0604020202020204" pitchFamily="34" charset="0"/>
                <a:cs typeface="Arial" panose="020B0604020202020204" pitchFamily="34" charset="0"/>
              </a:rPr>
              <a:t>Acquire 1D Data at Each Evolution Time … </a:t>
            </a:r>
          </a:p>
          <a:p>
            <a:pPr algn="ctr">
              <a:spcBef>
                <a:spcPts val="0"/>
              </a:spcBef>
            </a:pPr>
            <a:r>
              <a:rPr lang="en-US" b="0" i="1" dirty="0" smtClean="0">
                <a:solidFill>
                  <a:prstClr val="black"/>
                </a:solidFill>
                <a:latin typeface="Arial" panose="020B0604020202020204" pitchFamily="34" charset="0"/>
                <a:cs typeface="Arial" panose="020B0604020202020204" pitchFamily="34" charset="0"/>
              </a:rPr>
              <a:t>But Only for </a:t>
            </a:r>
            <a:r>
              <a:rPr lang="en-US" b="0" i="1" dirty="0" smtClean="0">
                <a:solidFill>
                  <a:srgbClr val="FF0000"/>
                </a:solidFill>
                <a:latin typeface="Arial" panose="020B0604020202020204" pitchFamily="34" charset="0"/>
                <a:cs typeface="Arial" panose="020B0604020202020204" pitchFamily="34" charset="0"/>
              </a:rPr>
              <a:t>Selected Increments </a:t>
            </a:r>
            <a:r>
              <a:rPr lang="en-US" b="0" i="1" dirty="0" smtClean="0">
                <a:solidFill>
                  <a:prstClr val="black"/>
                </a:solidFill>
                <a:latin typeface="Arial" panose="020B0604020202020204" pitchFamily="34" charset="0"/>
                <a:cs typeface="Arial" panose="020B0604020202020204" pitchFamily="34" charset="0"/>
              </a:rPr>
              <a:t>…</a:t>
            </a:r>
            <a:endParaRPr lang="en-US" b="0" i="1" baseline="-250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0" y="0"/>
            <a:ext cx="9144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70C0"/>
                </a:solidFill>
              </a:rPr>
              <a:t> Two-Dimensional NMR with Non-Uniform Sampling (NUS)</a:t>
            </a:r>
          </a:p>
        </p:txBody>
      </p:sp>
      <p:sp>
        <p:nvSpPr>
          <p:cNvPr id="7" name="TextBox 6"/>
          <p:cNvSpPr txBox="1"/>
          <p:nvPr/>
        </p:nvSpPr>
        <p:spPr>
          <a:xfrm>
            <a:off x="2819400" y="5638800"/>
            <a:ext cx="6019800" cy="584775"/>
          </a:xfrm>
          <a:prstGeom prst="rect">
            <a:avLst/>
          </a:prstGeom>
          <a:noFill/>
        </p:spPr>
        <p:txBody>
          <a:bodyPr wrap="square" rtlCol="0">
            <a:spAutoFit/>
          </a:bodyPr>
          <a:lstStyle/>
          <a:p>
            <a:pPr algn="ctr">
              <a:spcBef>
                <a:spcPts val="0"/>
              </a:spcBef>
            </a:pPr>
            <a:r>
              <a:rPr lang="en-US" b="0" i="1" dirty="0" smtClean="0">
                <a:solidFill>
                  <a:prstClr val="black"/>
                </a:solidFill>
                <a:latin typeface="Arial" panose="020B0604020202020204" pitchFamily="34" charset="0"/>
                <a:cs typeface="Arial" panose="020B0604020202020204" pitchFamily="34" charset="0"/>
              </a:rPr>
              <a:t>NUS retains resolution, and since fewer increments acquired, </a:t>
            </a:r>
            <a:r>
              <a:rPr lang="en-US" b="0" i="1" dirty="0" smtClean="0">
                <a:solidFill>
                  <a:srgbClr val="FF0000"/>
                </a:solidFill>
                <a:latin typeface="Arial" panose="020B0604020202020204" pitchFamily="34" charset="0"/>
                <a:cs typeface="Arial" panose="020B0604020202020204" pitchFamily="34" charset="0"/>
              </a:rPr>
              <a:t>measurement time is reduced</a:t>
            </a:r>
            <a:r>
              <a:rPr lang="en-US" b="0" i="1" dirty="0" smtClean="0">
                <a:solidFill>
                  <a:prstClr val="black"/>
                </a:solidFill>
                <a:latin typeface="Arial" panose="020B0604020202020204" pitchFamily="34" charset="0"/>
                <a:cs typeface="Arial" panose="020B0604020202020204" pitchFamily="34" charset="0"/>
              </a:rPr>
              <a:t> (but signal-to-noise is decreased).</a:t>
            </a:r>
            <a:endParaRPr lang="en-US" b="0" i="1"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6789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B0F0"/>
                </a:solidFill>
              </a:rPr>
              <a:t>Some Examples of Processing: </a:t>
            </a:r>
          </a:p>
          <a:p>
            <a:pPr algn="ctr" fontAlgn="auto">
              <a:spcBef>
                <a:spcPts val="0"/>
              </a:spcBef>
              <a:spcAft>
                <a:spcPts val="0"/>
              </a:spcAft>
              <a:defRPr/>
            </a:pPr>
            <a:r>
              <a:rPr lang="en-US" sz="2000" b="0" i="1" kern="0" dirty="0" smtClean="0">
                <a:solidFill>
                  <a:srgbClr val="00B0F0"/>
                </a:solidFill>
              </a:rPr>
              <a:t>Appearance if Acquisition Mode is not Specified Correctly</a:t>
            </a:r>
            <a:endParaRPr lang="en-US" sz="20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115" y="3086832"/>
            <a:ext cx="4217285" cy="36427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0" y="910559"/>
            <a:ext cx="3931128" cy="2012474"/>
          </a:xfrm>
          <a:prstGeom prst="rect">
            <a:avLst/>
          </a:prstGeom>
        </p:spPr>
      </p:pic>
      <p:cxnSp>
        <p:nvCxnSpPr>
          <p:cNvPr id="7" name="Straight Arrow Connector 6"/>
          <p:cNvCxnSpPr>
            <a:endCxn id="8" idx="1"/>
          </p:cNvCxnSpPr>
          <p:nvPr/>
        </p:nvCxnSpPr>
        <p:spPr>
          <a:xfrm flipV="1">
            <a:off x="3505200" y="1915272"/>
            <a:ext cx="2286000" cy="370728"/>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91200" y="1061192"/>
            <a:ext cx="2895600" cy="1708160"/>
          </a:xfrm>
          <a:prstGeom prst="rect">
            <a:avLst/>
          </a:prstGeom>
          <a:solidFill>
            <a:schemeClr val="tx1"/>
          </a:solidFill>
          <a:ln w="50800" cap="rnd">
            <a:solidFill>
              <a:srgbClr val="C00000"/>
            </a:solidFill>
          </a:ln>
        </p:spPr>
        <p:txBody>
          <a:bodyPr wrap="square" rtlCol="0">
            <a:spAutoFit/>
          </a:bodyPr>
          <a:lstStyle/>
          <a:p>
            <a:r>
              <a:rPr lang="en-US" sz="1400" b="0" dirty="0" smtClean="0">
                <a:solidFill>
                  <a:prstClr val="white"/>
                </a:solidFill>
              </a:rPr>
              <a:t>If an indirect dimension is gradient enhanced, set </a:t>
            </a:r>
            <a:r>
              <a:rPr lang="en-US" sz="1400" dirty="0" smtClean="0">
                <a:solidFill>
                  <a:srgbClr val="FFFF00"/>
                </a:solidFill>
                <a:latin typeface="Courier New" panose="02070309020205020404" pitchFamily="49" charset="0"/>
                <a:cs typeface="Courier New" panose="02070309020205020404" pitchFamily="49" charset="0"/>
              </a:rPr>
              <a:t>Acquisition Mode </a:t>
            </a:r>
            <a:r>
              <a:rPr lang="en-US" sz="1400" b="0" dirty="0" smtClean="0">
                <a:solidFill>
                  <a:prstClr val="white"/>
                </a:solidFill>
              </a:rPr>
              <a:t>to </a:t>
            </a:r>
            <a:r>
              <a:rPr lang="en-US" sz="1400" dirty="0" smtClean="0">
                <a:solidFill>
                  <a:srgbClr val="00FFFF"/>
                </a:solidFill>
                <a:latin typeface="Courier New" panose="02070309020205020404" pitchFamily="49" charset="0"/>
                <a:cs typeface="Courier New" panose="02070309020205020404" pitchFamily="49" charset="0"/>
              </a:rPr>
              <a:t>Echo-</a:t>
            </a:r>
            <a:r>
              <a:rPr lang="en-US" sz="1400" dirty="0" err="1" smtClean="0">
                <a:solidFill>
                  <a:srgbClr val="00FFFF"/>
                </a:solidFill>
                <a:latin typeface="Courier New" panose="02070309020205020404" pitchFamily="49" charset="0"/>
                <a:cs typeface="Courier New" panose="02070309020205020404" pitchFamily="49" charset="0"/>
              </a:rPr>
              <a:t>AntiEcho</a:t>
            </a:r>
            <a:r>
              <a:rPr lang="en-US" sz="1400" b="0" dirty="0" smtClean="0">
                <a:solidFill>
                  <a:prstClr val="white"/>
                </a:solidFill>
              </a:rPr>
              <a:t>. Set it to </a:t>
            </a:r>
            <a:r>
              <a:rPr lang="en-US" sz="1400" dirty="0" smtClean="0">
                <a:solidFill>
                  <a:srgbClr val="00FFFF"/>
                </a:solidFill>
                <a:latin typeface="Courier New" panose="02070309020205020404" pitchFamily="49" charset="0"/>
                <a:cs typeface="Courier New" panose="02070309020205020404" pitchFamily="49" charset="0"/>
              </a:rPr>
              <a:t>Complex</a:t>
            </a:r>
            <a:r>
              <a:rPr lang="en-US" sz="1400" b="0" dirty="0" smtClean="0">
                <a:solidFill>
                  <a:prstClr val="white"/>
                </a:solidFill>
              </a:rPr>
              <a:t> otherwise.</a:t>
            </a:r>
          </a:p>
          <a:p>
            <a:r>
              <a:rPr lang="en-US" sz="1400" b="0" dirty="0" smtClean="0">
                <a:solidFill>
                  <a:prstClr val="white"/>
                </a:solidFill>
              </a:rPr>
              <a:t>If this is set incorrectly, the given dimension will contain “mirror image” signals.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515" y="3086832"/>
            <a:ext cx="4230624" cy="3638753"/>
          </a:xfrm>
          <a:prstGeom prst="rect">
            <a:avLst/>
          </a:prstGeom>
        </p:spPr>
      </p:pic>
    </p:spTree>
    <p:extLst>
      <p:ext uri="{BB962C8B-B14F-4D97-AF65-F5344CB8AC3E}">
        <p14:creationId xmlns:p14="http://schemas.microsoft.com/office/powerpoint/2010/main" val="3201010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descr="c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invGray">
          <a:xfrm>
            <a:off x="228600" y="728662"/>
            <a:ext cx="8820150" cy="6053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0575" y="152400"/>
            <a:ext cx="7696200" cy="461665"/>
          </a:xfrm>
          <a:prstGeom prst="rect">
            <a:avLst/>
          </a:prstGeom>
          <a:noFill/>
        </p:spPr>
        <p:txBody>
          <a:bodyPr wrap="square" rtlCol="0">
            <a:spAutoFit/>
          </a:bodyPr>
          <a:lstStyle/>
          <a:p>
            <a:pPr algn="ctr"/>
            <a:r>
              <a:rPr lang="en-US" sz="2400" b="0" i="1" dirty="0" smtClean="0">
                <a:solidFill>
                  <a:srgbClr val="FFFF00"/>
                </a:solidFill>
              </a:rPr>
              <a:t>Convolution: a Moving Average</a:t>
            </a:r>
            <a:endParaRPr lang="en-US" sz="2400" b="0" i="1" dirty="0">
              <a:solidFill>
                <a:srgbClr val="FFFF00"/>
              </a:solidFill>
            </a:endParaRPr>
          </a:p>
        </p:txBody>
      </p:sp>
    </p:spTree>
    <p:extLst>
      <p:ext uri="{BB962C8B-B14F-4D97-AF65-F5344CB8AC3E}">
        <p14:creationId xmlns:p14="http://schemas.microsoft.com/office/powerpoint/2010/main" val="35221049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c2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invGray">
          <a:xfrm>
            <a:off x="152400" y="652462"/>
            <a:ext cx="8820150" cy="6053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0575" y="152400"/>
            <a:ext cx="7696200" cy="461665"/>
          </a:xfrm>
          <a:prstGeom prst="rect">
            <a:avLst/>
          </a:prstGeom>
          <a:noFill/>
        </p:spPr>
        <p:txBody>
          <a:bodyPr wrap="square" rtlCol="0">
            <a:spAutoFit/>
          </a:bodyPr>
          <a:lstStyle/>
          <a:p>
            <a:pPr algn="ctr"/>
            <a:r>
              <a:rPr lang="en-US" sz="2400" b="0" i="1" dirty="0" smtClean="0">
                <a:solidFill>
                  <a:srgbClr val="FFFF00"/>
                </a:solidFill>
              </a:rPr>
              <a:t>Convolution: the Kernel is a Sum of Impulses</a:t>
            </a:r>
            <a:endParaRPr lang="en-US" sz="2400" b="0" i="1" dirty="0">
              <a:solidFill>
                <a:srgbClr val="FFFF00"/>
              </a:solidFill>
            </a:endParaRPr>
          </a:p>
        </p:txBody>
      </p:sp>
    </p:spTree>
    <p:extLst>
      <p:ext uri="{BB962C8B-B14F-4D97-AF65-F5344CB8AC3E}">
        <p14:creationId xmlns:p14="http://schemas.microsoft.com/office/powerpoint/2010/main" val="16659293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t_terms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74871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0" y="152400"/>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auto" hangingPunct="1">
              <a:spcBef>
                <a:spcPts val="0"/>
              </a:spcBef>
              <a:spcAft>
                <a:spcPts val="0"/>
              </a:spcAft>
              <a:defRPr/>
            </a:pPr>
            <a:r>
              <a:rPr lang="en-US" sz="3200" kern="0" baseline="30000">
                <a:solidFill>
                  <a:srgbClr val="FFFFFF"/>
                </a:solidFill>
              </a:rPr>
              <a:t>X</a:t>
            </a:r>
            <a:r>
              <a:rPr lang="en-US" sz="3200" b="0" kern="0" baseline="30000">
                <a:solidFill>
                  <a:srgbClr val="FFFFFF"/>
                </a:solidFill>
              </a:rPr>
              <a:t>( f ) =</a:t>
            </a:r>
            <a:r>
              <a:rPr lang="en-US" sz="3200" b="0" kern="0">
                <a:solidFill>
                  <a:srgbClr val="FFFFFF"/>
                </a:solidFill>
              </a:rPr>
              <a:t>  </a:t>
            </a:r>
            <a:r>
              <a:rPr lang="en-US" sz="4800" b="0" kern="0">
                <a:solidFill>
                  <a:srgbClr val="FFFFFF"/>
                </a:solidFill>
                <a:latin typeface="Symbol" pitchFamily="18" charset="2"/>
              </a:rPr>
              <a:t>S</a:t>
            </a:r>
            <a:r>
              <a:rPr lang="en-US" sz="3200" b="0" kern="0">
                <a:solidFill>
                  <a:srgbClr val="FFFFFF"/>
                </a:solidFill>
              </a:rPr>
              <a:t> </a:t>
            </a:r>
            <a:r>
              <a:rPr lang="en-US" sz="3200" b="0" i="1" kern="0" baseline="30000">
                <a:solidFill>
                  <a:srgbClr val="FFFFFF"/>
                </a:solidFill>
              </a:rPr>
              <a:t>x</a:t>
            </a:r>
            <a:r>
              <a:rPr lang="en-US" sz="3200" b="0" kern="0" baseline="30000">
                <a:solidFill>
                  <a:srgbClr val="FFFFFF"/>
                </a:solidFill>
              </a:rPr>
              <a:t>( t ) [ cos( 2</a:t>
            </a:r>
            <a:r>
              <a:rPr lang="en-US" sz="3200" b="0" kern="0" baseline="30000">
                <a:solidFill>
                  <a:srgbClr val="FFFFFF"/>
                </a:solidFill>
                <a:latin typeface="Symbol" pitchFamily="18" charset="2"/>
              </a:rPr>
              <a:t>p</a:t>
            </a:r>
            <a:r>
              <a:rPr lang="en-US" sz="3200" b="0" kern="0" baseline="30000">
                <a:solidFill>
                  <a:srgbClr val="FFFFFF"/>
                </a:solidFill>
              </a:rPr>
              <a:t>ft / N ) - </a:t>
            </a:r>
            <a:r>
              <a:rPr lang="en-US" sz="3200" b="0" i="1" kern="0" baseline="30000">
                <a:solidFill>
                  <a:srgbClr val="FFFFFF"/>
                </a:solidFill>
              </a:rPr>
              <a:t>i</a:t>
            </a:r>
            <a:r>
              <a:rPr lang="en-US" sz="3200" b="0" kern="0" baseline="30000">
                <a:solidFill>
                  <a:srgbClr val="FFFFFF"/>
                </a:solidFill>
              </a:rPr>
              <a:t> sin( 2</a:t>
            </a:r>
            <a:r>
              <a:rPr lang="en-US" sz="3200" b="0" kern="0" baseline="30000">
                <a:solidFill>
                  <a:srgbClr val="FFFFFF"/>
                </a:solidFill>
                <a:latin typeface="Symbol" pitchFamily="18" charset="2"/>
              </a:rPr>
              <a:t>p</a:t>
            </a:r>
            <a:r>
              <a:rPr lang="en-US" sz="3200" b="0" kern="0" baseline="30000">
                <a:solidFill>
                  <a:srgbClr val="FFFFFF"/>
                </a:solidFill>
              </a:rPr>
              <a:t>ft / N ) ]</a:t>
            </a:r>
          </a:p>
        </p:txBody>
      </p:sp>
      <p:sp>
        <p:nvSpPr>
          <p:cNvPr id="4" name="Rectangle 5"/>
          <p:cNvSpPr>
            <a:spLocks noChangeArrowheads="1"/>
          </p:cNvSpPr>
          <p:nvPr/>
        </p:nvSpPr>
        <p:spPr bwMode="auto">
          <a:xfrm>
            <a:off x="457200" y="6148036"/>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auto">
              <a:spcBef>
                <a:spcPct val="0"/>
              </a:spcBef>
              <a:spcAft>
                <a:spcPct val="10000"/>
              </a:spcAft>
              <a:defRPr/>
            </a:pPr>
            <a:r>
              <a:rPr lang="en-US" sz="2000" b="0" i="1" kern="0" dirty="0" smtClean="0">
                <a:solidFill>
                  <a:prstClr val="white"/>
                </a:solidFill>
              </a:rPr>
              <a:t>Each Fourier term corresponds to a point in the spectrum.</a:t>
            </a:r>
          </a:p>
        </p:txBody>
      </p:sp>
    </p:spTree>
    <p:extLst>
      <p:ext uri="{BB962C8B-B14F-4D97-AF65-F5344CB8AC3E}">
        <p14:creationId xmlns:p14="http://schemas.microsoft.com/office/powerpoint/2010/main" val="26924744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2" descr="cimp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invGray">
          <a:xfrm>
            <a:off x="0" y="571500"/>
            <a:ext cx="9048750" cy="6210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152400"/>
            <a:ext cx="8534399" cy="461665"/>
          </a:xfrm>
          <a:prstGeom prst="rect">
            <a:avLst/>
          </a:prstGeom>
          <a:noFill/>
        </p:spPr>
        <p:txBody>
          <a:bodyPr wrap="square" rtlCol="0">
            <a:spAutoFit/>
          </a:bodyPr>
          <a:lstStyle/>
          <a:p>
            <a:pPr algn="ctr"/>
            <a:r>
              <a:rPr lang="en-US" sz="2400" b="0" i="1" dirty="0" smtClean="0">
                <a:solidFill>
                  <a:srgbClr val="FFFF00"/>
                </a:solidFill>
              </a:rPr>
              <a:t>Convolution: Each Impulse in the Kernel is a Fourier Term</a:t>
            </a:r>
            <a:endParaRPr lang="en-US" sz="2400" b="0" i="1" dirty="0">
              <a:solidFill>
                <a:srgbClr val="FFFF00"/>
              </a:solidFill>
            </a:endParaRPr>
          </a:p>
        </p:txBody>
      </p:sp>
    </p:spTree>
    <p:extLst>
      <p:ext uri="{BB962C8B-B14F-4D97-AF65-F5344CB8AC3E}">
        <p14:creationId xmlns:p14="http://schemas.microsoft.com/office/powerpoint/2010/main" val="3246130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3" t="3552" r="1131" b="6328"/>
          <a:stretch/>
        </p:blipFill>
        <p:spPr bwMode="auto">
          <a:xfrm>
            <a:off x="76200" y="76200"/>
            <a:ext cx="8778240"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659996" y="5984206"/>
            <a:ext cx="7846232" cy="847417"/>
          </a:xfrm>
          <a:prstGeom prst="rect">
            <a:avLst/>
          </a:prstGeom>
        </p:spPr>
      </p:pic>
    </p:spTree>
    <p:extLst>
      <p:ext uri="{BB962C8B-B14F-4D97-AF65-F5344CB8AC3E}">
        <p14:creationId xmlns:p14="http://schemas.microsoft.com/office/powerpoint/2010/main" val="32429073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0"/>
            <a:ext cx="4873143" cy="58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493471" y="5837366"/>
            <a:ext cx="7848600" cy="923330"/>
          </a:xfrm>
          <a:prstGeom prst="rect">
            <a:avLst/>
          </a:prstGeom>
          <a:noFill/>
          <a:ln>
            <a:noFill/>
          </a:ln>
          <a:effectLst/>
          <a:extLst/>
        </p:spPr>
        <p:txBody>
          <a:bodyPr anchor="ctr">
            <a:spAutoFit/>
          </a:bodyPr>
          <a:lstStyle/>
          <a:p>
            <a:pPr algn="ctr" fontAlgn="auto">
              <a:spcBef>
                <a:spcPct val="0"/>
              </a:spcBef>
              <a:spcAft>
                <a:spcPct val="10000"/>
              </a:spcAft>
              <a:defRPr/>
            </a:pPr>
            <a:r>
              <a:rPr lang="en-US" sz="1800" b="0" i="1" kern="0" dirty="0" smtClean="0">
                <a:solidFill>
                  <a:prstClr val="black"/>
                </a:solidFill>
              </a:rPr>
              <a:t>Even though the underlying signal is the same in all of these examples, and noise-free, Fourier transforms with small numbers of points give very broad lines and large artifacts.</a:t>
            </a:r>
          </a:p>
        </p:txBody>
      </p:sp>
    </p:spTree>
    <p:extLst>
      <p:ext uri="{BB962C8B-B14F-4D97-AF65-F5344CB8AC3E}">
        <p14:creationId xmlns:p14="http://schemas.microsoft.com/office/powerpoint/2010/main" val="32511960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99" y="841698"/>
            <a:ext cx="4937142" cy="302730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644" y="3809999"/>
            <a:ext cx="302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725" y="871007"/>
            <a:ext cx="3900675" cy="5638800"/>
          </a:xfrm>
          <a:prstGeom prst="rect">
            <a:avLst/>
          </a:prstGeom>
        </p:spPr>
      </p:pic>
      <p:sp>
        <p:nvSpPr>
          <p:cNvPr id="12" name="TextBox 11"/>
          <p:cNvSpPr txBox="1"/>
          <p:nvPr/>
        </p:nvSpPr>
        <p:spPr>
          <a:xfrm>
            <a:off x="723900" y="21336"/>
            <a:ext cx="7696200"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70C0"/>
                </a:solidFill>
                <a:latin typeface="Arial" panose="020B0604020202020204" pitchFamily="34" charset="0"/>
                <a:cs typeface="Arial" panose="020B0604020202020204" pitchFamily="34" charset="0"/>
              </a:rPr>
              <a:t>Linear Prediction (LP)</a:t>
            </a:r>
          </a:p>
          <a:p>
            <a:pPr algn="ctr" fontAlgn="auto">
              <a:spcBef>
                <a:spcPts val="0"/>
              </a:spcBef>
              <a:spcAft>
                <a:spcPts val="0"/>
              </a:spcAft>
            </a:pPr>
            <a:endParaRPr lang="en-US" sz="2400" b="0" i="1" dirty="0" smtClean="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192024" y="5638800"/>
            <a:ext cx="4784741" cy="707886"/>
          </a:xfrm>
          <a:prstGeom prst="rect">
            <a:avLst/>
          </a:prstGeom>
          <a:noFill/>
        </p:spPr>
        <p:txBody>
          <a:bodyPr wrap="square" rtlCol="0">
            <a:spAutoFit/>
          </a:bodyPr>
          <a:lstStyle/>
          <a:p>
            <a:r>
              <a:rPr lang="en-US" b="0" i="1" dirty="0" smtClean="0">
                <a:solidFill>
                  <a:prstClr val="black"/>
                </a:solidFill>
              </a:rPr>
              <a:t>Each complex LP coefficient describes a signal.</a:t>
            </a:r>
          </a:p>
          <a:p>
            <a:r>
              <a:rPr lang="en-US" b="0" i="1" dirty="0" smtClean="0">
                <a:solidFill>
                  <a:prstClr val="black"/>
                </a:solidFill>
              </a:rPr>
              <a:t>The </a:t>
            </a:r>
            <a:r>
              <a:rPr lang="en-US" b="0" i="1" dirty="0">
                <a:solidFill>
                  <a:prstClr val="black"/>
                </a:solidFill>
              </a:rPr>
              <a:t>n</a:t>
            </a:r>
            <a:r>
              <a:rPr lang="en-US" b="0" i="1" dirty="0" smtClean="0">
                <a:solidFill>
                  <a:prstClr val="black"/>
                </a:solidFill>
              </a:rPr>
              <a:t>umber of LP coefficients is limited to size/2.</a:t>
            </a:r>
            <a:endParaRPr lang="en-US" b="0" i="1" dirty="0">
              <a:solidFill>
                <a:prstClr val="black"/>
              </a:solidFill>
            </a:endParaRPr>
          </a:p>
        </p:txBody>
      </p:sp>
      <p:sp>
        <p:nvSpPr>
          <p:cNvPr id="7" name="TextBox 6"/>
          <p:cNvSpPr txBox="1"/>
          <p:nvPr/>
        </p:nvSpPr>
        <p:spPr>
          <a:xfrm>
            <a:off x="192024" y="492851"/>
            <a:ext cx="8723376" cy="369332"/>
          </a:xfrm>
          <a:prstGeom prst="rect">
            <a:avLst/>
          </a:prstGeom>
          <a:noFill/>
        </p:spPr>
        <p:txBody>
          <a:bodyPr wrap="square" rtlCol="0">
            <a:spAutoFit/>
          </a:bodyPr>
          <a:lstStyle/>
          <a:p>
            <a:pPr algn="ctr"/>
            <a:r>
              <a:rPr lang="en-US" sz="1800" b="0" i="1" dirty="0" smtClean="0">
                <a:solidFill>
                  <a:prstClr val="black"/>
                </a:solidFill>
              </a:rPr>
              <a:t>Form a Linear </a:t>
            </a:r>
            <a:r>
              <a:rPr lang="en-US" sz="1800" b="0" i="1" dirty="0">
                <a:solidFill>
                  <a:prstClr val="black"/>
                </a:solidFill>
              </a:rPr>
              <a:t>C</a:t>
            </a:r>
            <a:r>
              <a:rPr lang="en-US" sz="1800" b="0" i="1" dirty="0" smtClean="0">
                <a:solidFill>
                  <a:prstClr val="black"/>
                </a:solidFill>
              </a:rPr>
              <a:t>ombination of Points to Predict the Next Point </a:t>
            </a:r>
            <a:endParaRPr lang="en-US" sz="1800" b="0" i="1" dirty="0">
              <a:solidFill>
                <a:prstClr val="black"/>
              </a:solidFill>
            </a:endParaRPr>
          </a:p>
        </p:txBody>
      </p:sp>
    </p:spTree>
    <p:extLst>
      <p:ext uri="{BB962C8B-B14F-4D97-AF65-F5344CB8AC3E}">
        <p14:creationId xmlns:p14="http://schemas.microsoft.com/office/powerpoint/2010/main" val="24168628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nap0058"/>
          <p:cNvPicPr>
            <a:picLocks noChangeAspect="1" noChangeArrowheads="1"/>
          </p:cNvPicPr>
          <p:nvPr/>
        </p:nvPicPr>
        <p:blipFill>
          <a:blip r:embed="rId2">
            <a:extLst>
              <a:ext uri="{28A0092B-C50C-407E-A947-70E740481C1C}">
                <a14:useLocalDpi xmlns:a14="http://schemas.microsoft.com/office/drawing/2010/main" val="0"/>
              </a:ext>
            </a:extLst>
          </a:blip>
          <a:srcRect l="1830" t="3583" r="1830" b="3583"/>
          <a:stretch>
            <a:fillRect/>
          </a:stretch>
        </p:blipFill>
        <p:spPr bwMode="auto">
          <a:xfrm>
            <a:off x="4800600" y="1981200"/>
            <a:ext cx="4259263"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nap0057"/>
          <p:cNvPicPr>
            <a:picLocks noChangeAspect="1" noChangeArrowheads="1"/>
          </p:cNvPicPr>
          <p:nvPr/>
        </p:nvPicPr>
        <p:blipFill>
          <a:blip r:embed="rId3">
            <a:extLst>
              <a:ext uri="{28A0092B-C50C-407E-A947-70E740481C1C}">
                <a14:useLocalDpi xmlns:a14="http://schemas.microsoft.com/office/drawing/2010/main" val="0"/>
              </a:ext>
            </a:extLst>
          </a:blip>
          <a:srcRect l="1830" t="3583" r="1830" b="3583"/>
          <a:stretch>
            <a:fillRect/>
          </a:stretch>
        </p:blipFill>
        <p:spPr bwMode="auto">
          <a:xfrm>
            <a:off x="228600" y="1981200"/>
            <a:ext cx="4259263"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 y="152400"/>
            <a:ext cx="8229600" cy="1938992"/>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B0F0"/>
                </a:solidFill>
                <a:latin typeface="Arial" panose="020B0604020202020204" pitchFamily="34" charset="0"/>
                <a:cs typeface="Arial" panose="020B0604020202020204" pitchFamily="34" charset="0"/>
              </a:rPr>
              <a:t>Fourier </a:t>
            </a:r>
            <a:r>
              <a:rPr lang="en-US" sz="2400" b="0" i="1" dirty="0">
                <a:solidFill>
                  <a:srgbClr val="00B0F0"/>
                </a:solidFill>
                <a:latin typeface="Arial" panose="020B0604020202020204" pitchFamily="34" charset="0"/>
                <a:cs typeface="Arial" panose="020B0604020202020204" pitchFamily="34" charset="0"/>
              </a:rPr>
              <a:t>Transforming One Dimension Makes Significant Signal Content in the Remaining Dimensions More Sparse </a:t>
            </a:r>
          </a:p>
          <a:p>
            <a:pPr algn="ctr" fontAlgn="auto">
              <a:spcBef>
                <a:spcPts val="0"/>
              </a:spcBef>
              <a:spcAft>
                <a:spcPts val="0"/>
              </a:spcAft>
            </a:pPr>
            <a:r>
              <a:rPr lang="en-US" sz="2400" b="0" i="1" dirty="0">
                <a:solidFill>
                  <a:srgbClr val="00B0F0"/>
                </a:solidFill>
                <a:latin typeface="Arial" panose="020B0604020202020204" pitchFamily="34" charset="0"/>
                <a:cs typeface="Arial" panose="020B0604020202020204" pitchFamily="34" charset="0"/>
              </a:rPr>
              <a:t>So … Only Apply Linear Prediction When All Other Dimensions Have Been Transformed …</a:t>
            </a:r>
          </a:p>
          <a:p>
            <a:pPr algn="ctr" fontAlgn="auto">
              <a:spcBef>
                <a:spcPts val="0"/>
              </a:spcBef>
              <a:spcAft>
                <a:spcPts val="0"/>
              </a:spcAft>
            </a:pPr>
            <a:endParaRPr lang="en-US" sz="2400" b="0" i="1" dirty="0" smtClean="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3877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295636"/>
            <a:ext cx="2907429" cy="244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472607"/>
            <a:ext cx="2925251" cy="24411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1828" y="1469179"/>
            <a:ext cx="2945142" cy="244457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3501" y="4323514"/>
            <a:ext cx="2945143" cy="245828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6970" y="4313661"/>
            <a:ext cx="2958857" cy="2458286"/>
          </a:xfrm>
          <a:prstGeom prst="rect">
            <a:avLst/>
          </a:prstGeom>
        </p:spPr>
      </p:pic>
      <p:sp>
        <p:nvSpPr>
          <p:cNvPr id="8" name="TextBox 7"/>
          <p:cNvSpPr txBox="1"/>
          <p:nvPr/>
        </p:nvSpPr>
        <p:spPr>
          <a:xfrm>
            <a:off x="304800" y="4356948"/>
            <a:ext cx="2514600" cy="400110"/>
          </a:xfrm>
          <a:prstGeom prst="rect">
            <a:avLst/>
          </a:prstGeom>
          <a:noFill/>
        </p:spPr>
        <p:txBody>
          <a:bodyPr wrap="square" rtlCol="0">
            <a:spAutoFit/>
          </a:bodyPr>
          <a:lstStyle/>
          <a:p>
            <a:r>
              <a:rPr lang="en-US" sz="2000" b="0" dirty="0" smtClean="0">
                <a:solidFill>
                  <a:prstClr val="white"/>
                </a:solidFill>
              </a:rPr>
              <a:t>FT</a:t>
            </a:r>
            <a:endParaRPr lang="en-US" sz="2000" b="0" dirty="0">
              <a:solidFill>
                <a:prstClr val="white"/>
              </a:solidFill>
            </a:endParaRPr>
          </a:p>
        </p:txBody>
      </p:sp>
      <p:sp>
        <p:nvSpPr>
          <p:cNvPr id="9" name="TextBox 8"/>
          <p:cNvSpPr txBox="1"/>
          <p:nvPr/>
        </p:nvSpPr>
        <p:spPr>
          <a:xfrm>
            <a:off x="3233056" y="4356948"/>
            <a:ext cx="2514600" cy="400110"/>
          </a:xfrm>
          <a:prstGeom prst="rect">
            <a:avLst/>
          </a:prstGeom>
          <a:noFill/>
        </p:spPr>
        <p:txBody>
          <a:bodyPr wrap="square" rtlCol="0">
            <a:spAutoFit/>
          </a:bodyPr>
          <a:lstStyle/>
          <a:p>
            <a:r>
              <a:rPr lang="en-US" sz="2000" b="0" dirty="0" smtClean="0">
                <a:solidFill>
                  <a:prstClr val="white"/>
                </a:solidFill>
              </a:rPr>
              <a:t>LP in 13C</a:t>
            </a:r>
            <a:endParaRPr lang="en-US" sz="2000" b="0" dirty="0">
              <a:solidFill>
                <a:prstClr val="white"/>
              </a:solidFill>
            </a:endParaRPr>
          </a:p>
        </p:txBody>
      </p:sp>
      <p:sp>
        <p:nvSpPr>
          <p:cNvPr id="10" name="TextBox 9"/>
          <p:cNvSpPr txBox="1"/>
          <p:nvPr/>
        </p:nvSpPr>
        <p:spPr>
          <a:xfrm>
            <a:off x="6213172" y="4356948"/>
            <a:ext cx="2626030" cy="400110"/>
          </a:xfrm>
          <a:prstGeom prst="rect">
            <a:avLst/>
          </a:prstGeom>
          <a:noFill/>
        </p:spPr>
        <p:txBody>
          <a:bodyPr wrap="square" rtlCol="0">
            <a:spAutoFit/>
          </a:bodyPr>
          <a:lstStyle/>
          <a:p>
            <a:r>
              <a:rPr lang="en-US" sz="2000" b="0" dirty="0" smtClean="0">
                <a:solidFill>
                  <a:prstClr val="white"/>
                </a:solidFill>
              </a:rPr>
              <a:t>LP in 13C and 15N</a:t>
            </a:r>
            <a:endParaRPr lang="en-US" sz="2000" b="0" dirty="0">
              <a:solidFill>
                <a:prstClr val="white"/>
              </a:solidFill>
            </a:endParaRPr>
          </a:p>
        </p:txBody>
      </p:sp>
      <p:sp>
        <p:nvSpPr>
          <p:cNvPr id="11" name="TextBox 10"/>
          <p:cNvSpPr txBox="1"/>
          <p:nvPr/>
        </p:nvSpPr>
        <p:spPr>
          <a:xfrm>
            <a:off x="1295400" y="3827264"/>
            <a:ext cx="2514600" cy="363736"/>
          </a:xfrm>
          <a:prstGeom prst="rect">
            <a:avLst/>
          </a:prstGeom>
          <a:solidFill>
            <a:srgbClr val="4D4D4D"/>
          </a:solidFill>
        </p:spPr>
        <p:txBody>
          <a:bodyPr wrap="square" rtlCol="0">
            <a:spAutoFit/>
          </a:bodyPr>
          <a:lstStyle/>
          <a:p>
            <a:pPr algn="ctr"/>
            <a:r>
              <a:rPr lang="en-US" sz="2000" b="0" dirty="0" smtClean="0">
                <a:solidFill>
                  <a:prstClr val="white"/>
                </a:solidFill>
              </a:rPr>
              <a:t>15N Time</a:t>
            </a:r>
            <a:endParaRPr lang="en-US" sz="2000" b="0" dirty="0">
              <a:solidFill>
                <a:prstClr val="white"/>
              </a:solidFill>
            </a:endParaRPr>
          </a:p>
        </p:txBody>
      </p:sp>
      <p:sp>
        <p:nvSpPr>
          <p:cNvPr id="12" name="TextBox 11"/>
          <p:cNvSpPr txBox="1"/>
          <p:nvPr/>
        </p:nvSpPr>
        <p:spPr>
          <a:xfrm>
            <a:off x="4691828" y="3826822"/>
            <a:ext cx="2514600" cy="363736"/>
          </a:xfrm>
          <a:prstGeom prst="rect">
            <a:avLst/>
          </a:prstGeom>
          <a:solidFill>
            <a:srgbClr val="4D4D4D"/>
          </a:solidFill>
        </p:spPr>
        <p:txBody>
          <a:bodyPr wrap="square" rtlCol="0">
            <a:spAutoFit/>
          </a:bodyPr>
          <a:lstStyle/>
          <a:p>
            <a:pPr algn="ctr"/>
            <a:r>
              <a:rPr lang="en-US" sz="2000" b="0" dirty="0" smtClean="0">
                <a:solidFill>
                  <a:prstClr val="white"/>
                </a:solidFill>
              </a:rPr>
              <a:t>15N </a:t>
            </a:r>
            <a:r>
              <a:rPr lang="en-US" sz="2000" b="0" dirty="0" err="1" smtClean="0">
                <a:solidFill>
                  <a:prstClr val="white"/>
                </a:solidFill>
              </a:rPr>
              <a:t>Freq</a:t>
            </a:r>
            <a:endParaRPr lang="en-US" sz="2000" b="0" dirty="0">
              <a:solidFill>
                <a:prstClr val="white"/>
              </a:solidFill>
            </a:endParaRPr>
          </a:p>
        </p:txBody>
      </p:sp>
      <p:sp>
        <p:nvSpPr>
          <p:cNvPr id="13" name="TextBox 12"/>
          <p:cNvSpPr txBox="1"/>
          <p:nvPr/>
        </p:nvSpPr>
        <p:spPr>
          <a:xfrm>
            <a:off x="4021062" y="1705932"/>
            <a:ext cx="492443" cy="1744430"/>
          </a:xfrm>
          <a:prstGeom prst="rect">
            <a:avLst/>
          </a:prstGeom>
          <a:solidFill>
            <a:srgbClr val="4D4D4D"/>
          </a:solidFill>
        </p:spPr>
        <p:txBody>
          <a:bodyPr vert="vert270" wrap="square" rtlCol="0">
            <a:spAutoFit/>
          </a:bodyPr>
          <a:lstStyle/>
          <a:p>
            <a:pPr algn="ctr"/>
            <a:r>
              <a:rPr lang="en-US" sz="2000" b="0" dirty="0" smtClean="0">
                <a:solidFill>
                  <a:prstClr val="white"/>
                </a:solidFill>
              </a:rPr>
              <a:t>13C Time</a:t>
            </a:r>
            <a:endParaRPr lang="en-US" sz="2000" b="0" dirty="0">
              <a:solidFill>
                <a:prstClr val="white"/>
              </a:solidFill>
            </a:endParaRPr>
          </a:p>
        </p:txBody>
      </p:sp>
      <p:sp>
        <p:nvSpPr>
          <p:cNvPr id="14" name="TextBox 13"/>
          <p:cNvSpPr txBox="1"/>
          <p:nvPr/>
        </p:nvSpPr>
        <p:spPr>
          <a:xfrm>
            <a:off x="7517851" y="1704540"/>
            <a:ext cx="492443" cy="1744430"/>
          </a:xfrm>
          <a:prstGeom prst="rect">
            <a:avLst/>
          </a:prstGeom>
          <a:solidFill>
            <a:srgbClr val="4D4D4D"/>
          </a:solidFill>
        </p:spPr>
        <p:txBody>
          <a:bodyPr vert="vert270" wrap="square" rtlCol="0">
            <a:spAutoFit/>
          </a:bodyPr>
          <a:lstStyle/>
          <a:p>
            <a:pPr algn="ctr"/>
            <a:r>
              <a:rPr lang="en-US" sz="2000" b="0" dirty="0" smtClean="0">
                <a:solidFill>
                  <a:prstClr val="white"/>
                </a:solidFill>
              </a:rPr>
              <a:t>13C Time</a:t>
            </a:r>
            <a:endParaRPr lang="en-US" sz="2000" b="0" dirty="0">
              <a:solidFill>
                <a:prstClr val="white"/>
              </a:solidFill>
            </a:endParaRPr>
          </a:p>
        </p:txBody>
      </p:sp>
      <p:sp>
        <p:nvSpPr>
          <p:cNvPr id="15" name="TextBox 14"/>
          <p:cNvSpPr txBox="1"/>
          <p:nvPr/>
        </p:nvSpPr>
        <p:spPr>
          <a:xfrm>
            <a:off x="913560" y="60930"/>
            <a:ext cx="7556536" cy="1200329"/>
          </a:xfrm>
          <a:prstGeom prst="rect">
            <a:avLst/>
          </a:prstGeom>
          <a:noFill/>
        </p:spPr>
        <p:txBody>
          <a:bodyPr wrap="square" rtlCol="0">
            <a:spAutoFit/>
          </a:bodyPr>
          <a:lstStyle/>
          <a:p>
            <a:pPr marL="457200" indent="-457200">
              <a:spcBef>
                <a:spcPts val="0"/>
              </a:spcBef>
              <a:buFontTx/>
              <a:buAutoNum type="arabicPeriod"/>
            </a:pPr>
            <a:r>
              <a:rPr lang="en-US" sz="2400" b="0" dirty="0" smtClean="0">
                <a:solidFill>
                  <a:srgbClr val="FFFF00"/>
                </a:solidFill>
              </a:rPr>
              <a:t>Process X and Y</a:t>
            </a:r>
          </a:p>
          <a:p>
            <a:pPr marL="457200" indent="-457200">
              <a:spcBef>
                <a:spcPts val="0"/>
              </a:spcBef>
              <a:buFontTx/>
              <a:buAutoNum type="arabicPeriod"/>
            </a:pPr>
            <a:r>
              <a:rPr lang="en-US" sz="2400" b="0" dirty="0" smtClean="0">
                <a:solidFill>
                  <a:srgbClr val="FFFF00"/>
                </a:solidFill>
              </a:rPr>
              <a:t>Linear Predict and Process Z</a:t>
            </a:r>
          </a:p>
          <a:p>
            <a:pPr marL="457200" indent="-457200">
              <a:spcBef>
                <a:spcPts val="0"/>
              </a:spcBef>
              <a:buFontTx/>
              <a:buAutoNum type="arabicPeriod"/>
            </a:pPr>
            <a:r>
              <a:rPr lang="en-US" sz="2400" b="0" dirty="0" smtClean="0">
                <a:solidFill>
                  <a:srgbClr val="FFFF00"/>
                </a:solidFill>
              </a:rPr>
              <a:t>Inverse Process, Linear Predict, and Reprocess Y</a:t>
            </a:r>
            <a:endParaRPr lang="en-US" sz="2400" b="0" dirty="0">
              <a:solidFill>
                <a:srgbClr val="FFFF00"/>
              </a:solidFill>
            </a:endParaRPr>
          </a:p>
        </p:txBody>
      </p:sp>
    </p:spTree>
    <p:extLst>
      <p:ext uri="{BB962C8B-B14F-4D97-AF65-F5344CB8AC3E}">
        <p14:creationId xmlns:p14="http://schemas.microsoft.com/office/powerpoint/2010/main" val="1449401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p:cNvPicPr>
            <a:picLocks/>
          </p:cNvPicPr>
          <p:nvPr/>
        </p:nvPicPr>
        <p:blipFill>
          <a:blip r:embed="rId3">
            <a:extLst>
              <a:ext uri="{28A0092B-C50C-407E-A947-70E740481C1C}">
                <a14:useLocalDpi xmlns:a14="http://schemas.microsoft.com/office/drawing/2010/main" val="0"/>
              </a:ext>
            </a:extLst>
          </a:blip>
          <a:stretch>
            <a:fillRect/>
          </a:stretch>
        </p:blipFill>
        <p:spPr>
          <a:xfrm>
            <a:off x="392218" y="2514600"/>
            <a:ext cx="8249984" cy="1978343"/>
          </a:xfrm>
          <a:prstGeom prst="rect">
            <a:avLst/>
          </a:prstGeom>
        </p:spPr>
      </p:pic>
      <p:sp>
        <p:nvSpPr>
          <p:cNvPr id="2" name="TextBox 1"/>
          <p:cNvSpPr txBox="1"/>
          <p:nvPr/>
        </p:nvSpPr>
        <p:spPr>
          <a:xfrm>
            <a:off x="666750" y="177225"/>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a:solidFill>
                  <a:srgbClr val="00FFFF"/>
                </a:solidFill>
              </a:rPr>
              <a:t>Sampling and Resolution</a:t>
            </a:r>
            <a:endParaRPr lang="en-US" sz="3200" b="0" kern="0" dirty="0">
              <a:solidFill>
                <a:srgbClr val="00FFFF"/>
              </a:solidFill>
            </a:endParaRPr>
          </a:p>
        </p:txBody>
      </p:sp>
      <p:sp>
        <p:nvSpPr>
          <p:cNvPr id="3" name="TextBox 2"/>
          <p:cNvSpPr txBox="1"/>
          <p:nvPr/>
        </p:nvSpPr>
        <p:spPr>
          <a:xfrm>
            <a:off x="485775" y="971798"/>
            <a:ext cx="8353425" cy="1015663"/>
          </a:xfrm>
          <a:prstGeom prst="rect">
            <a:avLst/>
          </a:prstGeom>
          <a:noFill/>
        </p:spPr>
        <p:txBody>
          <a:bodyPr wrap="square" rtlCol="0">
            <a:spAutoFit/>
          </a:bodyPr>
          <a:lstStyle/>
          <a:p>
            <a:pPr algn="just"/>
            <a:r>
              <a:rPr lang="en-US" sz="2000" b="0" dirty="0">
                <a:solidFill>
                  <a:prstClr val="white"/>
                </a:solidFill>
              </a:rPr>
              <a:t>In a </a:t>
            </a:r>
            <a:r>
              <a:rPr lang="en-US" sz="2000" b="0" dirty="0" smtClean="0">
                <a:solidFill>
                  <a:prstClr val="white"/>
                </a:solidFill>
              </a:rPr>
              <a:t>NUS </a:t>
            </a:r>
            <a:r>
              <a:rPr lang="en-US" sz="2000" b="0" dirty="0">
                <a:solidFill>
                  <a:prstClr val="white"/>
                </a:solidFill>
              </a:rPr>
              <a:t>experiment, some fraction of the intermediate increments in the indirect dimensions are skipped, which means that the measurement time will be shorter if other details are kept the same.</a:t>
            </a:r>
          </a:p>
        </p:txBody>
      </p:sp>
      <p:sp>
        <p:nvSpPr>
          <p:cNvPr id="4" name="TextBox 3"/>
          <p:cNvSpPr txBox="1"/>
          <p:nvPr/>
        </p:nvSpPr>
        <p:spPr>
          <a:xfrm>
            <a:off x="604679" y="5029017"/>
            <a:ext cx="7712130" cy="1323439"/>
          </a:xfrm>
          <a:prstGeom prst="rect">
            <a:avLst/>
          </a:prstGeom>
          <a:noFill/>
        </p:spPr>
        <p:txBody>
          <a:bodyPr wrap="square" rtlCol="0">
            <a:spAutoFit/>
          </a:bodyPr>
          <a:lstStyle/>
          <a:p>
            <a:pPr algn="ctr">
              <a:spcBef>
                <a:spcPts val="0"/>
              </a:spcBef>
            </a:pPr>
            <a:r>
              <a:rPr lang="en-US" sz="2000" b="0" i="1" dirty="0">
                <a:solidFill>
                  <a:prstClr val="white"/>
                </a:solidFill>
              </a:rPr>
              <a:t>M non-uniformly spaced samples, on a grid with positions separated by </a:t>
            </a:r>
            <a:r>
              <a:rPr lang="en-US" sz="2000" b="0" i="1" dirty="0" err="1" smtClean="0">
                <a:solidFill>
                  <a:srgbClr val="FFFF00"/>
                </a:solidFill>
              </a:rPr>
              <a:t>dT</a:t>
            </a:r>
            <a:r>
              <a:rPr lang="en-US" sz="2000" b="0" i="1" dirty="0" err="1" smtClean="0">
                <a:solidFill>
                  <a:prstClr val="white"/>
                </a:solidFill>
              </a:rPr>
              <a:t>.</a:t>
            </a:r>
            <a:r>
              <a:rPr lang="en-US" sz="2000" b="0" i="1" dirty="0" smtClean="0">
                <a:solidFill>
                  <a:prstClr val="white"/>
                </a:solidFill>
              </a:rPr>
              <a:t> The </a:t>
            </a:r>
            <a:r>
              <a:rPr lang="en-US" sz="2000" b="0" i="1" dirty="0">
                <a:solidFill>
                  <a:srgbClr val="B381D9"/>
                </a:solidFill>
              </a:rPr>
              <a:t>time difference between first and last samples </a:t>
            </a:r>
            <a:r>
              <a:rPr lang="en-US" sz="2000" b="0" i="1" dirty="0">
                <a:solidFill>
                  <a:prstClr val="white"/>
                </a:solidFill>
              </a:rPr>
              <a:t>is the same as for the fully sampled case, so that the spectral resolution is retained.</a:t>
            </a:r>
          </a:p>
        </p:txBody>
      </p:sp>
      <p:grpSp>
        <p:nvGrpSpPr>
          <p:cNvPr id="5" name="Group 4"/>
          <p:cNvGrpSpPr/>
          <p:nvPr/>
        </p:nvGrpSpPr>
        <p:grpSpPr>
          <a:xfrm>
            <a:off x="656718" y="2291073"/>
            <a:ext cx="7660091" cy="1119845"/>
            <a:chOff x="2894682" y="3865412"/>
            <a:chExt cx="6325518" cy="763508"/>
          </a:xfrm>
        </p:grpSpPr>
        <p:grpSp>
          <p:nvGrpSpPr>
            <p:cNvPr id="7" name="Group 6"/>
            <p:cNvGrpSpPr/>
            <p:nvPr/>
          </p:nvGrpSpPr>
          <p:grpSpPr>
            <a:xfrm>
              <a:off x="2895600" y="3865412"/>
              <a:ext cx="6324600" cy="152400"/>
              <a:chOff x="1219200" y="4206527"/>
              <a:chExt cx="6324600" cy="152400"/>
            </a:xfrm>
          </p:grpSpPr>
          <p:cxnSp>
            <p:nvCxnSpPr>
              <p:cNvPr id="12" name="Straight Connector 11"/>
              <p:cNvCxnSpPr/>
              <p:nvPr/>
            </p:nvCxnSpPr>
            <p:spPr>
              <a:xfrm>
                <a:off x="1237591"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4206527"/>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43800"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894682" y="4476520"/>
              <a:ext cx="429768" cy="152400"/>
              <a:chOff x="1218282" y="4817635"/>
              <a:chExt cx="429768" cy="152400"/>
            </a:xfrm>
          </p:grpSpPr>
          <p:cxnSp>
            <p:nvCxnSpPr>
              <p:cNvPr id="9" name="Straight Connector 8"/>
              <p:cNvCxnSpPr/>
              <p:nvPr/>
            </p:nvCxnSpPr>
            <p:spPr>
              <a:xfrm>
                <a:off x="1225656"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44268"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218282" y="4959018"/>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413989" y="3505200"/>
            <a:ext cx="857250" cy="400110"/>
          </a:xfrm>
          <a:prstGeom prst="rect">
            <a:avLst/>
          </a:prstGeom>
          <a:noFill/>
        </p:spPr>
        <p:txBody>
          <a:bodyPr wrap="square" rtlCol="0">
            <a:spAutoFit/>
          </a:bodyPr>
          <a:lstStyle/>
          <a:p>
            <a:pPr algn="ctr"/>
            <a:r>
              <a:rPr lang="en-US" sz="2000" b="0" i="1" dirty="0" err="1" smtClean="0">
                <a:solidFill>
                  <a:srgbClr val="FFFF00"/>
                </a:solidFill>
              </a:rPr>
              <a:t>dT</a:t>
            </a:r>
            <a:endParaRPr lang="en-US" sz="2000" b="0" i="1" dirty="0">
              <a:solidFill>
                <a:srgbClr val="FFFF00"/>
              </a:solidFill>
            </a:endParaRPr>
          </a:p>
        </p:txBody>
      </p:sp>
      <p:grpSp>
        <p:nvGrpSpPr>
          <p:cNvPr id="17" name="Group 16"/>
          <p:cNvGrpSpPr/>
          <p:nvPr/>
        </p:nvGrpSpPr>
        <p:grpSpPr>
          <a:xfrm>
            <a:off x="656718" y="2285998"/>
            <a:ext cx="7660091" cy="1124918"/>
            <a:chOff x="2894682" y="3861953"/>
            <a:chExt cx="6325518" cy="766967"/>
          </a:xfrm>
        </p:grpSpPr>
        <p:grpSp>
          <p:nvGrpSpPr>
            <p:cNvPr id="19" name="Group 18"/>
            <p:cNvGrpSpPr/>
            <p:nvPr/>
          </p:nvGrpSpPr>
          <p:grpSpPr>
            <a:xfrm>
              <a:off x="2895600" y="3861953"/>
              <a:ext cx="6324600" cy="155859"/>
              <a:chOff x="1219200" y="4203068"/>
              <a:chExt cx="6324600" cy="155859"/>
            </a:xfrm>
          </p:grpSpPr>
          <p:cxnSp>
            <p:nvCxnSpPr>
              <p:cNvPr id="24" name="Straight Connector 23"/>
              <p:cNvCxnSpPr/>
              <p:nvPr/>
            </p:nvCxnSpPr>
            <p:spPr>
              <a:xfrm>
                <a:off x="1237591"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 y="4203068"/>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43800"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894682" y="4476520"/>
              <a:ext cx="429768" cy="152400"/>
              <a:chOff x="1218282" y="4817635"/>
              <a:chExt cx="429768" cy="152400"/>
            </a:xfrm>
          </p:grpSpPr>
          <p:cxnSp>
            <p:nvCxnSpPr>
              <p:cNvPr id="21" name="Straight Connector 20"/>
              <p:cNvCxnSpPr/>
              <p:nvPr/>
            </p:nvCxnSpPr>
            <p:spPr>
              <a:xfrm>
                <a:off x="1225656"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44268"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218282" y="4959018"/>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830442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76659" y="716280"/>
            <a:ext cx="2739174" cy="2870730"/>
          </a:xfrm>
          <a:prstGeom prst="rect">
            <a:avLst/>
          </a:prstGeom>
          <a:noFill/>
          <a:extLst>
            <a:ext uri="{909E8E84-426E-40DD-AFC4-6F175D3DCCD1}">
              <a14:hiddenFill xmlns:a14="http://schemas.microsoft.com/office/drawing/2010/main">
                <a:solidFill>
                  <a:srgbClr val="FFFFFF"/>
                </a:solidFill>
              </a14:hiddenFill>
            </a:ext>
          </a:extLst>
        </p:spPr>
      </p:pic>
      <p:pic>
        <p:nvPicPr>
          <p:cNvPr id="22835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6959" y="3526536"/>
            <a:ext cx="2739174" cy="2870730"/>
          </a:xfrm>
          <a:prstGeom prst="rect">
            <a:avLst/>
          </a:prstGeom>
          <a:noFill/>
          <a:extLst>
            <a:ext uri="{909E8E84-426E-40DD-AFC4-6F175D3DCCD1}">
              <a14:hiddenFill xmlns:a14="http://schemas.microsoft.com/office/drawing/2010/main">
                <a:solidFill>
                  <a:srgbClr val="FFFFFF"/>
                </a:solidFill>
              </a14:hiddenFill>
            </a:ext>
          </a:extLst>
        </p:spPr>
      </p:pic>
      <p:pic>
        <p:nvPicPr>
          <p:cNvPr id="22835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7259" y="716280"/>
            <a:ext cx="2739174" cy="2870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48459" y="1723826"/>
            <a:ext cx="3108190" cy="348825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5796059" y="685800"/>
            <a:ext cx="0" cy="5669280"/>
          </a:xfrm>
          <a:prstGeom prst="line">
            <a:avLst/>
          </a:prstGeom>
          <a:ln w="57150"/>
          <a:effectLst>
            <a:outerShdw blurRad="50800" dist="38100" dir="2700000" sx="101000" sy="101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5677" y="130974"/>
            <a:ext cx="8875923" cy="55482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000" b="0" i="1" dirty="0" smtClean="0">
                <a:solidFill>
                  <a:srgbClr val="0070C0"/>
                </a:solidFill>
                <a:latin typeface="Arial" panose="020B0604020202020204" pitchFamily="34" charset="0"/>
                <a:cs typeface="Arial" panose="020B0604020202020204" pitchFamily="34" charset="0"/>
              </a:rPr>
              <a:t>Multidimensional Spectral Processing Schemes as a UNIX Pipelines</a:t>
            </a:r>
          </a:p>
          <a:p>
            <a:pPr algn="ctr" fontAlgn="auto">
              <a:spcBef>
                <a:spcPts val="0"/>
              </a:spcBef>
              <a:spcAft>
                <a:spcPts val="0"/>
              </a:spcAft>
            </a:pPr>
            <a:endParaRPr lang="en-US" sz="2400" b="0" i="1" dirty="0" smtClean="0">
              <a:solidFill>
                <a:srgbClr val="0070C0"/>
              </a:solidFill>
              <a:latin typeface="Calibri" panose="020F0502020204030204"/>
            </a:endParaRPr>
          </a:p>
        </p:txBody>
      </p:sp>
    </p:spTree>
    <p:extLst>
      <p:ext uri="{BB962C8B-B14F-4D97-AF65-F5344CB8AC3E}">
        <p14:creationId xmlns:p14="http://schemas.microsoft.com/office/powerpoint/2010/main" val="2538737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748837" y="609600"/>
            <a:ext cx="7696200" cy="5970865"/>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Solvent Subtraction</a:t>
            </a:r>
          </a:p>
          <a:p>
            <a:pPr defTabSz="365760">
              <a:spcBef>
                <a:spcPts val="0"/>
              </a:spcBef>
            </a:pPr>
            <a:endParaRPr lang="en-US" sz="2400" b="0" dirty="0" smtClean="0">
              <a:solidFill>
                <a:prstClr val="black"/>
              </a:solidFill>
            </a:endParaRPr>
          </a:p>
          <a:p>
            <a:pPr defTabSz="365760">
              <a:spcBef>
                <a:spcPts val="0"/>
              </a:spcBef>
            </a:pPr>
            <a:endParaRPr lang="en-US" sz="2400" b="0" dirty="0" smtClean="0">
              <a:solidFill>
                <a:prstClr val="black"/>
              </a:solidFill>
            </a:endParaRPr>
          </a:p>
          <a:p>
            <a:pPr marL="342900" indent="-342900" defTabSz="365760">
              <a:spcBef>
                <a:spcPts val="0"/>
              </a:spcBef>
              <a:buFont typeface="Wingdings" panose="05000000000000000000" pitchFamily="2" charset="2"/>
              <a:buChar char="§"/>
            </a:pPr>
            <a:endParaRPr lang="en-US" sz="8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Linear Prediction</a:t>
            </a:r>
          </a:p>
          <a:p>
            <a:pPr marL="342900" indent="-342900" defTabSz="365760">
              <a:spcBef>
                <a:spcPts val="0"/>
              </a:spcBef>
              <a:buFont typeface="Wingdings" panose="05000000000000000000" pitchFamily="2" charset="2"/>
              <a:buChar char="§"/>
            </a:pPr>
            <a:endParaRPr lang="en-US" sz="800" b="0" dirty="0">
              <a:solidFill>
                <a:prstClr val="black"/>
              </a:solidFill>
            </a:endParaRPr>
          </a:p>
          <a:p>
            <a:pPr defTabSz="365760">
              <a:spcBef>
                <a:spcPts val="0"/>
              </a:spcBef>
            </a:pPr>
            <a:endParaRPr lang="en-US" sz="2400" b="0" dirty="0">
              <a:solidFill>
                <a:prstClr val="black"/>
              </a:solidFill>
            </a:endParaRPr>
          </a:p>
          <a:p>
            <a:pPr defTabSz="365760">
              <a:spcBef>
                <a:spcPts val="0"/>
              </a:spcBef>
            </a:pPr>
            <a:endParaRPr lang="en-US" sz="8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Hilbert Transform (Restores Imaginary Part)</a:t>
            </a:r>
            <a:endParaRPr lang="en-US" sz="2400" b="0" dirty="0">
              <a:solidFill>
                <a:prstClr val="black"/>
              </a:solidFill>
            </a:endParaRPr>
          </a:p>
          <a:p>
            <a:pPr marL="342900" indent="-342900" defTabSz="365760">
              <a:spcBef>
                <a:spcPts val="0"/>
              </a:spcBef>
              <a:buFont typeface="Wingdings" panose="05000000000000000000" pitchFamily="2" charset="2"/>
              <a:buChar char="§"/>
            </a:pPr>
            <a:endParaRPr lang="en-US" sz="2400" b="0" dirty="0" smtClean="0">
              <a:solidFill>
                <a:prstClr val="black"/>
              </a:solidFill>
            </a:endParaRPr>
          </a:p>
          <a:p>
            <a:pPr defTabSz="365760">
              <a:spcBef>
                <a:spcPts val="0"/>
              </a:spcBef>
            </a:pPr>
            <a:endParaRPr lang="en-US" sz="800" b="0" dirty="0" smtClean="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Extraction of a Region</a:t>
            </a:r>
          </a:p>
          <a:p>
            <a:pPr defTabSz="365760">
              <a:spcBef>
                <a:spcPts val="0"/>
              </a:spcBef>
            </a:pPr>
            <a:endParaRPr lang="en-US" sz="2400" b="0" dirty="0" smtClean="0">
              <a:solidFill>
                <a:prstClr val="black"/>
              </a:solidFill>
            </a:endParaRPr>
          </a:p>
          <a:p>
            <a:pPr marL="342900" indent="-342900" defTabSz="365760">
              <a:spcBef>
                <a:spcPts val="0"/>
              </a:spcBef>
              <a:buFont typeface="Wingdings" panose="05000000000000000000" pitchFamily="2" charset="2"/>
              <a:buChar char="§"/>
            </a:pPr>
            <a:endParaRPr lang="en-US" sz="8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Matrix Transpose (Exchange X and Y Dimensions)</a:t>
            </a:r>
          </a:p>
          <a:p>
            <a:pPr defTabSz="365760">
              <a:spcBef>
                <a:spcPts val="0"/>
              </a:spcBef>
            </a:pPr>
            <a:endParaRPr lang="en-US" sz="2400" b="0" dirty="0" smtClean="0">
              <a:solidFill>
                <a:prstClr val="black"/>
              </a:solidFill>
            </a:endParaRPr>
          </a:p>
          <a:p>
            <a:pPr defTabSz="365760">
              <a:spcBef>
                <a:spcPts val="0"/>
              </a:spcBef>
            </a:pPr>
            <a:endParaRPr lang="en-US" sz="800" b="0" dirty="0" smtClean="0">
              <a:solidFill>
                <a:prstClr val="black"/>
              </a:solidFill>
            </a:endParaRPr>
          </a:p>
          <a:p>
            <a:pPr marL="342900" indent="-342900" defTabSz="365760">
              <a:spcBef>
                <a:spcPts val="0"/>
              </a:spcBef>
              <a:buFont typeface="Wingdings" panose="05000000000000000000" pitchFamily="2" charset="2"/>
              <a:buChar char="§"/>
            </a:pPr>
            <a:endParaRPr lang="en-US" sz="8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Baseline Correction (Automated Version)</a:t>
            </a:r>
          </a:p>
          <a:p>
            <a:pPr defTabSz="365760">
              <a:spcBef>
                <a:spcPts val="0"/>
              </a:spcBef>
            </a:pPr>
            <a:endParaRPr lang="en-US" sz="2400" b="0" dirty="0">
              <a:solidFill>
                <a:prstClr val="black"/>
              </a:solidFill>
            </a:endParaRPr>
          </a:p>
        </p:txBody>
      </p:sp>
      <p:sp>
        <p:nvSpPr>
          <p:cNvPr id="11" name="TextBox 10"/>
          <p:cNvSpPr txBox="1"/>
          <p:nvPr/>
        </p:nvSpPr>
        <p:spPr>
          <a:xfrm>
            <a:off x="38100" y="762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1290DE"/>
                </a:solidFill>
                <a:latin typeface="Arial" panose="020B0604020202020204" pitchFamily="34" charset="0"/>
                <a:cs typeface="Arial" panose="020B0604020202020204" pitchFamily="34" charset="0"/>
              </a:rPr>
              <a:t>Other Important Functions in </a:t>
            </a:r>
            <a:r>
              <a:rPr lang="en-US" sz="2800" b="0" i="1" dirty="0" err="1" smtClean="0">
                <a:solidFill>
                  <a:srgbClr val="1290DE"/>
                </a:solidFill>
                <a:latin typeface="Arial" panose="020B0604020202020204" pitchFamily="34" charset="0"/>
                <a:cs typeface="Arial" panose="020B0604020202020204" pitchFamily="34" charset="0"/>
              </a:rPr>
              <a:t>NMRPipe</a:t>
            </a:r>
            <a:endParaRPr lang="en-US" sz="2800" b="0" i="1" dirty="0" smtClean="0">
              <a:solidFill>
                <a:srgbClr val="1290DE"/>
              </a:solidFill>
              <a:latin typeface="Arial" panose="020B0604020202020204" pitchFamily="34" charset="0"/>
              <a:cs typeface="Arial" panose="020B0604020202020204" pitchFamily="34" charset="0"/>
            </a:endParaRPr>
          </a:p>
        </p:txBody>
      </p:sp>
      <p:sp>
        <p:nvSpPr>
          <p:cNvPr id="21" name="TextBox 20"/>
          <p:cNvSpPr txBox="1"/>
          <p:nvPr/>
        </p:nvSpPr>
        <p:spPr>
          <a:xfrm>
            <a:off x="903249" y="6030209"/>
            <a:ext cx="7086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POLY -auto </a:t>
            </a:r>
            <a:endParaRPr lang="en-US" sz="2400" dirty="0" smtClean="0">
              <a:solidFill>
                <a:srgbClr val="0070C0"/>
              </a:solidFill>
              <a:latin typeface="Courier New" panose="02070309020205020404" pitchFamily="49" charset="0"/>
              <a:cs typeface="Courier New" panose="02070309020205020404" pitchFamily="49" charset="0"/>
            </a:endParaRPr>
          </a:p>
        </p:txBody>
      </p:sp>
      <p:sp>
        <p:nvSpPr>
          <p:cNvPr id="22" name="TextBox 21"/>
          <p:cNvSpPr txBox="1"/>
          <p:nvPr/>
        </p:nvSpPr>
        <p:spPr>
          <a:xfrm>
            <a:off x="903249" y="2356093"/>
            <a:ext cx="57150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LP –fb –</a:t>
            </a:r>
            <a:r>
              <a:rPr lang="en-US" sz="2000" dirty="0" err="1" smtClean="0">
                <a:solidFill>
                  <a:srgbClr val="0070C0"/>
                </a:solidFill>
                <a:latin typeface="Courier New" panose="02070309020205020404" pitchFamily="49" charset="0"/>
                <a:cs typeface="Courier New" panose="02070309020205020404" pitchFamily="49" charset="0"/>
              </a:rPr>
              <a:t>ord</a:t>
            </a:r>
            <a:r>
              <a:rPr lang="en-US" sz="2000" dirty="0" smtClean="0">
                <a:solidFill>
                  <a:srgbClr val="0070C0"/>
                </a:solidFill>
                <a:latin typeface="Courier New" panose="02070309020205020404" pitchFamily="49" charset="0"/>
                <a:cs typeface="Courier New" panose="02070309020205020404" pitchFamily="49" charset="0"/>
              </a:rPr>
              <a:t> … </a:t>
            </a:r>
          </a:p>
        </p:txBody>
      </p:sp>
      <p:sp>
        <p:nvSpPr>
          <p:cNvPr id="23" name="TextBox 22"/>
          <p:cNvSpPr txBox="1"/>
          <p:nvPr/>
        </p:nvSpPr>
        <p:spPr>
          <a:xfrm>
            <a:off x="903249" y="1167304"/>
            <a:ext cx="7696200" cy="707886"/>
          </a:xfrm>
          <a:prstGeom prst="rect">
            <a:avLst/>
          </a:prstGeom>
          <a:noFill/>
        </p:spPr>
        <p:txBody>
          <a:bodyPr wrap="square" rtlCol="0">
            <a:spAutoFit/>
          </a:bodyPr>
          <a:lstStyle/>
          <a:p>
            <a:pPr fontAlgn="auto">
              <a:spcBef>
                <a:spcPts val="0"/>
              </a:spcBef>
              <a:spcAft>
                <a:spcPts val="0"/>
              </a:spcAft>
            </a:pPr>
            <a:r>
              <a:rPr lang="en-US" sz="20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SOL</a:t>
            </a:r>
          </a:p>
          <a:p>
            <a:pPr fontAlgn="auto">
              <a:spcBef>
                <a:spcPts val="0"/>
              </a:spcBef>
              <a:spcAft>
                <a:spcPts val="0"/>
              </a:spcAft>
            </a:pPr>
            <a:r>
              <a:rPr lang="en-US" sz="2000" dirty="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POLY -time </a:t>
            </a:r>
          </a:p>
        </p:txBody>
      </p:sp>
      <p:sp>
        <p:nvSpPr>
          <p:cNvPr id="8" name="TextBox 7"/>
          <p:cNvSpPr txBox="1"/>
          <p:nvPr/>
        </p:nvSpPr>
        <p:spPr>
          <a:xfrm>
            <a:off x="903249" y="5041466"/>
            <a:ext cx="57150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TP </a:t>
            </a:r>
          </a:p>
        </p:txBody>
      </p:sp>
      <p:sp>
        <p:nvSpPr>
          <p:cNvPr id="9" name="TextBox 8"/>
          <p:cNvSpPr txBox="1"/>
          <p:nvPr/>
        </p:nvSpPr>
        <p:spPr>
          <a:xfrm>
            <a:off x="903249" y="3317705"/>
            <a:ext cx="57150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HT </a:t>
            </a:r>
          </a:p>
        </p:txBody>
      </p:sp>
      <p:sp>
        <p:nvSpPr>
          <p:cNvPr id="10" name="TextBox 9"/>
          <p:cNvSpPr txBox="1"/>
          <p:nvPr/>
        </p:nvSpPr>
        <p:spPr>
          <a:xfrm>
            <a:off x="903249" y="4145505"/>
            <a:ext cx="57150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EXT </a:t>
            </a:r>
          </a:p>
        </p:txBody>
      </p:sp>
    </p:spTree>
    <p:extLst>
      <p:ext uri="{BB962C8B-B14F-4D97-AF65-F5344CB8AC3E}">
        <p14:creationId xmlns:p14="http://schemas.microsoft.com/office/powerpoint/2010/main" val="37299059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914400" y="609600"/>
            <a:ext cx="7837449" cy="6032421"/>
          </a:xfrm>
          <a:prstGeom prst="rect">
            <a:avLst/>
          </a:prstGeom>
          <a:noFill/>
        </p:spPr>
        <p:txBody>
          <a:bodyPr wrap="square" rtlCol="0">
            <a:spAutoFit/>
          </a:bodyPr>
          <a:lstStyle/>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SOL</a:t>
            </a:r>
            <a:r>
              <a:rPr lang="en-US" sz="1400" b="0" dirty="0" smtClean="0">
                <a:solidFill>
                  <a:prstClr val="white"/>
                </a:solidFill>
                <a:latin typeface="Courier New" panose="02070309020205020404" pitchFamily="49" charset="0"/>
                <a:cs typeface="Courier New" panose="02070309020205020404" pitchFamily="49" charset="0"/>
              </a:rPr>
              <a:t>	</a:t>
            </a:r>
            <a:r>
              <a:rPr lang="en-US" sz="1400" b="0" dirty="0" smtClean="0">
                <a:solidFill>
                  <a:prstClr val="white"/>
                </a:solidFill>
              </a:rPr>
              <a:t>		</a:t>
            </a:r>
            <a:r>
              <a:rPr lang="en-US" sz="1400" b="0" dirty="0" smtClean="0">
                <a:solidFill>
                  <a:prstClr val="black"/>
                </a:solidFill>
              </a:rPr>
              <a:t>Time-domain Solvent Subtraction by Convolution and Subtraction</a:t>
            </a: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POLY –time</a:t>
            </a:r>
            <a:r>
              <a:rPr lang="en-US" sz="1400" b="0" dirty="0" smtClean="0">
                <a:solidFill>
                  <a:prstClr val="white"/>
                </a:solidFill>
              </a:rPr>
              <a:t>	</a:t>
            </a:r>
            <a:r>
              <a:rPr lang="en-US" sz="1400" b="0" dirty="0" smtClean="0">
                <a:solidFill>
                  <a:prstClr val="black"/>
                </a:solidFill>
              </a:rPr>
              <a:t>Time-domain Solvent Subtraction by Polynomial Fitting and Subtraction</a:t>
            </a:r>
          </a:p>
          <a:p>
            <a:pPr defTabSz="365760">
              <a:spcBef>
                <a:spcPts val="0"/>
              </a:spcBef>
            </a:pPr>
            <a:endParaRPr lang="en-US" sz="1000" b="0" dirty="0" smtClean="0">
              <a:solidFill>
                <a:prstClr val="white"/>
              </a:solidFill>
            </a:endParaRP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SP</a:t>
            </a:r>
            <a:r>
              <a:rPr lang="en-US" sz="1400" b="0" dirty="0" smtClean="0">
                <a:solidFill>
                  <a:srgbClr val="00FFFF"/>
                </a:solidFill>
              </a:rPr>
              <a:t>	</a:t>
            </a:r>
            <a:r>
              <a:rPr lang="en-US" sz="1400" b="0" dirty="0" smtClean="0">
                <a:solidFill>
                  <a:prstClr val="white"/>
                </a:solidFill>
              </a:rPr>
              <a:t>			</a:t>
            </a:r>
            <a:r>
              <a:rPr lang="en-US" sz="1400" b="0" dirty="0" smtClean="0">
                <a:solidFill>
                  <a:prstClr val="black"/>
                </a:solidFill>
              </a:rPr>
              <a:t>Window Function and First </a:t>
            </a:r>
            <a:r>
              <a:rPr lang="en-US" sz="1400" b="0" dirty="0">
                <a:solidFill>
                  <a:prstClr val="black"/>
                </a:solidFill>
              </a:rPr>
              <a:t>P</a:t>
            </a:r>
            <a:r>
              <a:rPr lang="en-US" sz="1400" b="0" dirty="0" smtClean="0">
                <a:solidFill>
                  <a:prstClr val="black"/>
                </a:solidFill>
              </a:rPr>
              <a:t>oint </a:t>
            </a:r>
            <a:r>
              <a:rPr lang="en-US" sz="1400" b="0" dirty="0">
                <a:solidFill>
                  <a:prstClr val="black"/>
                </a:solidFill>
              </a:rPr>
              <a:t>S</a:t>
            </a:r>
            <a:r>
              <a:rPr lang="en-US" sz="1400" b="0" dirty="0" smtClean="0">
                <a:solidFill>
                  <a:prstClr val="black"/>
                </a:solidFill>
              </a:rPr>
              <a:t>caling (</a:t>
            </a:r>
            <a:r>
              <a:rPr lang="en-US" dirty="0" smtClean="0">
                <a:solidFill>
                  <a:srgbClr val="0070C0"/>
                </a:solidFill>
                <a:latin typeface="Courier New" panose="02070309020205020404" pitchFamily="49" charset="0"/>
                <a:cs typeface="Courier New" panose="02070309020205020404" pitchFamily="49" charset="0"/>
              </a:rPr>
              <a:t>-c 0.5 </a:t>
            </a:r>
            <a:r>
              <a:rPr lang="en-US" sz="1400" dirty="0" smtClean="0">
                <a:solidFill>
                  <a:prstClr val="black"/>
                </a:solidFill>
                <a:latin typeface="Arial" panose="020B0604020202020204" pitchFamily="34" charset="0"/>
                <a:cs typeface="Arial" panose="020B0604020202020204" pitchFamily="34" charset="0"/>
              </a:rPr>
              <a:t>or</a:t>
            </a:r>
            <a:r>
              <a:rPr lang="en-US" dirty="0" smtClean="0">
                <a:solidFill>
                  <a:srgbClr val="00FFFF"/>
                </a:solidFill>
                <a:latin typeface="Courier New" panose="02070309020205020404" pitchFamily="49" charset="0"/>
                <a:cs typeface="Courier New" panose="02070309020205020404" pitchFamily="49" charset="0"/>
              </a:rPr>
              <a:t> </a:t>
            </a:r>
            <a:r>
              <a:rPr lang="en-US" dirty="0" smtClean="0">
                <a:solidFill>
                  <a:srgbClr val="0070C0"/>
                </a:solidFill>
                <a:latin typeface="Courier New" panose="02070309020205020404" pitchFamily="49" charset="0"/>
                <a:cs typeface="Courier New" panose="02070309020205020404" pitchFamily="49" charset="0"/>
              </a:rPr>
              <a:t>–c 1.0</a:t>
            </a:r>
            <a:r>
              <a:rPr lang="en-US" sz="1400" dirty="0" smtClean="0">
                <a:solidFill>
                  <a:prstClr val="black"/>
                </a:solidFill>
                <a:latin typeface="Arial" panose="020B0604020202020204" pitchFamily="34" charset="0"/>
                <a:cs typeface="Arial" panose="020B0604020202020204" pitchFamily="34" charset="0"/>
              </a:rPr>
              <a:t>)</a:t>
            </a:r>
            <a:endParaRPr lang="en-US" dirty="0" smtClean="0">
              <a:solidFill>
                <a:prstClr val="black"/>
              </a:solidFill>
              <a:latin typeface="Courier New" panose="02070309020205020404" pitchFamily="49" charset="0"/>
              <a:cs typeface="Courier New" panose="02070309020205020404" pitchFamily="49" charset="0"/>
            </a:endParaRPr>
          </a:p>
          <a:p>
            <a:pPr defTabSz="365760">
              <a:spcBef>
                <a:spcPts val="0"/>
              </a:spcBef>
            </a:pPr>
            <a:endParaRPr lang="en-US" sz="1000" b="0" dirty="0">
              <a:solidFill>
                <a:prstClr val="white"/>
              </a:solidFill>
            </a:endParaRP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ZF</a:t>
            </a:r>
            <a:r>
              <a:rPr lang="en-US" sz="1400" b="0" dirty="0" smtClean="0">
                <a:solidFill>
                  <a:prstClr val="white"/>
                </a:solidFill>
              </a:rPr>
              <a:t>				</a:t>
            </a:r>
            <a:r>
              <a:rPr lang="en-US" sz="1400" b="0" dirty="0" smtClean="0">
                <a:solidFill>
                  <a:prstClr val="black"/>
                </a:solidFill>
              </a:rPr>
              <a:t>Zero Fill (</a:t>
            </a:r>
            <a:r>
              <a:rPr lang="en-US" dirty="0" smtClean="0">
                <a:solidFill>
                  <a:srgbClr val="0070C0"/>
                </a:solidFill>
                <a:latin typeface="Courier New" panose="02070309020205020404" pitchFamily="49" charset="0"/>
                <a:cs typeface="Courier New" panose="02070309020205020404" pitchFamily="49" charset="0"/>
              </a:rPr>
              <a:t>-auto </a:t>
            </a:r>
            <a:r>
              <a:rPr lang="en-US" sz="1400" b="0" dirty="0" smtClean="0">
                <a:solidFill>
                  <a:prstClr val="black"/>
                </a:solidFill>
              </a:rPr>
              <a:t>rounds to power of two)</a:t>
            </a:r>
          </a:p>
          <a:p>
            <a:pPr defTabSz="365760">
              <a:spcBef>
                <a:spcPts val="0"/>
              </a:spcBef>
            </a:pPr>
            <a:endParaRPr lang="en-US" sz="1000" b="0" dirty="0">
              <a:solidFill>
                <a:prstClr val="white"/>
              </a:solidFill>
            </a:endParaRP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FT</a:t>
            </a:r>
            <a:r>
              <a:rPr lang="en-US" sz="1400" b="0" dirty="0" smtClean="0">
                <a:solidFill>
                  <a:prstClr val="white"/>
                </a:solidFill>
              </a:rPr>
              <a:t>				</a:t>
            </a:r>
            <a:r>
              <a:rPr lang="en-US" sz="1400" b="0" dirty="0" smtClean="0">
                <a:solidFill>
                  <a:prstClr val="black"/>
                </a:solidFill>
              </a:rPr>
              <a:t>Fourier Transform</a:t>
            </a:r>
          </a:p>
          <a:p>
            <a:pPr defTabSz="365760">
              <a:spcBef>
                <a:spcPts val="0"/>
              </a:spcBef>
            </a:pPr>
            <a:endParaRPr lang="en-US" sz="1000" b="0" dirty="0">
              <a:solidFill>
                <a:prstClr val="white"/>
              </a:solidFill>
            </a:endParaRP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PS</a:t>
            </a:r>
            <a:r>
              <a:rPr lang="en-US" sz="1400" b="0" dirty="0" smtClean="0">
                <a:solidFill>
                  <a:prstClr val="white"/>
                </a:solidFill>
              </a:rPr>
              <a:t>				</a:t>
            </a:r>
            <a:r>
              <a:rPr lang="en-US" sz="1400" b="0" dirty="0" smtClean="0">
                <a:solidFill>
                  <a:prstClr val="black"/>
                </a:solidFill>
              </a:rPr>
              <a:t>Phase Correction (</a:t>
            </a:r>
            <a:r>
              <a:rPr lang="en-US" dirty="0" smtClean="0">
                <a:solidFill>
                  <a:srgbClr val="0070C0"/>
                </a:solidFill>
                <a:latin typeface="Courier New" panose="02070309020205020404" pitchFamily="49" charset="0"/>
                <a:cs typeface="Courier New" panose="02070309020205020404" pitchFamily="49" charset="0"/>
              </a:rPr>
              <a:t>-di </a:t>
            </a:r>
            <a:r>
              <a:rPr lang="en-US" sz="1400" b="0" dirty="0" smtClean="0">
                <a:solidFill>
                  <a:prstClr val="black"/>
                </a:solidFill>
              </a:rPr>
              <a:t>deletes imaginaries after)</a:t>
            </a:r>
          </a:p>
          <a:p>
            <a:pPr defTabSz="365760">
              <a:spcBef>
                <a:spcPts val="0"/>
              </a:spcBef>
            </a:pPr>
            <a:endParaRPr lang="en-US" sz="1000" b="0" dirty="0">
              <a:solidFill>
                <a:prstClr val="white"/>
              </a:solidFill>
            </a:endParaRP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EXT</a:t>
            </a:r>
            <a:r>
              <a:rPr lang="en-US" sz="1400" b="0" dirty="0" smtClean="0">
                <a:solidFill>
                  <a:prstClr val="white"/>
                </a:solidFill>
              </a:rPr>
              <a:t>			</a:t>
            </a:r>
            <a:r>
              <a:rPr lang="en-US" sz="1400" b="0" dirty="0" smtClean="0">
                <a:solidFill>
                  <a:prstClr val="black"/>
                </a:solidFill>
              </a:rPr>
              <a:t>Extraction of a Chemical Shift Range</a:t>
            </a:r>
            <a:endParaRPr lang="en-US" sz="1400" b="0" dirty="0">
              <a:solidFill>
                <a:prstClr val="black"/>
              </a:solidFill>
            </a:endParaRPr>
          </a:p>
          <a:p>
            <a:pPr defTabSz="365760">
              <a:spcBef>
                <a:spcPts val="0"/>
              </a:spcBef>
            </a:pPr>
            <a:endParaRPr lang="en-US" sz="800" b="0" dirty="0">
              <a:solidFill>
                <a:prstClr val="white"/>
              </a:solidFill>
            </a:endParaRP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POLY -auto</a:t>
            </a:r>
            <a:r>
              <a:rPr lang="en-US" sz="1400" b="0" dirty="0" smtClean="0">
                <a:solidFill>
                  <a:prstClr val="white"/>
                </a:solidFill>
              </a:rPr>
              <a:t>	</a:t>
            </a:r>
            <a:r>
              <a:rPr lang="en-US" sz="1400" b="0" dirty="0" smtClean="0">
                <a:solidFill>
                  <a:prstClr val="black"/>
                </a:solidFill>
              </a:rPr>
              <a:t>Automated Baseline Correction by Polynomial </a:t>
            </a:r>
            <a:r>
              <a:rPr lang="en-US" sz="1400" b="0" dirty="0">
                <a:solidFill>
                  <a:prstClr val="black"/>
                </a:solidFill>
              </a:rPr>
              <a:t>F</a:t>
            </a:r>
            <a:r>
              <a:rPr lang="en-US" sz="1400" b="0" dirty="0" smtClean="0">
                <a:solidFill>
                  <a:prstClr val="black"/>
                </a:solidFill>
              </a:rPr>
              <a:t>itting and Subtraction</a:t>
            </a:r>
          </a:p>
          <a:p>
            <a:pPr defTabSz="365760">
              <a:spcBef>
                <a:spcPts val="0"/>
              </a:spcBef>
            </a:pPr>
            <a:endParaRPr lang="en-US" sz="1000" b="0" dirty="0" smtClean="0">
              <a:solidFill>
                <a:prstClr val="white"/>
              </a:solidFill>
            </a:endParaRPr>
          </a:p>
          <a:p>
            <a:pPr defTabSz="365760">
              <a:spcBef>
                <a:spcPts val="0"/>
              </a:spcBef>
            </a:pPr>
            <a:r>
              <a:rPr lang="en-US" dirty="0">
                <a:solidFill>
                  <a:srgbClr val="0070C0"/>
                </a:solidFill>
                <a:latin typeface="Courier New" panose="02070309020205020404" pitchFamily="49" charset="0"/>
                <a:cs typeface="Courier New" panose="02070309020205020404" pitchFamily="49" charset="0"/>
              </a:rPr>
              <a:t>HT</a:t>
            </a:r>
            <a:r>
              <a:rPr lang="en-US" sz="1400" b="0" dirty="0">
                <a:solidFill>
                  <a:srgbClr val="00FFFF"/>
                </a:solidFill>
              </a:rPr>
              <a:t>	</a:t>
            </a:r>
            <a:r>
              <a:rPr lang="en-US" sz="1400" b="0" dirty="0" smtClean="0">
                <a:solidFill>
                  <a:prstClr val="white"/>
                </a:solidFill>
              </a:rPr>
              <a:t>			</a:t>
            </a:r>
            <a:r>
              <a:rPr lang="en-US" sz="1400" b="0" dirty="0" smtClean="0">
                <a:solidFill>
                  <a:prstClr val="black"/>
                </a:solidFill>
              </a:rPr>
              <a:t>Hilbert </a:t>
            </a:r>
            <a:r>
              <a:rPr lang="en-US" sz="1400" b="0" dirty="0">
                <a:solidFill>
                  <a:prstClr val="black"/>
                </a:solidFill>
              </a:rPr>
              <a:t>Transform (reconstruct previously deleted imaginary data</a:t>
            </a:r>
            <a:r>
              <a:rPr lang="en-US" sz="1400" b="0" dirty="0" smtClean="0">
                <a:solidFill>
                  <a:prstClr val="black"/>
                </a:solidFill>
              </a:rPr>
              <a:t>)</a:t>
            </a:r>
          </a:p>
          <a:p>
            <a:pPr defTabSz="365760">
              <a:spcBef>
                <a:spcPts val="0"/>
              </a:spcBef>
            </a:pPr>
            <a:endParaRPr lang="en-US" sz="1000" b="0" dirty="0">
              <a:solidFill>
                <a:prstClr val="white"/>
              </a:solidFill>
            </a:endParaRPr>
          </a:p>
          <a:p>
            <a:pPr defTabSz="365760">
              <a:spcBef>
                <a:spcPts val="0"/>
              </a:spcBef>
            </a:pPr>
            <a:r>
              <a:rPr lang="en-US" dirty="0">
                <a:solidFill>
                  <a:srgbClr val="0070C0"/>
                </a:solidFill>
                <a:latin typeface="Courier New" panose="02070309020205020404" pitchFamily="49" charset="0"/>
                <a:cs typeface="Courier New" panose="02070309020205020404" pitchFamily="49" charset="0"/>
              </a:rPr>
              <a:t>TP</a:t>
            </a:r>
            <a:r>
              <a:rPr lang="en-US" sz="1400" b="0" dirty="0">
                <a:solidFill>
                  <a:prstClr val="white"/>
                </a:solidFill>
              </a:rPr>
              <a:t>	</a:t>
            </a:r>
            <a:r>
              <a:rPr lang="en-US" sz="1400" b="0" dirty="0" smtClean="0">
                <a:solidFill>
                  <a:prstClr val="white"/>
                </a:solidFill>
              </a:rPr>
              <a:t>			</a:t>
            </a:r>
            <a:r>
              <a:rPr lang="en-US" sz="1400" b="0" dirty="0" smtClean="0">
                <a:solidFill>
                  <a:prstClr val="black"/>
                </a:solidFill>
              </a:rPr>
              <a:t>Exchange </a:t>
            </a:r>
            <a:r>
              <a:rPr lang="en-US" sz="1400" b="0" dirty="0">
                <a:solidFill>
                  <a:prstClr val="black"/>
                </a:solidFill>
              </a:rPr>
              <a:t>X-Axis and Y-Axis (also called YTP) for 2D, 3D, or 4D </a:t>
            </a:r>
            <a:r>
              <a:rPr lang="en-US" sz="1400" b="0" dirty="0" smtClean="0">
                <a:solidFill>
                  <a:prstClr val="black"/>
                </a:solidFill>
              </a:rPr>
              <a:t>Data</a:t>
            </a:r>
            <a:endParaRPr lang="en-US" sz="1400" b="0" dirty="0">
              <a:solidFill>
                <a:prstClr val="black"/>
              </a:solidFill>
            </a:endParaRPr>
          </a:p>
          <a:p>
            <a:pPr defTabSz="365760">
              <a:spcBef>
                <a:spcPts val="0"/>
              </a:spcBef>
            </a:pPr>
            <a:r>
              <a:rPr lang="en-US" dirty="0">
                <a:solidFill>
                  <a:srgbClr val="0070C0"/>
                </a:solidFill>
                <a:latin typeface="Courier New" panose="02070309020205020404" pitchFamily="49" charset="0"/>
                <a:cs typeface="Courier New" panose="02070309020205020404" pitchFamily="49" charset="0"/>
              </a:rPr>
              <a:t>ZTP</a:t>
            </a:r>
            <a:r>
              <a:rPr lang="en-US" sz="1400" b="0" dirty="0">
                <a:solidFill>
                  <a:prstClr val="white"/>
                </a:solidFill>
              </a:rPr>
              <a:t>	</a:t>
            </a:r>
            <a:r>
              <a:rPr lang="en-US" sz="1400" b="0" dirty="0" smtClean="0">
                <a:solidFill>
                  <a:prstClr val="white"/>
                </a:solidFill>
              </a:rPr>
              <a:t>		</a:t>
            </a:r>
            <a:r>
              <a:rPr lang="en-US" sz="1400" b="0" dirty="0" smtClean="0">
                <a:solidFill>
                  <a:prstClr val="black"/>
                </a:solidFill>
              </a:rPr>
              <a:t>Exchange </a:t>
            </a:r>
            <a:r>
              <a:rPr lang="en-US" sz="1400" b="0" dirty="0">
                <a:solidFill>
                  <a:prstClr val="black"/>
                </a:solidFill>
              </a:rPr>
              <a:t>X-Axis and Z-Axis for 3D and 4D </a:t>
            </a:r>
            <a:r>
              <a:rPr lang="en-US" sz="1400" b="0" dirty="0" smtClean="0">
                <a:solidFill>
                  <a:prstClr val="black"/>
                </a:solidFill>
              </a:rPr>
              <a:t>Data</a:t>
            </a:r>
            <a:endParaRPr lang="en-US" sz="1400" b="0" dirty="0">
              <a:solidFill>
                <a:prstClr val="black"/>
              </a:solidFill>
            </a:endParaRPr>
          </a:p>
          <a:p>
            <a:pPr defTabSz="365760">
              <a:spcBef>
                <a:spcPts val="0"/>
              </a:spcBef>
            </a:pPr>
            <a:r>
              <a:rPr lang="en-US" dirty="0">
                <a:solidFill>
                  <a:srgbClr val="0070C0"/>
                </a:solidFill>
                <a:latin typeface="Courier New" panose="02070309020205020404" pitchFamily="49" charset="0"/>
                <a:cs typeface="Courier New" panose="02070309020205020404" pitchFamily="49" charset="0"/>
              </a:rPr>
              <a:t>ATP</a:t>
            </a:r>
            <a:r>
              <a:rPr lang="en-US" sz="1400" b="0" dirty="0">
                <a:solidFill>
                  <a:prstClr val="white"/>
                </a:solidFill>
              </a:rPr>
              <a:t>	</a:t>
            </a:r>
            <a:r>
              <a:rPr lang="en-US" sz="1400" b="0" dirty="0" smtClean="0">
                <a:solidFill>
                  <a:prstClr val="white"/>
                </a:solidFill>
              </a:rPr>
              <a:t>		</a:t>
            </a:r>
            <a:r>
              <a:rPr lang="en-US" sz="1400" b="0" dirty="0" smtClean="0">
                <a:solidFill>
                  <a:prstClr val="black"/>
                </a:solidFill>
              </a:rPr>
              <a:t>Exchange </a:t>
            </a:r>
            <a:r>
              <a:rPr lang="en-US" sz="1400" b="0" dirty="0">
                <a:solidFill>
                  <a:prstClr val="black"/>
                </a:solidFill>
              </a:rPr>
              <a:t>X-Axis and A-Axis for 4D </a:t>
            </a:r>
            <a:r>
              <a:rPr lang="en-US" sz="1400" b="0" dirty="0" smtClean="0">
                <a:solidFill>
                  <a:prstClr val="black"/>
                </a:solidFill>
              </a:rPr>
              <a:t>Data</a:t>
            </a:r>
            <a:endParaRPr lang="en-US" sz="1400" b="0" dirty="0">
              <a:solidFill>
                <a:prstClr val="black"/>
              </a:solidFill>
            </a:endParaRPr>
          </a:p>
          <a:p>
            <a:pPr defTabSz="365760">
              <a:spcBef>
                <a:spcPts val="0"/>
              </a:spcBef>
            </a:pPr>
            <a:endParaRPr lang="en-US" sz="1000" b="0" dirty="0">
              <a:solidFill>
                <a:prstClr val="white"/>
              </a:solidFill>
            </a:endParaRP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LP</a:t>
            </a:r>
            <a:r>
              <a:rPr lang="en-US" sz="1400" b="0" dirty="0" smtClean="0">
                <a:solidFill>
                  <a:prstClr val="white"/>
                </a:solidFill>
              </a:rPr>
              <a:t>				</a:t>
            </a:r>
            <a:r>
              <a:rPr lang="en-US" sz="1400" b="0" dirty="0" smtClean="0">
                <a:solidFill>
                  <a:prstClr val="black"/>
                </a:solidFill>
              </a:rPr>
              <a:t>Linear Prediction (extend or replace time-domain data)</a:t>
            </a: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MEM</a:t>
            </a:r>
            <a:r>
              <a:rPr lang="en-US" sz="1400" b="0" dirty="0" smtClean="0">
                <a:solidFill>
                  <a:prstClr val="white"/>
                </a:solidFill>
              </a:rPr>
              <a:t>			</a:t>
            </a:r>
            <a:r>
              <a:rPr lang="en-US" sz="1400" b="0" dirty="0" smtClean="0">
                <a:solidFill>
                  <a:prstClr val="black"/>
                </a:solidFill>
              </a:rPr>
              <a:t>Maximum Entropy Reconstruction</a:t>
            </a: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ML</a:t>
            </a:r>
            <a:r>
              <a:rPr lang="en-US" sz="1400" b="0" dirty="0" smtClean="0">
                <a:solidFill>
                  <a:prstClr val="white"/>
                </a:solidFill>
              </a:rPr>
              <a:t>				</a:t>
            </a:r>
            <a:r>
              <a:rPr lang="en-US" sz="1400" b="0" dirty="0" smtClean="0">
                <a:solidFill>
                  <a:prstClr val="black"/>
                </a:solidFill>
              </a:rPr>
              <a:t>Maximum Likelihood Frequency Map</a:t>
            </a: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SMILE</a:t>
            </a:r>
            <a:r>
              <a:rPr lang="en-US" sz="1400" b="0" dirty="0">
                <a:solidFill>
                  <a:prstClr val="white"/>
                </a:solidFill>
              </a:rPr>
              <a:t>		</a:t>
            </a:r>
            <a:r>
              <a:rPr lang="en-US" sz="1400" b="0" dirty="0" smtClean="0">
                <a:solidFill>
                  <a:prstClr val="white"/>
                </a:solidFill>
              </a:rPr>
              <a:t>	</a:t>
            </a:r>
            <a:r>
              <a:rPr lang="en-US" sz="1400" b="0" dirty="0" smtClean="0">
                <a:solidFill>
                  <a:prstClr val="black"/>
                </a:solidFill>
              </a:rPr>
              <a:t>SMILE Reconstruction</a:t>
            </a:r>
            <a:endParaRPr lang="en-US" sz="1400" b="0" dirty="0">
              <a:solidFill>
                <a:prstClr val="black"/>
              </a:solidFill>
            </a:endParaRPr>
          </a:p>
          <a:p>
            <a:pPr defTabSz="365760">
              <a:spcBef>
                <a:spcPts val="0"/>
              </a:spcBef>
            </a:pPr>
            <a:endParaRPr lang="en-US" sz="1000" b="0" dirty="0">
              <a:solidFill>
                <a:prstClr val="white"/>
              </a:solidFill>
            </a:endParaRP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COADD</a:t>
            </a:r>
            <a:r>
              <a:rPr lang="en-US" b="0" dirty="0">
                <a:solidFill>
                  <a:prstClr val="white"/>
                </a:solidFill>
              </a:rPr>
              <a:t>			</a:t>
            </a:r>
            <a:r>
              <a:rPr lang="en-US" sz="1400" b="0" dirty="0" smtClean="0">
                <a:solidFill>
                  <a:prstClr val="black"/>
                </a:solidFill>
              </a:rPr>
              <a:t>Weighted Co-Addition of Adjacent Vectors for Interleaved Data</a:t>
            </a:r>
            <a:endParaRPr lang="en-US" sz="1400" b="0" dirty="0">
              <a:solidFill>
                <a:prstClr val="black"/>
              </a:solidFill>
            </a:endParaRPr>
          </a:p>
          <a:p>
            <a:pPr defTabSz="365760">
              <a:spcBef>
                <a:spcPts val="0"/>
              </a:spcBef>
            </a:pPr>
            <a:r>
              <a:rPr lang="en-US" dirty="0" smtClean="0">
                <a:solidFill>
                  <a:srgbClr val="0070C0"/>
                </a:solidFill>
                <a:latin typeface="Courier New" panose="02070309020205020404" pitchFamily="49" charset="0"/>
                <a:cs typeface="Courier New" panose="02070309020205020404" pitchFamily="49" charset="0"/>
              </a:rPr>
              <a:t>MAC</a:t>
            </a:r>
            <a:r>
              <a:rPr lang="en-US" sz="1400" b="0" dirty="0" smtClean="0">
                <a:solidFill>
                  <a:prstClr val="white"/>
                </a:solidFill>
              </a:rPr>
              <a:t>			</a:t>
            </a:r>
            <a:r>
              <a:rPr lang="en-US" sz="1400" b="0" dirty="0" err="1" smtClean="0">
                <a:solidFill>
                  <a:prstClr val="black"/>
                </a:solidFill>
              </a:rPr>
              <a:t>NMRPipe’s</a:t>
            </a:r>
            <a:r>
              <a:rPr lang="en-US" sz="1400" b="0" dirty="0" smtClean="0">
                <a:solidFill>
                  <a:prstClr val="black"/>
                </a:solidFill>
              </a:rPr>
              <a:t> Macro Language for Simple Custom Processing Functions</a:t>
            </a:r>
            <a:endParaRPr lang="en-US" sz="1400" b="0" dirty="0">
              <a:solidFill>
                <a:prstClr val="black"/>
              </a:solidFill>
            </a:endParaRPr>
          </a:p>
        </p:txBody>
      </p:sp>
      <p:sp>
        <p:nvSpPr>
          <p:cNvPr id="4" name="TextBox 3"/>
          <p:cNvSpPr txBox="1"/>
          <p:nvPr/>
        </p:nvSpPr>
        <p:spPr>
          <a:xfrm>
            <a:off x="381000" y="76200"/>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70C0"/>
                </a:solidFill>
              </a:rPr>
              <a:t>Processing Functions for </a:t>
            </a:r>
            <a:r>
              <a:rPr lang="en-US" sz="2400" i="1" kern="0" dirty="0" err="1" smtClean="0">
                <a:solidFill>
                  <a:srgbClr val="0070C0"/>
                </a:solidFill>
                <a:latin typeface="Courier New" panose="02070309020205020404" pitchFamily="49" charset="0"/>
                <a:cs typeface="Courier New" panose="02070309020205020404" pitchFamily="49" charset="0"/>
              </a:rPr>
              <a:t>nmr</a:t>
            </a:r>
            <a:r>
              <a:rPr lang="en-US" sz="2400" i="1" kern="0" dirty="0" smtClean="0">
                <a:solidFill>
                  <a:srgbClr val="0070C0"/>
                </a:solidFill>
                <a:latin typeface="Courier New" panose="02070309020205020404" pitchFamily="49" charset="0"/>
                <a:cs typeface="Courier New" panose="02070309020205020404" pitchFamily="49" charset="0"/>
              </a:rPr>
              <a:t>Pipe –</a:t>
            </a:r>
            <a:r>
              <a:rPr lang="en-US" sz="2400" i="1" kern="0" dirty="0" err="1" smtClean="0">
                <a:solidFill>
                  <a:srgbClr val="0070C0"/>
                </a:solidFill>
                <a:latin typeface="Courier New" panose="02070309020205020404" pitchFamily="49" charset="0"/>
                <a:cs typeface="Courier New" panose="02070309020205020404" pitchFamily="49" charset="0"/>
              </a:rPr>
              <a:t>fn</a:t>
            </a:r>
            <a:r>
              <a:rPr lang="en-US" sz="2400" i="1" kern="0" dirty="0" smtClean="0">
                <a:solidFill>
                  <a:srgbClr val="0070C0"/>
                </a:solidFill>
                <a:latin typeface="Courier New" panose="02070309020205020404" pitchFamily="49" charset="0"/>
                <a:cs typeface="Courier New" panose="02070309020205020404" pitchFamily="49" charset="0"/>
              </a:rPr>
              <a:t> </a:t>
            </a:r>
            <a:r>
              <a:rPr lang="en-US" sz="2400" i="1" kern="0" dirty="0" smtClean="0">
                <a:solidFill>
                  <a:srgbClr val="0070C0"/>
                </a:solidFill>
              </a:rPr>
              <a:t>…</a:t>
            </a:r>
          </a:p>
        </p:txBody>
      </p:sp>
    </p:spTree>
    <p:extLst>
      <p:ext uri="{BB962C8B-B14F-4D97-AF65-F5344CB8AC3E}">
        <p14:creationId xmlns:p14="http://schemas.microsoft.com/office/powerpoint/2010/main" val="18178834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381000" y="762000"/>
            <a:ext cx="8610599" cy="5693866"/>
          </a:xfrm>
          <a:prstGeom prst="rect">
            <a:avLst/>
          </a:prstGeom>
          <a:noFill/>
        </p:spPr>
        <p:txBody>
          <a:bodyPr wrap="square" rtlCol="0">
            <a:spAutoFit/>
          </a:bodyPr>
          <a:lstStyle/>
          <a:p>
            <a:pPr defTabSz="365760">
              <a:spcBef>
                <a:spcPts val="0"/>
              </a:spcBef>
            </a:pPr>
            <a:r>
              <a:rPr lang="en-US" sz="200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prstClr val="black"/>
                </a:solidFill>
                <a:latin typeface="Courier New" panose="02070309020205020404" pitchFamily="49" charset="0"/>
                <a:cs typeface="Courier New" panose="02070309020205020404" pitchFamily="49" charset="0"/>
              </a:rPr>
              <a:t>nmrPipe</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-help -</a:t>
            </a:r>
            <a:r>
              <a:rPr lang="en-US" sz="2000" dirty="0" err="1">
                <a:solidFill>
                  <a:prstClr val="black"/>
                </a:solidFill>
                <a:latin typeface="Courier New" panose="02070309020205020404" pitchFamily="49" charset="0"/>
                <a:cs typeface="Courier New" panose="02070309020205020404" pitchFamily="49" charset="0"/>
              </a:rPr>
              <a:t>fn</a:t>
            </a:r>
            <a:r>
              <a:rPr lang="en-US" sz="2000" dirty="0">
                <a:solidFill>
                  <a:prstClr val="black"/>
                </a:solidFill>
                <a:latin typeface="Courier New" panose="02070309020205020404" pitchFamily="49" charset="0"/>
                <a:cs typeface="Courier New" panose="02070309020205020404" pitchFamily="49" charset="0"/>
              </a:rPr>
              <a:t> </a:t>
            </a:r>
            <a:r>
              <a:rPr lang="en-US" sz="2000" dirty="0" smtClean="0">
                <a:solidFill>
                  <a:prstClr val="black"/>
                </a:solidFill>
                <a:latin typeface="Courier New" panose="02070309020205020404" pitchFamily="49" charset="0"/>
                <a:cs typeface="Courier New" panose="02070309020205020404" pitchFamily="49" charset="0"/>
              </a:rPr>
              <a:t>ZF</a:t>
            </a:r>
          </a:p>
          <a:p>
            <a:pPr defTabSz="365760">
              <a:spcBef>
                <a:spcPts val="0"/>
              </a:spcBef>
            </a:pPr>
            <a:endParaRPr lang="en-US" sz="2000" dirty="0">
              <a:solidFill>
                <a:srgbClr val="0070C0"/>
              </a:solidFill>
              <a:latin typeface="Courier New" panose="02070309020205020404" pitchFamily="49" charset="0"/>
              <a:cs typeface="Courier New" panose="02070309020205020404" pitchFamily="49" charset="0"/>
            </a:endParaRPr>
          </a:p>
          <a:p>
            <a:pPr defTabSz="365760">
              <a:spcBef>
                <a:spcPts val="0"/>
              </a:spcBef>
            </a:pPr>
            <a:r>
              <a:rPr lang="en-US" sz="2000" dirty="0" smtClean="0">
                <a:solidFill>
                  <a:srgbClr val="0070C0"/>
                </a:solidFill>
                <a:latin typeface="Courier New" panose="02070309020205020404" pitchFamily="49" charset="0"/>
                <a:cs typeface="Courier New" panose="02070309020205020404" pitchFamily="49" charset="0"/>
              </a:rPr>
              <a:t>ZF</a:t>
            </a:r>
            <a:r>
              <a:rPr lang="en-US" sz="2000" dirty="0">
                <a:solidFill>
                  <a:srgbClr val="0070C0"/>
                </a:solidFill>
                <a:latin typeface="Courier New" panose="02070309020205020404" pitchFamily="49" charset="0"/>
                <a:cs typeface="Courier New" panose="02070309020205020404" pitchFamily="49" charset="0"/>
              </a:rPr>
              <a:t>: Extend By Zero </a:t>
            </a:r>
            <a:r>
              <a:rPr lang="en-US" sz="2000" dirty="0" smtClean="0">
                <a:solidFill>
                  <a:srgbClr val="0070C0"/>
                </a:solidFill>
                <a:latin typeface="Courier New" panose="02070309020205020404" pitchFamily="49" charset="0"/>
                <a:cs typeface="Courier New" panose="02070309020205020404" pitchFamily="49" charset="0"/>
              </a:rPr>
              <a:t>Filling; </a:t>
            </a:r>
          </a:p>
          <a:p>
            <a:pPr defTabSz="365760">
              <a:spcBef>
                <a:spcPts val="0"/>
              </a:spcBef>
            </a:pPr>
            <a:r>
              <a:rPr lang="en-US" sz="2000" dirty="0" smtClean="0">
                <a:solidFill>
                  <a:srgbClr val="0070C0"/>
                </a:solidFill>
                <a:latin typeface="Courier New" panose="02070309020205020404" pitchFamily="49" charset="0"/>
                <a:cs typeface="Courier New" panose="02070309020205020404" pitchFamily="49" charset="0"/>
              </a:rPr>
              <a:t>Use </a:t>
            </a:r>
            <a:r>
              <a:rPr lang="en-US" sz="2000" dirty="0">
                <a:solidFill>
                  <a:srgbClr val="0070C0"/>
                </a:solidFill>
                <a:latin typeface="Courier New" panose="02070309020205020404" pitchFamily="49" charset="0"/>
                <a:cs typeface="Courier New" panose="02070309020205020404" pitchFamily="49" charset="0"/>
              </a:rPr>
              <a:t>only one of the following:</a:t>
            </a: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a:t>
            </a:r>
            <a:r>
              <a:rPr lang="en-US" sz="2000" dirty="0" err="1">
                <a:solidFill>
                  <a:prstClr val="black"/>
                </a:solidFill>
                <a:latin typeface="Courier New" panose="02070309020205020404" pitchFamily="49" charset="0"/>
                <a:cs typeface="Courier New" panose="02070309020205020404" pitchFamily="49" charset="0"/>
              </a:rPr>
              <a:t>zf</a:t>
            </a:r>
            <a:r>
              <a:rPr lang="en-US" sz="2000" dirty="0">
                <a:solidFill>
                  <a:prstClr val="black"/>
                </a:solidFill>
                <a:latin typeface="Courier New" panose="02070309020205020404" pitchFamily="49" charset="0"/>
                <a:cs typeface="Courier New" panose="02070309020205020404" pitchFamily="49" charset="0"/>
              </a:rPr>
              <a:t>   </a:t>
            </a:r>
            <a:r>
              <a:rPr lang="en-US" sz="2000" dirty="0" err="1">
                <a:solidFill>
                  <a:prstClr val="black"/>
                </a:solidFill>
                <a:latin typeface="Courier New" panose="02070309020205020404" pitchFamily="49" charset="0"/>
                <a:cs typeface="Courier New" panose="02070309020205020404" pitchFamily="49" charset="0"/>
              </a:rPr>
              <a:t>zfCnt</a:t>
            </a:r>
            <a:r>
              <a:rPr lang="en-US" sz="2000" dirty="0">
                <a:solidFill>
                  <a:prstClr val="black"/>
                </a:solidFill>
                <a:latin typeface="Courier New" panose="02070309020205020404" pitchFamily="49" charset="0"/>
                <a:cs typeface="Courier New" panose="02070309020205020404" pitchFamily="49" charset="0"/>
              </a:rPr>
              <a:t>   </a:t>
            </a:r>
            <a:r>
              <a:rPr lang="en-US" sz="2000" dirty="0">
                <a:solidFill>
                  <a:srgbClr val="0070C0"/>
                </a:solidFill>
                <a:latin typeface="Courier New" panose="02070309020205020404" pitchFamily="49" charset="0"/>
                <a:cs typeface="Courier New" panose="02070309020205020404" pitchFamily="49" charset="0"/>
              </a:rPr>
              <a:t>[1] Number of Times </a:t>
            </a:r>
            <a:r>
              <a:rPr lang="en-US" sz="2000" dirty="0" smtClean="0">
                <a:solidFill>
                  <a:srgbClr val="0070C0"/>
                </a:solidFill>
                <a:latin typeface="Courier New" panose="02070309020205020404" pitchFamily="49" charset="0"/>
                <a:cs typeface="Courier New" panose="02070309020205020404" pitchFamily="49" charset="0"/>
              </a:rPr>
              <a:t>to Double </a:t>
            </a:r>
            <a:r>
              <a:rPr lang="en-US" sz="2000" dirty="0">
                <a:solidFill>
                  <a:srgbClr val="0070C0"/>
                </a:solidFill>
                <a:latin typeface="Courier New" panose="02070309020205020404" pitchFamily="49" charset="0"/>
                <a:cs typeface="Courier New" panose="02070309020205020404" pitchFamily="49" charset="0"/>
              </a:rPr>
              <a:t>the Size.</a:t>
            </a: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-pad  </a:t>
            </a:r>
            <a:r>
              <a:rPr lang="en-US" sz="2000" dirty="0" err="1">
                <a:solidFill>
                  <a:prstClr val="black"/>
                </a:solidFill>
                <a:latin typeface="Courier New" panose="02070309020205020404" pitchFamily="49" charset="0"/>
                <a:cs typeface="Courier New" panose="02070309020205020404" pitchFamily="49" charset="0"/>
              </a:rPr>
              <a:t>padCnt</a:t>
            </a:r>
            <a:r>
              <a:rPr lang="en-US" sz="2000" dirty="0">
                <a:solidFill>
                  <a:prstClr val="black"/>
                </a:solidFill>
                <a:latin typeface="Courier New" panose="02070309020205020404" pitchFamily="49" charset="0"/>
                <a:cs typeface="Courier New" panose="02070309020205020404" pitchFamily="49" charset="0"/>
              </a:rPr>
              <a:t>      </a:t>
            </a:r>
            <a:r>
              <a:rPr lang="en-US" sz="2000" dirty="0">
                <a:solidFill>
                  <a:srgbClr val="0070C0"/>
                </a:solidFill>
                <a:latin typeface="Courier New" panose="02070309020205020404" pitchFamily="49" charset="0"/>
                <a:cs typeface="Courier New" panose="02070309020205020404" pitchFamily="49" charset="0"/>
              </a:rPr>
              <a:t>Zeros to Add.</a:t>
            </a: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-size </a:t>
            </a:r>
            <a:r>
              <a:rPr lang="en-US" sz="2000" dirty="0" err="1">
                <a:solidFill>
                  <a:prstClr val="black"/>
                </a:solidFill>
                <a:latin typeface="Courier New" panose="02070309020205020404" pitchFamily="49" charset="0"/>
                <a:cs typeface="Courier New" panose="02070309020205020404" pitchFamily="49" charset="0"/>
              </a:rPr>
              <a:t>finSize</a:t>
            </a:r>
            <a:r>
              <a:rPr lang="en-US" sz="2000" dirty="0">
                <a:solidFill>
                  <a:prstClr val="black"/>
                </a:solidFill>
                <a:latin typeface="Courier New" panose="02070309020205020404" pitchFamily="49" charset="0"/>
                <a:cs typeface="Courier New" panose="02070309020205020404" pitchFamily="49" charset="0"/>
              </a:rPr>
              <a:t>     </a:t>
            </a:r>
            <a:r>
              <a:rPr lang="en-US" sz="2000" dirty="0">
                <a:solidFill>
                  <a:srgbClr val="0070C0"/>
                </a:solidFill>
                <a:latin typeface="Courier New" panose="02070309020205020404" pitchFamily="49" charset="0"/>
                <a:cs typeface="Courier New" panose="02070309020205020404" pitchFamily="49" charset="0"/>
              </a:rPr>
              <a:t>Final Size</a:t>
            </a:r>
            <a:r>
              <a:rPr lang="en-US" sz="2000" dirty="0" smtClean="0">
                <a:solidFill>
                  <a:srgbClr val="0070C0"/>
                </a:solidFill>
                <a:latin typeface="Courier New" panose="02070309020205020404" pitchFamily="49" charset="0"/>
                <a:cs typeface="Courier New" panose="02070309020205020404" pitchFamily="49" charset="0"/>
              </a:rPr>
              <a:t>.</a:t>
            </a:r>
          </a:p>
          <a:p>
            <a:pPr defTabSz="365760">
              <a:spcBef>
                <a:spcPts val="0"/>
              </a:spcBef>
            </a:pPr>
            <a:endParaRPr lang="en-US" sz="800" dirty="0">
              <a:solidFill>
                <a:srgbClr val="0070C0"/>
              </a:solidFill>
              <a:latin typeface="Courier New" panose="02070309020205020404" pitchFamily="49" charset="0"/>
              <a:cs typeface="Courier New" panose="02070309020205020404" pitchFamily="49" charset="0"/>
            </a:endParaRP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Other Flags:</a:t>
            </a: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-mid   </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smtClean="0">
                <a:solidFill>
                  <a:srgbClr val="0070C0"/>
                </a:solidFill>
                <a:latin typeface="Courier New" panose="02070309020205020404" pitchFamily="49" charset="0"/>
                <a:cs typeface="Courier New" panose="02070309020205020404" pitchFamily="49" charset="0"/>
              </a:rPr>
              <a:t>Zero </a:t>
            </a:r>
            <a:r>
              <a:rPr lang="en-US" sz="2000" dirty="0">
                <a:solidFill>
                  <a:srgbClr val="0070C0"/>
                </a:solidFill>
                <a:latin typeface="Courier New" panose="02070309020205020404" pitchFamily="49" charset="0"/>
                <a:cs typeface="Courier New" panose="02070309020205020404" pitchFamily="49" charset="0"/>
              </a:rPr>
              <a:t>Fill in Middle.</a:t>
            </a: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-inter </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smtClean="0">
                <a:solidFill>
                  <a:srgbClr val="0070C0"/>
                </a:solidFill>
                <a:latin typeface="Courier New" panose="02070309020205020404" pitchFamily="49" charset="0"/>
                <a:cs typeface="Courier New" panose="02070309020205020404" pitchFamily="49" charset="0"/>
              </a:rPr>
              <a:t>Zero </a:t>
            </a:r>
            <a:r>
              <a:rPr lang="en-US" sz="2000" dirty="0">
                <a:solidFill>
                  <a:srgbClr val="0070C0"/>
                </a:solidFill>
                <a:latin typeface="Courier New" panose="02070309020205020404" pitchFamily="49" charset="0"/>
                <a:cs typeface="Courier New" panose="02070309020205020404" pitchFamily="49" charset="0"/>
              </a:rPr>
              <a:t>Fill </a:t>
            </a:r>
            <a:r>
              <a:rPr lang="en-US" sz="2000" dirty="0" smtClean="0">
                <a:solidFill>
                  <a:srgbClr val="0070C0"/>
                </a:solidFill>
                <a:latin typeface="Courier New" panose="02070309020205020404" pitchFamily="49" charset="0"/>
                <a:cs typeface="Courier New" panose="02070309020205020404" pitchFamily="49" charset="0"/>
              </a:rPr>
              <a:t>by </a:t>
            </a:r>
            <a:r>
              <a:rPr lang="en-US" sz="2000" dirty="0" err="1" smtClean="0">
                <a:solidFill>
                  <a:srgbClr val="0070C0"/>
                </a:solidFill>
                <a:latin typeface="Courier New" panose="02070309020205020404" pitchFamily="49" charset="0"/>
                <a:cs typeface="Courier New" panose="02070309020205020404" pitchFamily="49" charset="0"/>
              </a:rPr>
              <a:t>zfCount</a:t>
            </a:r>
            <a:r>
              <a:rPr lang="en-US" sz="2000" dirty="0" smtClean="0">
                <a:solidFill>
                  <a:srgbClr val="0070C0"/>
                </a:solidFill>
                <a:latin typeface="Courier New" panose="02070309020205020404" pitchFamily="49" charset="0"/>
                <a:cs typeface="Courier New" panose="02070309020205020404" pitchFamily="49" charset="0"/>
              </a:rPr>
              <a:t> Between </a:t>
            </a:r>
            <a:r>
              <a:rPr lang="en-US" sz="2000" dirty="0">
                <a:solidFill>
                  <a:srgbClr val="0070C0"/>
                </a:solidFill>
                <a:latin typeface="Courier New" panose="02070309020205020404" pitchFamily="49" charset="0"/>
                <a:cs typeface="Courier New" panose="02070309020205020404" pitchFamily="49" charset="0"/>
              </a:rPr>
              <a:t>Points.</a:t>
            </a: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-auto  </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smtClean="0">
                <a:solidFill>
                  <a:srgbClr val="0070C0"/>
                </a:solidFill>
                <a:latin typeface="Courier New" panose="02070309020205020404" pitchFamily="49" charset="0"/>
                <a:cs typeface="Courier New" panose="02070309020205020404" pitchFamily="49" charset="0"/>
              </a:rPr>
              <a:t>Round </a:t>
            </a:r>
            <a:r>
              <a:rPr lang="en-US" sz="2000" dirty="0">
                <a:solidFill>
                  <a:srgbClr val="0070C0"/>
                </a:solidFill>
                <a:latin typeface="Courier New" panose="02070309020205020404" pitchFamily="49" charset="0"/>
                <a:cs typeface="Courier New" panose="02070309020205020404" pitchFamily="49" charset="0"/>
              </a:rPr>
              <a:t>Final Size to Power of 2</a:t>
            </a:r>
            <a:r>
              <a:rPr lang="en-US" sz="2000" dirty="0" smtClean="0">
                <a:solidFill>
                  <a:srgbClr val="0070C0"/>
                </a:solidFill>
                <a:latin typeface="Courier New" panose="02070309020205020404" pitchFamily="49" charset="0"/>
                <a:cs typeface="Courier New" panose="02070309020205020404" pitchFamily="49" charset="0"/>
              </a:rPr>
              <a:t>.</a:t>
            </a:r>
          </a:p>
          <a:p>
            <a:pPr defTabSz="365760">
              <a:spcBef>
                <a:spcPts val="0"/>
              </a:spcBef>
            </a:pPr>
            <a:endParaRPr lang="en-US" sz="800" dirty="0">
              <a:solidFill>
                <a:srgbClr val="0070C0"/>
              </a:solidFill>
              <a:latin typeface="Courier New" panose="02070309020205020404" pitchFamily="49" charset="0"/>
              <a:cs typeface="Courier New" panose="02070309020205020404" pitchFamily="49" charset="0"/>
            </a:endParaRP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Removing Previous Zero Filling</a:t>
            </a:r>
            <a:r>
              <a:rPr lang="en-US" sz="2000" dirty="0" smtClean="0">
                <a:solidFill>
                  <a:srgbClr val="0070C0"/>
                </a:solidFill>
                <a:latin typeface="Courier New" panose="02070309020205020404" pitchFamily="49" charset="0"/>
                <a:cs typeface="Courier New" panose="02070309020205020404" pitchFamily="49" charset="0"/>
              </a:rPr>
              <a:t>:</a:t>
            </a:r>
            <a:endParaRPr lang="en-US" sz="800" dirty="0">
              <a:solidFill>
                <a:srgbClr val="0070C0"/>
              </a:solidFill>
              <a:latin typeface="Courier New" panose="02070309020205020404" pitchFamily="49" charset="0"/>
              <a:cs typeface="Courier New" panose="02070309020205020404" pitchFamily="49" charset="0"/>
            </a:endParaRP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a:t>
            </a:r>
            <a:r>
              <a:rPr lang="en-US" sz="2000" dirty="0" err="1">
                <a:solidFill>
                  <a:prstClr val="black"/>
                </a:solidFill>
                <a:latin typeface="Courier New" panose="02070309020205020404" pitchFamily="49" charset="0"/>
                <a:cs typeface="Courier New" panose="02070309020205020404" pitchFamily="49" charset="0"/>
              </a:rPr>
              <a:t>inv</a:t>
            </a:r>
            <a:r>
              <a:rPr lang="en-US" sz="2000" dirty="0">
                <a:solidFill>
                  <a:prstClr val="black"/>
                </a:solidFill>
                <a:latin typeface="Courier New" panose="02070309020205020404" pitchFamily="49" charset="0"/>
                <a:cs typeface="Courier New" panose="02070309020205020404" pitchFamily="49" charset="0"/>
              </a:rPr>
              <a:t>   </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smtClean="0">
                <a:solidFill>
                  <a:srgbClr val="0070C0"/>
                </a:solidFill>
                <a:latin typeface="Courier New" panose="02070309020205020404" pitchFamily="49" charset="0"/>
                <a:cs typeface="Courier New" panose="02070309020205020404" pitchFamily="49" charset="0"/>
              </a:rPr>
              <a:t>Extract </a:t>
            </a:r>
            <a:r>
              <a:rPr lang="en-US" sz="2000" dirty="0">
                <a:solidFill>
                  <a:srgbClr val="0070C0"/>
                </a:solidFill>
                <a:latin typeface="Courier New" panose="02070309020205020404" pitchFamily="49" charset="0"/>
                <a:cs typeface="Courier New" panose="02070309020205020404" pitchFamily="49" charset="0"/>
              </a:rPr>
              <a:t>Original Time Domain</a:t>
            </a:r>
            <a:r>
              <a:rPr lang="en-US" sz="2000" dirty="0" smtClean="0">
                <a:solidFill>
                  <a:srgbClr val="0070C0"/>
                </a:solidFill>
                <a:latin typeface="Courier New" panose="02070309020205020404" pitchFamily="49" charset="0"/>
                <a:cs typeface="Courier New" panose="02070309020205020404" pitchFamily="49" charset="0"/>
              </a:rPr>
              <a:t>.</a:t>
            </a:r>
          </a:p>
          <a:p>
            <a:pPr defTabSz="365760">
              <a:spcBef>
                <a:spcPts val="0"/>
              </a:spcBef>
            </a:pPr>
            <a:endParaRPr lang="en-US" sz="800" dirty="0">
              <a:solidFill>
                <a:srgbClr val="0070C0"/>
              </a:solidFill>
              <a:latin typeface="Courier New" panose="02070309020205020404" pitchFamily="49" charset="0"/>
              <a:cs typeface="Courier New" panose="02070309020205020404" pitchFamily="49" charset="0"/>
            </a:endParaRP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Set Time-Domain Size for Zero Fill Extrapolation:</a:t>
            </a: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-td    </a:t>
            </a:r>
            <a:r>
              <a:rPr lang="en-US" sz="2000" dirty="0">
                <a:solidFill>
                  <a:srgbClr val="0070C0"/>
                </a:solidFill>
                <a:latin typeface="Courier New" panose="02070309020205020404" pitchFamily="49" charset="0"/>
                <a:cs typeface="Courier New" panose="02070309020205020404" pitchFamily="49" charset="0"/>
              </a:rPr>
              <a:t>Set Time-Domain Size to Zero Fill Size.</a:t>
            </a:r>
          </a:p>
          <a:p>
            <a:pPr defTabSz="365760">
              <a:spcBef>
                <a:spcPts val="0"/>
              </a:spcBef>
            </a:pPr>
            <a:r>
              <a:rPr lang="en-US" sz="2000" dirty="0">
                <a:solidFill>
                  <a:srgbClr val="0070C0"/>
                </a:solidFill>
                <a:latin typeface="Courier New" panose="02070309020205020404" pitchFamily="49" charset="0"/>
                <a:cs typeface="Courier New" panose="02070309020205020404" pitchFamily="49" charset="0"/>
              </a:rPr>
              <a:t> </a:t>
            </a:r>
            <a:r>
              <a:rPr lang="en-US" sz="2000" dirty="0">
                <a:solidFill>
                  <a:prstClr val="black"/>
                </a:solidFill>
                <a:latin typeface="Courier New" panose="02070309020205020404" pitchFamily="49" charset="0"/>
                <a:cs typeface="Courier New" panose="02070309020205020404" pitchFamily="49" charset="0"/>
              </a:rPr>
              <a:t>-</a:t>
            </a:r>
            <a:r>
              <a:rPr lang="en-US" sz="2000" dirty="0" err="1">
                <a:solidFill>
                  <a:prstClr val="black"/>
                </a:solidFill>
                <a:latin typeface="Courier New" panose="02070309020205020404" pitchFamily="49" charset="0"/>
                <a:cs typeface="Courier New" panose="02070309020205020404" pitchFamily="49" charset="0"/>
              </a:rPr>
              <a:t>notd</a:t>
            </a:r>
            <a:r>
              <a:rPr lang="en-US" sz="2000" dirty="0">
                <a:solidFill>
                  <a:prstClr val="black"/>
                </a:solidFill>
                <a:latin typeface="Courier New" panose="02070309020205020404" pitchFamily="49" charset="0"/>
                <a:cs typeface="Courier New" panose="02070309020205020404" pitchFamily="49" charset="0"/>
              </a:rPr>
              <a:t>  </a:t>
            </a:r>
            <a:r>
              <a:rPr lang="en-US" sz="2000" dirty="0">
                <a:solidFill>
                  <a:srgbClr val="0070C0"/>
                </a:solidFill>
                <a:latin typeface="Courier New" panose="02070309020205020404" pitchFamily="49" charset="0"/>
                <a:cs typeface="Courier New" panose="02070309020205020404" pitchFamily="49" charset="0"/>
              </a:rPr>
              <a:t>Do Not Change Time-Domain Size (Default).</a:t>
            </a:r>
          </a:p>
          <a:p>
            <a:pPr defTabSz="365760">
              <a:spcBef>
                <a:spcPts val="0"/>
              </a:spcBef>
            </a:pPr>
            <a:endParaRPr lang="en-US" sz="2000" dirty="0">
              <a:solidFill>
                <a:srgbClr val="0070C0"/>
              </a:solidFill>
              <a:latin typeface="Courier New" panose="02070309020205020404" pitchFamily="49" charset="0"/>
              <a:cs typeface="Courier New" panose="02070309020205020404" pitchFamily="49" charset="0"/>
            </a:endParaRPr>
          </a:p>
        </p:txBody>
      </p:sp>
      <p:sp>
        <p:nvSpPr>
          <p:cNvPr id="4" name="TextBox 3"/>
          <p:cNvSpPr txBox="1"/>
          <p:nvPr/>
        </p:nvSpPr>
        <p:spPr>
          <a:xfrm>
            <a:off x="381000" y="147935"/>
            <a:ext cx="8370849"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70C0"/>
                </a:solidFill>
              </a:rPr>
              <a:t>Listing Command Line Options: </a:t>
            </a:r>
            <a:r>
              <a:rPr lang="en-US" sz="2400" i="1" kern="0" dirty="0" err="1" smtClean="0">
                <a:solidFill>
                  <a:srgbClr val="0070C0"/>
                </a:solidFill>
                <a:latin typeface="Courier New" panose="02070309020205020404" pitchFamily="49" charset="0"/>
                <a:cs typeface="Courier New" panose="02070309020205020404" pitchFamily="49" charset="0"/>
              </a:rPr>
              <a:t>nmr</a:t>
            </a:r>
            <a:r>
              <a:rPr lang="en-US" sz="2400" i="1" kern="0" dirty="0" smtClean="0">
                <a:solidFill>
                  <a:srgbClr val="0070C0"/>
                </a:solidFill>
                <a:latin typeface="Courier New" panose="02070309020205020404" pitchFamily="49" charset="0"/>
                <a:cs typeface="Courier New" panose="02070309020205020404" pitchFamily="49" charset="0"/>
              </a:rPr>
              <a:t>Pipe –help –</a:t>
            </a:r>
            <a:r>
              <a:rPr lang="en-US" sz="2400" i="1" kern="0" dirty="0" err="1" smtClean="0">
                <a:solidFill>
                  <a:srgbClr val="0070C0"/>
                </a:solidFill>
                <a:latin typeface="Courier New" panose="02070309020205020404" pitchFamily="49" charset="0"/>
                <a:cs typeface="Courier New" panose="02070309020205020404" pitchFamily="49" charset="0"/>
              </a:rPr>
              <a:t>fn</a:t>
            </a:r>
            <a:r>
              <a:rPr lang="en-US" sz="2400" i="1" kern="0" dirty="0" smtClean="0">
                <a:solidFill>
                  <a:srgbClr val="0070C0"/>
                </a:solidFill>
                <a:latin typeface="Courier New" panose="02070309020205020404" pitchFamily="49" charset="0"/>
                <a:cs typeface="Courier New" panose="02070309020205020404" pitchFamily="49" charset="0"/>
              </a:rPr>
              <a:t> </a:t>
            </a:r>
            <a:r>
              <a:rPr lang="en-US" sz="2400" i="1" kern="0" dirty="0" smtClean="0">
                <a:solidFill>
                  <a:srgbClr val="0070C0"/>
                </a:solidFill>
              </a:rPr>
              <a:t>…</a:t>
            </a:r>
          </a:p>
        </p:txBody>
      </p:sp>
    </p:spTree>
    <p:extLst>
      <p:ext uri="{BB962C8B-B14F-4D97-AF65-F5344CB8AC3E}">
        <p14:creationId xmlns:p14="http://schemas.microsoft.com/office/powerpoint/2010/main" val="292576183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TextBox 10"/>
          <p:cNvSpPr txBox="1"/>
          <p:nvPr/>
        </p:nvSpPr>
        <p:spPr>
          <a:xfrm>
            <a:off x="38100" y="60856"/>
            <a:ext cx="89916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1290DE"/>
                </a:solidFill>
                <a:latin typeface="Arial" panose="020B0604020202020204" pitchFamily="34" charset="0"/>
                <a:cs typeface="Arial" panose="020B0604020202020204" pitchFamily="34" charset="0"/>
              </a:rPr>
              <a:t>Rearrangement of Dimensions</a:t>
            </a:r>
          </a:p>
          <a:p>
            <a:pPr algn="ctr" fontAlgn="auto">
              <a:spcBef>
                <a:spcPts val="0"/>
              </a:spcBef>
              <a:spcAft>
                <a:spcPts val="0"/>
              </a:spcAft>
            </a:pPr>
            <a:r>
              <a:rPr lang="en-US" sz="2000" b="0" i="1" dirty="0" smtClean="0">
                <a:solidFill>
                  <a:prstClr val="black"/>
                </a:solidFill>
                <a:latin typeface="Arial" panose="020B0604020202020204" pitchFamily="34" charset="0"/>
                <a:cs typeface="Arial" panose="020B0604020202020204" pitchFamily="34" charset="0"/>
              </a:rPr>
              <a:t>Transpose Functions Exchange Dimensions</a:t>
            </a:r>
          </a:p>
        </p:txBody>
      </p:sp>
      <p:sp>
        <p:nvSpPr>
          <p:cNvPr id="23" name="TextBox 22"/>
          <p:cNvSpPr txBox="1"/>
          <p:nvPr/>
        </p:nvSpPr>
        <p:spPr>
          <a:xfrm>
            <a:off x="228600" y="914400"/>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err="1" smtClean="0">
                <a:solidFill>
                  <a:srgbClr val="0070C0"/>
                </a:solidFill>
                <a:latin typeface="Courier New" panose="02070309020205020404" pitchFamily="49" charset="0"/>
                <a:cs typeface="Courier New" panose="02070309020205020404" pitchFamily="49" charset="0"/>
              </a:rPr>
              <a:t>nmrPipe</a:t>
            </a:r>
            <a:r>
              <a:rPr lang="en-US" sz="2400" dirty="0" smtClean="0">
                <a:solidFill>
                  <a:srgbClr val="0070C0"/>
                </a:solidFill>
                <a:latin typeface="Courier New" panose="02070309020205020404" pitchFamily="49" charset="0"/>
                <a:cs typeface="Courier New" panose="02070309020205020404" pitchFamily="49" charset="0"/>
              </a:rPr>
              <a:t> –</a:t>
            </a:r>
            <a:r>
              <a:rPr lang="en-US" sz="2400" dirty="0" err="1" smtClean="0">
                <a:solidFill>
                  <a:srgbClr val="0070C0"/>
                </a:solidFill>
                <a:latin typeface="Courier New" panose="02070309020205020404" pitchFamily="49" charset="0"/>
                <a:cs typeface="Courier New" panose="02070309020205020404" pitchFamily="49" charset="0"/>
              </a:rPr>
              <a:t>fn</a:t>
            </a:r>
            <a:r>
              <a:rPr lang="en-US" sz="2400" dirty="0" smtClean="0">
                <a:solidFill>
                  <a:srgbClr val="0070C0"/>
                </a:solidFill>
                <a:latin typeface="Courier New" panose="02070309020205020404" pitchFamily="49" charset="0"/>
                <a:cs typeface="Courier New" panose="02070309020205020404" pitchFamily="49" charset="0"/>
              </a:rPr>
              <a:t> TP</a:t>
            </a:r>
          </a:p>
        </p:txBody>
      </p:sp>
      <p:sp>
        <p:nvSpPr>
          <p:cNvPr id="12" name="TextBox 11"/>
          <p:cNvSpPr txBox="1"/>
          <p:nvPr/>
        </p:nvSpPr>
        <p:spPr>
          <a:xfrm>
            <a:off x="3810000" y="1523999"/>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srgbClr val="0070C0"/>
                </a:solidFill>
              </a:rPr>
              <a:t>Y</a:t>
            </a:r>
            <a:r>
              <a:rPr lang="en-US" sz="2400" b="0" dirty="0" smtClean="0">
                <a:solidFill>
                  <a:prstClr val="black"/>
                </a:solidFill>
              </a:rPr>
              <a:t>    </a:t>
            </a:r>
            <a:r>
              <a:rPr lang="en-US" sz="2400" b="0" dirty="0" smtClean="0">
                <a:solidFill>
                  <a:srgbClr val="0070C0"/>
                </a:solidFill>
              </a:rPr>
              <a:t>X</a:t>
            </a:r>
            <a:r>
              <a:rPr lang="en-US" sz="2400" b="0" dirty="0" smtClean="0">
                <a:solidFill>
                  <a:prstClr val="black"/>
                </a:solidFill>
              </a:rPr>
              <a:t>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8" name="TextBox 7"/>
          <p:cNvSpPr txBox="1"/>
          <p:nvPr/>
        </p:nvSpPr>
        <p:spPr>
          <a:xfrm>
            <a:off x="1027176" y="1524000"/>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17" name="TextBox 16"/>
          <p:cNvSpPr txBox="1"/>
          <p:nvPr/>
        </p:nvSpPr>
        <p:spPr>
          <a:xfrm>
            <a:off x="988760" y="3315313"/>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27" name="TextBox 26"/>
          <p:cNvSpPr txBox="1"/>
          <p:nvPr/>
        </p:nvSpPr>
        <p:spPr>
          <a:xfrm>
            <a:off x="988760" y="5250006"/>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37" name="TextBox 36"/>
          <p:cNvSpPr txBox="1"/>
          <p:nvPr/>
        </p:nvSpPr>
        <p:spPr>
          <a:xfrm>
            <a:off x="228600" y="2586335"/>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err="1" smtClean="0">
                <a:solidFill>
                  <a:srgbClr val="0070C0"/>
                </a:solidFill>
                <a:latin typeface="Courier New" panose="02070309020205020404" pitchFamily="49" charset="0"/>
                <a:cs typeface="Courier New" panose="02070309020205020404" pitchFamily="49" charset="0"/>
              </a:rPr>
              <a:t>nmrPipe</a:t>
            </a:r>
            <a:r>
              <a:rPr lang="en-US" sz="2400" dirty="0" smtClean="0">
                <a:solidFill>
                  <a:srgbClr val="0070C0"/>
                </a:solidFill>
                <a:latin typeface="Courier New" panose="02070309020205020404" pitchFamily="49" charset="0"/>
                <a:cs typeface="Courier New" panose="02070309020205020404" pitchFamily="49" charset="0"/>
              </a:rPr>
              <a:t> –</a:t>
            </a:r>
            <a:r>
              <a:rPr lang="en-US" sz="2400" dirty="0" err="1" smtClean="0">
                <a:solidFill>
                  <a:srgbClr val="0070C0"/>
                </a:solidFill>
                <a:latin typeface="Courier New" panose="02070309020205020404" pitchFamily="49" charset="0"/>
                <a:cs typeface="Courier New" panose="02070309020205020404" pitchFamily="49" charset="0"/>
              </a:rPr>
              <a:t>fn</a:t>
            </a:r>
            <a:r>
              <a:rPr lang="en-US" sz="2400" dirty="0" smtClean="0">
                <a:solidFill>
                  <a:srgbClr val="0070C0"/>
                </a:solidFill>
                <a:latin typeface="Courier New" panose="02070309020205020404" pitchFamily="49" charset="0"/>
                <a:cs typeface="Courier New" panose="02070309020205020404" pitchFamily="49" charset="0"/>
              </a:rPr>
              <a:t> ZTP</a:t>
            </a:r>
          </a:p>
        </p:txBody>
      </p:sp>
      <p:sp>
        <p:nvSpPr>
          <p:cNvPr id="38" name="TextBox 37"/>
          <p:cNvSpPr txBox="1"/>
          <p:nvPr/>
        </p:nvSpPr>
        <p:spPr>
          <a:xfrm>
            <a:off x="228600" y="4483088"/>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err="1" smtClean="0">
                <a:solidFill>
                  <a:srgbClr val="0070C0"/>
                </a:solidFill>
                <a:latin typeface="Courier New" panose="02070309020205020404" pitchFamily="49" charset="0"/>
                <a:cs typeface="Courier New" panose="02070309020205020404" pitchFamily="49" charset="0"/>
              </a:rPr>
              <a:t>nmrPipe</a:t>
            </a:r>
            <a:r>
              <a:rPr lang="en-US" sz="2400" dirty="0" smtClean="0">
                <a:solidFill>
                  <a:srgbClr val="0070C0"/>
                </a:solidFill>
                <a:latin typeface="Courier New" panose="02070309020205020404" pitchFamily="49" charset="0"/>
                <a:cs typeface="Courier New" panose="02070309020205020404" pitchFamily="49" charset="0"/>
              </a:rPr>
              <a:t> –</a:t>
            </a:r>
            <a:r>
              <a:rPr lang="en-US" sz="2400" dirty="0" err="1" smtClean="0">
                <a:solidFill>
                  <a:srgbClr val="0070C0"/>
                </a:solidFill>
                <a:latin typeface="Courier New" panose="02070309020205020404" pitchFamily="49" charset="0"/>
                <a:cs typeface="Courier New" panose="02070309020205020404" pitchFamily="49" charset="0"/>
              </a:rPr>
              <a:t>fn</a:t>
            </a:r>
            <a:r>
              <a:rPr lang="en-US" sz="2400" dirty="0" smtClean="0">
                <a:solidFill>
                  <a:srgbClr val="0070C0"/>
                </a:solidFill>
                <a:latin typeface="Courier New" panose="02070309020205020404" pitchFamily="49" charset="0"/>
                <a:cs typeface="Courier New" panose="02070309020205020404" pitchFamily="49" charset="0"/>
              </a:rPr>
              <a:t> ATP</a:t>
            </a:r>
          </a:p>
        </p:txBody>
      </p:sp>
      <p:sp>
        <p:nvSpPr>
          <p:cNvPr id="40" name="TextBox 39"/>
          <p:cNvSpPr txBox="1"/>
          <p:nvPr/>
        </p:nvSpPr>
        <p:spPr>
          <a:xfrm>
            <a:off x="3810000" y="3315312"/>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srgbClr val="0070C0"/>
                </a:solidFill>
              </a:rPr>
              <a:t>Z    </a:t>
            </a:r>
            <a:r>
              <a:rPr lang="en-US" sz="2400" b="0" dirty="0" smtClean="0">
                <a:solidFill>
                  <a:prstClr val="black"/>
                </a:solidFill>
              </a:rPr>
              <a:t>Y    </a:t>
            </a:r>
            <a:r>
              <a:rPr lang="en-US" sz="2400" b="0" dirty="0" smtClean="0">
                <a:solidFill>
                  <a:srgbClr val="0070C0"/>
                </a:solidFill>
              </a:rPr>
              <a:t>X</a:t>
            </a:r>
            <a:r>
              <a:rPr lang="en-US" sz="2400" b="0" dirty="0" smtClean="0">
                <a:solidFill>
                  <a:prstClr val="black"/>
                </a:solidFill>
              </a:rPr>
              <a:t>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41" name="TextBox 40"/>
          <p:cNvSpPr txBox="1"/>
          <p:nvPr/>
        </p:nvSpPr>
        <p:spPr>
          <a:xfrm>
            <a:off x="3810000" y="5250006"/>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srgbClr val="0070C0"/>
                </a:solidFill>
              </a:rPr>
              <a:t>A    </a:t>
            </a:r>
            <a:r>
              <a:rPr lang="en-US" sz="2400" b="0" dirty="0" smtClean="0">
                <a:solidFill>
                  <a:prstClr val="black"/>
                </a:solidFill>
              </a:rPr>
              <a:t>Y    Z</a:t>
            </a:r>
            <a:r>
              <a:rPr lang="en-US" sz="2400" b="0" dirty="0" smtClean="0">
                <a:solidFill>
                  <a:srgbClr val="0070C0"/>
                </a:solidFill>
              </a:rPr>
              <a:t>    X</a:t>
            </a:r>
            <a:r>
              <a:rPr lang="en-US" sz="2400" b="0" dirty="0" smtClean="0">
                <a:solidFill>
                  <a:prstClr val="black"/>
                </a:solidFill>
              </a:rPr>
              <a:t>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43" name="TextBox 42"/>
          <p:cNvSpPr txBox="1"/>
          <p:nvPr/>
        </p:nvSpPr>
        <p:spPr>
          <a:xfrm>
            <a:off x="6363229" y="1739442"/>
            <a:ext cx="2341517" cy="400110"/>
          </a:xfrm>
          <a:prstGeom prst="rect">
            <a:avLst/>
          </a:prstGeom>
          <a:noFill/>
        </p:spPr>
        <p:txBody>
          <a:bodyPr wrap="square" rtlCol="0">
            <a:spAutoFit/>
          </a:bodyPr>
          <a:lstStyle/>
          <a:p>
            <a:r>
              <a:rPr lang="en-US" sz="2000" b="0" i="1" dirty="0" smtClean="0">
                <a:solidFill>
                  <a:srgbClr val="C00000"/>
                </a:solidFill>
              </a:rPr>
              <a:t>Exchange X and Y</a:t>
            </a:r>
            <a:endParaRPr lang="en-US" sz="2000" b="0" i="1" dirty="0">
              <a:solidFill>
                <a:srgbClr val="C00000"/>
              </a:solidFill>
            </a:endParaRPr>
          </a:p>
        </p:txBody>
      </p:sp>
      <p:sp>
        <p:nvSpPr>
          <p:cNvPr id="44" name="TextBox 43"/>
          <p:cNvSpPr txBox="1"/>
          <p:nvPr/>
        </p:nvSpPr>
        <p:spPr>
          <a:xfrm>
            <a:off x="6304446" y="3486090"/>
            <a:ext cx="2400300" cy="400110"/>
          </a:xfrm>
          <a:prstGeom prst="rect">
            <a:avLst/>
          </a:prstGeom>
          <a:noFill/>
        </p:spPr>
        <p:txBody>
          <a:bodyPr wrap="square" rtlCol="0">
            <a:spAutoFit/>
          </a:bodyPr>
          <a:lstStyle/>
          <a:p>
            <a:r>
              <a:rPr lang="en-US" sz="2000" b="0" i="1" dirty="0" smtClean="0">
                <a:solidFill>
                  <a:srgbClr val="C00000"/>
                </a:solidFill>
              </a:rPr>
              <a:t>Exchange X and Z</a:t>
            </a:r>
            <a:endParaRPr lang="en-US" sz="2000" b="0" i="1" dirty="0">
              <a:solidFill>
                <a:srgbClr val="C00000"/>
              </a:solidFill>
            </a:endParaRPr>
          </a:p>
        </p:txBody>
      </p:sp>
      <p:sp>
        <p:nvSpPr>
          <p:cNvPr id="45" name="TextBox 44"/>
          <p:cNvSpPr txBox="1"/>
          <p:nvPr/>
        </p:nvSpPr>
        <p:spPr>
          <a:xfrm>
            <a:off x="6250578" y="5019173"/>
            <a:ext cx="2419334" cy="1261884"/>
          </a:xfrm>
          <a:prstGeom prst="rect">
            <a:avLst/>
          </a:prstGeom>
          <a:noFill/>
        </p:spPr>
        <p:txBody>
          <a:bodyPr wrap="square" rtlCol="0">
            <a:spAutoFit/>
          </a:bodyPr>
          <a:lstStyle/>
          <a:p>
            <a:r>
              <a:rPr lang="en-US" sz="2000" b="0" i="1" dirty="0" smtClean="0">
                <a:solidFill>
                  <a:srgbClr val="C00000"/>
                </a:solidFill>
              </a:rPr>
              <a:t>Exchange X and A</a:t>
            </a:r>
          </a:p>
          <a:p>
            <a:pPr algn="ctr"/>
            <a:r>
              <a:rPr lang="en-US" b="0" i="1" dirty="0" smtClean="0">
                <a:solidFill>
                  <a:prstClr val="white">
                    <a:lumMod val="50000"/>
                  </a:prstClr>
                </a:solidFill>
              </a:rPr>
              <a:t>(usually not practical because of memory requirements)</a:t>
            </a:r>
            <a:endParaRPr lang="en-US" b="0" i="1" dirty="0">
              <a:solidFill>
                <a:prstClr val="white">
                  <a:lumMod val="50000"/>
                </a:prstClr>
              </a:solidFill>
            </a:endParaRPr>
          </a:p>
        </p:txBody>
      </p:sp>
      <p:sp>
        <p:nvSpPr>
          <p:cNvPr id="2" name="Curved Down Arrow 1"/>
          <p:cNvSpPr/>
          <p:nvPr/>
        </p:nvSpPr>
        <p:spPr>
          <a:xfrm>
            <a:off x="1143000" y="3111580"/>
            <a:ext cx="1219200" cy="381000"/>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3" name="Curved Down Arrow 52"/>
          <p:cNvSpPr/>
          <p:nvPr/>
        </p:nvSpPr>
        <p:spPr>
          <a:xfrm rot="10800000">
            <a:off x="1143000" y="5834286"/>
            <a:ext cx="1828800" cy="521192"/>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4" name="Curved Down Arrow 53"/>
          <p:cNvSpPr/>
          <p:nvPr/>
        </p:nvSpPr>
        <p:spPr>
          <a:xfrm>
            <a:off x="1162594" y="4944753"/>
            <a:ext cx="1809206" cy="495753"/>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5" name="Curved Down Arrow 54"/>
          <p:cNvSpPr/>
          <p:nvPr/>
        </p:nvSpPr>
        <p:spPr>
          <a:xfrm rot="10800000">
            <a:off x="1121783" y="3886200"/>
            <a:ext cx="1219200" cy="381000"/>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6" name="Curved Down Arrow 55"/>
          <p:cNvSpPr/>
          <p:nvPr/>
        </p:nvSpPr>
        <p:spPr>
          <a:xfrm>
            <a:off x="1164218" y="1398887"/>
            <a:ext cx="664582" cy="304126"/>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7" name="Curved Down Arrow 56"/>
          <p:cNvSpPr/>
          <p:nvPr/>
        </p:nvSpPr>
        <p:spPr>
          <a:xfrm rot="10800000">
            <a:off x="1142999" y="2096633"/>
            <a:ext cx="685799" cy="303056"/>
          </a:xfrm>
          <a:prstGeom prst="curved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51133570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extBox 22"/>
          <p:cNvSpPr txBox="1"/>
          <p:nvPr/>
        </p:nvSpPr>
        <p:spPr>
          <a:xfrm>
            <a:off x="228600" y="1066800"/>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xyz2pipe –x</a:t>
            </a:r>
          </a:p>
        </p:txBody>
      </p:sp>
      <p:sp>
        <p:nvSpPr>
          <p:cNvPr id="12" name="TextBox 11"/>
          <p:cNvSpPr txBox="1"/>
          <p:nvPr/>
        </p:nvSpPr>
        <p:spPr>
          <a:xfrm>
            <a:off x="4134954" y="1523999"/>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srgbClr val="0070C0"/>
                </a:solidFill>
              </a:rPr>
              <a:t>X</a:t>
            </a:r>
            <a:r>
              <a:rPr lang="en-US" sz="2400" b="0" dirty="0" smtClean="0">
                <a:solidFill>
                  <a:prstClr val="black"/>
                </a:solidFill>
              </a:rPr>
              <a:t>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grpSp>
        <p:nvGrpSpPr>
          <p:cNvPr id="16" name="Group 15"/>
          <p:cNvGrpSpPr/>
          <p:nvPr/>
        </p:nvGrpSpPr>
        <p:grpSpPr>
          <a:xfrm>
            <a:off x="761005" y="1524000"/>
            <a:ext cx="2896595" cy="800219"/>
            <a:chOff x="724429" y="2398654"/>
            <a:chExt cx="2896595" cy="800219"/>
          </a:xfrm>
        </p:grpSpPr>
        <p:sp>
          <p:nvSpPr>
            <p:cNvPr id="8" name="TextBox 7"/>
            <p:cNvSpPr txBox="1"/>
            <p:nvPr/>
          </p:nvSpPr>
          <p:spPr>
            <a:xfrm>
              <a:off x="990600" y="2398654"/>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29" y="2416792"/>
              <a:ext cx="341587" cy="45841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38" y="2416792"/>
              <a:ext cx="341587" cy="45841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24" y="2416792"/>
              <a:ext cx="341587" cy="458412"/>
            </a:xfrm>
            <a:prstGeom prst="rect">
              <a:avLst/>
            </a:prstGeom>
          </p:spPr>
        </p:pic>
      </p:grpSp>
      <p:grpSp>
        <p:nvGrpSpPr>
          <p:cNvPr id="19" name="Group 18"/>
          <p:cNvGrpSpPr/>
          <p:nvPr/>
        </p:nvGrpSpPr>
        <p:grpSpPr>
          <a:xfrm>
            <a:off x="684664" y="2832060"/>
            <a:ext cx="2934520" cy="800219"/>
            <a:chOff x="686504" y="3388554"/>
            <a:chExt cx="2934520" cy="800219"/>
          </a:xfrm>
        </p:grpSpPr>
        <p:sp>
          <p:nvSpPr>
            <p:cNvPr id="17" name="TextBox 16"/>
            <p:cNvSpPr txBox="1"/>
            <p:nvPr/>
          </p:nvSpPr>
          <p:spPr>
            <a:xfrm>
              <a:off x="990600" y="3388554"/>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504" y="3420963"/>
              <a:ext cx="341587" cy="45841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6441" y="3420963"/>
              <a:ext cx="341587" cy="45841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091" y="3420962"/>
              <a:ext cx="795768" cy="457200"/>
            </a:xfrm>
            <a:prstGeom prst="rect">
              <a:avLst/>
            </a:prstGeom>
          </p:spPr>
        </p:pic>
      </p:grpSp>
      <p:grpSp>
        <p:nvGrpSpPr>
          <p:cNvPr id="35" name="Group 34"/>
          <p:cNvGrpSpPr/>
          <p:nvPr/>
        </p:nvGrpSpPr>
        <p:grpSpPr>
          <a:xfrm>
            <a:off x="684664" y="4140120"/>
            <a:ext cx="2934520" cy="800219"/>
            <a:chOff x="684664" y="4495800"/>
            <a:chExt cx="2934520" cy="800219"/>
          </a:xfrm>
        </p:grpSpPr>
        <p:sp>
          <p:nvSpPr>
            <p:cNvPr id="27" name="TextBox 26"/>
            <p:cNvSpPr txBox="1"/>
            <p:nvPr/>
          </p:nvSpPr>
          <p:spPr>
            <a:xfrm>
              <a:off x="988760" y="4495800"/>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64" y="4528209"/>
              <a:ext cx="341587" cy="458412"/>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965" y="4528209"/>
              <a:ext cx="341587" cy="458412"/>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542" y="4528208"/>
              <a:ext cx="1370423" cy="457200"/>
            </a:xfrm>
            <a:prstGeom prst="rect">
              <a:avLst/>
            </a:prstGeom>
          </p:spPr>
        </p:pic>
      </p:grpSp>
      <p:grpSp>
        <p:nvGrpSpPr>
          <p:cNvPr id="36" name="Group 35"/>
          <p:cNvGrpSpPr/>
          <p:nvPr/>
        </p:nvGrpSpPr>
        <p:grpSpPr>
          <a:xfrm>
            <a:off x="675955" y="5448181"/>
            <a:ext cx="2934520" cy="800219"/>
            <a:chOff x="684664" y="5295781"/>
            <a:chExt cx="2934520" cy="800219"/>
          </a:xfrm>
        </p:grpSpPr>
        <p:sp>
          <p:nvSpPr>
            <p:cNvPr id="31" name="TextBox 30"/>
            <p:cNvSpPr txBox="1"/>
            <p:nvPr/>
          </p:nvSpPr>
          <p:spPr>
            <a:xfrm>
              <a:off x="988760" y="5295781"/>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64" y="5328190"/>
              <a:ext cx="341587" cy="458412"/>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877" y="5328190"/>
              <a:ext cx="341587" cy="458412"/>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470" y="5328189"/>
              <a:ext cx="1936408" cy="457200"/>
            </a:xfrm>
            <a:prstGeom prst="rect">
              <a:avLst/>
            </a:prstGeom>
          </p:spPr>
        </p:pic>
      </p:grpSp>
      <p:sp>
        <p:nvSpPr>
          <p:cNvPr id="37" name="TextBox 36"/>
          <p:cNvSpPr txBox="1"/>
          <p:nvPr/>
        </p:nvSpPr>
        <p:spPr>
          <a:xfrm>
            <a:off x="228600" y="2372401"/>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xyz2pipe –y</a:t>
            </a:r>
          </a:p>
        </p:txBody>
      </p:sp>
      <p:sp>
        <p:nvSpPr>
          <p:cNvPr id="38" name="TextBox 37"/>
          <p:cNvSpPr txBox="1"/>
          <p:nvPr/>
        </p:nvSpPr>
        <p:spPr>
          <a:xfrm>
            <a:off x="228600" y="3678002"/>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xyz2pipe –z</a:t>
            </a:r>
          </a:p>
        </p:txBody>
      </p:sp>
      <p:sp>
        <p:nvSpPr>
          <p:cNvPr id="39" name="TextBox 38"/>
          <p:cNvSpPr txBox="1"/>
          <p:nvPr/>
        </p:nvSpPr>
        <p:spPr>
          <a:xfrm>
            <a:off x="228600" y="4983602"/>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xyz2pipe –a</a:t>
            </a:r>
          </a:p>
        </p:txBody>
      </p:sp>
      <p:sp>
        <p:nvSpPr>
          <p:cNvPr id="40" name="TextBox 39"/>
          <p:cNvSpPr txBox="1"/>
          <p:nvPr/>
        </p:nvSpPr>
        <p:spPr>
          <a:xfrm>
            <a:off x="4134954" y="2832059"/>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srgbClr val="0070C0"/>
                </a:solidFill>
              </a:rPr>
              <a:t>Y</a:t>
            </a:r>
            <a:r>
              <a:rPr lang="en-US" sz="2400" b="0" dirty="0" smtClean="0">
                <a:solidFill>
                  <a:srgbClr val="0070C0"/>
                </a:solidFill>
              </a:rPr>
              <a:t>    X</a:t>
            </a:r>
            <a:r>
              <a:rPr lang="en-US" sz="2400" b="0" dirty="0" smtClean="0">
                <a:solidFill>
                  <a:prstClr val="black"/>
                </a:solidFill>
              </a:rPr>
              <a:t>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41" name="TextBox 40"/>
          <p:cNvSpPr txBox="1"/>
          <p:nvPr/>
        </p:nvSpPr>
        <p:spPr>
          <a:xfrm>
            <a:off x="4134954" y="4140120"/>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srgbClr val="0070C0"/>
                </a:solidFill>
              </a:rPr>
              <a:t>Z    X    Y    </a:t>
            </a:r>
            <a:r>
              <a:rPr lang="en-US" sz="2400" b="0" dirty="0" smtClean="0">
                <a:solidFill>
                  <a:prstClr val="black"/>
                </a:solidFill>
              </a:rPr>
              <a:t>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42" name="TextBox 41"/>
          <p:cNvSpPr txBox="1"/>
          <p:nvPr/>
        </p:nvSpPr>
        <p:spPr>
          <a:xfrm>
            <a:off x="4134954" y="5445267"/>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srgbClr val="0070C0"/>
                </a:solidFill>
              </a:rPr>
              <a:t>A    X    Y    Z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43" name="TextBox 42"/>
          <p:cNvSpPr txBox="1"/>
          <p:nvPr/>
        </p:nvSpPr>
        <p:spPr>
          <a:xfrm>
            <a:off x="6688183" y="1739442"/>
            <a:ext cx="2151017" cy="400110"/>
          </a:xfrm>
          <a:prstGeom prst="rect">
            <a:avLst/>
          </a:prstGeom>
          <a:noFill/>
        </p:spPr>
        <p:txBody>
          <a:bodyPr wrap="square" rtlCol="0">
            <a:spAutoFit/>
          </a:bodyPr>
          <a:lstStyle/>
          <a:p>
            <a:r>
              <a:rPr lang="en-US" sz="2000" b="0" i="1" dirty="0" smtClean="0">
                <a:solidFill>
                  <a:srgbClr val="C00000"/>
                </a:solidFill>
              </a:rPr>
              <a:t>No change</a:t>
            </a:r>
            <a:endParaRPr lang="en-US" sz="2000" b="0" i="1" dirty="0">
              <a:solidFill>
                <a:srgbClr val="C00000"/>
              </a:solidFill>
            </a:endParaRPr>
          </a:p>
        </p:txBody>
      </p:sp>
      <p:sp>
        <p:nvSpPr>
          <p:cNvPr id="44" name="TextBox 43"/>
          <p:cNvSpPr txBox="1"/>
          <p:nvPr/>
        </p:nvSpPr>
        <p:spPr>
          <a:xfrm>
            <a:off x="6629400" y="3002837"/>
            <a:ext cx="2190766" cy="400110"/>
          </a:xfrm>
          <a:prstGeom prst="rect">
            <a:avLst/>
          </a:prstGeom>
          <a:noFill/>
        </p:spPr>
        <p:txBody>
          <a:bodyPr wrap="square" rtlCol="0">
            <a:spAutoFit/>
          </a:bodyPr>
          <a:lstStyle/>
          <a:p>
            <a:r>
              <a:rPr lang="en-US" sz="2000" b="0" i="1" dirty="0" smtClean="0">
                <a:solidFill>
                  <a:srgbClr val="C00000"/>
                </a:solidFill>
              </a:rPr>
              <a:t>Same as TP</a:t>
            </a:r>
            <a:endParaRPr lang="en-US" sz="2000" b="0" i="1" dirty="0">
              <a:solidFill>
                <a:srgbClr val="C00000"/>
              </a:solidFill>
            </a:endParaRPr>
          </a:p>
        </p:txBody>
      </p:sp>
      <p:sp>
        <p:nvSpPr>
          <p:cNvPr id="45" name="TextBox 44"/>
          <p:cNvSpPr txBox="1"/>
          <p:nvPr/>
        </p:nvSpPr>
        <p:spPr>
          <a:xfrm>
            <a:off x="6610366" y="4333830"/>
            <a:ext cx="2209800" cy="400110"/>
          </a:xfrm>
          <a:prstGeom prst="rect">
            <a:avLst/>
          </a:prstGeom>
          <a:noFill/>
        </p:spPr>
        <p:txBody>
          <a:bodyPr wrap="square" rtlCol="0">
            <a:spAutoFit/>
          </a:bodyPr>
          <a:lstStyle/>
          <a:p>
            <a:r>
              <a:rPr lang="en-US" sz="2000" b="0" i="1" dirty="0" smtClean="0">
                <a:solidFill>
                  <a:srgbClr val="C00000"/>
                </a:solidFill>
              </a:rPr>
              <a:t>Not Same as ZTP</a:t>
            </a:r>
            <a:endParaRPr lang="en-US" sz="2000" b="0" i="1" dirty="0">
              <a:solidFill>
                <a:srgbClr val="C00000"/>
              </a:solidFill>
            </a:endParaRPr>
          </a:p>
        </p:txBody>
      </p:sp>
      <p:sp>
        <p:nvSpPr>
          <p:cNvPr id="46" name="TextBox 45"/>
          <p:cNvSpPr txBox="1"/>
          <p:nvPr/>
        </p:nvSpPr>
        <p:spPr>
          <a:xfrm>
            <a:off x="6629400" y="5645321"/>
            <a:ext cx="2209800" cy="400110"/>
          </a:xfrm>
          <a:prstGeom prst="rect">
            <a:avLst/>
          </a:prstGeom>
          <a:noFill/>
        </p:spPr>
        <p:txBody>
          <a:bodyPr wrap="square" rtlCol="0">
            <a:spAutoFit/>
          </a:bodyPr>
          <a:lstStyle/>
          <a:p>
            <a:r>
              <a:rPr lang="en-US" sz="2000" b="0" i="1" dirty="0" smtClean="0">
                <a:solidFill>
                  <a:srgbClr val="C00000"/>
                </a:solidFill>
              </a:rPr>
              <a:t>Not Same as ATP</a:t>
            </a:r>
            <a:endParaRPr lang="en-US" sz="2000" b="0" i="1" dirty="0">
              <a:solidFill>
                <a:srgbClr val="C00000"/>
              </a:solidFill>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5587" y="3106081"/>
            <a:ext cx="173967" cy="228571"/>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600" y="4419629"/>
            <a:ext cx="173967" cy="228571"/>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9632" y="4419600"/>
            <a:ext cx="173967" cy="228571"/>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7540" y="5715000"/>
            <a:ext cx="173967" cy="228571"/>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5322" y="5715000"/>
            <a:ext cx="173967" cy="228571"/>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105" y="5715000"/>
            <a:ext cx="173967" cy="228571"/>
          </a:xfrm>
          <a:prstGeom prst="rect">
            <a:avLst/>
          </a:prstGeom>
        </p:spPr>
      </p:pic>
      <p:sp>
        <p:nvSpPr>
          <p:cNvPr id="53" name="TextBox 52"/>
          <p:cNvSpPr txBox="1"/>
          <p:nvPr/>
        </p:nvSpPr>
        <p:spPr>
          <a:xfrm>
            <a:off x="38100" y="60856"/>
            <a:ext cx="89916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1290DE"/>
                </a:solidFill>
                <a:latin typeface="Arial" panose="020B0604020202020204" pitchFamily="34" charset="0"/>
                <a:cs typeface="Arial" panose="020B0604020202020204" pitchFamily="34" charset="0"/>
              </a:rPr>
              <a:t>Rearrangement of Dimensions</a:t>
            </a:r>
          </a:p>
          <a:p>
            <a:pPr algn="ctr" fontAlgn="auto">
              <a:spcBef>
                <a:spcPts val="0"/>
              </a:spcBef>
              <a:spcAft>
                <a:spcPts val="0"/>
              </a:spcAft>
            </a:pPr>
            <a:r>
              <a:rPr lang="en-US" sz="2000" b="0" i="1" dirty="0" smtClean="0">
                <a:solidFill>
                  <a:prstClr val="black"/>
                </a:solidFill>
                <a:latin typeface="Arial" panose="020B0604020202020204" pitchFamily="34" charset="0"/>
                <a:cs typeface="Arial" panose="020B0604020202020204" pitchFamily="34" charset="0"/>
              </a:rPr>
              <a:t>xyz2pipe Shifts the Order of Dimensions</a:t>
            </a:r>
          </a:p>
        </p:txBody>
      </p:sp>
    </p:spTree>
    <p:extLst>
      <p:ext uri="{BB962C8B-B14F-4D97-AF65-F5344CB8AC3E}">
        <p14:creationId xmlns:p14="http://schemas.microsoft.com/office/powerpoint/2010/main" val="1539252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extBox 22"/>
          <p:cNvSpPr txBox="1"/>
          <p:nvPr/>
        </p:nvSpPr>
        <p:spPr>
          <a:xfrm>
            <a:off x="228600" y="1066800"/>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pipe2xyz –x</a:t>
            </a:r>
          </a:p>
        </p:txBody>
      </p:sp>
      <p:sp>
        <p:nvSpPr>
          <p:cNvPr id="12" name="TextBox 11"/>
          <p:cNvSpPr txBox="1"/>
          <p:nvPr/>
        </p:nvSpPr>
        <p:spPr>
          <a:xfrm>
            <a:off x="4134954" y="1523999"/>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srgbClr val="0070C0"/>
                </a:solidFill>
              </a:rPr>
              <a:t>X</a:t>
            </a:r>
            <a:r>
              <a:rPr lang="en-US" sz="2400" b="0" dirty="0" smtClean="0">
                <a:solidFill>
                  <a:prstClr val="black"/>
                </a:solidFill>
              </a:rPr>
              <a:t>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grpSp>
        <p:nvGrpSpPr>
          <p:cNvPr id="16" name="Group 15"/>
          <p:cNvGrpSpPr/>
          <p:nvPr/>
        </p:nvGrpSpPr>
        <p:grpSpPr>
          <a:xfrm>
            <a:off x="821968" y="1524000"/>
            <a:ext cx="2835632" cy="800219"/>
            <a:chOff x="785392" y="2398654"/>
            <a:chExt cx="2835632" cy="800219"/>
          </a:xfrm>
        </p:grpSpPr>
        <p:sp>
          <p:nvSpPr>
            <p:cNvPr id="8" name="TextBox 7"/>
            <p:cNvSpPr txBox="1"/>
            <p:nvPr/>
          </p:nvSpPr>
          <p:spPr>
            <a:xfrm>
              <a:off x="990600" y="2398654"/>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392" y="2416792"/>
              <a:ext cx="341586" cy="45841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465" y="2416792"/>
              <a:ext cx="341586" cy="45841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260" y="2416792"/>
              <a:ext cx="341587" cy="458412"/>
            </a:xfrm>
            <a:prstGeom prst="rect">
              <a:avLst/>
            </a:prstGeom>
          </p:spPr>
        </p:pic>
      </p:grpSp>
      <p:grpSp>
        <p:nvGrpSpPr>
          <p:cNvPr id="19" name="Group 18"/>
          <p:cNvGrpSpPr/>
          <p:nvPr/>
        </p:nvGrpSpPr>
        <p:grpSpPr>
          <a:xfrm>
            <a:off x="780463" y="2832060"/>
            <a:ext cx="2838721" cy="800219"/>
            <a:chOff x="782303" y="3388554"/>
            <a:chExt cx="2838721" cy="800219"/>
          </a:xfrm>
        </p:grpSpPr>
        <p:sp>
          <p:nvSpPr>
            <p:cNvPr id="17" name="TextBox 16"/>
            <p:cNvSpPr txBox="1"/>
            <p:nvPr/>
          </p:nvSpPr>
          <p:spPr>
            <a:xfrm>
              <a:off x="990600" y="3388554"/>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303" y="3420963"/>
              <a:ext cx="341586" cy="45841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568" y="3420963"/>
              <a:ext cx="341586" cy="45841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927" y="3420962"/>
              <a:ext cx="795768" cy="457200"/>
            </a:xfrm>
            <a:prstGeom prst="rect">
              <a:avLst/>
            </a:prstGeom>
          </p:spPr>
        </p:pic>
      </p:grpSp>
      <p:grpSp>
        <p:nvGrpSpPr>
          <p:cNvPr id="35" name="Group 34"/>
          <p:cNvGrpSpPr/>
          <p:nvPr/>
        </p:nvGrpSpPr>
        <p:grpSpPr>
          <a:xfrm>
            <a:off x="818832" y="4140120"/>
            <a:ext cx="2800352" cy="800219"/>
            <a:chOff x="818832" y="4495800"/>
            <a:chExt cx="2800352" cy="800219"/>
          </a:xfrm>
        </p:grpSpPr>
        <p:sp>
          <p:nvSpPr>
            <p:cNvPr id="27" name="TextBox 26"/>
            <p:cNvSpPr txBox="1"/>
            <p:nvPr/>
          </p:nvSpPr>
          <p:spPr>
            <a:xfrm>
              <a:off x="988760" y="4495800"/>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32" y="4528209"/>
              <a:ext cx="341586" cy="458412"/>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4092" y="4528209"/>
              <a:ext cx="341586" cy="458412"/>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796" y="4528208"/>
              <a:ext cx="1370423" cy="457200"/>
            </a:xfrm>
            <a:prstGeom prst="rect">
              <a:avLst/>
            </a:prstGeom>
          </p:spPr>
        </p:pic>
      </p:grpSp>
      <p:grpSp>
        <p:nvGrpSpPr>
          <p:cNvPr id="36" name="Group 35"/>
          <p:cNvGrpSpPr/>
          <p:nvPr/>
        </p:nvGrpSpPr>
        <p:grpSpPr>
          <a:xfrm>
            <a:off x="801414" y="5448181"/>
            <a:ext cx="2809061" cy="800219"/>
            <a:chOff x="810123" y="5295781"/>
            <a:chExt cx="2809061" cy="800219"/>
          </a:xfrm>
        </p:grpSpPr>
        <p:sp>
          <p:nvSpPr>
            <p:cNvPr id="31" name="TextBox 30"/>
            <p:cNvSpPr txBox="1"/>
            <p:nvPr/>
          </p:nvSpPr>
          <p:spPr>
            <a:xfrm>
              <a:off x="988760" y="5295781"/>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123" y="5328190"/>
              <a:ext cx="341586" cy="458412"/>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3549" y="5328190"/>
              <a:ext cx="341586" cy="458412"/>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301" y="5328189"/>
              <a:ext cx="1936408" cy="457200"/>
            </a:xfrm>
            <a:prstGeom prst="rect">
              <a:avLst/>
            </a:prstGeom>
          </p:spPr>
        </p:pic>
      </p:grpSp>
      <p:sp>
        <p:nvSpPr>
          <p:cNvPr id="37" name="TextBox 36"/>
          <p:cNvSpPr txBox="1"/>
          <p:nvPr/>
        </p:nvSpPr>
        <p:spPr>
          <a:xfrm>
            <a:off x="228600" y="2372401"/>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pipe2xyz –y</a:t>
            </a:r>
          </a:p>
        </p:txBody>
      </p:sp>
      <p:sp>
        <p:nvSpPr>
          <p:cNvPr id="38" name="TextBox 37"/>
          <p:cNvSpPr txBox="1"/>
          <p:nvPr/>
        </p:nvSpPr>
        <p:spPr>
          <a:xfrm>
            <a:off x="228600" y="3678002"/>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pipe2xyz –z</a:t>
            </a:r>
          </a:p>
        </p:txBody>
      </p:sp>
      <p:sp>
        <p:nvSpPr>
          <p:cNvPr id="39" name="TextBox 38"/>
          <p:cNvSpPr txBox="1"/>
          <p:nvPr/>
        </p:nvSpPr>
        <p:spPr>
          <a:xfrm>
            <a:off x="228600" y="4983602"/>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pipe2xyz –a</a:t>
            </a:r>
          </a:p>
        </p:txBody>
      </p:sp>
      <p:sp>
        <p:nvSpPr>
          <p:cNvPr id="40" name="TextBox 39"/>
          <p:cNvSpPr txBox="1"/>
          <p:nvPr/>
        </p:nvSpPr>
        <p:spPr>
          <a:xfrm>
            <a:off x="4134954" y="2832059"/>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srgbClr val="0070C0"/>
                </a:solidFill>
              </a:rPr>
              <a:t>Y</a:t>
            </a:r>
            <a:r>
              <a:rPr lang="en-US" sz="2400" b="0" dirty="0" smtClean="0">
                <a:solidFill>
                  <a:srgbClr val="0070C0"/>
                </a:solidFill>
              </a:rPr>
              <a:t>    X</a:t>
            </a:r>
            <a:r>
              <a:rPr lang="en-US" sz="2400" b="0" dirty="0" smtClean="0">
                <a:solidFill>
                  <a:prstClr val="black"/>
                </a:solidFill>
              </a:rPr>
              <a:t>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41" name="TextBox 40"/>
          <p:cNvSpPr txBox="1"/>
          <p:nvPr/>
        </p:nvSpPr>
        <p:spPr>
          <a:xfrm>
            <a:off x="4134954" y="4140120"/>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srgbClr val="0070C0"/>
                </a:solidFill>
              </a:rPr>
              <a:t>Y</a:t>
            </a:r>
            <a:r>
              <a:rPr lang="en-US" sz="2400" b="0" dirty="0" smtClean="0">
                <a:solidFill>
                  <a:srgbClr val="0070C0"/>
                </a:solidFill>
              </a:rPr>
              <a:t>    </a:t>
            </a:r>
            <a:r>
              <a:rPr lang="en-US" sz="2400" b="0" dirty="0">
                <a:solidFill>
                  <a:srgbClr val="0070C0"/>
                </a:solidFill>
              </a:rPr>
              <a:t>Z</a:t>
            </a:r>
            <a:r>
              <a:rPr lang="en-US" sz="2400" b="0" dirty="0" smtClean="0">
                <a:solidFill>
                  <a:srgbClr val="0070C0"/>
                </a:solidFill>
              </a:rPr>
              <a:t>    </a:t>
            </a:r>
            <a:r>
              <a:rPr lang="en-US" sz="2400" b="0" dirty="0">
                <a:solidFill>
                  <a:srgbClr val="0070C0"/>
                </a:solidFill>
              </a:rPr>
              <a:t>X</a:t>
            </a:r>
            <a:r>
              <a:rPr lang="en-US" sz="2400" b="0" dirty="0" smtClean="0">
                <a:solidFill>
                  <a:srgbClr val="0070C0"/>
                </a:solidFill>
              </a:rPr>
              <a:t>    </a:t>
            </a:r>
            <a:r>
              <a:rPr lang="en-US" sz="2400" b="0" dirty="0" smtClean="0">
                <a:solidFill>
                  <a:prstClr val="black"/>
                </a:solidFill>
              </a:rPr>
              <a:t>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42" name="TextBox 41"/>
          <p:cNvSpPr txBox="1"/>
          <p:nvPr/>
        </p:nvSpPr>
        <p:spPr>
          <a:xfrm>
            <a:off x="4134954" y="5445267"/>
            <a:ext cx="2553229"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srgbClr val="0070C0"/>
                </a:solidFill>
              </a:rPr>
              <a:t>Y</a:t>
            </a:r>
            <a:r>
              <a:rPr lang="en-US" sz="2400" b="0" dirty="0" smtClean="0">
                <a:solidFill>
                  <a:srgbClr val="0070C0"/>
                </a:solidFill>
              </a:rPr>
              <a:t>    </a:t>
            </a:r>
            <a:r>
              <a:rPr lang="en-US" sz="2400" b="0" dirty="0">
                <a:solidFill>
                  <a:srgbClr val="0070C0"/>
                </a:solidFill>
              </a:rPr>
              <a:t>Z</a:t>
            </a:r>
            <a:r>
              <a:rPr lang="en-US" sz="2400" b="0" dirty="0" smtClean="0">
                <a:solidFill>
                  <a:srgbClr val="0070C0"/>
                </a:solidFill>
              </a:rPr>
              <a:t>    </a:t>
            </a:r>
            <a:r>
              <a:rPr lang="en-US" sz="2400" b="0" dirty="0">
                <a:solidFill>
                  <a:srgbClr val="0070C0"/>
                </a:solidFill>
              </a:rPr>
              <a:t>A</a:t>
            </a:r>
            <a:r>
              <a:rPr lang="en-US" sz="2400" b="0" dirty="0" smtClean="0">
                <a:solidFill>
                  <a:srgbClr val="0070C0"/>
                </a:solidFill>
              </a:rPr>
              <a:t>    </a:t>
            </a:r>
            <a:r>
              <a:rPr lang="en-US" sz="2400" b="0" dirty="0">
                <a:solidFill>
                  <a:srgbClr val="0070C0"/>
                </a:solidFill>
              </a:rPr>
              <a:t>X</a:t>
            </a:r>
            <a:r>
              <a:rPr lang="en-US" sz="2400" b="0" dirty="0" smtClean="0">
                <a:solidFill>
                  <a:srgbClr val="0070C0"/>
                </a:solidFill>
              </a:rPr>
              <a:t>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5587" y="3106082"/>
            <a:ext cx="173967" cy="228569"/>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600" y="4419630"/>
            <a:ext cx="173967" cy="228569"/>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9632" y="4419601"/>
            <a:ext cx="173967" cy="228569"/>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7540" y="5715001"/>
            <a:ext cx="173967" cy="228569"/>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5322" y="5715001"/>
            <a:ext cx="173967" cy="228569"/>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105" y="5715001"/>
            <a:ext cx="173967" cy="228569"/>
          </a:xfrm>
          <a:prstGeom prst="rect">
            <a:avLst/>
          </a:prstGeom>
        </p:spPr>
      </p:pic>
      <p:sp>
        <p:nvSpPr>
          <p:cNvPr id="53" name="TextBox 52"/>
          <p:cNvSpPr txBox="1"/>
          <p:nvPr/>
        </p:nvSpPr>
        <p:spPr>
          <a:xfrm>
            <a:off x="38100" y="60856"/>
            <a:ext cx="89916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1290DE"/>
                </a:solidFill>
                <a:latin typeface="Arial" panose="020B0604020202020204" pitchFamily="34" charset="0"/>
                <a:cs typeface="Arial" panose="020B0604020202020204" pitchFamily="34" charset="0"/>
              </a:rPr>
              <a:t>Rearrangement of Dimensions</a:t>
            </a:r>
          </a:p>
          <a:p>
            <a:pPr algn="ctr" fontAlgn="auto">
              <a:spcBef>
                <a:spcPts val="0"/>
              </a:spcBef>
              <a:spcAft>
                <a:spcPts val="0"/>
              </a:spcAft>
            </a:pPr>
            <a:r>
              <a:rPr lang="en-US" sz="2000" b="0" i="1" dirty="0" smtClean="0">
                <a:solidFill>
                  <a:prstClr val="black"/>
                </a:solidFill>
                <a:latin typeface="Arial" panose="020B0604020202020204" pitchFamily="34" charset="0"/>
                <a:cs typeface="Arial" panose="020B0604020202020204" pitchFamily="34" charset="0"/>
              </a:rPr>
              <a:t>pipe2xyz Shifts the Order of Dimensions, Complementary to xyz2pipe</a:t>
            </a:r>
          </a:p>
        </p:txBody>
      </p:sp>
    </p:spTree>
    <p:extLst>
      <p:ext uri="{BB962C8B-B14F-4D97-AF65-F5344CB8AC3E}">
        <p14:creationId xmlns:p14="http://schemas.microsoft.com/office/powerpoint/2010/main" val="321625173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extBox 22"/>
          <p:cNvSpPr txBox="1"/>
          <p:nvPr/>
        </p:nvSpPr>
        <p:spPr>
          <a:xfrm>
            <a:off x="228600" y="1066800"/>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xyz2pipe –x   |</a:t>
            </a:r>
          </a:p>
        </p:txBody>
      </p:sp>
      <p:sp>
        <p:nvSpPr>
          <p:cNvPr id="12" name="TextBox 11"/>
          <p:cNvSpPr txBox="1"/>
          <p:nvPr/>
        </p:nvSpPr>
        <p:spPr>
          <a:xfrm>
            <a:off x="7010399" y="1523999"/>
            <a:ext cx="2057400"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srgbClr val="0070C0"/>
                </a:solidFill>
              </a:rPr>
              <a:t>X</a:t>
            </a:r>
            <a:r>
              <a:rPr lang="en-US" sz="2400" b="0" dirty="0" smtClean="0">
                <a:solidFill>
                  <a:prstClr val="black"/>
                </a:solidFill>
              </a:rPr>
              <a:t>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grpSp>
        <p:nvGrpSpPr>
          <p:cNvPr id="16" name="Group 15"/>
          <p:cNvGrpSpPr/>
          <p:nvPr/>
        </p:nvGrpSpPr>
        <p:grpSpPr>
          <a:xfrm>
            <a:off x="761005" y="1524000"/>
            <a:ext cx="2896595" cy="800219"/>
            <a:chOff x="724429" y="2398654"/>
            <a:chExt cx="2896595" cy="800219"/>
          </a:xfrm>
        </p:grpSpPr>
        <p:sp>
          <p:nvSpPr>
            <p:cNvPr id="8" name="TextBox 7"/>
            <p:cNvSpPr txBox="1"/>
            <p:nvPr/>
          </p:nvSpPr>
          <p:spPr>
            <a:xfrm>
              <a:off x="990600" y="2398654"/>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29" y="2416792"/>
              <a:ext cx="341587" cy="45841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338" y="2416792"/>
              <a:ext cx="341587" cy="45841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24" y="2416792"/>
              <a:ext cx="341587" cy="458412"/>
            </a:xfrm>
            <a:prstGeom prst="rect">
              <a:avLst/>
            </a:prstGeom>
          </p:spPr>
        </p:pic>
      </p:grpSp>
      <p:grpSp>
        <p:nvGrpSpPr>
          <p:cNvPr id="19" name="Group 18"/>
          <p:cNvGrpSpPr/>
          <p:nvPr/>
        </p:nvGrpSpPr>
        <p:grpSpPr>
          <a:xfrm>
            <a:off x="684664" y="2832060"/>
            <a:ext cx="2934520" cy="800219"/>
            <a:chOff x="686504" y="3388554"/>
            <a:chExt cx="2934520" cy="800219"/>
          </a:xfrm>
        </p:grpSpPr>
        <p:sp>
          <p:nvSpPr>
            <p:cNvPr id="17" name="TextBox 16"/>
            <p:cNvSpPr txBox="1"/>
            <p:nvPr/>
          </p:nvSpPr>
          <p:spPr>
            <a:xfrm>
              <a:off x="990600" y="3388554"/>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504" y="3420963"/>
              <a:ext cx="341587" cy="45841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6441" y="3420963"/>
              <a:ext cx="341587" cy="45841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091" y="3420962"/>
              <a:ext cx="795768" cy="457200"/>
            </a:xfrm>
            <a:prstGeom prst="rect">
              <a:avLst/>
            </a:prstGeom>
          </p:spPr>
        </p:pic>
      </p:grpSp>
      <p:grpSp>
        <p:nvGrpSpPr>
          <p:cNvPr id="35" name="Group 34"/>
          <p:cNvGrpSpPr/>
          <p:nvPr/>
        </p:nvGrpSpPr>
        <p:grpSpPr>
          <a:xfrm>
            <a:off x="684664" y="4140120"/>
            <a:ext cx="2934520" cy="800219"/>
            <a:chOff x="684664" y="4495800"/>
            <a:chExt cx="2934520" cy="800219"/>
          </a:xfrm>
        </p:grpSpPr>
        <p:sp>
          <p:nvSpPr>
            <p:cNvPr id="27" name="TextBox 26"/>
            <p:cNvSpPr txBox="1"/>
            <p:nvPr/>
          </p:nvSpPr>
          <p:spPr>
            <a:xfrm>
              <a:off x="988760" y="4495800"/>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64" y="4528209"/>
              <a:ext cx="341587" cy="458412"/>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965" y="4528209"/>
              <a:ext cx="341587" cy="458412"/>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542" y="4528208"/>
              <a:ext cx="1370423" cy="457200"/>
            </a:xfrm>
            <a:prstGeom prst="rect">
              <a:avLst/>
            </a:prstGeom>
          </p:spPr>
        </p:pic>
      </p:grpSp>
      <p:grpSp>
        <p:nvGrpSpPr>
          <p:cNvPr id="36" name="Group 35"/>
          <p:cNvGrpSpPr/>
          <p:nvPr/>
        </p:nvGrpSpPr>
        <p:grpSpPr>
          <a:xfrm>
            <a:off x="675955" y="5448181"/>
            <a:ext cx="2934520" cy="800219"/>
            <a:chOff x="684664" y="5295781"/>
            <a:chExt cx="2934520" cy="800219"/>
          </a:xfrm>
        </p:grpSpPr>
        <p:sp>
          <p:nvSpPr>
            <p:cNvPr id="31" name="TextBox 30"/>
            <p:cNvSpPr txBox="1"/>
            <p:nvPr/>
          </p:nvSpPr>
          <p:spPr>
            <a:xfrm>
              <a:off x="988760" y="5295781"/>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64" y="5328190"/>
              <a:ext cx="341587" cy="458412"/>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877" y="5328190"/>
              <a:ext cx="341587" cy="458412"/>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470" y="5328189"/>
              <a:ext cx="1936408" cy="457200"/>
            </a:xfrm>
            <a:prstGeom prst="rect">
              <a:avLst/>
            </a:prstGeom>
          </p:spPr>
        </p:pic>
      </p:grpSp>
      <p:sp>
        <p:nvSpPr>
          <p:cNvPr id="37" name="TextBox 36"/>
          <p:cNvSpPr txBox="1"/>
          <p:nvPr/>
        </p:nvSpPr>
        <p:spPr>
          <a:xfrm>
            <a:off x="228600" y="2372401"/>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xyz2pipe –y   |</a:t>
            </a:r>
          </a:p>
        </p:txBody>
      </p:sp>
      <p:sp>
        <p:nvSpPr>
          <p:cNvPr id="38" name="TextBox 37"/>
          <p:cNvSpPr txBox="1"/>
          <p:nvPr/>
        </p:nvSpPr>
        <p:spPr>
          <a:xfrm>
            <a:off x="228600" y="3678002"/>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xyz2pipe –z   |</a:t>
            </a:r>
          </a:p>
        </p:txBody>
      </p:sp>
      <p:sp>
        <p:nvSpPr>
          <p:cNvPr id="39" name="TextBox 38"/>
          <p:cNvSpPr txBox="1"/>
          <p:nvPr/>
        </p:nvSpPr>
        <p:spPr>
          <a:xfrm>
            <a:off x="228600" y="4983602"/>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xyz2pipe –a   |</a:t>
            </a:r>
          </a:p>
        </p:txBody>
      </p:sp>
      <p:sp>
        <p:nvSpPr>
          <p:cNvPr id="40" name="TextBox 39"/>
          <p:cNvSpPr txBox="1"/>
          <p:nvPr/>
        </p:nvSpPr>
        <p:spPr>
          <a:xfrm>
            <a:off x="7047970" y="2832059"/>
            <a:ext cx="2019830"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srgbClr val="0070C0"/>
                </a:solidFill>
              </a:rPr>
              <a:t>X    Y</a:t>
            </a:r>
            <a:r>
              <a:rPr lang="en-US" sz="2400" b="0" dirty="0" smtClean="0">
                <a:solidFill>
                  <a:prstClr val="black"/>
                </a:solidFill>
              </a:rPr>
              <a:t>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41" name="TextBox 40"/>
          <p:cNvSpPr txBox="1"/>
          <p:nvPr/>
        </p:nvSpPr>
        <p:spPr>
          <a:xfrm>
            <a:off x="7047970" y="4140120"/>
            <a:ext cx="2019830"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srgbClr val="0070C0"/>
                </a:solidFill>
              </a:rPr>
              <a:t>X</a:t>
            </a:r>
            <a:r>
              <a:rPr lang="en-US" sz="2400" b="0" dirty="0" smtClean="0">
                <a:solidFill>
                  <a:srgbClr val="0070C0"/>
                </a:solidFill>
              </a:rPr>
              <a:t>    Y    Z    </a:t>
            </a:r>
            <a:r>
              <a:rPr lang="en-US" sz="2400" b="0" dirty="0" smtClean="0">
                <a:solidFill>
                  <a:prstClr val="black"/>
                </a:solidFill>
              </a:rPr>
              <a:t>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sp>
        <p:nvSpPr>
          <p:cNvPr id="42" name="TextBox 41"/>
          <p:cNvSpPr txBox="1"/>
          <p:nvPr/>
        </p:nvSpPr>
        <p:spPr>
          <a:xfrm>
            <a:off x="7047970" y="5445267"/>
            <a:ext cx="2019830"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srgbClr val="0070C0"/>
                </a:solidFill>
              </a:rPr>
              <a:t>X</a:t>
            </a:r>
            <a:r>
              <a:rPr lang="en-US" sz="2400" b="0" dirty="0" smtClean="0">
                <a:solidFill>
                  <a:srgbClr val="0070C0"/>
                </a:solidFill>
              </a:rPr>
              <a:t>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5587" y="3106081"/>
            <a:ext cx="173967" cy="228571"/>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600" y="4419629"/>
            <a:ext cx="173967" cy="228571"/>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9632" y="4419600"/>
            <a:ext cx="173967" cy="228571"/>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7540" y="5715000"/>
            <a:ext cx="173967" cy="228571"/>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5322" y="5715000"/>
            <a:ext cx="173967" cy="228571"/>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3105" y="5715000"/>
            <a:ext cx="173967" cy="228571"/>
          </a:xfrm>
          <a:prstGeom prst="rect">
            <a:avLst/>
          </a:prstGeom>
        </p:spPr>
      </p:pic>
      <p:sp>
        <p:nvSpPr>
          <p:cNvPr id="53" name="TextBox 52"/>
          <p:cNvSpPr txBox="1"/>
          <p:nvPr/>
        </p:nvSpPr>
        <p:spPr>
          <a:xfrm>
            <a:off x="38100" y="60856"/>
            <a:ext cx="89916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1290DE"/>
                </a:solidFill>
                <a:latin typeface="Arial" panose="020B0604020202020204" pitchFamily="34" charset="0"/>
                <a:cs typeface="Arial" panose="020B0604020202020204" pitchFamily="34" charset="0"/>
              </a:rPr>
              <a:t>Rearrangement of Dimensions</a:t>
            </a:r>
          </a:p>
          <a:p>
            <a:pPr algn="ctr" fontAlgn="auto">
              <a:spcBef>
                <a:spcPts val="0"/>
              </a:spcBef>
              <a:spcAft>
                <a:spcPts val="0"/>
              </a:spcAft>
            </a:pPr>
            <a:r>
              <a:rPr lang="en-US" sz="2000" b="0" i="1" dirty="0" smtClean="0">
                <a:solidFill>
                  <a:prstClr val="black"/>
                </a:solidFill>
                <a:latin typeface="Arial" panose="020B0604020202020204" pitchFamily="34" charset="0"/>
                <a:cs typeface="Arial" panose="020B0604020202020204" pitchFamily="34" charset="0"/>
              </a:rPr>
              <a:t>xyz2pipe | pipe2xyz to Conserve the Order of Dimensions</a:t>
            </a:r>
          </a:p>
        </p:txBody>
      </p:sp>
      <p:sp>
        <p:nvSpPr>
          <p:cNvPr id="54" name="TextBox 53"/>
          <p:cNvSpPr txBox="1"/>
          <p:nvPr/>
        </p:nvSpPr>
        <p:spPr>
          <a:xfrm>
            <a:off x="3276600" y="1066800"/>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pipe2xyz –x</a:t>
            </a:r>
          </a:p>
        </p:txBody>
      </p:sp>
      <p:grpSp>
        <p:nvGrpSpPr>
          <p:cNvPr id="55" name="Group 54"/>
          <p:cNvGrpSpPr/>
          <p:nvPr/>
        </p:nvGrpSpPr>
        <p:grpSpPr>
          <a:xfrm>
            <a:off x="3869968" y="1524000"/>
            <a:ext cx="2835632" cy="800219"/>
            <a:chOff x="785392" y="2398654"/>
            <a:chExt cx="2835632" cy="800219"/>
          </a:xfrm>
        </p:grpSpPr>
        <p:sp>
          <p:nvSpPr>
            <p:cNvPr id="56" name="TextBox 55"/>
            <p:cNvSpPr txBox="1"/>
            <p:nvPr/>
          </p:nvSpPr>
          <p:spPr>
            <a:xfrm>
              <a:off x="990600" y="2398654"/>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smtClean="0">
                  <a:solidFill>
                    <a:prstClr val="black"/>
                  </a:solidFill>
                </a:rPr>
                <a:t>X    Y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5392" y="2416792"/>
              <a:ext cx="341586" cy="45841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6465" y="2416792"/>
              <a:ext cx="341586" cy="458412"/>
            </a:xfrm>
            <a:prstGeom prst="rect">
              <a:avLst/>
            </a:prstGeom>
          </p:spPr>
        </p:pic>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260" y="2416792"/>
              <a:ext cx="341587" cy="458412"/>
            </a:xfrm>
            <a:prstGeom prst="rect">
              <a:avLst/>
            </a:prstGeom>
          </p:spPr>
        </p:pic>
      </p:grpSp>
      <p:grpSp>
        <p:nvGrpSpPr>
          <p:cNvPr id="60" name="Group 59"/>
          <p:cNvGrpSpPr/>
          <p:nvPr/>
        </p:nvGrpSpPr>
        <p:grpSpPr>
          <a:xfrm>
            <a:off x="3828463" y="2832060"/>
            <a:ext cx="2838721" cy="800219"/>
            <a:chOff x="782303" y="3388554"/>
            <a:chExt cx="2838721" cy="800219"/>
          </a:xfrm>
        </p:grpSpPr>
        <p:sp>
          <p:nvSpPr>
            <p:cNvPr id="61" name="TextBox 60"/>
            <p:cNvSpPr txBox="1"/>
            <p:nvPr/>
          </p:nvSpPr>
          <p:spPr>
            <a:xfrm>
              <a:off x="990600" y="3388554"/>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prstClr val="black"/>
                  </a:solidFill>
                </a:rPr>
                <a:t>Y</a:t>
              </a:r>
              <a:r>
                <a:rPr lang="en-US" sz="2400" b="0" dirty="0" smtClean="0">
                  <a:solidFill>
                    <a:prstClr val="black"/>
                  </a:solidFill>
                </a:rPr>
                <a:t>    X     Z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303" y="3420963"/>
              <a:ext cx="341586" cy="458412"/>
            </a:xfrm>
            <a:prstGeom prst="rect">
              <a:avLst/>
            </a:prstGeom>
          </p:spPr>
        </p:pic>
        <p:pic>
          <p:nvPicPr>
            <p:cNvPr id="63"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2568" y="3420963"/>
              <a:ext cx="341586" cy="458412"/>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927" y="3420962"/>
              <a:ext cx="795768" cy="457200"/>
            </a:xfrm>
            <a:prstGeom prst="rect">
              <a:avLst/>
            </a:prstGeom>
          </p:spPr>
        </p:pic>
      </p:grpSp>
      <p:grpSp>
        <p:nvGrpSpPr>
          <p:cNvPr id="65" name="Group 64"/>
          <p:cNvGrpSpPr/>
          <p:nvPr/>
        </p:nvGrpSpPr>
        <p:grpSpPr>
          <a:xfrm>
            <a:off x="3866832" y="4140120"/>
            <a:ext cx="2800352" cy="800219"/>
            <a:chOff x="818832" y="4495800"/>
            <a:chExt cx="2800352" cy="800219"/>
          </a:xfrm>
        </p:grpSpPr>
        <p:sp>
          <p:nvSpPr>
            <p:cNvPr id="66" name="TextBox 65"/>
            <p:cNvSpPr txBox="1"/>
            <p:nvPr/>
          </p:nvSpPr>
          <p:spPr>
            <a:xfrm>
              <a:off x="988760" y="4495800"/>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prstClr val="black"/>
                  </a:solidFill>
                </a:rPr>
                <a:t>Z</a:t>
              </a:r>
              <a:r>
                <a:rPr lang="en-US" sz="2400" b="0" dirty="0" smtClean="0">
                  <a:solidFill>
                    <a:prstClr val="black"/>
                  </a:solidFill>
                </a:rPr>
                <a:t>    </a:t>
              </a:r>
              <a:r>
                <a:rPr lang="en-US" sz="2400" b="0" dirty="0">
                  <a:solidFill>
                    <a:prstClr val="black"/>
                  </a:solidFill>
                </a:rPr>
                <a:t>X</a:t>
              </a:r>
              <a:r>
                <a:rPr lang="en-US" sz="2400" b="0" dirty="0" smtClean="0">
                  <a:solidFill>
                    <a:prstClr val="black"/>
                  </a:solidFill>
                </a:rPr>
                <a:t>     </a:t>
              </a:r>
              <a:r>
                <a:rPr lang="en-US" sz="2400" b="0" dirty="0">
                  <a:solidFill>
                    <a:prstClr val="black"/>
                  </a:solidFill>
                </a:rPr>
                <a:t>Y</a:t>
              </a:r>
              <a:r>
                <a:rPr lang="en-US" sz="2400" b="0" dirty="0" smtClean="0">
                  <a:solidFill>
                    <a:prstClr val="black"/>
                  </a:solidFill>
                </a:rPr>
                <a:t>     A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832" y="4528209"/>
              <a:ext cx="341586" cy="458412"/>
            </a:xfrm>
            <a:prstGeom prst="rect">
              <a:avLst/>
            </a:prstGeom>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4092" y="4528209"/>
              <a:ext cx="341586" cy="458412"/>
            </a:xfrm>
            <a:prstGeom prst="rect">
              <a:avLst/>
            </a:prstGeom>
          </p:spPr>
        </p:pic>
        <p:pic>
          <p:nvPicPr>
            <p:cNvPr id="69" name="Picture 6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796" y="4528208"/>
              <a:ext cx="1370423" cy="457200"/>
            </a:xfrm>
            <a:prstGeom prst="rect">
              <a:avLst/>
            </a:prstGeom>
          </p:spPr>
        </p:pic>
      </p:grpSp>
      <p:grpSp>
        <p:nvGrpSpPr>
          <p:cNvPr id="70" name="Group 69"/>
          <p:cNvGrpSpPr/>
          <p:nvPr/>
        </p:nvGrpSpPr>
        <p:grpSpPr>
          <a:xfrm>
            <a:off x="3849414" y="5448181"/>
            <a:ext cx="2809061" cy="800219"/>
            <a:chOff x="810123" y="5295781"/>
            <a:chExt cx="2809061" cy="800219"/>
          </a:xfrm>
        </p:grpSpPr>
        <p:sp>
          <p:nvSpPr>
            <p:cNvPr id="71" name="TextBox 70"/>
            <p:cNvSpPr txBox="1"/>
            <p:nvPr/>
          </p:nvSpPr>
          <p:spPr>
            <a:xfrm>
              <a:off x="988760" y="5295781"/>
              <a:ext cx="2630424" cy="800219"/>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defTabSz="365760">
                <a:spcBef>
                  <a:spcPts val="0"/>
                </a:spcBef>
              </a:pPr>
              <a:r>
                <a:rPr lang="en-US" sz="2400" b="0" dirty="0">
                  <a:solidFill>
                    <a:prstClr val="black"/>
                  </a:solidFill>
                </a:rPr>
                <a:t>A</a:t>
              </a:r>
              <a:r>
                <a:rPr lang="en-US" sz="2400" b="0" dirty="0" smtClean="0">
                  <a:solidFill>
                    <a:prstClr val="black"/>
                  </a:solidFill>
                </a:rPr>
                <a:t>    </a:t>
              </a:r>
              <a:r>
                <a:rPr lang="en-US" sz="2400" b="0" dirty="0">
                  <a:solidFill>
                    <a:prstClr val="black"/>
                  </a:solidFill>
                </a:rPr>
                <a:t>X</a:t>
              </a:r>
              <a:r>
                <a:rPr lang="en-US" sz="2400" b="0" dirty="0" smtClean="0">
                  <a:solidFill>
                    <a:prstClr val="black"/>
                  </a:solidFill>
                </a:rPr>
                <a:t>     </a:t>
              </a:r>
              <a:r>
                <a:rPr lang="en-US" sz="2400" b="0" dirty="0">
                  <a:solidFill>
                    <a:prstClr val="black"/>
                  </a:solidFill>
                </a:rPr>
                <a:t>Y</a:t>
              </a:r>
              <a:r>
                <a:rPr lang="en-US" sz="2400" b="0" dirty="0" smtClean="0">
                  <a:solidFill>
                    <a:prstClr val="black"/>
                  </a:solidFill>
                </a:rPr>
                <a:t>     </a:t>
              </a:r>
              <a:r>
                <a:rPr lang="en-US" sz="2400" b="0" dirty="0">
                  <a:solidFill>
                    <a:prstClr val="black"/>
                  </a:solidFill>
                </a:rPr>
                <a:t>Z</a:t>
              </a:r>
              <a:r>
                <a:rPr lang="en-US" sz="2400" b="0" dirty="0" smtClean="0">
                  <a:solidFill>
                    <a:prstClr val="black"/>
                  </a:solidFill>
                </a:rPr>
                <a:t> </a:t>
              </a:r>
            </a:p>
            <a:p>
              <a:pPr marL="342900" indent="-342900" defTabSz="365760">
                <a:spcBef>
                  <a:spcPts val="0"/>
                </a:spcBef>
                <a:buFont typeface="Wingdings" panose="05000000000000000000" pitchFamily="2" charset="2"/>
                <a:buChar char="§"/>
              </a:pPr>
              <a:endParaRPr lang="en-US" sz="1200" b="0" dirty="0">
                <a:solidFill>
                  <a:prstClr val="black"/>
                </a:solidFill>
              </a:endParaRPr>
            </a:p>
          </p:txBody>
        </p:sp>
        <p:pic>
          <p:nvPicPr>
            <p:cNvPr id="72" name="Picture 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123" y="5328190"/>
              <a:ext cx="341586" cy="458412"/>
            </a:xfrm>
            <a:prstGeom prst="rect">
              <a:avLst/>
            </a:prstGeom>
          </p:spPr>
        </p:pic>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3549" y="5328190"/>
              <a:ext cx="341586" cy="458412"/>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301" y="5328189"/>
              <a:ext cx="1936408" cy="457200"/>
            </a:xfrm>
            <a:prstGeom prst="rect">
              <a:avLst/>
            </a:prstGeom>
          </p:spPr>
        </p:pic>
      </p:grpSp>
      <p:sp>
        <p:nvSpPr>
          <p:cNvPr id="75" name="TextBox 74"/>
          <p:cNvSpPr txBox="1"/>
          <p:nvPr/>
        </p:nvSpPr>
        <p:spPr>
          <a:xfrm>
            <a:off x="3276600" y="2372401"/>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pipe2xyz –y</a:t>
            </a:r>
          </a:p>
        </p:txBody>
      </p:sp>
      <p:sp>
        <p:nvSpPr>
          <p:cNvPr id="76" name="TextBox 75"/>
          <p:cNvSpPr txBox="1"/>
          <p:nvPr/>
        </p:nvSpPr>
        <p:spPr>
          <a:xfrm>
            <a:off x="3276600" y="3678002"/>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pipe2xyz –z</a:t>
            </a:r>
          </a:p>
        </p:txBody>
      </p:sp>
      <p:sp>
        <p:nvSpPr>
          <p:cNvPr id="77" name="TextBox 76"/>
          <p:cNvSpPr txBox="1"/>
          <p:nvPr/>
        </p:nvSpPr>
        <p:spPr>
          <a:xfrm>
            <a:off x="3276600" y="4983602"/>
            <a:ext cx="3657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pipe2xyz –a</a:t>
            </a:r>
          </a:p>
        </p:txBody>
      </p:sp>
      <p:pic>
        <p:nvPicPr>
          <p:cNvPr id="78" name="Picture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9642" y="3106082"/>
            <a:ext cx="173967" cy="228569"/>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5655" y="4419630"/>
            <a:ext cx="173967" cy="228569"/>
          </a:xfrm>
          <a:prstGeom prst="rect">
            <a:avLst/>
          </a:prstGeom>
        </p:spPr>
      </p:pic>
      <p:pic>
        <p:nvPicPr>
          <p:cNvPr id="80" name="Picture 7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3687" y="4419601"/>
            <a:ext cx="173967" cy="228569"/>
          </a:xfrm>
          <a:prstGeom prst="rect">
            <a:avLst/>
          </a:prstGeom>
        </p:spPr>
      </p:pic>
      <p:pic>
        <p:nvPicPr>
          <p:cNvPr id="81" name="Picture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1595" y="5715001"/>
            <a:ext cx="173967" cy="228569"/>
          </a:xfrm>
          <a:prstGeom prst="rect">
            <a:avLst/>
          </a:prstGeom>
        </p:spPr>
      </p:pic>
      <p:pic>
        <p:nvPicPr>
          <p:cNvPr id="82" name="Picture 8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79377" y="5715001"/>
            <a:ext cx="173967" cy="228569"/>
          </a:xfrm>
          <a:prstGeom prst="rect">
            <a:avLst/>
          </a:prstGeom>
        </p:spPr>
      </p:pic>
      <p:pic>
        <p:nvPicPr>
          <p:cNvPr id="83" name="Picture 8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7160" y="5715001"/>
            <a:ext cx="173967" cy="228569"/>
          </a:xfrm>
          <a:prstGeom prst="rect">
            <a:avLst/>
          </a:prstGeom>
        </p:spPr>
      </p:pic>
      <p:sp>
        <p:nvSpPr>
          <p:cNvPr id="84" name="TextBox 83"/>
          <p:cNvSpPr txBox="1"/>
          <p:nvPr/>
        </p:nvSpPr>
        <p:spPr>
          <a:xfrm>
            <a:off x="6477000" y="1088566"/>
            <a:ext cx="2151017" cy="461665"/>
          </a:xfrm>
          <a:prstGeom prst="rect">
            <a:avLst/>
          </a:prstGeom>
          <a:noFill/>
        </p:spPr>
        <p:txBody>
          <a:bodyPr wrap="square" rtlCol="0">
            <a:spAutoFit/>
          </a:bodyPr>
          <a:lstStyle/>
          <a:p>
            <a:r>
              <a:rPr lang="en-US" sz="2400" b="0" i="1" dirty="0" smtClean="0">
                <a:solidFill>
                  <a:srgbClr val="C00000"/>
                </a:solidFill>
              </a:rPr>
              <a:t>Final Order:</a:t>
            </a:r>
            <a:endParaRPr lang="en-US" sz="2400" b="0" i="1" dirty="0">
              <a:solidFill>
                <a:srgbClr val="C00000"/>
              </a:solidFill>
            </a:endParaRPr>
          </a:p>
        </p:txBody>
      </p:sp>
    </p:spTree>
    <p:extLst>
      <p:ext uri="{BB962C8B-B14F-4D97-AF65-F5344CB8AC3E}">
        <p14:creationId xmlns:p14="http://schemas.microsoft.com/office/powerpoint/2010/main" val="3121181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78922" y="1306457"/>
            <a:ext cx="6934199" cy="789960"/>
          </a:xfrm>
          <a:prstGeom prst="rect">
            <a:avLst/>
          </a:prstGeom>
          <a:noFill/>
        </p:spPr>
        <p:txBody>
          <a:bodyPr wrap="square" rtlCol="0">
            <a:spAutoFit/>
          </a:bodyPr>
          <a:lstStyle/>
          <a:p>
            <a:pPr>
              <a:spcBef>
                <a:spcPts val="200"/>
              </a:spcBef>
            </a:pPr>
            <a:r>
              <a:rPr lang="en-US" sz="1400" b="0" dirty="0">
                <a:solidFill>
                  <a:prstClr val="white"/>
                </a:solidFill>
                <a:latin typeface="Courier New" panose="02070309020205020404" pitchFamily="49" charset="0"/>
                <a:cs typeface="Courier New" panose="02070309020205020404" pitchFamily="49" charset="0"/>
              </a:rPr>
              <a:t>basicFT3.com -in fid/test%03d.fid -out </a:t>
            </a:r>
            <a:r>
              <a:rPr lang="en-US" sz="1400" b="0" dirty="0" err="1" smtClean="0">
                <a:solidFill>
                  <a:prstClr val="white"/>
                </a:solidFill>
                <a:latin typeface="Courier New" panose="02070309020205020404" pitchFamily="49" charset="0"/>
                <a:cs typeface="Courier New" panose="02070309020205020404" pitchFamily="49" charset="0"/>
              </a:rPr>
              <a:t>lp</a:t>
            </a:r>
            <a:r>
              <a:rPr lang="en-US" sz="1400" b="0" dirty="0" smtClean="0">
                <a:solidFill>
                  <a:prstClr val="white"/>
                </a:solidFill>
                <a:latin typeface="Courier New" panose="02070309020205020404" pitchFamily="49" charset="0"/>
                <a:cs typeface="Courier New" panose="02070309020205020404" pitchFamily="49" charset="0"/>
              </a:rPr>
              <a:t>/test%03d.ft3 \</a:t>
            </a:r>
            <a:endParaRPr lang="en-US" sz="1400" b="0" dirty="0">
              <a:solidFill>
                <a:prstClr val="white"/>
              </a:solidFill>
              <a:latin typeface="Courier New" panose="02070309020205020404" pitchFamily="49" charset="0"/>
              <a:cs typeface="Courier New" panose="02070309020205020404" pitchFamily="49" charset="0"/>
            </a:endParaRP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-xP0 43 -xP1 0 -yP0 -135 -yP1 180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a:solidFill>
                  <a:srgbClr val="FFFF00"/>
                </a:solidFill>
                <a:latin typeface="Courier New" panose="02070309020205020404" pitchFamily="49" charset="0"/>
                <a:cs typeface="Courier New" panose="02070309020205020404" pitchFamily="49" charset="0"/>
              </a:rPr>
              <a:t>-</a:t>
            </a:r>
            <a:r>
              <a:rPr lang="en-US" sz="1400" b="0" dirty="0" err="1">
                <a:solidFill>
                  <a:srgbClr val="FFFF00"/>
                </a:solidFill>
                <a:latin typeface="Courier New" panose="02070309020205020404" pitchFamily="49" charset="0"/>
                <a:cs typeface="Courier New" panose="02070309020205020404" pitchFamily="49" charset="0"/>
              </a:rPr>
              <a:t>yLP</a:t>
            </a:r>
            <a:r>
              <a:rPr lang="en-US" sz="1400" b="0" dirty="0">
                <a:solidFill>
                  <a:srgbClr val="FFFF00"/>
                </a:solidFill>
                <a:latin typeface="Courier New" panose="02070309020205020404" pitchFamily="49" charset="0"/>
                <a:cs typeface="Courier New" panose="02070309020205020404" pitchFamily="49" charset="0"/>
              </a:rPr>
              <a:t> </a:t>
            </a:r>
            <a:r>
              <a:rPr lang="en-US" sz="1400" b="0" dirty="0" err="1">
                <a:solidFill>
                  <a:srgbClr val="FFFF00"/>
                </a:solidFill>
                <a:latin typeface="Courier New" panose="02070309020205020404" pitchFamily="49" charset="0"/>
                <a:cs typeface="Courier New" panose="02070309020205020404" pitchFamily="49" charset="0"/>
              </a:rPr>
              <a:t>fb,ord</a:t>
            </a:r>
            <a:r>
              <a:rPr lang="en-US" sz="1400" b="0" dirty="0">
                <a:solidFill>
                  <a:srgbClr val="FFFF00"/>
                </a:solidFill>
                <a:latin typeface="Courier New" panose="02070309020205020404" pitchFamily="49" charset="0"/>
                <a:cs typeface="Courier New" panose="02070309020205020404" pitchFamily="49" charset="0"/>
              </a:rPr>
              <a:t>=12 -</a:t>
            </a:r>
            <a:r>
              <a:rPr lang="en-US" sz="1400" b="0" dirty="0" err="1">
                <a:solidFill>
                  <a:srgbClr val="FFFF00"/>
                </a:solidFill>
                <a:latin typeface="Courier New" panose="02070309020205020404" pitchFamily="49" charset="0"/>
                <a:cs typeface="Courier New" panose="02070309020205020404" pitchFamily="49" charset="0"/>
              </a:rPr>
              <a:t>zLP</a:t>
            </a:r>
            <a:r>
              <a:rPr lang="en-US" sz="1400" b="0" dirty="0">
                <a:solidFill>
                  <a:srgbClr val="FFFF00"/>
                </a:solidFill>
                <a:latin typeface="Courier New" panose="02070309020205020404" pitchFamily="49" charset="0"/>
                <a:cs typeface="Courier New" panose="02070309020205020404" pitchFamily="49" charset="0"/>
              </a:rPr>
              <a:t> fb -</a:t>
            </a:r>
            <a:r>
              <a:rPr lang="en-US" sz="1400" b="0" dirty="0" err="1">
                <a:solidFill>
                  <a:srgbClr val="FFFF00"/>
                </a:solidFill>
                <a:latin typeface="Courier New" panose="02070309020205020404" pitchFamily="49" charset="0"/>
                <a:cs typeface="Courier New" panose="02070309020205020404" pitchFamily="49" charset="0"/>
              </a:rPr>
              <a:t>inv</a:t>
            </a:r>
            <a:endParaRPr lang="en-US" sz="1400" b="0" dirty="0" smtClean="0">
              <a:solidFill>
                <a:srgbClr val="FFFF00"/>
              </a:solidFill>
              <a:latin typeface="Courier New" panose="02070309020205020404" pitchFamily="49" charset="0"/>
              <a:cs typeface="Courier New" panose="02070309020205020404" pitchFamily="49" charset="0"/>
            </a:endParaRPr>
          </a:p>
        </p:txBody>
      </p:sp>
      <p:sp>
        <p:nvSpPr>
          <p:cNvPr id="9" name="TextBox 8"/>
          <p:cNvSpPr txBox="1"/>
          <p:nvPr/>
        </p:nvSpPr>
        <p:spPr>
          <a:xfrm>
            <a:off x="578922" y="2585780"/>
            <a:ext cx="4145477" cy="4196020"/>
          </a:xfrm>
          <a:prstGeom prst="rect">
            <a:avLst/>
          </a:prstGeom>
          <a:noFill/>
        </p:spPr>
        <p:txBody>
          <a:bodyPr wrap="square" rtlCol="0">
            <a:spAutoFit/>
          </a:bodyPr>
          <a:lstStyle/>
          <a:p>
            <a:pPr>
              <a:spcBef>
                <a:spcPts val="200"/>
              </a:spcBef>
            </a:pPr>
            <a:r>
              <a:rPr lang="en-US" sz="1000" b="0" dirty="0">
                <a:solidFill>
                  <a:prstClr val="white"/>
                </a:solidFill>
                <a:latin typeface="Courier New" panose="02070309020205020404" pitchFamily="49" charset="0"/>
                <a:cs typeface="Courier New" panose="02070309020205020404" pitchFamily="49" charset="0"/>
              </a:rPr>
              <a:t>xyz2pipe -in fid/test%03d.fid -x -verb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SOL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SP -off 0.5 -end 0.95 -pow </a:t>
            </a:r>
            <a:r>
              <a:rPr lang="en-US" sz="1000" b="0" dirty="0" smtClean="0">
                <a:solidFill>
                  <a:prstClr val="white"/>
                </a:solidFill>
                <a:latin typeface="Courier New" panose="02070309020205020404" pitchFamily="49" charset="0"/>
                <a:cs typeface="Courier New" panose="02070309020205020404" pitchFamily="49" charset="0"/>
              </a:rPr>
              <a:t>2 </a:t>
            </a:r>
            <a:r>
              <a:rPr lang="en-US" sz="1000" b="0" dirty="0">
                <a:solidFill>
                  <a:prstClr val="white"/>
                </a:solidFill>
                <a:latin typeface="Courier New" panose="02070309020205020404" pitchFamily="49" charset="0"/>
                <a:cs typeface="Courier New" panose="02070309020205020404" pitchFamily="49" charset="0"/>
              </a:rPr>
              <a:t>-c 0.5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ZF -</a:t>
            </a:r>
            <a:r>
              <a:rPr lang="en-US" sz="1000" b="0" dirty="0" err="1">
                <a:solidFill>
                  <a:prstClr val="white"/>
                </a:solidFill>
                <a:latin typeface="Courier New" panose="02070309020205020404" pitchFamily="49" charset="0"/>
                <a:cs typeface="Courier New" panose="02070309020205020404" pitchFamily="49" charset="0"/>
              </a:rPr>
              <a:t>zf</a:t>
            </a:r>
            <a:r>
              <a:rPr lang="en-US" sz="1000" b="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FT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PS -p0 43 -p1 0 -di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EXT -x1 3% -</a:t>
            </a:r>
            <a:r>
              <a:rPr lang="en-US" sz="1000" b="0" dirty="0" err="1">
                <a:solidFill>
                  <a:prstClr val="white"/>
                </a:solidFill>
                <a:latin typeface="Courier New" panose="02070309020205020404" pitchFamily="49" charset="0"/>
                <a:cs typeface="Courier New" panose="02070309020205020404" pitchFamily="49" charset="0"/>
              </a:rPr>
              <a:t>xn</a:t>
            </a:r>
            <a:r>
              <a:rPr lang="en-US" sz="1000" b="0" dirty="0">
                <a:solidFill>
                  <a:prstClr val="white"/>
                </a:solidFill>
                <a:latin typeface="Courier New" panose="02070309020205020404" pitchFamily="49" charset="0"/>
                <a:cs typeface="Courier New" panose="02070309020205020404" pitchFamily="49" charset="0"/>
              </a:rPr>
              <a:t> 47% -</a:t>
            </a:r>
            <a:r>
              <a:rPr lang="en-US" sz="1000" b="0" dirty="0" err="1">
                <a:solidFill>
                  <a:prstClr val="white"/>
                </a:solidFill>
                <a:latin typeface="Courier New" panose="02070309020205020404" pitchFamily="49" charset="0"/>
                <a:cs typeface="Courier New" panose="02070309020205020404" pitchFamily="49" charset="0"/>
              </a:rPr>
              <a:t>sw</a:t>
            </a:r>
            <a:r>
              <a:rPr lang="en-US" sz="1000" b="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SP -off 0.50 -end 0.95 -pow </a:t>
            </a:r>
            <a:r>
              <a:rPr lang="en-US" sz="1000" b="0" dirty="0" smtClean="0">
                <a:solidFill>
                  <a:prstClr val="white"/>
                </a:solidFill>
                <a:latin typeface="Courier New" panose="02070309020205020404" pitchFamily="49" charset="0"/>
                <a:cs typeface="Courier New" panose="02070309020205020404" pitchFamily="49" charset="0"/>
              </a:rPr>
              <a:t>1 </a:t>
            </a:r>
            <a:r>
              <a:rPr lang="en-US" sz="1000" b="0" dirty="0">
                <a:solidFill>
                  <a:prstClr val="white"/>
                </a:solidFill>
                <a:latin typeface="Courier New" panose="02070309020205020404" pitchFamily="49" charset="0"/>
                <a:cs typeface="Courier New" panose="02070309020205020404" pitchFamily="49" charset="0"/>
              </a:rPr>
              <a:t>-c 1.0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ZF -</a:t>
            </a:r>
            <a:r>
              <a:rPr lang="en-US" sz="1000" b="0" dirty="0" err="1">
                <a:solidFill>
                  <a:prstClr val="white"/>
                </a:solidFill>
                <a:latin typeface="Courier New" panose="02070309020205020404" pitchFamily="49" charset="0"/>
                <a:cs typeface="Courier New" panose="02070309020205020404" pitchFamily="49" charset="0"/>
              </a:rPr>
              <a:t>zf</a:t>
            </a:r>
            <a:r>
              <a:rPr lang="en-US" sz="1000" b="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FT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PS -p0 -135 -p1 180 -di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POLY -auto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pipe2xyz -out </a:t>
            </a:r>
            <a:r>
              <a:rPr lang="en-US" sz="1000" b="0" dirty="0" smtClean="0">
                <a:solidFill>
                  <a:prstClr val="white"/>
                </a:solidFill>
                <a:latin typeface="Courier New" panose="02070309020205020404" pitchFamily="49" charset="0"/>
                <a:cs typeface="Courier New" panose="02070309020205020404" pitchFamily="49" charset="0"/>
              </a:rPr>
              <a:t>ft2/test%03d.ft2 </a:t>
            </a:r>
            <a:r>
              <a:rPr lang="en-US" sz="1000" b="0" dirty="0">
                <a:solidFill>
                  <a:prstClr val="white"/>
                </a:solidFill>
                <a:latin typeface="Courier New" panose="02070309020205020404" pitchFamily="49" charset="0"/>
                <a:cs typeface="Courier New" panose="02070309020205020404" pitchFamily="49" charset="0"/>
              </a:rPr>
              <a:t>-x </a:t>
            </a:r>
            <a:r>
              <a:rPr lang="en-US" sz="1000" b="0" dirty="0" smtClean="0">
                <a:solidFill>
                  <a:prstClr val="white"/>
                </a:solidFill>
                <a:latin typeface="Courier New" panose="02070309020205020404" pitchFamily="49" charset="0"/>
                <a:cs typeface="Courier New" panose="02070309020205020404" pitchFamily="49" charset="0"/>
              </a:rPr>
              <a:t>–</a:t>
            </a:r>
            <a:r>
              <a:rPr lang="en-US" sz="1000" b="0" dirty="0" err="1" smtClean="0">
                <a:solidFill>
                  <a:prstClr val="white"/>
                </a:solidFill>
                <a:latin typeface="Courier New" panose="02070309020205020404" pitchFamily="49" charset="0"/>
                <a:cs typeface="Courier New" panose="02070309020205020404" pitchFamily="49" charset="0"/>
              </a:rPr>
              <a:t>ov</a:t>
            </a:r>
            <a:endParaRPr lang="en-US" sz="1000" b="0" dirty="0" smtClean="0">
              <a:solidFill>
                <a:prstClr val="white"/>
              </a:solidFill>
              <a:latin typeface="Courier New" panose="02070309020205020404" pitchFamily="49" charset="0"/>
              <a:cs typeface="Courier New" panose="02070309020205020404" pitchFamily="49" charset="0"/>
            </a:endParaRPr>
          </a:p>
          <a:p>
            <a:pPr>
              <a:spcBef>
                <a:spcPts val="200"/>
              </a:spcBef>
            </a:pPr>
            <a:endParaRPr lang="en-US" sz="800" b="0" dirty="0" smtClean="0">
              <a:solidFill>
                <a:prstClr val="white"/>
              </a:solidFill>
              <a:latin typeface="Courier New" panose="02070309020205020404" pitchFamily="49" charset="0"/>
              <a:cs typeface="Courier New" panose="02070309020205020404" pitchFamily="49" charset="0"/>
            </a:endParaRP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xyz2pipe -in </a:t>
            </a:r>
            <a:r>
              <a:rPr lang="en-US" sz="1000" b="0" dirty="0" smtClean="0">
                <a:solidFill>
                  <a:prstClr val="white"/>
                </a:solidFill>
                <a:latin typeface="Courier New" panose="02070309020205020404" pitchFamily="49" charset="0"/>
                <a:cs typeface="Courier New" panose="02070309020205020404" pitchFamily="49" charset="0"/>
              </a:rPr>
              <a:t>ft2/test%03d.ft2 </a:t>
            </a:r>
            <a:r>
              <a:rPr lang="en-US" sz="1000" b="0" dirty="0">
                <a:solidFill>
                  <a:prstClr val="white"/>
                </a:solidFill>
                <a:latin typeface="Courier New" panose="02070309020205020404" pitchFamily="49" charset="0"/>
                <a:cs typeface="Courier New" panose="02070309020205020404" pitchFamily="49" charset="0"/>
              </a:rPr>
              <a:t>-z -verb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LP -fb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SP -off 0.50 -end 0.95 -pow 1 -c 0.5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ZF -</a:t>
            </a:r>
            <a:r>
              <a:rPr lang="en-US" sz="1000" b="0" dirty="0" err="1">
                <a:solidFill>
                  <a:prstClr val="white"/>
                </a:solidFill>
                <a:latin typeface="Courier New" panose="02070309020205020404" pitchFamily="49" charset="0"/>
                <a:cs typeface="Courier New" panose="02070309020205020404" pitchFamily="49" charset="0"/>
              </a:rPr>
              <a:t>zf</a:t>
            </a:r>
            <a:r>
              <a:rPr lang="en-US" sz="1000" b="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FT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PS -p0 0.0 -p1 0.0 -di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pipe2xyz -out </a:t>
            </a:r>
            <a:r>
              <a:rPr lang="en-US" sz="1000" b="0" dirty="0" smtClean="0">
                <a:solidFill>
                  <a:prstClr val="white"/>
                </a:solidFill>
                <a:latin typeface="Courier New" panose="02070309020205020404" pitchFamily="49" charset="0"/>
                <a:cs typeface="Courier New" panose="02070309020205020404" pitchFamily="49" charset="0"/>
              </a:rPr>
              <a:t>lp1/test%03d.lp1 </a:t>
            </a:r>
            <a:r>
              <a:rPr lang="en-US" sz="1000" b="0" dirty="0">
                <a:solidFill>
                  <a:prstClr val="white"/>
                </a:solidFill>
                <a:latin typeface="Courier New" panose="02070309020205020404" pitchFamily="49" charset="0"/>
                <a:cs typeface="Courier New" panose="02070309020205020404" pitchFamily="49" charset="0"/>
              </a:rPr>
              <a:t>-z -</a:t>
            </a:r>
            <a:r>
              <a:rPr lang="en-US" sz="1000" b="0" dirty="0" err="1" smtClean="0">
                <a:solidFill>
                  <a:prstClr val="white"/>
                </a:solidFill>
                <a:latin typeface="Courier New" panose="02070309020205020404" pitchFamily="49" charset="0"/>
                <a:cs typeface="Courier New" panose="02070309020205020404" pitchFamily="49" charset="0"/>
              </a:rPr>
              <a:t>ov</a:t>
            </a:r>
            <a:endParaRPr lang="en-US" sz="1000" b="0" dirty="0">
              <a:solidFill>
                <a:prstClr val="white"/>
              </a:solidFill>
              <a:latin typeface="Courier New" panose="02070309020205020404" pitchFamily="49" charset="0"/>
              <a:cs typeface="Courier New" panose="02070309020205020404" pitchFamily="49" charset="0"/>
            </a:endParaRPr>
          </a:p>
        </p:txBody>
      </p:sp>
      <p:sp>
        <p:nvSpPr>
          <p:cNvPr id="10" name="TextBox 9"/>
          <p:cNvSpPr txBox="1"/>
          <p:nvPr/>
        </p:nvSpPr>
        <p:spPr>
          <a:xfrm>
            <a:off x="381000" y="2147959"/>
            <a:ext cx="6324600" cy="369332"/>
          </a:xfrm>
          <a:prstGeom prst="rect">
            <a:avLst/>
          </a:prstGeom>
          <a:noFill/>
        </p:spPr>
        <p:txBody>
          <a:bodyPr wrap="square" rtlCol="0">
            <a:spAutoFit/>
          </a:bodyPr>
          <a:lstStyle/>
          <a:p>
            <a:r>
              <a:rPr lang="en-US" sz="1800" b="0" dirty="0" smtClean="0">
                <a:solidFill>
                  <a:srgbClr val="00FFFF"/>
                </a:solidFill>
              </a:rPr>
              <a:t>takes the place of this:</a:t>
            </a:r>
            <a:endParaRPr lang="en-US" sz="1800" b="0" dirty="0">
              <a:solidFill>
                <a:srgbClr val="00FFFF"/>
              </a:solidFill>
            </a:endParaRPr>
          </a:p>
        </p:txBody>
      </p:sp>
      <p:sp>
        <p:nvSpPr>
          <p:cNvPr id="11" name="TextBox 10"/>
          <p:cNvSpPr txBox="1"/>
          <p:nvPr/>
        </p:nvSpPr>
        <p:spPr>
          <a:xfrm>
            <a:off x="381000" y="928759"/>
            <a:ext cx="6324600" cy="369332"/>
          </a:xfrm>
          <a:prstGeom prst="rect">
            <a:avLst/>
          </a:prstGeom>
          <a:noFill/>
        </p:spPr>
        <p:txBody>
          <a:bodyPr wrap="square" rtlCol="0">
            <a:spAutoFit/>
          </a:bodyPr>
          <a:lstStyle/>
          <a:p>
            <a:r>
              <a:rPr lang="en-US" sz="1800" b="0" dirty="0" smtClean="0">
                <a:solidFill>
                  <a:srgbClr val="00FFFF"/>
                </a:solidFill>
              </a:rPr>
              <a:t>This:</a:t>
            </a:r>
            <a:endParaRPr lang="en-US" sz="1800" b="0" dirty="0">
              <a:solidFill>
                <a:srgbClr val="00FFFF"/>
              </a:solidFill>
            </a:endParaRPr>
          </a:p>
        </p:txBody>
      </p:sp>
      <p:sp>
        <p:nvSpPr>
          <p:cNvPr id="15" name="TextBox 14"/>
          <p:cNvSpPr txBox="1"/>
          <p:nvPr/>
        </p:nvSpPr>
        <p:spPr>
          <a:xfrm>
            <a:off x="461159" y="90559"/>
            <a:ext cx="7980964"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New General-Purpose Processing and Script Generation: Linear Prediction Options</a:t>
            </a:r>
            <a:endParaRPr lang="en-US" sz="2400" b="0" kern="0" dirty="0" smtClean="0">
              <a:solidFill>
                <a:srgbClr val="00B0F0"/>
              </a:solidFill>
              <a:latin typeface="Courier New" panose="02070309020205020404" pitchFamily="49" charset="0"/>
              <a:cs typeface="Courier New" panose="02070309020205020404" pitchFamily="49" charset="0"/>
            </a:endParaRPr>
          </a:p>
        </p:txBody>
      </p:sp>
      <p:sp>
        <p:nvSpPr>
          <p:cNvPr id="16" name="TextBox 15"/>
          <p:cNvSpPr txBox="1"/>
          <p:nvPr/>
        </p:nvSpPr>
        <p:spPr>
          <a:xfrm>
            <a:off x="4811486" y="2894742"/>
            <a:ext cx="3875314" cy="2221121"/>
          </a:xfrm>
          <a:prstGeom prst="rect">
            <a:avLst/>
          </a:prstGeom>
          <a:noFill/>
        </p:spPr>
        <p:txBody>
          <a:bodyPr wrap="square" rtlCol="0">
            <a:spAutoFit/>
          </a:bodyPr>
          <a:lstStyle/>
          <a:p>
            <a:pPr>
              <a:spcBef>
                <a:spcPts val="200"/>
              </a:spcBef>
            </a:pPr>
            <a:r>
              <a:rPr lang="en-US" sz="1000" b="0" dirty="0" smtClean="0">
                <a:solidFill>
                  <a:prstClr val="white"/>
                </a:solidFill>
                <a:latin typeface="Courier New" panose="02070309020205020404" pitchFamily="49" charset="0"/>
                <a:cs typeface="Courier New" panose="02070309020205020404" pitchFamily="49" charset="0"/>
              </a:rPr>
              <a:t>xyz2pipe </a:t>
            </a:r>
            <a:r>
              <a:rPr lang="en-US" sz="1000" b="0" dirty="0">
                <a:solidFill>
                  <a:prstClr val="white"/>
                </a:solidFill>
                <a:latin typeface="Courier New" panose="02070309020205020404" pitchFamily="49" charset="0"/>
                <a:cs typeface="Courier New" panose="02070309020205020404" pitchFamily="49" charset="0"/>
              </a:rPr>
              <a:t>-in </a:t>
            </a:r>
            <a:r>
              <a:rPr lang="en-US" sz="1000" b="0" dirty="0" smtClean="0">
                <a:solidFill>
                  <a:prstClr val="white"/>
                </a:solidFill>
                <a:latin typeface="Courier New" panose="02070309020205020404" pitchFamily="49" charset="0"/>
                <a:cs typeface="Courier New" panose="02070309020205020404" pitchFamily="49" charset="0"/>
              </a:rPr>
              <a:t>lp1/test%03d.lp1 </a:t>
            </a:r>
            <a:r>
              <a:rPr lang="en-US" sz="1000" b="0" dirty="0">
                <a:solidFill>
                  <a:prstClr val="white"/>
                </a:solidFill>
                <a:latin typeface="Courier New" panose="02070309020205020404" pitchFamily="49" charset="0"/>
                <a:cs typeface="Courier New" panose="02070309020205020404" pitchFamily="49" charset="0"/>
              </a:rPr>
              <a:t>-y -verb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HT -auto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PS -</a:t>
            </a:r>
            <a:r>
              <a:rPr lang="en-US" sz="1000" b="0" dirty="0" err="1">
                <a:solidFill>
                  <a:prstClr val="white"/>
                </a:solidFill>
                <a:latin typeface="Courier New" panose="02070309020205020404" pitchFamily="49" charset="0"/>
                <a:cs typeface="Courier New" panose="02070309020205020404" pitchFamily="49" charset="0"/>
              </a:rPr>
              <a:t>inv</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hdr</a:t>
            </a:r>
            <a:r>
              <a:rPr lang="en-US" sz="1000" b="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FT -</a:t>
            </a:r>
            <a:r>
              <a:rPr lang="en-US" sz="1000" b="0" dirty="0" err="1">
                <a:solidFill>
                  <a:prstClr val="white"/>
                </a:solidFill>
                <a:latin typeface="Courier New" panose="02070309020205020404" pitchFamily="49" charset="0"/>
                <a:cs typeface="Courier New" panose="02070309020205020404" pitchFamily="49" charset="0"/>
              </a:rPr>
              <a:t>inv</a:t>
            </a:r>
            <a:r>
              <a:rPr lang="en-US" sz="1000" b="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ZF -</a:t>
            </a:r>
            <a:r>
              <a:rPr lang="en-US" sz="1000" b="0" dirty="0" err="1">
                <a:solidFill>
                  <a:prstClr val="white"/>
                </a:solidFill>
                <a:latin typeface="Courier New" panose="02070309020205020404" pitchFamily="49" charset="0"/>
                <a:cs typeface="Courier New" panose="02070309020205020404" pitchFamily="49" charset="0"/>
              </a:rPr>
              <a:t>inv</a:t>
            </a:r>
            <a:r>
              <a:rPr lang="en-US" sz="1000" b="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a:t>
            </a:r>
            <a:r>
              <a:rPr lang="en-US" sz="1000" b="0" dirty="0" smtClean="0">
                <a:solidFill>
                  <a:prstClr val="white"/>
                </a:solidFill>
                <a:latin typeface="Courier New" panose="02070309020205020404" pitchFamily="49" charset="0"/>
                <a:cs typeface="Courier New" panose="02070309020205020404" pitchFamily="49" charset="0"/>
              </a:rPr>
              <a:t>SP </a:t>
            </a:r>
            <a:r>
              <a:rPr lang="en-US" sz="1000" b="0" dirty="0">
                <a:solidFill>
                  <a:prstClr val="white"/>
                </a:solidFill>
                <a:latin typeface="Courier New" panose="02070309020205020404" pitchFamily="49" charset="0"/>
                <a:cs typeface="Courier New" panose="02070309020205020404" pitchFamily="49" charset="0"/>
              </a:rPr>
              <a:t>-</a:t>
            </a:r>
            <a:r>
              <a:rPr lang="en-US" sz="1000" b="0" dirty="0" err="1">
                <a:solidFill>
                  <a:prstClr val="white"/>
                </a:solidFill>
                <a:latin typeface="Courier New" panose="02070309020205020404" pitchFamily="49" charset="0"/>
                <a:cs typeface="Courier New" panose="02070309020205020404" pitchFamily="49" charset="0"/>
              </a:rPr>
              <a:t>inv</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hdr</a:t>
            </a:r>
            <a:r>
              <a:rPr lang="en-US" sz="1000" b="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LP -fb -</a:t>
            </a:r>
            <a:r>
              <a:rPr lang="en-US" sz="1000" b="0" dirty="0" err="1">
                <a:solidFill>
                  <a:prstClr val="white"/>
                </a:solidFill>
                <a:latin typeface="Courier New" panose="02070309020205020404" pitchFamily="49" charset="0"/>
                <a:cs typeface="Courier New" panose="02070309020205020404" pitchFamily="49" charset="0"/>
              </a:rPr>
              <a:t>ord</a:t>
            </a:r>
            <a:r>
              <a:rPr lang="en-US" sz="1000" b="0" dirty="0">
                <a:solidFill>
                  <a:prstClr val="white"/>
                </a:solidFill>
                <a:latin typeface="Courier New" panose="02070309020205020404" pitchFamily="49" charset="0"/>
                <a:cs typeface="Courier New" panose="02070309020205020404" pitchFamily="49" charset="0"/>
              </a:rPr>
              <a:t> 12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a:t>
            </a:r>
            <a:r>
              <a:rPr lang="en-US" sz="1000" b="0" dirty="0" smtClean="0">
                <a:solidFill>
                  <a:prstClr val="white"/>
                </a:solidFill>
                <a:latin typeface="Courier New" panose="02070309020205020404" pitchFamily="49" charset="0"/>
                <a:cs typeface="Courier New" panose="02070309020205020404" pitchFamily="49" charset="0"/>
              </a:rPr>
              <a:t>SP </a:t>
            </a:r>
            <a:r>
              <a:rPr lang="en-US" sz="1000" b="0" dirty="0">
                <a:solidFill>
                  <a:prstClr val="white"/>
                </a:solidFill>
                <a:latin typeface="Courier New" panose="02070309020205020404" pitchFamily="49" charset="0"/>
                <a:cs typeface="Courier New" panose="02070309020205020404" pitchFamily="49" charset="0"/>
              </a:rPr>
              <a:t>-</a:t>
            </a:r>
            <a:r>
              <a:rPr lang="en-US" sz="1000" b="0" dirty="0" err="1">
                <a:solidFill>
                  <a:prstClr val="white"/>
                </a:solidFill>
                <a:latin typeface="Courier New" panose="02070309020205020404" pitchFamily="49" charset="0"/>
                <a:cs typeface="Courier New" panose="02070309020205020404" pitchFamily="49" charset="0"/>
              </a:rPr>
              <a:t>hdr</a:t>
            </a:r>
            <a:r>
              <a:rPr lang="en-US" sz="1000" b="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ZF -</a:t>
            </a:r>
            <a:r>
              <a:rPr lang="en-US" sz="1000" b="0" dirty="0" err="1">
                <a:solidFill>
                  <a:prstClr val="white"/>
                </a:solidFill>
                <a:latin typeface="Courier New" panose="02070309020205020404" pitchFamily="49" charset="0"/>
                <a:cs typeface="Courier New" panose="02070309020205020404" pitchFamily="49" charset="0"/>
              </a:rPr>
              <a:t>zf</a:t>
            </a:r>
            <a:r>
              <a:rPr lang="en-US" sz="1000" b="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FT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nmrPipe</a:t>
            </a:r>
            <a:r>
              <a:rPr lang="en-US" sz="1000" b="0" dirty="0">
                <a:solidFill>
                  <a:prstClr val="white"/>
                </a:solidFill>
                <a:latin typeface="Courier New" panose="02070309020205020404" pitchFamily="49" charset="0"/>
                <a:cs typeface="Courier New" panose="02070309020205020404" pitchFamily="49" charset="0"/>
              </a:rPr>
              <a:t> -</a:t>
            </a:r>
            <a:r>
              <a:rPr lang="en-US" sz="1000" b="0" dirty="0" err="1">
                <a:solidFill>
                  <a:prstClr val="white"/>
                </a:solidFill>
                <a:latin typeface="Courier New" panose="02070309020205020404" pitchFamily="49" charset="0"/>
                <a:cs typeface="Courier New" panose="02070309020205020404" pitchFamily="49" charset="0"/>
              </a:rPr>
              <a:t>fn</a:t>
            </a:r>
            <a:r>
              <a:rPr lang="en-US" sz="1000" b="0" dirty="0">
                <a:solidFill>
                  <a:prstClr val="white"/>
                </a:solidFill>
                <a:latin typeface="Courier New" panose="02070309020205020404" pitchFamily="49" charset="0"/>
                <a:cs typeface="Courier New" panose="02070309020205020404" pitchFamily="49" charset="0"/>
              </a:rPr>
              <a:t> PS -</a:t>
            </a:r>
            <a:r>
              <a:rPr lang="en-US" sz="1000" b="0" dirty="0" err="1">
                <a:solidFill>
                  <a:prstClr val="white"/>
                </a:solidFill>
                <a:latin typeface="Courier New" panose="02070309020205020404" pitchFamily="49" charset="0"/>
                <a:cs typeface="Courier New" panose="02070309020205020404" pitchFamily="49" charset="0"/>
              </a:rPr>
              <a:t>hdr</a:t>
            </a:r>
            <a:r>
              <a:rPr lang="en-US" sz="1000" b="0" dirty="0">
                <a:solidFill>
                  <a:prstClr val="white"/>
                </a:solidFill>
                <a:latin typeface="Courier New" panose="02070309020205020404" pitchFamily="49" charset="0"/>
                <a:cs typeface="Courier New" panose="02070309020205020404" pitchFamily="49" charset="0"/>
              </a:rPr>
              <a:t> -di \</a:t>
            </a:r>
          </a:p>
          <a:p>
            <a:pPr>
              <a:spcBef>
                <a:spcPts val="200"/>
              </a:spcBef>
            </a:pPr>
            <a:r>
              <a:rPr lang="en-US" sz="1000" b="0" dirty="0">
                <a:solidFill>
                  <a:prstClr val="white"/>
                </a:solidFill>
                <a:latin typeface="Courier New" panose="02070309020205020404" pitchFamily="49" charset="0"/>
                <a:cs typeface="Courier New" panose="02070309020205020404" pitchFamily="49" charset="0"/>
              </a:rPr>
              <a:t>| pipe2xyz -out </a:t>
            </a:r>
            <a:r>
              <a:rPr lang="en-US" sz="1000" b="0" dirty="0" err="1">
                <a:solidFill>
                  <a:prstClr val="white"/>
                </a:solidFill>
                <a:latin typeface="Courier New" panose="02070309020205020404" pitchFamily="49" charset="0"/>
                <a:cs typeface="Courier New" panose="02070309020205020404" pitchFamily="49" charset="0"/>
              </a:rPr>
              <a:t>lp</a:t>
            </a:r>
            <a:r>
              <a:rPr lang="en-US" sz="1000" b="0" dirty="0">
                <a:solidFill>
                  <a:prstClr val="white"/>
                </a:solidFill>
                <a:latin typeface="Courier New" panose="02070309020205020404" pitchFamily="49" charset="0"/>
                <a:cs typeface="Courier New" panose="02070309020205020404" pitchFamily="49" charset="0"/>
              </a:rPr>
              <a:t>/test%03d.ft3 -y -</a:t>
            </a:r>
            <a:r>
              <a:rPr lang="en-US" sz="1000" b="0" dirty="0" err="1">
                <a:solidFill>
                  <a:prstClr val="white"/>
                </a:solidFill>
                <a:latin typeface="Courier New" panose="02070309020205020404" pitchFamily="49" charset="0"/>
                <a:cs typeface="Courier New" panose="02070309020205020404" pitchFamily="49" charset="0"/>
              </a:rPr>
              <a:t>ov</a:t>
            </a:r>
            <a:endParaRPr lang="en-US" sz="1000" b="0"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285001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90500" y="152400"/>
            <a:ext cx="8763000" cy="132343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4000" b="0" i="1" kern="0" dirty="0" smtClean="0">
                <a:solidFill>
                  <a:srgbClr val="05CDFF"/>
                </a:solidFill>
              </a:rPr>
              <a:t>The Mystery of First Point Scaling Explained Vaguely</a:t>
            </a:r>
            <a:endParaRPr lang="en-US" sz="4000" b="0" kern="0" dirty="0" smtClean="0">
              <a:solidFill>
                <a:srgbClr val="05CDFF"/>
              </a:solidFill>
            </a:endParaRPr>
          </a:p>
        </p:txBody>
      </p:sp>
    </p:spTree>
    <p:extLst>
      <p:ext uri="{BB962C8B-B14F-4D97-AF65-F5344CB8AC3E}">
        <p14:creationId xmlns:p14="http://schemas.microsoft.com/office/powerpoint/2010/main" val="534909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7797961" y="4648200"/>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7821168" y="1905000"/>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a:stretch>
            <a:fillRect/>
          </a:stretch>
        </p:blipFill>
        <p:spPr>
          <a:xfrm>
            <a:off x="533400" y="914400"/>
            <a:ext cx="7901101" cy="2562371"/>
          </a:xfrm>
          <a:prstGeom prst="rect">
            <a:avLst/>
          </a:prstGeom>
        </p:spPr>
      </p:pic>
      <p:pic>
        <p:nvPicPr>
          <p:cNvPr id="3" name="Picture 2"/>
          <p:cNvPicPr>
            <a:picLocks noChangeAspect="1"/>
          </p:cNvPicPr>
          <p:nvPr/>
        </p:nvPicPr>
        <p:blipFill>
          <a:blip r:embed="rId3"/>
          <a:stretch>
            <a:fillRect/>
          </a:stretch>
        </p:blipFill>
        <p:spPr>
          <a:xfrm>
            <a:off x="533400" y="3657600"/>
            <a:ext cx="7901101" cy="25568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817" y="4640927"/>
            <a:ext cx="812639" cy="80586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7105" y="1895856"/>
            <a:ext cx="812639" cy="812639"/>
          </a:xfrm>
          <a:prstGeom prst="rect">
            <a:avLst/>
          </a:prstGeom>
        </p:spPr>
      </p:pic>
      <p:sp>
        <p:nvSpPr>
          <p:cNvPr id="6" name="TextBox 5"/>
          <p:cNvSpPr txBox="1"/>
          <p:nvPr/>
        </p:nvSpPr>
        <p:spPr>
          <a:xfrm>
            <a:off x="533400" y="49765"/>
            <a:ext cx="80772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70C0"/>
                </a:solidFill>
              </a:rPr>
              <a:t> Fourier Transform is not Suitable for Non-Uniformly Sampled Data … Other Reconstruction </a:t>
            </a:r>
            <a:r>
              <a:rPr lang="en-US" sz="2000" b="0" i="1" kern="0" dirty="0">
                <a:solidFill>
                  <a:srgbClr val="0070C0"/>
                </a:solidFill>
              </a:rPr>
              <a:t>M</a:t>
            </a:r>
            <a:r>
              <a:rPr lang="en-US" sz="2000" b="0" i="1" kern="0" dirty="0" smtClean="0">
                <a:solidFill>
                  <a:srgbClr val="0070C0"/>
                </a:solidFill>
              </a:rPr>
              <a:t>ethods are Needed</a:t>
            </a:r>
          </a:p>
        </p:txBody>
      </p:sp>
      <p:sp>
        <p:nvSpPr>
          <p:cNvPr id="7" name="Rectangle 6"/>
          <p:cNvSpPr/>
          <p:nvPr/>
        </p:nvSpPr>
        <p:spPr>
          <a:xfrm flipV="1">
            <a:off x="182880" y="3602737"/>
            <a:ext cx="877824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flipV="1">
            <a:off x="182880" y="828558"/>
            <a:ext cx="877824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5919380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3957" r="5490"/>
          <a:stretch/>
        </p:blipFill>
        <p:spPr>
          <a:xfrm>
            <a:off x="1637072" y="1477301"/>
            <a:ext cx="6477000" cy="4262739"/>
          </a:xfrm>
          <a:prstGeom prst="rect">
            <a:avLst/>
          </a:prstGeom>
        </p:spPr>
      </p:pic>
      <p:cxnSp>
        <p:nvCxnSpPr>
          <p:cNvPr id="5" name="Straight Arrow Connector 4"/>
          <p:cNvCxnSpPr/>
          <p:nvPr/>
        </p:nvCxnSpPr>
        <p:spPr>
          <a:xfrm flipV="1">
            <a:off x="2242926" y="1781805"/>
            <a:ext cx="0" cy="1346279"/>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4949413" y="5145745"/>
            <a:ext cx="0" cy="384651"/>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36294" y="1219200"/>
            <a:ext cx="1687747" cy="582611"/>
          </a:xfrm>
          <a:prstGeom prst="rect">
            <a:avLst/>
          </a:prstGeom>
          <a:noFill/>
        </p:spPr>
        <p:txBody>
          <a:bodyPr wrap="square" rtlCol="0">
            <a:spAutoFit/>
          </a:bodyPr>
          <a:lstStyle/>
          <a:p>
            <a:pPr algn="ctr"/>
            <a:r>
              <a:rPr lang="en-US" sz="2400" dirty="0" smtClean="0">
                <a:solidFill>
                  <a:prstClr val="black"/>
                </a:solidFill>
              </a:rPr>
              <a:t>t = 0</a:t>
            </a:r>
            <a:endParaRPr lang="en-US" sz="2400" dirty="0">
              <a:solidFill>
                <a:prstClr val="black"/>
              </a:solidFill>
            </a:endParaRPr>
          </a:p>
        </p:txBody>
      </p:sp>
      <p:sp>
        <p:nvSpPr>
          <p:cNvPr id="11" name="TextBox 10"/>
          <p:cNvSpPr txBox="1"/>
          <p:nvPr/>
        </p:nvSpPr>
        <p:spPr>
          <a:xfrm>
            <a:off x="4142781" y="5529041"/>
            <a:ext cx="1687747" cy="582611"/>
          </a:xfrm>
          <a:prstGeom prst="rect">
            <a:avLst/>
          </a:prstGeom>
          <a:noFill/>
        </p:spPr>
        <p:txBody>
          <a:bodyPr wrap="square" rtlCol="0">
            <a:spAutoFit/>
          </a:bodyPr>
          <a:lstStyle/>
          <a:p>
            <a:pPr algn="ctr"/>
            <a:r>
              <a:rPr lang="en-US" sz="2400" dirty="0">
                <a:solidFill>
                  <a:prstClr val="black"/>
                </a:solidFill>
              </a:rPr>
              <a:t>f</a:t>
            </a:r>
            <a:r>
              <a:rPr lang="en-US" sz="2400" dirty="0" smtClean="0">
                <a:solidFill>
                  <a:prstClr val="black"/>
                </a:solidFill>
              </a:rPr>
              <a:t> = 0</a:t>
            </a:r>
            <a:endParaRPr lang="en-US" sz="2400" dirty="0">
              <a:solidFill>
                <a:prstClr val="black"/>
              </a:solidFill>
            </a:endParaRPr>
          </a:p>
        </p:txBody>
      </p:sp>
      <p:sp>
        <p:nvSpPr>
          <p:cNvPr id="8" name="Text Box 30"/>
          <p:cNvSpPr txBox="1">
            <a:spLocks noChangeArrowheads="1"/>
          </p:cNvSpPr>
          <p:nvPr/>
        </p:nvSpPr>
        <p:spPr bwMode="auto">
          <a:xfrm>
            <a:off x="-63858" y="152400"/>
            <a:ext cx="9144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dirty="0" smtClean="0">
                <a:solidFill>
                  <a:prstClr val="black"/>
                </a:solidFill>
              </a:rPr>
              <a:t>Forward Fourier Transform:   </a:t>
            </a:r>
            <a:r>
              <a:rPr lang="en-US" sz="2000" dirty="0" err="1" smtClean="0">
                <a:solidFill>
                  <a:srgbClr val="00B050"/>
                </a:solidFill>
              </a:rPr>
              <a:t>exp</a:t>
            </a:r>
            <a:r>
              <a:rPr lang="en-US" sz="2000" dirty="0">
                <a:solidFill>
                  <a:srgbClr val="00B050"/>
                </a:solidFill>
              </a:rPr>
              <a:t>( </a:t>
            </a:r>
            <a:r>
              <a:rPr lang="en-US" sz="2000" i="1" dirty="0">
                <a:solidFill>
                  <a:srgbClr val="00B050"/>
                </a:solidFill>
              </a:rPr>
              <a:t>-</a:t>
            </a:r>
            <a:r>
              <a:rPr lang="en-US" sz="2000" i="1" dirty="0" err="1">
                <a:solidFill>
                  <a:srgbClr val="00B050"/>
                </a:solidFill>
              </a:rPr>
              <a:t>i</a:t>
            </a:r>
            <a:r>
              <a:rPr lang="en-US" sz="2000" dirty="0">
                <a:solidFill>
                  <a:srgbClr val="00B050"/>
                </a:solidFill>
              </a:rPr>
              <a:t> 2</a:t>
            </a:r>
            <a:r>
              <a:rPr lang="en-US" sz="2000" dirty="0">
                <a:solidFill>
                  <a:srgbClr val="00B050"/>
                </a:solidFill>
                <a:latin typeface="Symbol" pitchFamily="18" charset="2"/>
              </a:rPr>
              <a:t>p</a:t>
            </a:r>
            <a:r>
              <a:rPr lang="en-US" sz="2000" dirty="0">
                <a:solidFill>
                  <a:srgbClr val="00B050"/>
                </a:solidFill>
              </a:rPr>
              <a:t>ft ) = cos( 2</a:t>
            </a:r>
            <a:r>
              <a:rPr lang="en-US" sz="2000" dirty="0">
                <a:solidFill>
                  <a:srgbClr val="00B050"/>
                </a:solidFill>
                <a:latin typeface="Symbol" pitchFamily="18" charset="2"/>
              </a:rPr>
              <a:t>p</a:t>
            </a:r>
            <a:r>
              <a:rPr lang="en-US" sz="2000" dirty="0">
                <a:solidFill>
                  <a:srgbClr val="00B050"/>
                </a:solidFill>
              </a:rPr>
              <a:t>ft ) - </a:t>
            </a:r>
            <a:r>
              <a:rPr lang="en-US" sz="2000" i="1" dirty="0" err="1">
                <a:solidFill>
                  <a:srgbClr val="00B050"/>
                </a:solidFill>
              </a:rPr>
              <a:t>i</a:t>
            </a:r>
            <a:r>
              <a:rPr lang="en-US" sz="2000" dirty="0">
                <a:solidFill>
                  <a:srgbClr val="00B050"/>
                </a:solidFill>
              </a:rPr>
              <a:t> sin( 2</a:t>
            </a:r>
            <a:r>
              <a:rPr lang="en-US" sz="2000" dirty="0">
                <a:solidFill>
                  <a:srgbClr val="00B050"/>
                </a:solidFill>
                <a:latin typeface="Symbol" pitchFamily="18" charset="2"/>
              </a:rPr>
              <a:t>p</a:t>
            </a:r>
            <a:r>
              <a:rPr lang="en-US" sz="2000" dirty="0">
                <a:solidFill>
                  <a:srgbClr val="00B050"/>
                </a:solidFill>
              </a:rPr>
              <a:t>ft </a:t>
            </a:r>
            <a:r>
              <a:rPr lang="en-US" sz="2000" dirty="0" smtClean="0">
                <a:solidFill>
                  <a:srgbClr val="00B050"/>
                </a:solidFill>
              </a:rPr>
              <a:t>)</a:t>
            </a:r>
          </a:p>
          <a:p>
            <a:pPr algn="ctr"/>
            <a:r>
              <a:rPr lang="en-US" sz="2000" dirty="0" smtClean="0">
                <a:solidFill>
                  <a:prstClr val="black"/>
                </a:solidFill>
              </a:rPr>
              <a:t>Inverse Fourier Transform:  </a:t>
            </a:r>
            <a:r>
              <a:rPr lang="en-US" sz="2000" dirty="0" err="1" smtClean="0">
                <a:solidFill>
                  <a:srgbClr val="0070C0"/>
                </a:solidFill>
              </a:rPr>
              <a:t>exp</a:t>
            </a:r>
            <a:r>
              <a:rPr lang="en-US" sz="2000" dirty="0">
                <a:solidFill>
                  <a:srgbClr val="0070C0"/>
                </a:solidFill>
              </a:rPr>
              <a:t>( </a:t>
            </a:r>
            <a:r>
              <a:rPr lang="en-US" sz="2000" i="1" dirty="0" err="1">
                <a:solidFill>
                  <a:srgbClr val="0070C0"/>
                </a:solidFill>
              </a:rPr>
              <a:t>i</a:t>
            </a:r>
            <a:r>
              <a:rPr lang="en-US" sz="2000" dirty="0">
                <a:solidFill>
                  <a:srgbClr val="0070C0"/>
                </a:solidFill>
              </a:rPr>
              <a:t> 2</a:t>
            </a:r>
            <a:r>
              <a:rPr lang="en-US" sz="2000" dirty="0">
                <a:solidFill>
                  <a:srgbClr val="0070C0"/>
                </a:solidFill>
                <a:latin typeface="Symbol" pitchFamily="18" charset="2"/>
              </a:rPr>
              <a:t>p</a:t>
            </a:r>
            <a:r>
              <a:rPr lang="en-US" sz="2000" dirty="0">
                <a:solidFill>
                  <a:srgbClr val="0070C0"/>
                </a:solidFill>
              </a:rPr>
              <a:t>ft ) = cos( 2</a:t>
            </a:r>
            <a:r>
              <a:rPr lang="en-US" sz="2000" dirty="0">
                <a:solidFill>
                  <a:srgbClr val="0070C0"/>
                </a:solidFill>
                <a:latin typeface="Symbol" pitchFamily="18" charset="2"/>
              </a:rPr>
              <a:t>p</a:t>
            </a:r>
            <a:r>
              <a:rPr lang="en-US" sz="2000" dirty="0">
                <a:solidFill>
                  <a:srgbClr val="0070C0"/>
                </a:solidFill>
              </a:rPr>
              <a:t>ft ) + </a:t>
            </a:r>
            <a:r>
              <a:rPr lang="en-US" sz="2000" i="1" dirty="0" err="1">
                <a:solidFill>
                  <a:srgbClr val="0070C0"/>
                </a:solidFill>
              </a:rPr>
              <a:t>i</a:t>
            </a:r>
            <a:r>
              <a:rPr lang="en-US" sz="2000" dirty="0">
                <a:solidFill>
                  <a:srgbClr val="0070C0"/>
                </a:solidFill>
              </a:rPr>
              <a:t> sin( 2</a:t>
            </a:r>
            <a:r>
              <a:rPr lang="en-US" sz="2000" dirty="0">
                <a:solidFill>
                  <a:srgbClr val="0070C0"/>
                </a:solidFill>
                <a:latin typeface="Symbol" pitchFamily="18" charset="2"/>
              </a:rPr>
              <a:t>p</a:t>
            </a:r>
            <a:r>
              <a:rPr lang="en-US" sz="2000" dirty="0">
                <a:solidFill>
                  <a:srgbClr val="0070C0"/>
                </a:solidFill>
              </a:rPr>
              <a:t>ft )</a:t>
            </a:r>
          </a:p>
        </p:txBody>
      </p:sp>
    </p:spTree>
    <p:extLst>
      <p:ext uri="{BB962C8B-B14F-4D97-AF65-F5344CB8AC3E}">
        <p14:creationId xmlns:p14="http://schemas.microsoft.com/office/powerpoint/2010/main" val="89387853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152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pPr>
            <a:r>
              <a:rPr lang="en-US" sz="2400" b="0" dirty="0" smtClean="0">
                <a:solidFill>
                  <a:srgbClr val="05CDFF"/>
                </a:solidFill>
              </a:rPr>
              <a:t>The Discrete Fourier Transform is Cyclic …</a:t>
            </a:r>
            <a:endParaRPr lang="en-US" sz="2400" b="0" dirty="0">
              <a:solidFill>
                <a:srgbClr val="05CDFF"/>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1238250"/>
            <a:ext cx="8667750" cy="3333749"/>
          </a:xfrm>
          <a:prstGeom prst="rect">
            <a:avLst/>
          </a:prstGeom>
        </p:spPr>
      </p:pic>
    </p:spTree>
    <p:extLst>
      <p:ext uri="{BB962C8B-B14F-4D97-AF65-F5344CB8AC3E}">
        <p14:creationId xmlns:p14="http://schemas.microsoft.com/office/powerpoint/2010/main" val="4864417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1524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pPr>
            <a:r>
              <a:rPr lang="en-US" sz="2400" b="0" dirty="0" smtClean="0">
                <a:solidFill>
                  <a:srgbClr val="05CDFF"/>
                </a:solidFill>
              </a:rPr>
              <a:t>The Discrete Fourier Transform is Cyclic …</a:t>
            </a:r>
          </a:p>
          <a:p>
            <a:pPr algn="ctr">
              <a:spcBef>
                <a:spcPct val="0"/>
              </a:spcBef>
              <a:spcAft>
                <a:spcPct val="10000"/>
              </a:spcAft>
            </a:pPr>
            <a:r>
              <a:rPr lang="en-US" sz="2400" b="0" dirty="0" smtClean="0">
                <a:solidFill>
                  <a:srgbClr val="05CDFF"/>
                </a:solidFill>
              </a:rPr>
              <a:t>As Signals Get Faster Than The Sampling Frequency …</a:t>
            </a:r>
            <a:endParaRPr lang="en-US" sz="2400" b="0" dirty="0">
              <a:solidFill>
                <a:srgbClr val="05CDFF"/>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1238250"/>
            <a:ext cx="8667750" cy="3333749"/>
          </a:xfrm>
          <a:prstGeom prst="rect">
            <a:avLst/>
          </a:prstGeom>
        </p:spPr>
      </p:pic>
    </p:spTree>
    <p:extLst>
      <p:ext uri="{BB962C8B-B14F-4D97-AF65-F5344CB8AC3E}">
        <p14:creationId xmlns:p14="http://schemas.microsoft.com/office/powerpoint/2010/main" val="244548221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1238251"/>
            <a:ext cx="8667750" cy="3333749"/>
          </a:xfrm>
          <a:prstGeom prst="rect">
            <a:avLst/>
          </a:prstGeom>
        </p:spPr>
      </p:pic>
      <p:sp>
        <p:nvSpPr>
          <p:cNvPr id="5" name="Rectangle 5"/>
          <p:cNvSpPr>
            <a:spLocks noChangeArrowheads="1"/>
          </p:cNvSpPr>
          <p:nvPr/>
        </p:nvSpPr>
        <p:spPr bwMode="auto">
          <a:xfrm>
            <a:off x="457200" y="152400"/>
            <a:ext cx="8229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pPr>
            <a:r>
              <a:rPr lang="en-US" sz="2400" b="0" dirty="0" smtClean="0">
                <a:solidFill>
                  <a:srgbClr val="05CDFF"/>
                </a:solidFill>
              </a:rPr>
              <a:t>The Discrete Fourier Transform is Cyclic …</a:t>
            </a:r>
          </a:p>
          <a:p>
            <a:pPr algn="ctr">
              <a:spcBef>
                <a:spcPct val="0"/>
              </a:spcBef>
              <a:spcAft>
                <a:spcPct val="10000"/>
              </a:spcAft>
            </a:pPr>
            <a:r>
              <a:rPr lang="en-US" sz="2400" b="0" dirty="0" smtClean="0">
                <a:solidFill>
                  <a:srgbClr val="05CDFF"/>
                </a:solidFill>
              </a:rPr>
              <a:t>As Signals Get Faster Than the Sampling Frequency …</a:t>
            </a:r>
          </a:p>
          <a:p>
            <a:pPr algn="ctr">
              <a:spcBef>
                <a:spcPct val="0"/>
              </a:spcBef>
              <a:spcAft>
                <a:spcPct val="10000"/>
              </a:spcAft>
            </a:pPr>
            <a:r>
              <a:rPr lang="en-US" sz="2400" b="0" dirty="0" smtClean="0">
                <a:solidFill>
                  <a:srgbClr val="05CDFF"/>
                </a:solidFill>
              </a:rPr>
              <a:t>They Look Like Low Frequencies Again</a:t>
            </a:r>
            <a:endParaRPr lang="en-US" sz="2400" b="0" dirty="0">
              <a:solidFill>
                <a:srgbClr val="05CDFF"/>
              </a:solidFill>
            </a:endParaRPr>
          </a:p>
        </p:txBody>
      </p:sp>
    </p:spTree>
    <p:extLst>
      <p:ext uri="{BB962C8B-B14F-4D97-AF65-F5344CB8AC3E}">
        <p14:creationId xmlns:p14="http://schemas.microsoft.com/office/powerpoint/2010/main" val="209864794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15" y="1886143"/>
            <a:ext cx="7028569" cy="3085714"/>
          </a:xfrm>
          <a:prstGeom prst="rect">
            <a:avLst/>
          </a:prstGeom>
        </p:spPr>
      </p:pic>
      <p:cxnSp>
        <p:nvCxnSpPr>
          <p:cNvPr id="5" name="Straight Arrow Connector 4"/>
          <p:cNvCxnSpPr/>
          <p:nvPr/>
        </p:nvCxnSpPr>
        <p:spPr>
          <a:xfrm flipV="1">
            <a:off x="4482921" y="1752600"/>
            <a:ext cx="0" cy="1066800"/>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968284" y="4457163"/>
            <a:ext cx="0" cy="304800"/>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36642" y="1306788"/>
            <a:ext cx="1143000" cy="461665"/>
          </a:xfrm>
          <a:prstGeom prst="rect">
            <a:avLst/>
          </a:prstGeom>
          <a:noFill/>
        </p:spPr>
        <p:txBody>
          <a:bodyPr wrap="square" rtlCol="0">
            <a:spAutoFit/>
          </a:bodyPr>
          <a:lstStyle/>
          <a:p>
            <a:pPr algn="ctr"/>
            <a:r>
              <a:rPr lang="en-US" sz="2400" dirty="0" smtClean="0">
                <a:solidFill>
                  <a:prstClr val="black"/>
                </a:solidFill>
              </a:rPr>
              <a:t>t = 0</a:t>
            </a:r>
            <a:endParaRPr lang="en-US" sz="2400" dirty="0">
              <a:solidFill>
                <a:prstClr val="black"/>
              </a:solidFill>
            </a:endParaRPr>
          </a:p>
        </p:txBody>
      </p:sp>
      <p:sp>
        <p:nvSpPr>
          <p:cNvPr id="11" name="TextBox 10"/>
          <p:cNvSpPr txBox="1"/>
          <p:nvPr/>
        </p:nvSpPr>
        <p:spPr>
          <a:xfrm>
            <a:off x="5422005" y="4760889"/>
            <a:ext cx="1143000" cy="461665"/>
          </a:xfrm>
          <a:prstGeom prst="rect">
            <a:avLst/>
          </a:prstGeom>
          <a:noFill/>
        </p:spPr>
        <p:txBody>
          <a:bodyPr wrap="square" rtlCol="0">
            <a:spAutoFit/>
          </a:bodyPr>
          <a:lstStyle/>
          <a:p>
            <a:pPr algn="ctr"/>
            <a:r>
              <a:rPr lang="en-US" sz="2400" dirty="0">
                <a:solidFill>
                  <a:prstClr val="black"/>
                </a:solidFill>
              </a:rPr>
              <a:t>f</a:t>
            </a:r>
            <a:r>
              <a:rPr lang="en-US" sz="2400" dirty="0" smtClean="0">
                <a:solidFill>
                  <a:prstClr val="black"/>
                </a:solidFill>
              </a:rPr>
              <a:t> = 0</a:t>
            </a:r>
            <a:endParaRPr lang="en-US" sz="2400" dirty="0">
              <a:solidFill>
                <a:prstClr val="black"/>
              </a:solidFill>
            </a:endParaRPr>
          </a:p>
        </p:txBody>
      </p:sp>
    </p:spTree>
    <p:extLst>
      <p:ext uri="{BB962C8B-B14F-4D97-AF65-F5344CB8AC3E}">
        <p14:creationId xmlns:p14="http://schemas.microsoft.com/office/powerpoint/2010/main" val="205494675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15" y="1886143"/>
            <a:ext cx="7028569" cy="3085714"/>
          </a:xfrm>
          <a:prstGeom prst="rect">
            <a:avLst/>
          </a:prstGeom>
        </p:spPr>
      </p:pic>
      <p:cxnSp>
        <p:nvCxnSpPr>
          <p:cNvPr id="5" name="Straight Arrow Connector 4"/>
          <p:cNvCxnSpPr/>
          <p:nvPr/>
        </p:nvCxnSpPr>
        <p:spPr>
          <a:xfrm flipV="1">
            <a:off x="4482921" y="1752600"/>
            <a:ext cx="0" cy="1066800"/>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968284" y="4457163"/>
            <a:ext cx="0" cy="304800"/>
          </a:xfrm>
          <a:prstGeom prst="straightConnector1">
            <a:avLst/>
          </a:prstGeom>
          <a:ln w="3810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36642" y="1306788"/>
            <a:ext cx="1143000" cy="461665"/>
          </a:xfrm>
          <a:prstGeom prst="rect">
            <a:avLst/>
          </a:prstGeom>
          <a:noFill/>
        </p:spPr>
        <p:txBody>
          <a:bodyPr wrap="square" rtlCol="0">
            <a:spAutoFit/>
          </a:bodyPr>
          <a:lstStyle/>
          <a:p>
            <a:pPr algn="ctr"/>
            <a:r>
              <a:rPr lang="en-US" sz="2400" dirty="0" smtClean="0">
                <a:solidFill>
                  <a:prstClr val="black"/>
                </a:solidFill>
              </a:rPr>
              <a:t>t = 0</a:t>
            </a:r>
            <a:endParaRPr lang="en-US" sz="2400" dirty="0">
              <a:solidFill>
                <a:prstClr val="black"/>
              </a:solidFill>
            </a:endParaRPr>
          </a:p>
        </p:txBody>
      </p:sp>
      <p:sp>
        <p:nvSpPr>
          <p:cNvPr id="11" name="TextBox 10"/>
          <p:cNvSpPr txBox="1"/>
          <p:nvPr/>
        </p:nvSpPr>
        <p:spPr>
          <a:xfrm>
            <a:off x="5422005" y="4760889"/>
            <a:ext cx="1143000" cy="461665"/>
          </a:xfrm>
          <a:prstGeom prst="rect">
            <a:avLst/>
          </a:prstGeom>
          <a:noFill/>
        </p:spPr>
        <p:txBody>
          <a:bodyPr wrap="square" rtlCol="0">
            <a:spAutoFit/>
          </a:bodyPr>
          <a:lstStyle/>
          <a:p>
            <a:pPr algn="ctr"/>
            <a:r>
              <a:rPr lang="en-US" sz="2400" dirty="0">
                <a:solidFill>
                  <a:prstClr val="black"/>
                </a:solidFill>
              </a:rPr>
              <a:t>f</a:t>
            </a:r>
            <a:r>
              <a:rPr lang="en-US" sz="2400" dirty="0" smtClean="0">
                <a:solidFill>
                  <a:prstClr val="black"/>
                </a:solidFill>
              </a:rPr>
              <a:t> = 0</a:t>
            </a:r>
            <a:endParaRPr lang="en-US" sz="2400" dirty="0">
              <a:solidFill>
                <a:prstClr val="black"/>
              </a:solidFill>
            </a:endParaRPr>
          </a:p>
        </p:txBody>
      </p:sp>
      <p:sp>
        <p:nvSpPr>
          <p:cNvPr id="8" name="TextBox 7"/>
          <p:cNvSpPr txBox="1"/>
          <p:nvPr/>
        </p:nvSpPr>
        <p:spPr>
          <a:xfrm>
            <a:off x="304883" y="2234625"/>
            <a:ext cx="1143000" cy="584775"/>
          </a:xfrm>
          <a:prstGeom prst="rect">
            <a:avLst/>
          </a:prstGeom>
          <a:noFill/>
        </p:spPr>
        <p:txBody>
          <a:bodyPr wrap="square" rtlCol="0">
            <a:spAutoFit/>
          </a:bodyPr>
          <a:lstStyle/>
          <a:p>
            <a:pPr algn="r"/>
            <a:r>
              <a:rPr lang="en-US" sz="3200" dirty="0" smtClean="0">
                <a:solidFill>
                  <a:prstClr val="black"/>
                </a:solidFill>
              </a:rPr>
              <a:t>. . .</a:t>
            </a:r>
            <a:endParaRPr lang="en-US" sz="3200" dirty="0">
              <a:solidFill>
                <a:prstClr val="black"/>
              </a:solidFill>
            </a:endParaRPr>
          </a:p>
        </p:txBody>
      </p:sp>
      <p:sp>
        <p:nvSpPr>
          <p:cNvPr id="9" name="TextBox 8"/>
          <p:cNvSpPr txBox="1"/>
          <p:nvPr/>
        </p:nvSpPr>
        <p:spPr>
          <a:xfrm>
            <a:off x="304883" y="4155722"/>
            <a:ext cx="1143000" cy="584775"/>
          </a:xfrm>
          <a:prstGeom prst="rect">
            <a:avLst/>
          </a:prstGeom>
          <a:noFill/>
        </p:spPr>
        <p:txBody>
          <a:bodyPr wrap="square" rtlCol="0">
            <a:spAutoFit/>
          </a:bodyPr>
          <a:lstStyle/>
          <a:p>
            <a:pPr algn="r"/>
            <a:r>
              <a:rPr lang="en-US" sz="3200" dirty="0" smtClean="0">
                <a:solidFill>
                  <a:prstClr val="black"/>
                </a:solidFill>
              </a:rPr>
              <a:t>. . .</a:t>
            </a:r>
            <a:endParaRPr lang="en-US" sz="3200" dirty="0">
              <a:solidFill>
                <a:prstClr val="black"/>
              </a:solidFill>
            </a:endParaRPr>
          </a:p>
        </p:txBody>
      </p:sp>
      <p:sp>
        <p:nvSpPr>
          <p:cNvPr id="12" name="TextBox 11"/>
          <p:cNvSpPr txBox="1"/>
          <p:nvPr/>
        </p:nvSpPr>
        <p:spPr>
          <a:xfrm>
            <a:off x="7467600" y="2234625"/>
            <a:ext cx="1143000" cy="584775"/>
          </a:xfrm>
          <a:prstGeom prst="rect">
            <a:avLst/>
          </a:prstGeom>
          <a:noFill/>
        </p:spPr>
        <p:txBody>
          <a:bodyPr wrap="square" rtlCol="0">
            <a:spAutoFit/>
          </a:bodyPr>
          <a:lstStyle/>
          <a:p>
            <a:r>
              <a:rPr lang="en-US" sz="3200" dirty="0" smtClean="0">
                <a:solidFill>
                  <a:prstClr val="black"/>
                </a:solidFill>
              </a:rPr>
              <a:t>. . .</a:t>
            </a:r>
            <a:endParaRPr lang="en-US" sz="3200" dirty="0">
              <a:solidFill>
                <a:prstClr val="black"/>
              </a:solidFill>
            </a:endParaRPr>
          </a:p>
        </p:txBody>
      </p:sp>
      <p:sp>
        <p:nvSpPr>
          <p:cNvPr id="13" name="TextBox 12"/>
          <p:cNvSpPr txBox="1"/>
          <p:nvPr/>
        </p:nvSpPr>
        <p:spPr>
          <a:xfrm>
            <a:off x="7467600" y="4155721"/>
            <a:ext cx="1143000" cy="584775"/>
          </a:xfrm>
          <a:prstGeom prst="rect">
            <a:avLst/>
          </a:prstGeom>
          <a:noFill/>
        </p:spPr>
        <p:txBody>
          <a:bodyPr wrap="square" rtlCol="0">
            <a:spAutoFit/>
          </a:bodyPr>
          <a:lstStyle/>
          <a:p>
            <a:r>
              <a:rPr lang="en-US" sz="3200" dirty="0" smtClean="0">
                <a:solidFill>
                  <a:prstClr val="black"/>
                </a:solidFill>
              </a:rPr>
              <a:t>. . .</a:t>
            </a:r>
            <a:endParaRPr lang="en-US" sz="3200" dirty="0">
              <a:solidFill>
                <a:prstClr val="black"/>
              </a:solidFill>
            </a:endParaRPr>
          </a:p>
        </p:txBody>
      </p:sp>
    </p:spTree>
    <p:extLst>
      <p:ext uri="{BB962C8B-B14F-4D97-AF65-F5344CB8AC3E}">
        <p14:creationId xmlns:p14="http://schemas.microsoft.com/office/powerpoint/2010/main" val="317025836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894421"/>
            <a:ext cx="6542462" cy="185157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386" b="11660"/>
          <a:stretch/>
        </p:blipFill>
        <p:spPr>
          <a:xfrm>
            <a:off x="914400" y="3440748"/>
            <a:ext cx="6542462" cy="155448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b="16045"/>
          <a:stretch/>
        </p:blipFill>
        <p:spPr>
          <a:xfrm>
            <a:off x="914400" y="1905000"/>
            <a:ext cx="6542462" cy="155448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 b="16045"/>
          <a:stretch/>
        </p:blipFill>
        <p:spPr>
          <a:xfrm>
            <a:off x="914400" y="457200"/>
            <a:ext cx="6542462" cy="1554480"/>
          </a:xfrm>
          <a:prstGeom prst="rect">
            <a:avLst/>
          </a:prstGeom>
        </p:spPr>
      </p:pic>
      <p:sp>
        <p:nvSpPr>
          <p:cNvPr id="4" name="Rectangle 5"/>
          <p:cNvSpPr>
            <a:spLocks noChangeArrowheads="1"/>
          </p:cNvSpPr>
          <p:nvPr/>
        </p:nvSpPr>
        <p:spPr bwMode="auto">
          <a:xfrm>
            <a:off x="457200" y="152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pPr>
            <a:r>
              <a:rPr lang="en-US" sz="2400" b="0" dirty="0" smtClean="0">
                <a:solidFill>
                  <a:srgbClr val="05CDFF"/>
                </a:solidFill>
              </a:rPr>
              <a:t>First Order Phase Correction (P1)</a:t>
            </a:r>
            <a:endParaRPr lang="en-US" sz="2400" b="0" dirty="0">
              <a:solidFill>
                <a:srgbClr val="05CDFF"/>
              </a:solidFill>
            </a:endParaRPr>
          </a:p>
        </p:txBody>
      </p:sp>
      <p:sp>
        <p:nvSpPr>
          <p:cNvPr id="11" name="Rectangle 10"/>
          <p:cNvSpPr/>
          <p:nvPr/>
        </p:nvSpPr>
        <p:spPr>
          <a:xfrm>
            <a:off x="981456" y="450224"/>
            <a:ext cx="9144"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5457183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894421"/>
            <a:ext cx="6542462" cy="185157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386" b="11660"/>
          <a:stretch/>
        </p:blipFill>
        <p:spPr>
          <a:xfrm>
            <a:off x="914400" y="3440748"/>
            <a:ext cx="6542462" cy="155448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b="16045"/>
          <a:stretch/>
        </p:blipFill>
        <p:spPr>
          <a:xfrm>
            <a:off x="914400" y="1905000"/>
            <a:ext cx="6542462" cy="155448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 b="16045"/>
          <a:stretch/>
        </p:blipFill>
        <p:spPr>
          <a:xfrm>
            <a:off x="914400" y="457200"/>
            <a:ext cx="6542462" cy="1554480"/>
          </a:xfrm>
          <a:prstGeom prst="rect">
            <a:avLst/>
          </a:prstGeom>
        </p:spPr>
      </p:pic>
      <p:sp>
        <p:nvSpPr>
          <p:cNvPr id="10" name="Rectangle 9"/>
          <p:cNvSpPr/>
          <p:nvPr/>
        </p:nvSpPr>
        <p:spPr>
          <a:xfrm>
            <a:off x="1003479" y="457200"/>
            <a:ext cx="381000" cy="6096000"/>
          </a:xfrm>
          <a:prstGeom prst="rect">
            <a:avLst/>
          </a:prstGeom>
          <a:solidFill>
            <a:schemeClr val="bg1">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981456" y="450224"/>
            <a:ext cx="9144"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5"/>
          <p:cNvSpPr>
            <a:spLocks noChangeArrowheads="1"/>
          </p:cNvSpPr>
          <p:nvPr/>
        </p:nvSpPr>
        <p:spPr bwMode="auto">
          <a:xfrm>
            <a:off x="457200" y="152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pPr>
            <a:r>
              <a:rPr lang="en-US" sz="2400" b="0" dirty="0" smtClean="0">
                <a:solidFill>
                  <a:srgbClr val="05CDFF"/>
                </a:solidFill>
              </a:rPr>
              <a:t>First Order Phase Correction (P1)</a:t>
            </a:r>
            <a:endParaRPr lang="en-US" sz="2400" b="0" dirty="0">
              <a:solidFill>
                <a:srgbClr val="05CDFF"/>
              </a:solidFill>
            </a:endParaRPr>
          </a:p>
        </p:txBody>
      </p:sp>
    </p:spTree>
    <p:extLst>
      <p:ext uri="{BB962C8B-B14F-4D97-AF65-F5344CB8AC3E}">
        <p14:creationId xmlns:p14="http://schemas.microsoft.com/office/powerpoint/2010/main" val="20081201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81000" y="676071"/>
            <a:ext cx="8172450" cy="1905000"/>
          </a:xfrm>
          <a:prstGeom prst="rect">
            <a:avLst/>
          </a:prstGeom>
        </p:spPr>
      </p:pic>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381000" y="2803902"/>
            <a:ext cx="8172450" cy="1905000"/>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381000" y="4931734"/>
            <a:ext cx="8172450" cy="1905000"/>
          </a:xfrm>
          <a:prstGeom prst="rect">
            <a:avLst/>
          </a:prstGeom>
        </p:spPr>
      </p:pic>
      <p:sp>
        <p:nvSpPr>
          <p:cNvPr id="7" name="TextBox 6"/>
          <p:cNvSpPr txBox="1"/>
          <p:nvPr/>
        </p:nvSpPr>
        <p:spPr>
          <a:xfrm>
            <a:off x="2743200" y="828471"/>
            <a:ext cx="1524000" cy="830997"/>
          </a:xfrm>
          <a:prstGeom prst="rect">
            <a:avLst/>
          </a:prstGeom>
          <a:noFill/>
        </p:spPr>
        <p:txBody>
          <a:bodyPr wrap="square" rtlCol="0">
            <a:spAutoFit/>
          </a:bodyPr>
          <a:lstStyle/>
          <a:p>
            <a:pPr algn="r">
              <a:spcBef>
                <a:spcPts val="0"/>
              </a:spcBef>
            </a:pPr>
            <a:r>
              <a:rPr lang="en-US" sz="2400" b="0" dirty="0" smtClean="0">
                <a:solidFill>
                  <a:prstClr val="white"/>
                </a:solidFill>
              </a:rPr>
              <a:t>No Delay</a:t>
            </a:r>
          </a:p>
          <a:p>
            <a:pPr algn="r">
              <a:spcBef>
                <a:spcPts val="0"/>
              </a:spcBef>
            </a:pPr>
            <a:r>
              <a:rPr lang="en-US" sz="2400" b="0" dirty="0" smtClean="0">
                <a:solidFill>
                  <a:prstClr val="white"/>
                </a:solidFill>
              </a:rPr>
              <a:t>P1 = 0</a:t>
            </a:r>
            <a:endParaRPr lang="en-US" sz="2400" b="0" dirty="0">
              <a:solidFill>
                <a:prstClr val="white"/>
              </a:solidFill>
            </a:endParaRPr>
          </a:p>
        </p:txBody>
      </p:sp>
      <p:sp>
        <p:nvSpPr>
          <p:cNvPr id="8" name="TextBox 7"/>
          <p:cNvSpPr txBox="1"/>
          <p:nvPr/>
        </p:nvSpPr>
        <p:spPr>
          <a:xfrm>
            <a:off x="1905000" y="2823220"/>
            <a:ext cx="2368639" cy="830997"/>
          </a:xfrm>
          <a:prstGeom prst="rect">
            <a:avLst/>
          </a:prstGeom>
          <a:noFill/>
        </p:spPr>
        <p:txBody>
          <a:bodyPr wrap="square" rtlCol="0">
            <a:spAutoFit/>
          </a:bodyPr>
          <a:lstStyle/>
          <a:p>
            <a:pPr algn="r">
              <a:spcBef>
                <a:spcPts val="0"/>
              </a:spcBef>
            </a:pPr>
            <a:r>
              <a:rPr lang="en-US" sz="2400" b="0" dirty="0" smtClean="0">
                <a:solidFill>
                  <a:prstClr val="white"/>
                </a:solidFill>
              </a:rPr>
              <a:t>½ </a:t>
            </a:r>
            <a:r>
              <a:rPr lang="en-US" sz="2400" b="0" dirty="0" err="1" smtClean="0">
                <a:solidFill>
                  <a:prstClr val="white"/>
                </a:solidFill>
              </a:rPr>
              <a:t>dT</a:t>
            </a:r>
            <a:r>
              <a:rPr lang="en-US" sz="2400" b="0" dirty="0" smtClean="0">
                <a:solidFill>
                  <a:prstClr val="white"/>
                </a:solidFill>
              </a:rPr>
              <a:t> Delay</a:t>
            </a:r>
          </a:p>
          <a:p>
            <a:pPr algn="r">
              <a:spcBef>
                <a:spcPts val="0"/>
              </a:spcBef>
            </a:pPr>
            <a:r>
              <a:rPr lang="en-US" sz="2400" b="0" dirty="0" smtClean="0">
                <a:solidFill>
                  <a:prstClr val="white"/>
                </a:solidFill>
              </a:rPr>
              <a:t>P1 = 180</a:t>
            </a:r>
            <a:endParaRPr lang="en-US" sz="2400" b="0" dirty="0">
              <a:solidFill>
                <a:prstClr val="white"/>
              </a:solidFill>
            </a:endParaRPr>
          </a:p>
        </p:txBody>
      </p:sp>
      <p:sp>
        <p:nvSpPr>
          <p:cNvPr id="9" name="TextBox 8"/>
          <p:cNvSpPr txBox="1"/>
          <p:nvPr/>
        </p:nvSpPr>
        <p:spPr>
          <a:xfrm>
            <a:off x="1930758" y="4959245"/>
            <a:ext cx="2368639" cy="830997"/>
          </a:xfrm>
          <a:prstGeom prst="rect">
            <a:avLst/>
          </a:prstGeom>
          <a:noFill/>
        </p:spPr>
        <p:txBody>
          <a:bodyPr wrap="square" rtlCol="0">
            <a:spAutoFit/>
          </a:bodyPr>
          <a:lstStyle/>
          <a:p>
            <a:pPr algn="r">
              <a:spcBef>
                <a:spcPts val="0"/>
              </a:spcBef>
            </a:pPr>
            <a:r>
              <a:rPr lang="en-US" sz="2400" b="0" dirty="0" smtClean="0">
                <a:solidFill>
                  <a:prstClr val="white"/>
                </a:solidFill>
              </a:rPr>
              <a:t>¼ </a:t>
            </a:r>
            <a:r>
              <a:rPr lang="en-US" sz="2400" b="0" dirty="0" err="1" smtClean="0">
                <a:solidFill>
                  <a:prstClr val="white"/>
                </a:solidFill>
              </a:rPr>
              <a:t>dT</a:t>
            </a:r>
            <a:r>
              <a:rPr lang="en-US" sz="2400" b="0" dirty="0" smtClean="0">
                <a:solidFill>
                  <a:prstClr val="white"/>
                </a:solidFill>
              </a:rPr>
              <a:t> Delay</a:t>
            </a:r>
          </a:p>
          <a:p>
            <a:pPr algn="r">
              <a:spcBef>
                <a:spcPts val="0"/>
              </a:spcBef>
            </a:pPr>
            <a:r>
              <a:rPr lang="en-US" sz="2400" b="0" dirty="0" smtClean="0">
                <a:solidFill>
                  <a:prstClr val="white"/>
                </a:solidFill>
              </a:rPr>
              <a:t>P1 = 90</a:t>
            </a:r>
            <a:endParaRPr lang="en-US" sz="2400" b="0" dirty="0">
              <a:solidFill>
                <a:prstClr val="white"/>
              </a:solidFill>
            </a:endParaRPr>
          </a:p>
        </p:txBody>
      </p:sp>
      <p:sp>
        <p:nvSpPr>
          <p:cNvPr id="10" name="Oval 9"/>
          <p:cNvSpPr/>
          <p:nvPr/>
        </p:nvSpPr>
        <p:spPr>
          <a:xfrm>
            <a:off x="4398645" y="765635"/>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4619625" y="3143944"/>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4531995" y="5097605"/>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5"/>
          <p:cNvSpPr>
            <a:spLocks noChangeArrowheads="1"/>
          </p:cNvSpPr>
          <p:nvPr/>
        </p:nvSpPr>
        <p:spPr bwMode="auto">
          <a:xfrm>
            <a:off x="457200" y="152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pPr>
            <a:r>
              <a:rPr lang="en-US" sz="2400" b="0" dirty="0" smtClean="0">
                <a:solidFill>
                  <a:srgbClr val="05CDFF"/>
                </a:solidFill>
              </a:rPr>
              <a:t>Delay Relative to Interval Between Samples (</a:t>
            </a:r>
            <a:r>
              <a:rPr lang="en-US" sz="2400" b="0" dirty="0" err="1" smtClean="0">
                <a:solidFill>
                  <a:srgbClr val="05CDFF"/>
                </a:solidFill>
              </a:rPr>
              <a:t>dT</a:t>
            </a:r>
            <a:r>
              <a:rPr lang="en-US" sz="2400" b="0" dirty="0" smtClean="0">
                <a:solidFill>
                  <a:srgbClr val="05CDFF"/>
                </a:solidFill>
              </a:rPr>
              <a:t>)</a:t>
            </a:r>
            <a:endParaRPr lang="en-US" sz="2400" b="0" dirty="0">
              <a:solidFill>
                <a:srgbClr val="05CDFF"/>
              </a:solidFill>
            </a:endParaRPr>
          </a:p>
        </p:txBody>
      </p:sp>
    </p:spTree>
    <p:extLst>
      <p:ext uri="{BB962C8B-B14F-4D97-AF65-F5344CB8AC3E}">
        <p14:creationId xmlns:p14="http://schemas.microsoft.com/office/powerpoint/2010/main" val="352884319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p:cNvPicPr>
          <p:nvPr/>
        </p:nvPicPr>
        <p:blipFill rotWithShape="1">
          <a:blip r:embed="rId2">
            <a:extLst>
              <a:ext uri="{28A0092B-C50C-407E-A947-70E740481C1C}">
                <a14:useLocalDpi xmlns:a14="http://schemas.microsoft.com/office/drawing/2010/main" val="0"/>
              </a:ext>
            </a:extLst>
          </a:blip>
          <a:srcRect t="-7870" b="-7870"/>
          <a:stretch/>
        </p:blipFill>
        <p:spPr>
          <a:xfrm>
            <a:off x="384048" y="22578"/>
            <a:ext cx="8172450" cy="1905000"/>
          </a:xfrm>
          <a:prstGeom prst="rect">
            <a:avLst/>
          </a:prstGeom>
        </p:spPr>
      </p:pic>
      <p:pic>
        <p:nvPicPr>
          <p:cNvPr id="5" name="Picture 4"/>
          <p:cNvPicPr>
            <a:picLocks/>
          </p:cNvPicPr>
          <p:nvPr/>
        </p:nvPicPr>
        <p:blipFill rotWithShape="1">
          <a:blip r:embed="rId3">
            <a:extLst>
              <a:ext uri="{28A0092B-C50C-407E-A947-70E740481C1C}">
                <a14:useLocalDpi xmlns:a14="http://schemas.microsoft.com/office/drawing/2010/main" val="0"/>
              </a:ext>
            </a:extLst>
          </a:blip>
          <a:srcRect t="-7870" b="-7870"/>
          <a:stretch/>
        </p:blipFill>
        <p:spPr>
          <a:xfrm>
            <a:off x="384048" y="2283177"/>
            <a:ext cx="8172450" cy="1905000"/>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t="-7870" b="-7870"/>
          <a:stretch/>
        </p:blipFill>
        <p:spPr>
          <a:xfrm>
            <a:off x="384048" y="4572000"/>
            <a:ext cx="8172450" cy="1905000"/>
          </a:xfrm>
          <a:prstGeom prst="rect">
            <a:avLst/>
          </a:prstGeom>
        </p:spPr>
      </p:pic>
      <p:sp>
        <p:nvSpPr>
          <p:cNvPr id="19" name="Rectangle 18"/>
          <p:cNvSpPr/>
          <p:nvPr/>
        </p:nvSpPr>
        <p:spPr>
          <a:xfrm>
            <a:off x="245458" y="228600"/>
            <a:ext cx="2192942" cy="6494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98519" y="152400"/>
            <a:ext cx="1524000" cy="461665"/>
          </a:xfrm>
          <a:prstGeom prst="rect">
            <a:avLst/>
          </a:prstGeom>
          <a:solidFill>
            <a:schemeClr val="tx1">
              <a:alpha val="88000"/>
            </a:schemeClr>
          </a:solidFill>
        </p:spPr>
        <p:txBody>
          <a:bodyPr wrap="square" rtlCol="0">
            <a:spAutoFit/>
          </a:bodyPr>
          <a:lstStyle/>
          <a:p>
            <a:pPr algn="ctr"/>
            <a:r>
              <a:rPr lang="en-US" sz="2400" b="0" dirty="0" smtClean="0">
                <a:solidFill>
                  <a:prstClr val="white"/>
                </a:solidFill>
              </a:rPr>
              <a:t>No Delay</a:t>
            </a:r>
            <a:endParaRPr lang="en-US" sz="2400" b="0" dirty="0">
              <a:solidFill>
                <a:prstClr val="white"/>
              </a:solidFill>
            </a:endParaRPr>
          </a:p>
        </p:txBody>
      </p:sp>
      <p:sp>
        <p:nvSpPr>
          <p:cNvPr id="8" name="TextBox 7"/>
          <p:cNvSpPr txBox="1"/>
          <p:nvPr/>
        </p:nvSpPr>
        <p:spPr>
          <a:xfrm>
            <a:off x="76200" y="2281510"/>
            <a:ext cx="2368639" cy="461665"/>
          </a:xfrm>
          <a:prstGeom prst="rect">
            <a:avLst/>
          </a:prstGeom>
          <a:solidFill>
            <a:schemeClr val="tx1">
              <a:alpha val="88000"/>
            </a:schemeClr>
          </a:solidFill>
        </p:spPr>
        <p:txBody>
          <a:bodyPr wrap="square" rtlCol="0">
            <a:spAutoFit/>
          </a:bodyPr>
          <a:lstStyle/>
          <a:p>
            <a:pPr algn="ctr"/>
            <a:r>
              <a:rPr lang="en-US" sz="2400" b="0" dirty="0" smtClean="0">
                <a:solidFill>
                  <a:prstClr val="white"/>
                </a:solidFill>
              </a:rPr>
              <a:t>½ </a:t>
            </a:r>
            <a:r>
              <a:rPr lang="en-US" sz="2400" b="0" dirty="0" err="1" smtClean="0">
                <a:solidFill>
                  <a:prstClr val="white"/>
                </a:solidFill>
              </a:rPr>
              <a:t>dT</a:t>
            </a:r>
            <a:r>
              <a:rPr lang="en-US" sz="2400" b="0" dirty="0" smtClean="0">
                <a:solidFill>
                  <a:prstClr val="white"/>
                </a:solidFill>
              </a:rPr>
              <a:t> Delay</a:t>
            </a:r>
            <a:endParaRPr lang="en-US" sz="2400" b="0" dirty="0">
              <a:solidFill>
                <a:prstClr val="white"/>
              </a:solidFill>
            </a:endParaRPr>
          </a:p>
        </p:txBody>
      </p:sp>
      <p:sp>
        <p:nvSpPr>
          <p:cNvPr id="9" name="TextBox 8"/>
          <p:cNvSpPr txBox="1"/>
          <p:nvPr/>
        </p:nvSpPr>
        <p:spPr>
          <a:xfrm>
            <a:off x="76200" y="4569935"/>
            <a:ext cx="2368639" cy="830997"/>
          </a:xfrm>
          <a:prstGeom prst="rect">
            <a:avLst/>
          </a:prstGeom>
          <a:solidFill>
            <a:schemeClr val="tx1">
              <a:alpha val="88000"/>
            </a:schemeClr>
          </a:solidFill>
        </p:spPr>
        <p:txBody>
          <a:bodyPr wrap="square" rtlCol="0">
            <a:spAutoFit/>
          </a:bodyPr>
          <a:lstStyle/>
          <a:p>
            <a:pPr algn="ctr"/>
            <a:r>
              <a:rPr lang="en-US" sz="2400" b="0" dirty="0" smtClean="0">
                <a:solidFill>
                  <a:prstClr val="white"/>
                </a:solidFill>
              </a:rPr>
              <a:t>Other</a:t>
            </a:r>
            <a:r>
              <a:rPr lang="en-US" sz="2400" b="0" dirty="0">
                <a:solidFill>
                  <a:prstClr val="white"/>
                </a:solidFill>
              </a:rPr>
              <a:t> </a:t>
            </a:r>
            <a:r>
              <a:rPr lang="en-US" sz="2400" b="0" dirty="0" smtClean="0">
                <a:solidFill>
                  <a:prstClr val="white"/>
                </a:solidFill>
              </a:rPr>
              <a:t>Delay, for example ¼ </a:t>
            </a:r>
            <a:r>
              <a:rPr lang="en-US" sz="2400" b="0" dirty="0" err="1" smtClean="0">
                <a:solidFill>
                  <a:prstClr val="white"/>
                </a:solidFill>
              </a:rPr>
              <a:t>dT</a:t>
            </a:r>
            <a:endParaRPr lang="en-US" sz="2400" b="0" dirty="0" smtClean="0">
              <a:solidFill>
                <a:prstClr val="white"/>
              </a:solidFill>
            </a:endParaRPr>
          </a:p>
        </p:txBody>
      </p:sp>
      <p:sp>
        <p:nvSpPr>
          <p:cNvPr id="10" name="Oval 9"/>
          <p:cNvSpPr/>
          <p:nvPr/>
        </p:nvSpPr>
        <p:spPr>
          <a:xfrm>
            <a:off x="4398645" y="23622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4619625" y="269987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4531995" y="4807374"/>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3988158" y="23622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4196784" y="269987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4287199" y="4807374"/>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206" y="5510802"/>
            <a:ext cx="1140600" cy="11406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206" y="2780043"/>
            <a:ext cx="1140600" cy="114060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055" y="703339"/>
            <a:ext cx="1104903" cy="1104903"/>
          </a:xfrm>
          <a:prstGeom prst="rect">
            <a:avLst/>
          </a:prstGeom>
        </p:spPr>
      </p:pic>
      <p:sp>
        <p:nvSpPr>
          <p:cNvPr id="20" name="TextBox 19"/>
          <p:cNvSpPr txBox="1"/>
          <p:nvPr/>
        </p:nvSpPr>
        <p:spPr>
          <a:xfrm>
            <a:off x="2133601" y="6232490"/>
            <a:ext cx="6873022" cy="584775"/>
          </a:xfrm>
          <a:prstGeom prst="rect">
            <a:avLst/>
          </a:prstGeom>
          <a:solidFill>
            <a:schemeClr val="tx1">
              <a:alpha val="88000"/>
            </a:schemeClr>
          </a:solidFill>
        </p:spPr>
        <p:txBody>
          <a:bodyPr wrap="square" rtlCol="0">
            <a:spAutoFit/>
          </a:bodyPr>
          <a:lstStyle/>
          <a:p>
            <a:r>
              <a:rPr lang="en-US" b="0" dirty="0" smtClean="0">
                <a:solidFill>
                  <a:prstClr val="white"/>
                </a:solidFill>
              </a:rPr>
              <a:t>One interval is ½ </a:t>
            </a:r>
            <a:r>
              <a:rPr lang="en-US" b="0" dirty="0" err="1" smtClean="0">
                <a:solidFill>
                  <a:prstClr val="white"/>
                </a:solidFill>
              </a:rPr>
              <a:t>dT</a:t>
            </a:r>
            <a:r>
              <a:rPr lang="en-US" b="0" dirty="0" smtClean="0">
                <a:solidFill>
                  <a:prstClr val="white"/>
                </a:solidFill>
              </a:rPr>
              <a:t>, but the others are </a:t>
            </a:r>
            <a:r>
              <a:rPr lang="en-US" b="0" dirty="0" err="1" smtClean="0">
                <a:solidFill>
                  <a:prstClr val="white"/>
                </a:solidFill>
              </a:rPr>
              <a:t>dT.</a:t>
            </a:r>
            <a:r>
              <a:rPr lang="en-US" b="0" dirty="0" smtClean="0">
                <a:solidFill>
                  <a:prstClr val="white"/>
                </a:solidFill>
              </a:rPr>
              <a:t> </a:t>
            </a:r>
            <a:r>
              <a:rPr lang="en-US" b="0" dirty="0" smtClean="0">
                <a:solidFill>
                  <a:srgbClr val="FF0000"/>
                </a:solidFill>
              </a:rPr>
              <a:t>Baseline distortion</a:t>
            </a:r>
            <a:r>
              <a:rPr lang="en-US" b="0" dirty="0" smtClean="0">
                <a:solidFill>
                  <a:prstClr val="white"/>
                </a:solidFill>
              </a:rPr>
              <a:t> results.   </a:t>
            </a:r>
            <a:r>
              <a:rPr lang="en-US" b="0" dirty="0" smtClean="0">
                <a:solidFill>
                  <a:srgbClr val="FFFF00"/>
                </a:solidFill>
              </a:rPr>
              <a:t>Hilbert transform is imperfect</a:t>
            </a:r>
            <a:r>
              <a:rPr lang="en-US" b="0" dirty="0" smtClean="0">
                <a:solidFill>
                  <a:prstClr val="white"/>
                </a:solidFill>
              </a:rPr>
              <a:t>.</a:t>
            </a:r>
            <a:endParaRPr lang="en-US" b="0" dirty="0">
              <a:solidFill>
                <a:prstClr val="white"/>
              </a:solidFill>
            </a:endParaRPr>
          </a:p>
        </p:txBody>
      </p:sp>
      <p:sp>
        <p:nvSpPr>
          <p:cNvPr id="21" name="TextBox 20"/>
          <p:cNvSpPr txBox="1"/>
          <p:nvPr/>
        </p:nvSpPr>
        <p:spPr>
          <a:xfrm>
            <a:off x="2133599" y="1712242"/>
            <a:ext cx="6561487" cy="584775"/>
          </a:xfrm>
          <a:prstGeom prst="rect">
            <a:avLst/>
          </a:prstGeom>
          <a:solidFill>
            <a:schemeClr val="tx1">
              <a:alpha val="88000"/>
            </a:schemeClr>
          </a:solidFill>
        </p:spPr>
        <p:txBody>
          <a:bodyPr wrap="square" rtlCol="0">
            <a:spAutoFit/>
          </a:bodyPr>
          <a:lstStyle/>
          <a:p>
            <a:r>
              <a:rPr lang="en-US" b="0" dirty="0" smtClean="0">
                <a:solidFill>
                  <a:prstClr val="white"/>
                </a:solidFill>
              </a:rPr>
              <a:t>P1 = 0: All the intervals are </a:t>
            </a:r>
            <a:r>
              <a:rPr lang="en-US" b="0" dirty="0" err="1" smtClean="0">
                <a:solidFill>
                  <a:prstClr val="white"/>
                </a:solidFill>
              </a:rPr>
              <a:t>dT</a:t>
            </a:r>
            <a:r>
              <a:rPr lang="en-US" b="0" dirty="0" smtClean="0">
                <a:solidFill>
                  <a:prstClr val="white"/>
                </a:solidFill>
              </a:rPr>
              <a:t>, but the t=0 point occurs twice.  Remedy: scale the t=0 point by ½.</a:t>
            </a:r>
            <a:endParaRPr lang="en-US" b="0" dirty="0">
              <a:solidFill>
                <a:prstClr val="white"/>
              </a:solidFill>
            </a:endParaRPr>
          </a:p>
        </p:txBody>
      </p:sp>
      <p:sp>
        <p:nvSpPr>
          <p:cNvPr id="22" name="TextBox 21"/>
          <p:cNvSpPr txBox="1"/>
          <p:nvPr/>
        </p:nvSpPr>
        <p:spPr>
          <a:xfrm>
            <a:off x="2133600" y="3939730"/>
            <a:ext cx="6561487" cy="584775"/>
          </a:xfrm>
          <a:prstGeom prst="rect">
            <a:avLst/>
          </a:prstGeom>
          <a:solidFill>
            <a:schemeClr val="tx1">
              <a:alpha val="88000"/>
            </a:schemeClr>
          </a:solidFill>
        </p:spPr>
        <p:txBody>
          <a:bodyPr wrap="square" rtlCol="0">
            <a:spAutoFit/>
          </a:bodyPr>
          <a:lstStyle/>
          <a:p>
            <a:r>
              <a:rPr lang="en-US" b="0" dirty="0" smtClean="0">
                <a:solidFill>
                  <a:prstClr val="white"/>
                </a:solidFill>
              </a:rPr>
              <a:t>P1 = 180: All the intervals are </a:t>
            </a:r>
            <a:r>
              <a:rPr lang="en-US" b="0" dirty="0" err="1" smtClean="0">
                <a:solidFill>
                  <a:prstClr val="white"/>
                </a:solidFill>
              </a:rPr>
              <a:t>dT</a:t>
            </a:r>
            <a:r>
              <a:rPr lang="en-US" b="0" dirty="0" smtClean="0">
                <a:solidFill>
                  <a:prstClr val="white"/>
                </a:solidFill>
              </a:rPr>
              <a:t>, and t = ½ matches its partner t = -½. All is well!</a:t>
            </a:r>
            <a:endParaRPr lang="en-US" b="0" dirty="0">
              <a:solidFill>
                <a:prstClr val="white"/>
              </a:solidFill>
            </a:endParaRPr>
          </a:p>
        </p:txBody>
      </p:sp>
    </p:spTree>
    <p:extLst>
      <p:ext uri="{BB962C8B-B14F-4D97-AF65-F5344CB8AC3E}">
        <p14:creationId xmlns:p14="http://schemas.microsoft.com/office/powerpoint/2010/main" val="4094811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82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838200"/>
            <a:ext cx="9144000" cy="5534025"/>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4096512" y="990600"/>
            <a:ext cx="4648200" cy="830997"/>
          </a:xfrm>
          <a:prstGeom prst="rect">
            <a:avLst/>
          </a:prstGeom>
          <a:noFill/>
        </p:spPr>
        <p:txBody>
          <a:bodyPr wrap="square" rtlCol="0">
            <a:spAutoFit/>
          </a:bodyPr>
          <a:lstStyle/>
          <a:p>
            <a:pPr algn="ctr">
              <a:spcBef>
                <a:spcPts val="0"/>
              </a:spcBef>
            </a:pPr>
            <a:r>
              <a:rPr lang="en-US" b="0" i="1" dirty="0" err="1" smtClean="0">
                <a:solidFill>
                  <a:prstClr val="white"/>
                </a:solidFill>
              </a:rPr>
              <a:t>NISTmAb</a:t>
            </a:r>
            <a:endParaRPr lang="en-US" b="0" i="1" dirty="0" smtClean="0">
              <a:solidFill>
                <a:prstClr val="white"/>
              </a:solidFill>
            </a:endParaRPr>
          </a:p>
          <a:p>
            <a:pPr algn="ctr">
              <a:spcBef>
                <a:spcPts val="0"/>
              </a:spcBef>
            </a:pPr>
            <a:r>
              <a:rPr lang="en-US" b="0" i="1" dirty="0" smtClean="0">
                <a:solidFill>
                  <a:prstClr val="white"/>
                </a:solidFill>
              </a:rPr>
              <a:t>Non-Uniformly Sampled (NUS) Data</a:t>
            </a:r>
          </a:p>
          <a:p>
            <a:pPr algn="ctr">
              <a:spcBef>
                <a:spcPts val="0"/>
              </a:spcBef>
            </a:pPr>
            <a:r>
              <a:rPr lang="en-US" b="0" i="1" dirty="0" smtClean="0">
                <a:solidFill>
                  <a:prstClr val="white"/>
                </a:solidFill>
              </a:rPr>
              <a:t>Fourier Spectrum</a:t>
            </a:r>
            <a:endParaRPr lang="en-US" b="0" i="1" dirty="0">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84950"/>
            <a:ext cx="4181333" cy="3484444"/>
          </a:xfrm>
          <a:prstGeom prst="rect">
            <a:avLst/>
          </a:prstGeom>
        </p:spPr>
      </p:pic>
      <p:sp>
        <p:nvSpPr>
          <p:cNvPr id="11" name="TextBox 10"/>
          <p:cNvSpPr txBox="1"/>
          <p:nvPr/>
        </p:nvSpPr>
        <p:spPr>
          <a:xfrm>
            <a:off x="91439" y="990600"/>
            <a:ext cx="4154560" cy="830997"/>
          </a:xfrm>
          <a:prstGeom prst="rect">
            <a:avLst/>
          </a:prstGeom>
          <a:noFill/>
        </p:spPr>
        <p:txBody>
          <a:bodyPr wrap="square" rtlCol="0">
            <a:spAutoFit/>
          </a:bodyPr>
          <a:lstStyle/>
          <a:p>
            <a:pPr algn="ctr">
              <a:spcBef>
                <a:spcPts val="0"/>
              </a:spcBef>
            </a:pPr>
            <a:r>
              <a:rPr lang="en-US" b="0" i="1" dirty="0" err="1" smtClean="0">
                <a:solidFill>
                  <a:prstClr val="white"/>
                </a:solidFill>
              </a:rPr>
              <a:t>NISTmAb</a:t>
            </a:r>
            <a:r>
              <a:rPr lang="en-US" b="0" i="1" dirty="0" smtClean="0">
                <a:solidFill>
                  <a:prstClr val="white"/>
                </a:solidFill>
              </a:rPr>
              <a:t> </a:t>
            </a:r>
          </a:p>
          <a:p>
            <a:pPr algn="ctr">
              <a:spcBef>
                <a:spcPts val="0"/>
              </a:spcBef>
            </a:pPr>
            <a:r>
              <a:rPr lang="en-US" b="0" i="1" dirty="0" smtClean="0">
                <a:solidFill>
                  <a:prstClr val="white"/>
                </a:solidFill>
              </a:rPr>
              <a:t>Conventional Uniformly Sampled (US) Data Fourier Spectrum</a:t>
            </a:r>
            <a:endParaRPr lang="en-US" b="0" i="1" dirty="0">
              <a:solidFill>
                <a:prstClr val="white"/>
              </a:solidFill>
            </a:endParaRPr>
          </a:p>
        </p:txBody>
      </p:sp>
      <p:sp>
        <p:nvSpPr>
          <p:cNvPr id="23" name="TextBox 22"/>
          <p:cNvSpPr txBox="1"/>
          <p:nvPr/>
        </p:nvSpPr>
        <p:spPr>
          <a:xfrm>
            <a:off x="332232" y="5256396"/>
            <a:ext cx="3657600" cy="338554"/>
          </a:xfrm>
          <a:prstGeom prst="rect">
            <a:avLst/>
          </a:prstGeom>
          <a:noFill/>
        </p:spPr>
        <p:txBody>
          <a:bodyPr wrap="square" rtlCol="0">
            <a:spAutoFit/>
          </a:bodyPr>
          <a:lstStyle/>
          <a:p>
            <a:pPr algn="ctr"/>
            <a:r>
              <a:rPr lang="en-US" b="0" i="1" baseline="30000" dirty="0" smtClean="0">
                <a:solidFill>
                  <a:prstClr val="white">
                    <a:lumMod val="75000"/>
                  </a:prstClr>
                </a:solidFill>
              </a:rPr>
              <a:t>1</a:t>
            </a:r>
            <a:r>
              <a:rPr lang="en-US" b="0" i="1" dirty="0" smtClean="0">
                <a:solidFill>
                  <a:prstClr val="white">
                    <a:lumMod val="75000"/>
                  </a:prstClr>
                </a:solidFill>
              </a:rPr>
              <a:t>H ppm</a:t>
            </a:r>
            <a:endParaRPr lang="en-US" b="0" i="1" dirty="0">
              <a:solidFill>
                <a:prstClr val="white">
                  <a:lumMod val="75000"/>
                </a:prstClr>
              </a:solidFill>
            </a:endParaRPr>
          </a:p>
        </p:txBody>
      </p:sp>
      <p:sp>
        <p:nvSpPr>
          <p:cNvPr id="24" name="TextBox 23"/>
          <p:cNvSpPr txBox="1"/>
          <p:nvPr/>
        </p:nvSpPr>
        <p:spPr>
          <a:xfrm>
            <a:off x="4660392" y="5256396"/>
            <a:ext cx="3657600" cy="338554"/>
          </a:xfrm>
          <a:prstGeom prst="rect">
            <a:avLst/>
          </a:prstGeom>
          <a:noFill/>
        </p:spPr>
        <p:txBody>
          <a:bodyPr wrap="square" rtlCol="0">
            <a:spAutoFit/>
          </a:bodyPr>
          <a:lstStyle/>
          <a:p>
            <a:pPr algn="ctr"/>
            <a:r>
              <a:rPr lang="en-US" b="0" i="1" baseline="30000" dirty="0" smtClean="0">
                <a:solidFill>
                  <a:prstClr val="white">
                    <a:lumMod val="75000"/>
                  </a:prstClr>
                </a:solidFill>
              </a:rPr>
              <a:t>1</a:t>
            </a:r>
            <a:r>
              <a:rPr lang="en-US" b="0" i="1" dirty="0" smtClean="0">
                <a:solidFill>
                  <a:prstClr val="white">
                    <a:lumMod val="75000"/>
                  </a:prstClr>
                </a:solidFill>
              </a:rPr>
              <a:t>H ppm</a:t>
            </a:r>
            <a:endParaRPr lang="en-US" b="0" i="1" dirty="0">
              <a:solidFill>
                <a:prstClr val="white">
                  <a:lumMod val="75000"/>
                </a:prstClr>
              </a:solidFill>
            </a:endParaRPr>
          </a:p>
        </p:txBody>
      </p:sp>
      <p:sp>
        <p:nvSpPr>
          <p:cNvPr id="25" name="TextBox 24"/>
          <p:cNvSpPr txBox="1"/>
          <p:nvPr/>
        </p:nvSpPr>
        <p:spPr>
          <a:xfrm>
            <a:off x="8409432" y="3028975"/>
            <a:ext cx="734568" cy="584775"/>
          </a:xfrm>
          <a:prstGeom prst="rect">
            <a:avLst/>
          </a:prstGeom>
          <a:noFill/>
        </p:spPr>
        <p:txBody>
          <a:bodyPr wrap="square" rtlCol="0">
            <a:spAutoFit/>
          </a:bodyPr>
          <a:lstStyle/>
          <a:p>
            <a:pPr algn="ctr"/>
            <a:r>
              <a:rPr lang="en-US" b="0" i="1" baseline="30000" dirty="0" smtClean="0">
                <a:solidFill>
                  <a:prstClr val="white">
                    <a:lumMod val="75000"/>
                  </a:prstClr>
                </a:solidFill>
              </a:rPr>
              <a:t>13</a:t>
            </a:r>
            <a:r>
              <a:rPr lang="en-US" b="0" i="1" dirty="0" smtClean="0">
                <a:solidFill>
                  <a:prstClr val="white">
                    <a:lumMod val="75000"/>
                  </a:prstClr>
                </a:solidFill>
              </a:rPr>
              <a:t>C ppm</a:t>
            </a:r>
            <a:endParaRPr lang="en-US" b="0" i="1" dirty="0">
              <a:solidFill>
                <a:prstClr val="white">
                  <a:lumMod val="75000"/>
                </a:prstClr>
              </a:solidFill>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2303" y="1756999"/>
            <a:ext cx="4193778" cy="3515555"/>
          </a:xfrm>
          <a:prstGeom prst="rect">
            <a:avLst/>
          </a:prstGeom>
        </p:spPr>
      </p:pic>
      <p:sp>
        <p:nvSpPr>
          <p:cNvPr id="13" name="TextBox 12"/>
          <p:cNvSpPr txBox="1"/>
          <p:nvPr/>
        </p:nvSpPr>
        <p:spPr>
          <a:xfrm>
            <a:off x="533400" y="49765"/>
            <a:ext cx="80772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70C0"/>
                </a:solidFill>
              </a:rPr>
              <a:t> Fourier Transform is not Suitable for Non-Uniformly Sampled Data … Other Reconstruction </a:t>
            </a:r>
            <a:r>
              <a:rPr lang="en-US" sz="2000" b="0" i="1" kern="0" dirty="0">
                <a:solidFill>
                  <a:srgbClr val="0070C0"/>
                </a:solidFill>
              </a:rPr>
              <a:t>M</a:t>
            </a:r>
            <a:r>
              <a:rPr lang="en-US" sz="2000" b="0" i="1" kern="0" dirty="0" smtClean="0">
                <a:solidFill>
                  <a:srgbClr val="0070C0"/>
                </a:solidFill>
              </a:rPr>
              <a:t>ethods are Needed</a:t>
            </a:r>
          </a:p>
        </p:txBody>
      </p:sp>
      <p:sp>
        <p:nvSpPr>
          <p:cNvPr id="14" name="Rectangle 13"/>
          <p:cNvSpPr/>
          <p:nvPr/>
        </p:nvSpPr>
        <p:spPr>
          <a:xfrm flipV="1">
            <a:off x="0" y="828558"/>
            <a:ext cx="914400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18"/>
          <p:cNvGrpSpPr/>
          <p:nvPr/>
        </p:nvGrpSpPr>
        <p:grpSpPr>
          <a:xfrm>
            <a:off x="7415784" y="5665055"/>
            <a:ext cx="813816" cy="811945"/>
            <a:chOff x="7391400" y="5131655"/>
            <a:chExt cx="813816" cy="811945"/>
          </a:xfrm>
        </p:grpSpPr>
        <p:sp>
          <p:nvSpPr>
            <p:cNvPr id="20" name="Oval 19"/>
            <p:cNvSpPr/>
            <p:nvPr/>
          </p:nvSpPr>
          <p:spPr>
            <a:xfrm>
              <a:off x="7400544" y="5138928"/>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5131655"/>
              <a:ext cx="812639" cy="805867"/>
            </a:xfrm>
            <a:prstGeom prst="rect">
              <a:avLst/>
            </a:prstGeom>
          </p:spPr>
        </p:pic>
      </p:grpSp>
    </p:spTree>
    <p:extLst>
      <p:ext uri="{BB962C8B-B14F-4D97-AF65-F5344CB8AC3E}">
        <p14:creationId xmlns:p14="http://schemas.microsoft.com/office/powerpoint/2010/main" val="117908793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65" y="1066800"/>
            <a:ext cx="8241270" cy="3790476"/>
          </a:xfrm>
          <a:prstGeom prst="rect">
            <a:avLst/>
          </a:prstGeom>
        </p:spPr>
      </p:pic>
      <p:sp>
        <p:nvSpPr>
          <p:cNvPr id="4" name="TextBox 3"/>
          <p:cNvSpPr txBox="1"/>
          <p:nvPr/>
        </p:nvSpPr>
        <p:spPr>
          <a:xfrm>
            <a:off x="533400" y="5029200"/>
            <a:ext cx="7620000" cy="1431161"/>
          </a:xfrm>
          <a:prstGeom prst="rect">
            <a:avLst/>
          </a:prstGeom>
          <a:noFill/>
        </p:spPr>
        <p:txBody>
          <a:bodyPr wrap="square" rtlCol="0">
            <a:spAutoFit/>
          </a:bodyPr>
          <a:lstStyle/>
          <a:p>
            <a:pPr>
              <a:spcBef>
                <a:spcPts val="0"/>
              </a:spcBef>
              <a:spcAft>
                <a:spcPts val="600"/>
              </a:spcAft>
            </a:pP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nmrPipe</a:t>
            </a: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fn</a:t>
            </a:r>
            <a:r>
              <a:rPr lang="en-US" sz="1800" dirty="0">
                <a:solidFill>
                  <a:prstClr val="white"/>
                </a:solidFill>
                <a:latin typeface="Courier New" panose="02070309020205020404" pitchFamily="49" charset="0"/>
                <a:cs typeface="Courier New" panose="02070309020205020404" pitchFamily="49" charset="0"/>
              </a:rPr>
              <a:t> SP -off 0.5 -end 0.98 -pow 1 </a:t>
            </a:r>
            <a:r>
              <a:rPr lang="en-US" sz="1800" dirty="0" smtClean="0">
                <a:solidFill>
                  <a:srgbClr val="00B050"/>
                </a:solidFill>
                <a:latin typeface="Courier New" panose="02070309020205020404" pitchFamily="49" charset="0"/>
                <a:cs typeface="Courier New" panose="02070309020205020404" pitchFamily="49" charset="0"/>
              </a:rPr>
              <a:t>–c 0.5  </a:t>
            </a:r>
            <a:r>
              <a:rPr lang="en-US" sz="1800" dirty="0">
                <a:solidFill>
                  <a:prstClr val="white"/>
                </a:solidFill>
                <a:latin typeface="Courier New" panose="02070309020205020404" pitchFamily="49" charset="0"/>
                <a:cs typeface="Courier New" panose="02070309020205020404" pitchFamily="49" charset="0"/>
              </a:rPr>
              <a:t>\</a:t>
            </a:r>
          </a:p>
          <a:p>
            <a:pPr>
              <a:spcBef>
                <a:spcPts val="0"/>
              </a:spcBef>
              <a:spcAft>
                <a:spcPts val="600"/>
              </a:spcAft>
            </a:pP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nmrPipe</a:t>
            </a: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fn</a:t>
            </a:r>
            <a:r>
              <a:rPr lang="en-US" sz="1800" dirty="0">
                <a:solidFill>
                  <a:prstClr val="white"/>
                </a:solidFill>
                <a:latin typeface="Courier New" panose="02070309020205020404" pitchFamily="49" charset="0"/>
                <a:cs typeface="Courier New" panose="02070309020205020404" pitchFamily="49" charset="0"/>
              </a:rPr>
              <a:t> ZF </a:t>
            </a:r>
            <a:r>
              <a:rPr lang="en-US" sz="1800" dirty="0" smtClean="0">
                <a:solidFill>
                  <a:prstClr val="white"/>
                </a:solidFill>
                <a:latin typeface="Courier New" panose="02070309020205020404" pitchFamily="49" charset="0"/>
                <a:cs typeface="Courier New" panose="02070309020205020404" pitchFamily="49" charset="0"/>
              </a:rPr>
              <a:t>-auto                             </a:t>
            </a:r>
            <a:r>
              <a:rPr lang="en-US" sz="1800" dirty="0">
                <a:solidFill>
                  <a:prstClr val="white"/>
                </a:solidFill>
                <a:latin typeface="Courier New" panose="02070309020205020404" pitchFamily="49" charset="0"/>
                <a:cs typeface="Courier New" panose="02070309020205020404" pitchFamily="49" charset="0"/>
              </a:rPr>
              <a:t>\</a:t>
            </a:r>
          </a:p>
          <a:p>
            <a:pPr>
              <a:spcBef>
                <a:spcPts val="0"/>
              </a:spcBef>
              <a:spcAft>
                <a:spcPts val="600"/>
              </a:spcAft>
            </a:pP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nmrPipe</a:t>
            </a: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fn</a:t>
            </a:r>
            <a:r>
              <a:rPr lang="en-US" sz="1800" dirty="0">
                <a:solidFill>
                  <a:prstClr val="white"/>
                </a:solidFill>
                <a:latin typeface="Courier New" panose="02070309020205020404" pitchFamily="49" charset="0"/>
                <a:cs typeface="Courier New" panose="02070309020205020404" pitchFamily="49" charset="0"/>
              </a:rPr>
              <a:t> FT                                   \</a:t>
            </a:r>
          </a:p>
          <a:p>
            <a:pPr>
              <a:spcBef>
                <a:spcPts val="0"/>
              </a:spcBef>
              <a:spcAft>
                <a:spcPts val="600"/>
              </a:spcAft>
            </a:pP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nmrPipe</a:t>
            </a: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fn</a:t>
            </a:r>
            <a:r>
              <a:rPr lang="en-US" sz="1800" dirty="0">
                <a:solidFill>
                  <a:prstClr val="white"/>
                </a:solidFill>
                <a:latin typeface="Courier New" panose="02070309020205020404" pitchFamily="49" charset="0"/>
                <a:cs typeface="Courier New" panose="02070309020205020404" pitchFamily="49" charset="0"/>
              </a:rPr>
              <a:t> PS -p0 </a:t>
            </a:r>
            <a:r>
              <a:rPr lang="en-US" sz="1800" dirty="0" smtClean="0">
                <a:solidFill>
                  <a:prstClr val="white"/>
                </a:solidFill>
                <a:latin typeface="Courier New" panose="02070309020205020404" pitchFamily="49" charset="0"/>
                <a:cs typeface="Courier New" panose="02070309020205020404" pitchFamily="49" charset="0"/>
              </a:rPr>
              <a:t>0 </a:t>
            </a:r>
            <a:r>
              <a:rPr lang="en-US" sz="1800" dirty="0">
                <a:solidFill>
                  <a:srgbClr val="00B050"/>
                </a:solidFill>
                <a:latin typeface="Courier New" panose="02070309020205020404" pitchFamily="49" charset="0"/>
                <a:cs typeface="Courier New" panose="02070309020205020404" pitchFamily="49" charset="0"/>
              </a:rPr>
              <a:t>-p1 </a:t>
            </a:r>
            <a:r>
              <a:rPr lang="en-US" sz="1800" dirty="0" smtClean="0">
                <a:solidFill>
                  <a:srgbClr val="00B050"/>
                </a:solidFill>
                <a:latin typeface="Courier New" panose="02070309020205020404" pitchFamily="49" charset="0"/>
                <a:cs typeface="Courier New" panose="02070309020205020404" pitchFamily="49" charset="0"/>
              </a:rPr>
              <a:t>0 </a:t>
            </a:r>
            <a:r>
              <a:rPr lang="en-US" sz="1800" dirty="0">
                <a:solidFill>
                  <a:prstClr val="white"/>
                </a:solidFill>
                <a:latin typeface="Courier New" panose="02070309020205020404" pitchFamily="49" charset="0"/>
                <a:cs typeface="Courier New" panose="02070309020205020404" pitchFamily="49" charset="0"/>
              </a:rPr>
              <a:t>-di            </a:t>
            </a:r>
            <a:r>
              <a:rPr lang="en-US" sz="1800" dirty="0" smtClean="0">
                <a:solidFill>
                  <a:prstClr val="white"/>
                </a:solidFill>
                <a:latin typeface="Courier New" panose="02070309020205020404" pitchFamily="49" charset="0"/>
                <a:cs typeface="Courier New" panose="02070309020205020404" pitchFamily="49" charset="0"/>
              </a:rPr>
              <a:t>       </a:t>
            </a:r>
            <a:r>
              <a:rPr lang="en-US" sz="1800" dirty="0">
                <a:solidFill>
                  <a:prstClr val="white"/>
                </a:solidFill>
                <a:latin typeface="Courier New" panose="02070309020205020404" pitchFamily="49" charset="0"/>
                <a:cs typeface="Courier New" panose="02070309020205020404" pitchFamily="49" charset="0"/>
              </a:rPr>
              <a:t>\</a:t>
            </a:r>
          </a:p>
        </p:txBody>
      </p:sp>
      <p:sp>
        <p:nvSpPr>
          <p:cNvPr id="6" name="TextBox 5"/>
          <p:cNvSpPr txBox="1"/>
          <p:nvPr/>
        </p:nvSpPr>
        <p:spPr>
          <a:xfrm>
            <a:off x="6781800" y="1143000"/>
            <a:ext cx="1371600" cy="461665"/>
          </a:xfrm>
          <a:prstGeom prst="rect">
            <a:avLst/>
          </a:prstGeom>
          <a:noFill/>
        </p:spPr>
        <p:txBody>
          <a:bodyPr wrap="square" rtlCol="0">
            <a:spAutoFit/>
          </a:bodyPr>
          <a:lstStyle/>
          <a:p>
            <a:r>
              <a:rPr lang="en-US" sz="2400" dirty="0" smtClean="0">
                <a:solidFill>
                  <a:srgbClr val="00B050"/>
                </a:solidFill>
                <a:latin typeface="Courier New" panose="02070309020205020404" pitchFamily="49" charset="0"/>
                <a:cs typeface="Courier New" panose="02070309020205020404" pitchFamily="49" charset="0"/>
              </a:rPr>
              <a:t>-c 0.5</a:t>
            </a:r>
            <a:endParaRPr lang="en-US" sz="2400" dirty="0">
              <a:solidFill>
                <a:srgbClr val="00B050"/>
              </a:solidFill>
              <a:latin typeface="Courier New" panose="02070309020205020404" pitchFamily="49" charset="0"/>
              <a:cs typeface="Courier New" panose="02070309020205020404" pitchFamily="49" charset="0"/>
            </a:endParaRPr>
          </a:p>
        </p:txBody>
      </p:sp>
      <p:sp>
        <p:nvSpPr>
          <p:cNvPr id="7" name="TextBox 6"/>
          <p:cNvSpPr txBox="1"/>
          <p:nvPr/>
        </p:nvSpPr>
        <p:spPr>
          <a:xfrm>
            <a:off x="2819400" y="1143000"/>
            <a:ext cx="1371600" cy="461665"/>
          </a:xfrm>
          <a:prstGeom prst="rect">
            <a:avLst/>
          </a:prstGeom>
          <a:noFill/>
        </p:spPr>
        <p:txBody>
          <a:bodyPr wrap="square" rtlCol="0">
            <a:spAutoFit/>
          </a:bodyPr>
          <a:lstStyle/>
          <a:p>
            <a:r>
              <a:rPr lang="en-US" sz="2400" dirty="0" smtClean="0">
                <a:solidFill>
                  <a:srgbClr val="00B050"/>
                </a:solidFill>
                <a:latin typeface="Courier New" panose="02070309020205020404" pitchFamily="49" charset="0"/>
                <a:cs typeface="Courier New" panose="02070309020205020404" pitchFamily="49" charset="0"/>
              </a:rPr>
              <a:t>-c 1.0</a:t>
            </a:r>
            <a:endParaRPr lang="en-US" sz="2400" dirty="0">
              <a:solidFill>
                <a:srgbClr val="00B050"/>
              </a:solidFill>
              <a:latin typeface="Courier New" panose="02070309020205020404" pitchFamily="49" charset="0"/>
              <a:cs typeface="Courier New" panose="02070309020205020404" pitchFamily="49" charset="0"/>
            </a:endParaRPr>
          </a:p>
        </p:txBody>
      </p:sp>
      <p:sp>
        <p:nvSpPr>
          <p:cNvPr id="8" name="TextBox 7"/>
          <p:cNvSpPr txBox="1"/>
          <p:nvPr/>
        </p:nvSpPr>
        <p:spPr>
          <a:xfrm>
            <a:off x="-114300" y="91835"/>
            <a:ext cx="9067800"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FFFF"/>
                </a:solidFill>
              </a:rPr>
              <a:t>First Point Scaling in the Time-Domain – Same as Adding a Constant in the Frequency Domain</a:t>
            </a:r>
            <a:endParaRPr lang="en-US" sz="2400" b="0" kern="0" dirty="0" smtClean="0">
              <a:solidFill>
                <a:srgbClr val="00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45900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txBox="1">
            <a:spLocks/>
          </p:cNvSpPr>
          <p:nvPr/>
        </p:nvSpPr>
        <p:spPr>
          <a:xfrm>
            <a:off x="457200" y="5486400"/>
            <a:ext cx="8229600" cy="1200329"/>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lang="en-US" sz="1600" dirty="0" smtClean="0">
                <a:solidFill>
                  <a:srgbClr val="FF0000"/>
                </a:solidFill>
                <a:latin typeface="Arial" panose="020B0604020202020204" pitchFamily="34" charset="0"/>
                <a:cs typeface="Arial" panose="020B0604020202020204" pitchFamily="34" charset="0"/>
              </a:rPr>
              <a:t>NIST Disclaimer</a:t>
            </a:r>
            <a:r>
              <a:rPr lang="en-US" sz="1600" b="0" dirty="0" smtClean="0">
                <a:solidFill>
                  <a:srgbClr val="FF0000"/>
                </a:solidFill>
                <a:latin typeface="Arial" panose="020B0604020202020204" pitchFamily="34" charset="0"/>
                <a:cs typeface="Arial" panose="020B0604020202020204" pitchFamily="34" charset="0"/>
              </a:rPr>
              <a:t>: </a:t>
            </a:r>
            <a:r>
              <a:rPr lang="en-US" sz="1600" b="0" dirty="0" smtClean="0">
                <a:solidFill>
                  <a:prstClr val="white"/>
                </a:solidFill>
                <a:latin typeface="Arial" panose="020B0604020202020204" pitchFamily="34" charset="0"/>
                <a:cs typeface="Arial" panose="020B0604020202020204" pitchFamily="34" charset="0"/>
              </a:rPr>
              <a:t>Certain commercial equipment, instruments, and materials are identified in this presentation in order to specify the experimental procedure. Such identification does not imply recommendation or endorsement by the National Institute of Standards and Technology, nor does it imply that the material or equipment identified is necessarily the best available for the purpose.</a:t>
            </a:r>
            <a:endParaRPr lang="en-US" sz="1600" b="0" dirty="0">
              <a:solidFill>
                <a:prstClr val="white"/>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28600"/>
            <a:ext cx="7315200" cy="5038725"/>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4825329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3437" y="4527484"/>
            <a:ext cx="1264762" cy="109714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495800"/>
            <a:ext cx="2317700" cy="1160513"/>
          </a:xfrm>
          <a:prstGeom prst="rect">
            <a:avLst/>
          </a:prstGeom>
        </p:spPr>
      </p:pic>
      <p:sp>
        <p:nvSpPr>
          <p:cNvPr id="24" name="Rectangle 23"/>
          <p:cNvSpPr/>
          <p:nvPr/>
        </p:nvSpPr>
        <p:spPr>
          <a:xfrm>
            <a:off x="3176064" y="3918312"/>
            <a:ext cx="2629034" cy="504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381000" y="83403"/>
            <a:ext cx="8381999"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err="1" smtClean="0">
                <a:solidFill>
                  <a:prstClr val="white"/>
                </a:solidFill>
              </a:rPr>
              <a:t>NMRPipe</a:t>
            </a:r>
            <a:r>
              <a:rPr lang="en-US" sz="2000" b="0" i="1" kern="0" dirty="0" smtClean="0">
                <a:solidFill>
                  <a:prstClr val="white"/>
                </a:solidFill>
              </a:rPr>
              <a:t> is Provided by the National Institute of Standards and Technology in Partnership with the National Institutes of Health</a:t>
            </a:r>
            <a:endParaRPr lang="en-US" sz="2000" b="0" kern="0" dirty="0" smtClean="0">
              <a:solidFill>
                <a:prstClr val="white"/>
              </a:solidFill>
            </a:endParaRPr>
          </a:p>
        </p:txBody>
      </p:sp>
      <p:sp>
        <p:nvSpPr>
          <p:cNvPr id="27" name="TextBox 26"/>
          <p:cNvSpPr txBox="1"/>
          <p:nvPr/>
        </p:nvSpPr>
        <p:spPr>
          <a:xfrm>
            <a:off x="762000" y="5791200"/>
            <a:ext cx="7696199" cy="461665"/>
          </a:xfrm>
          <a:prstGeom prst="rect">
            <a:avLst/>
          </a:prstGeom>
          <a:noFill/>
        </p:spPr>
        <p:txBody>
          <a:bodyPr wrap="square" rtlCol="0">
            <a:spAutoFit/>
          </a:bodyPr>
          <a:lstStyle/>
          <a:p>
            <a:r>
              <a:rPr lang="en-US" sz="1200" b="0" dirty="0" err="1">
                <a:solidFill>
                  <a:srgbClr val="1A79E9"/>
                </a:solidFill>
              </a:rPr>
              <a:t>NMRPipe</a:t>
            </a:r>
            <a:r>
              <a:rPr lang="en-US" sz="1200" b="0" dirty="0">
                <a:solidFill>
                  <a:srgbClr val="1A79E9"/>
                </a:solidFill>
              </a:rPr>
              <a:t>: a multidimensional spectral processing system based on UNIX </a:t>
            </a:r>
            <a:r>
              <a:rPr lang="en-US" sz="1200" b="0" dirty="0" smtClean="0">
                <a:solidFill>
                  <a:srgbClr val="1A79E9"/>
                </a:solidFill>
              </a:rPr>
              <a:t>pipes. Frank </a:t>
            </a:r>
            <a:r>
              <a:rPr lang="en-US" sz="1200" b="0" dirty="0">
                <a:solidFill>
                  <a:srgbClr val="1A79E9"/>
                </a:solidFill>
              </a:rPr>
              <a:t>Delaglio, Stephan </a:t>
            </a:r>
            <a:r>
              <a:rPr lang="en-US" sz="1200" b="0" dirty="0" err="1">
                <a:solidFill>
                  <a:srgbClr val="1A79E9"/>
                </a:solidFill>
              </a:rPr>
              <a:t>Grzesiek</a:t>
            </a:r>
            <a:r>
              <a:rPr lang="en-US" sz="1200" b="0" dirty="0">
                <a:solidFill>
                  <a:srgbClr val="1A79E9"/>
                </a:solidFill>
              </a:rPr>
              <a:t>, </a:t>
            </a:r>
            <a:r>
              <a:rPr lang="en-US" sz="1200" b="0" dirty="0" err="1">
                <a:solidFill>
                  <a:srgbClr val="1A79E9"/>
                </a:solidFill>
              </a:rPr>
              <a:t>Geerten</a:t>
            </a:r>
            <a:r>
              <a:rPr lang="en-US" sz="1200" b="0" dirty="0">
                <a:solidFill>
                  <a:srgbClr val="1A79E9"/>
                </a:solidFill>
              </a:rPr>
              <a:t>. W. </a:t>
            </a:r>
            <a:r>
              <a:rPr lang="en-US" sz="1200" b="0" dirty="0" err="1">
                <a:solidFill>
                  <a:srgbClr val="1A79E9"/>
                </a:solidFill>
              </a:rPr>
              <a:t>Vuister</a:t>
            </a:r>
            <a:r>
              <a:rPr lang="en-US" sz="1200" b="0" dirty="0">
                <a:solidFill>
                  <a:srgbClr val="1A79E9"/>
                </a:solidFill>
              </a:rPr>
              <a:t>, </a:t>
            </a:r>
            <a:r>
              <a:rPr lang="en-US" sz="1200" b="0" dirty="0" err="1">
                <a:solidFill>
                  <a:srgbClr val="1A79E9"/>
                </a:solidFill>
              </a:rPr>
              <a:t>Guang</a:t>
            </a:r>
            <a:r>
              <a:rPr lang="en-US" sz="1200" b="0" dirty="0">
                <a:solidFill>
                  <a:srgbClr val="1A79E9"/>
                </a:solidFill>
              </a:rPr>
              <a:t> Zhu, </a:t>
            </a:r>
            <a:r>
              <a:rPr lang="en-US" sz="1200" b="0" dirty="0" smtClean="0">
                <a:solidFill>
                  <a:srgbClr val="1A79E9"/>
                </a:solidFill>
              </a:rPr>
              <a:t>John </a:t>
            </a:r>
            <a:r>
              <a:rPr lang="en-US" sz="1200" b="0" dirty="0">
                <a:solidFill>
                  <a:srgbClr val="1A79E9"/>
                </a:solidFill>
              </a:rPr>
              <a:t>Pfeifer, and Ad </a:t>
            </a:r>
            <a:r>
              <a:rPr lang="en-US" sz="1200" b="0" dirty="0" err="1">
                <a:solidFill>
                  <a:srgbClr val="1A79E9"/>
                </a:solidFill>
              </a:rPr>
              <a:t>Bax</a:t>
            </a:r>
            <a:r>
              <a:rPr lang="en-US" sz="1200" b="0" dirty="0">
                <a:solidFill>
                  <a:srgbClr val="1A79E9"/>
                </a:solidFill>
              </a:rPr>
              <a:t>, </a:t>
            </a:r>
            <a:r>
              <a:rPr lang="en-US" sz="1200" b="0" i="1" dirty="0">
                <a:solidFill>
                  <a:srgbClr val="1A79E9"/>
                </a:solidFill>
              </a:rPr>
              <a:t>J. </a:t>
            </a:r>
            <a:r>
              <a:rPr lang="en-US" sz="1200" b="0" i="1" dirty="0" err="1">
                <a:solidFill>
                  <a:srgbClr val="1A79E9"/>
                </a:solidFill>
              </a:rPr>
              <a:t>Biomol</a:t>
            </a:r>
            <a:r>
              <a:rPr lang="en-US" sz="1200" b="0" i="1" dirty="0">
                <a:solidFill>
                  <a:srgbClr val="1A79E9"/>
                </a:solidFill>
              </a:rPr>
              <a:t>. NMR</a:t>
            </a:r>
            <a:r>
              <a:rPr lang="en-US" sz="1200" b="0" dirty="0">
                <a:solidFill>
                  <a:srgbClr val="1A79E9"/>
                </a:solidFill>
              </a:rPr>
              <a:t>. </a:t>
            </a:r>
            <a:r>
              <a:rPr lang="en-US" sz="1200" dirty="0">
                <a:solidFill>
                  <a:srgbClr val="1A79E9"/>
                </a:solidFill>
              </a:rPr>
              <a:t>6</a:t>
            </a:r>
            <a:r>
              <a:rPr lang="en-US" sz="1200" b="0" dirty="0">
                <a:solidFill>
                  <a:srgbClr val="1A79E9"/>
                </a:solidFill>
              </a:rPr>
              <a:t>, 277-293 (1995).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7162" y="4774036"/>
            <a:ext cx="2709673" cy="560220"/>
          </a:xfrm>
          <a:prstGeom prst="rect">
            <a:avLst/>
          </a:prstGeom>
        </p:spPr>
      </p:pic>
      <p:sp>
        <p:nvSpPr>
          <p:cNvPr id="28" name="TextBox 27"/>
          <p:cNvSpPr txBox="1"/>
          <p:nvPr/>
        </p:nvSpPr>
        <p:spPr>
          <a:xfrm>
            <a:off x="3457754" y="4019350"/>
            <a:ext cx="2189990" cy="369332"/>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1100" b="0" i="1" kern="0" dirty="0" smtClean="0">
                <a:solidFill>
                  <a:srgbClr val="0070C0"/>
                </a:solidFill>
              </a:rPr>
              <a:t> </a:t>
            </a:r>
            <a:r>
              <a:rPr lang="en-US" sz="1800" b="0" i="1" kern="0" dirty="0" smtClean="0">
                <a:solidFill>
                  <a:srgbClr val="7030A0"/>
                </a:solidFill>
              </a:rPr>
              <a:t>www.nmrpipe.com</a:t>
            </a:r>
          </a:p>
        </p:txBody>
      </p:sp>
      <p:pic>
        <p:nvPicPr>
          <p:cNvPr id="30" name="Picture 29"/>
          <p:cNvPicPr>
            <a:picLocks noChangeAspect="1"/>
          </p:cNvPicPr>
          <p:nvPr/>
        </p:nvPicPr>
        <p:blipFill rotWithShape="1">
          <a:blip r:embed="rId5"/>
          <a:srcRect b="6147"/>
          <a:stretch/>
        </p:blipFill>
        <p:spPr>
          <a:xfrm>
            <a:off x="2930936" y="914401"/>
            <a:ext cx="3282127" cy="3232917"/>
          </a:xfrm>
          <a:prstGeom prst="rect">
            <a:avLst/>
          </a:prstGeom>
        </p:spPr>
      </p:pic>
    </p:spTree>
    <p:extLst>
      <p:ext uri="{BB962C8B-B14F-4D97-AF65-F5344CB8AC3E}">
        <p14:creationId xmlns:p14="http://schemas.microsoft.com/office/powerpoint/2010/main" val="3570303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998" b="6663"/>
          <a:stretch/>
        </p:blipFill>
        <p:spPr>
          <a:xfrm>
            <a:off x="0" y="9330"/>
            <a:ext cx="9144000" cy="6848669"/>
          </a:xfrm>
          <a:prstGeom prst="rect">
            <a:avLst/>
          </a:prstGeom>
        </p:spPr>
      </p:pic>
      <p:sp>
        <p:nvSpPr>
          <p:cNvPr id="2" name="TextBox 1"/>
          <p:cNvSpPr txBox="1"/>
          <p:nvPr/>
        </p:nvSpPr>
        <p:spPr>
          <a:xfrm>
            <a:off x="76200" y="762000"/>
            <a:ext cx="4611435" cy="547715"/>
          </a:xfrm>
          <a:prstGeom prst="rect">
            <a:avLst/>
          </a:prstGeom>
          <a:noFill/>
          <a:effectLst>
            <a:outerShdw blurRad="50800" dist="38100" dir="2700000" algn="tl" rotWithShape="0">
              <a:prstClr val="black">
                <a:alpha val="40000"/>
              </a:prstClr>
            </a:outerShdw>
          </a:effectLst>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3200" b="0" i="1" dirty="0" smtClean="0">
                <a:solidFill>
                  <a:srgbClr val="00B0F0"/>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90568120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13042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0" smtClean="0">
                <a:solidFill>
                  <a:sysClr val="windowText" lastClr="000000"/>
                </a:solidFill>
                <a:latin typeface="Calibri"/>
              </a:rPr>
              <a:t>Systems Check</a:t>
            </a:r>
            <a:endParaRPr lang="en-US" b="0" dirty="0">
              <a:solidFill>
                <a:sysClr val="windowText" lastClr="000000"/>
              </a:solidFill>
              <a:latin typeface="Calibri"/>
            </a:endParaRPr>
          </a:p>
        </p:txBody>
      </p:sp>
    </p:spTree>
    <p:extLst>
      <p:ext uri="{BB962C8B-B14F-4D97-AF65-F5344CB8AC3E}">
        <p14:creationId xmlns:p14="http://schemas.microsoft.com/office/powerpoint/2010/main" val="153443992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0"/>
            <a:ext cx="7980218" cy="6857999"/>
          </a:xfrm>
          <a:prstGeom prst="rect">
            <a:avLst/>
          </a:prstGeom>
        </p:spPr>
      </p:pic>
      <p:sp>
        <p:nvSpPr>
          <p:cNvPr id="3" name="TextBox 2"/>
          <p:cNvSpPr txBox="1"/>
          <p:nvPr/>
        </p:nvSpPr>
        <p:spPr>
          <a:xfrm>
            <a:off x="762000" y="381000"/>
            <a:ext cx="7696200" cy="830997"/>
          </a:xfrm>
          <a:prstGeom prst="rect">
            <a:avLst/>
          </a:prstGeom>
          <a:noFill/>
        </p:spPr>
        <p:txBody>
          <a:bodyPr wrap="square" rtlCol="0">
            <a:spAutoFit/>
          </a:bodyPr>
          <a:lstStyle/>
          <a:p>
            <a:pPr algn="ctr"/>
            <a:r>
              <a:rPr lang="en-US" sz="2400" b="0" i="1" dirty="0">
                <a:solidFill>
                  <a:srgbClr val="FFFF00"/>
                </a:solidFill>
              </a:rPr>
              <a:t>T</a:t>
            </a:r>
            <a:r>
              <a:rPr lang="en-US" sz="2400" b="0" i="1" dirty="0" smtClean="0">
                <a:solidFill>
                  <a:srgbClr val="FFFF00"/>
                </a:solidFill>
              </a:rPr>
              <a:t>he Fourier Transform with the Both the Real and Imaginary Parts Shown …</a:t>
            </a:r>
            <a:endParaRPr lang="en-US" sz="2400" b="0" i="1" dirty="0">
              <a:solidFill>
                <a:srgbClr val="FFFF00"/>
              </a:solidFill>
            </a:endParaRPr>
          </a:p>
        </p:txBody>
      </p:sp>
    </p:spTree>
    <p:extLst>
      <p:ext uri="{BB962C8B-B14F-4D97-AF65-F5344CB8AC3E}">
        <p14:creationId xmlns:p14="http://schemas.microsoft.com/office/powerpoint/2010/main" val="311666073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384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302" y="4137102"/>
            <a:ext cx="533400" cy="400110"/>
          </a:xfrm>
          <a:prstGeom prst="rect">
            <a:avLst/>
          </a:prstGeom>
          <a:noFill/>
        </p:spPr>
        <p:txBody>
          <a:bodyPr wrap="square" rtlCol="0">
            <a:spAutoFit/>
          </a:bodyPr>
          <a:lstStyle/>
          <a:p>
            <a:pPr algn="ctr"/>
            <a:r>
              <a:rPr lang="en-US" sz="2000" dirty="0" smtClean="0">
                <a:solidFill>
                  <a:srgbClr val="00FFFF"/>
                </a:solidFill>
                <a:latin typeface="Symbol" pitchFamily="18" charset="2"/>
              </a:rPr>
              <a:t>S</a:t>
            </a:r>
            <a:r>
              <a:rPr lang="en-US" sz="2000" dirty="0" smtClean="0">
                <a:solidFill>
                  <a:srgbClr val="00FFFF"/>
                </a:solidFill>
              </a:rPr>
              <a:t>+</a:t>
            </a:r>
            <a:endParaRPr lang="en-US" sz="2000" dirty="0">
              <a:solidFill>
                <a:srgbClr val="00FFFF"/>
              </a:solidFill>
            </a:endParaRPr>
          </a:p>
        </p:txBody>
      </p:sp>
      <p:sp>
        <p:nvSpPr>
          <p:cNvPr id="4" name="TextBox 3"/>
          <p:cNvSpPr txBox="1"/>
          <p:nvPr/>
        </p:nvSpPr>
        <p:spPr>
          <a:xfrm>
            <a:off x="806604" y="4137102"/>
            <a:ext cx="533400" cy="400110"/>
          </a:xfrm>
          <a:prstGeom prst="rect">
            <a:avLst/>
          </a:prstGeom>
          <a:noFill/>
        </p:spPr>
        <p:txBody>
          <a:bodyPr wrap="square" rtlCol="0">
            <a:spAutoFit/>
          </a:bodyPr>
          <a:lstStyle/>
          <a:p>
            <a:pPr algn="ctr"/>
            <a:r>
              <a:rPr lang="en-US" sz="2000" dirty="0" smtClean="0">
                <a:solidFill>
                  <a:srgbClr val="F57BF5"/>
                </a:solidFill>
                <a:latin typeface="Symbol" pitchFamily="18" charset="2"/>
              </a:rPr>
              <a:t>S</a:t>
            </a:r>
            <a:r>
              <a:rPr lang="en-US" sz="2000" dirty="0" smtClean="0">
                <a:solidFill>
                  <a:srgbClr val="F57BF5"/>
                </a:solidFill>
              </a:rPr>
              <a:t>-</a:t>
            </a:r>
            <a:endParaRPr lang="en-US" sz="2000" dirty="0">
              <a:solidFill>
                <a:srgbClr val="F57BF5"/>
              </a:solidFill>
            </a:endParaRPr>
          </a:p>
        </p:txBody>
      </p:sp>
    </p:spTree>
    <p:extLst>
      <p:ext uri="{BB962C8B-B14F-4D97-AF65-F5344CB8AC3E}">
        <p14:creationId xmlns:p14="http://schemas.microsoft.com/office/powerpoint/2010/main" val="217550627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381000"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302" y="4137102"/>
            <a:ext cx="533400" cy="400110"/>
          </a:xfrm>
          <a:prstGeom prst="rect">
            <a:avLst/>
          </a:prstGeom>
          <a:noFill/>
        </p:spPr>
        <p:txBody>
          <a:bodyPr wrap="square" rtlCol="0">
            <a:spAutoFit/>
          </a:bodyPr>
          <a:lstStyle/>
          <a:p>
            <a:pPr algn="ctr"/>
            <a:r>
              <a:rPr lang="en-US" sz="2000" dirty="0" smtClean="0">
                <a:solidFill>
                  <a:srgbClr val="00FFFF"/>
                </a:solidFill>
                <a:latin typeface="Symbol" pitchFamily="18" charset="2"/>
              </a:rPr>
              <a:t>S</a:t>
            </a:r>
            <a:r>
              <a:rPr lang="en-US" sz="2000" dirty="0" smtClean="0">
                <a:solidFill>
                  <a:srgbClr val="00FFFF"/>
                </a:solidFill>
              </a:rPr>
              <a:t>+</a:t>
            </a:r>
            <a:endParaRPr lang="en-US" sz="2000" dirty="0">
              <a:solidFill>
                <a:srgbClr val="00FFFF"/>
              </a:solidFill>
            </a:endParaRPr>
          </a:p>
        </p:txBody>
      </p:sp>
      <p:sp>
        <p:nvSpPr>
          <p:cNvPr id="4" name="TextBox 3"/>
          <p:cNvSpPr txBox="1"/>
          <p:nvPr/>
        </p:nvSpPr>
        <p:spPr>
          <a:xfrm>
            <a:off x="806604" y="4137102"/>
            <a:ext cx="533400" cy="400110"/>
          </a:xfrm>
          <a:prstGeom prst="rect">
            <a:avLst/>
          </a:prstGeom>
          <a:noFill/>
        </p:spPr>
        <p:txBody>
          <a:bodyPr wrap="square" rtlCol="0">
            <a:spAutoFit/>
          </a:bodyPr>
          <a:lstStyle/>
          <a:p>
            <a:pPr algn="ctr"/>
            <a:r>
              <a:rPr lang="en-US" sz="2000" dirty="0" smtClean="0">
                <a:solidFill>
                  <a:srgbClr val="F57BF5"/>
                </a:solidFill>
                <a:latin typeface="Symbol" pitchFamily="18" charset="2"/>
              </a:rPr>
              <a:t>S</a:t>
            </a:r>
            <a:r>
              <a:rPr lang="en-US" sz="2000" dirty="0" smtClean="0">
                <a:solidFill>
                  <a:srgbClr val="F57BF5"/>
                </a:solidFill>
              </a:rPr>
              <a:t>-</a:t>
            </a:r>
            <a:endParaRPr lang="en-US" sz="2000" dirty="0">
              <a:solidFill>
                <a:srgbClr val="F57BF5"/>
              </a:solidFill>
            </a:endParaRPr>
          </a:p>
        </p:txBody>
      </p:sp>
    </p:spTree>
    <p:extLst>
      <p:ext uri="{BB962C8B-B14F-4D97-AF65-F5344CB8AC3E}">
        <p14:creationId xmlns:p14="http://schemas.microsoft.com/office/powerpoint/2010/main" val="212856804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381000"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302" y="4137102"/>
            <a:ext cx="533400" cy="400110"/>
          </a:xfrm>
          <a:prstGeom prst="rect">
            <a:avLst/>
          </a:prstGeom>
          <a:noFill/>
        </p:spPr>
        <p:txBody>
          <a:bodyPr wrap="square" rtlCol="0">
            <a:spAutoFit/>
          </a:bodyPr>
          <a:lstStyle/>
          <a:p>
            <a:pPr algn="ctr"/>
            <a:r>
              <a:rPr lang="en-US" sz="2000" dirty="0" smtClean="0">
                <a:solidFill>
                  <a:srgbClr val="00FFFF"/>
                </a:solidFill>
                <a:latin typeface="Symbol" pitchFamily="18" charset="2"/>
              </a:rPr>
              <a:t>S</a:t>
            </a:r>
            <a:r>
              <a:rPr lang="en-US" sz="2000" dirty="0" smtClean="0">
                <a:solidFill>
                  <a:srgbClr val="00FFFF"/>
                </a:solidFill>
              </a:rPr>
              <a:t>+</a:t>
            </a:r>
            <a:endParaRPr lang="en-US" sz="2000" dirty="0">
              <a:solidFill>
                <a:srgbClr val="00FFFF"/>
              </a:solidFill>
            </a:endParaRPr>
          </a:p>
        </p:txBody>
      </p:sp>
      <p:sp>
        <p:nvSpPr>
          <p:cNvPr id="4" name="TextBox 3"/>
          <p:cNvSpPr txBox="1"/>
          <p:nvPr/>
        </p:nvSpPr>
        <p:spPr>
          <a:xfrm>
            <a:off x="806604" y="4137102"/>
            <a:ext cx="533400" cy="400110"/>
          </a:xfrm>
          <a:prstGeom prst="rect">
            <a:avLst/>
          </a:prstGeom>
          <a:noFill/>
        </p:spPr>
        <p:txBody>
          <a:bodyPr wrap="square" rtlCol="0">
            <a:spAutoFit/>
          </a:bodyPr>
          <a:lstStyle/>
          <a:p>
            <a:pPr algn="ctr"/>
            <a:r>
              <a:rPr lang="en-US" sz="2000" dirty="0" smtClean="0">
                <a:solidFill>
                  <a:srgbClr val="F57BF5"/>
                </a:solidFill>
                <a:latin typeface="Symbol" pitchFamily="18" charset="2"/>
              </a:rPr>
              <a:t>S</a:t>
            </a:r>
            <a:r>
              <a:rPr lang="en-US" sz="2000" dirty="0" smtClean="0">
                <a:solidFill>
                  <a:srgbClr val="F57BF5"/>
                </a:solidFill>
              </a:rPr>
              <a:t>-</a:t>
            </a:r>
            <a:endParaRPr lang="en-US" sz="2000" dirty="0">
              <a:solidFill>
                <a:srgbClr val="F57BF5"/>
              </a:solidFill>
            </a:endParaRPr>
          </a:p>
        </p:txBody>
      </p:sp>
    </p:spTree>
    <p:extLst>
      <p:ext uri="{BB962C8B-B14F-4D97-AF65-F5344CB8AC3E}">
        <p14:creationId xmlns:p14="http://schemas.microsoft.com/office/powerpoint/2010/main" val="190704075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295400"/>
            <a:ext cx="6078266" cy="5173280"/>
          </a:xfrm>
          <a:prstGeom prst="rect">
            <a:avLst/>
          </a:prstGeom>
        </p:spPr>
      </p:pic>
      <p:sp>
        <p:nvSpPr>
          <p:cNvPr id="3" name="Text Box 9"/>
          <p:cNvSpPr txBox="1">
            <a:spLocks noChangeArrowheads="1"/>
          </p:cNvSpPr>
          <p:nvPr/>
        </p:nvSpPr>
        <p:spPr bwMode="auto">
          <a:xfrm>
            <a:off x="4267200" y="22098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r>
              <a:rPr lang="en-US" sz="4400" b="0" dirty="0">
                <a:solidFill>
                  <a:prstClr val="white"/>
                </a:solidFill>
              </a:rPr>
              <a:t>+</a:t>
            </a:r>
          </a:p>
        </p:txBody>
      </p:sp>
      <p:sp>
        <p:nvSpPr>
          <p:cNvPr id="4" name="Text Box 10"/>
          <p:cNvSpPr txBox="1">
            <a:spLocks noChangeArrowheads="1"/>
          </p:cNvSpPr>
          <p:nvPr/>
        </p:nvSpPr>
        <p:spPr bwMode="auto">
          <a:xfrm>
            <a:off x="4266282" y="38862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r>
              <a:rPr lang="en-US" sz="4400" b="0" dirty="0">
                <a:solidFill>
                  <a:prstClr val="white"/>
                </a:solidFill>
              </a:rPr>
              <a:t>=</a:t>
            </a:r>
          </a:p>
        </p:txBody>
      </p:sp>
      <p:sp>
        <p:nvSpPr>
          <p:cNvPr id="8" name="TextBox 7"/>
          <p:cNvSpPr txBox="1"/>
          <p:nvPr/>
        </p:nvSpPr>
        <p:spPr>
          <a:xfrm>
            <a:off x="762000" y="381000"/>
            <a:ext cx="7696200" cy="830997"/>
          </a:xfrm>
          <a:prstGeom prst="rect">
            <a:avLst/>
          </a:prstGeom>
          <a:noFill/>
        </p:spPr>
        <p:txBody>
          <a:bodyPr wrap="square" rtlCol="0">
            <a:spAutoFit/>
          </a:bodyPr>
          <a:lstStyle/>
          <a:p>
            <a:pPr algn="ctr"/>
            <a:r>
              <a:rPr lang="en-US" sz="2400" b="0" i="1" dirty="0" smtClean="0">
                <a:solidFill>
                  <a:srgbClr val="FFFF00"/>
                </a:solidFill>
              </a:rPr>
              <a:t>Combined, the Real and Imaginary Parts Distinguish Between Positive and Negative Frequencies …</a:t>
            </a:r>
            <a:endParaRPr lang="en-US" sz="2400" b="0" i="1" dirty="0">
              <a:solidFill>
                <a:srgbClr val="FFFF00"/>
              </a:solidFill>
            </a:endParaRPr>
          </a:p>
        </p:txBody>
      </p:sp>
    </p:spTree>
    <p:extLst>
      <p:ext uri="{BB962C8B-B14F-4D97-AF65-F5344CB8AC3E}">
        <p14:creationId xmlns:p14="http://schemas.microsoft.com/office/powerpoint/2010/main" val="3087173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20" name="Rectangle 19"/>
          <p:cNvSpPr/>
          <p:nvPr/>
        </p:nvSpPr>
        <p:spPr>
          <a:xfrm>
            <a:off x="0" y="0"/>
            <a:ext cx="9144000" cy="82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838200"/>
            <a:ext cx="9144000" cy="5534025"/>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4096512" y="990600"/>
            <a:ext cx="4648200" cy="830997"/>
          </a:xfrm>
          <a:prstGeom prst="rect">
            <a:avLst/>
          </a:prstGeom>
          <a:noFill/>
        </p:spPr>
        <p:txBody>
          <a:bodyPr wrap="square" rtlCol="0">
            <a:spAutoFit/>
          </a:bodyPr>
          <a:lstStyle/>
          <a:p>
            <a:pPr algn="ctr">
              <a:spcBef>
                <a:spcPts val="0"/>
              </a:spcBef>
            </a:pPr>
            <a:r>
              <a:rPr lang="en-US" b="0" i="1" dirty="0" err="1" smtClean="0">
                <a:solidFill>
                  <a:prstClr val="white"/>
                </a:solidFill>
              </a:rPr>
              <a:t>NISTmAb</a:t>
            </a:r>
            <a:endParaRPr lang="en-US" b="0" i="1" dirty="0" smtClean="0">
              <a:solidFill>
                <a:prstClr val="white"/>
              </a:solidFill>
            </a:endParaRPr>
          </a:p>
          <a:p>
            <a:pPr algn="ctr">
              <a:spcBef>
                <a:spcPts val="0"/>
              </a:spcBef>
            </a:pPr>
            <a:r>
              <a:rPr lang="en-US" b="0" i="1" dirty="0" smtClean="0">
                <a:solidFill>
                  <a:prstClr val="white"/>
                </a:solidFill>
              </a:rPr>
              <a:t>Non-Uniformly Sampled (NUS) Data</a:t>
            </a:r>
          </a:p>
          <a:p>
            <a:pPr algn="ctr">
              <a:spcBef>
                <a:spcPts val="0"/>
              </a:spcBef>
            </a:pPr>
            <a:r>
              <a:rPr lang="en-US" b="0" i="1" dirty="0" smtClean="0">
                <a:solidFill>
                  <a:prstClr val="white"/>
                </a:solidFill>
              </a:rPr>
              <a:t>IST Reconstruction – </a:t>
            </a:r>
            <a:r>
              <a:rPr lang="en-US" b="0" i="1" dirty="0" smtClean="0">
                <a:solidFill>
                  <a:srgbClr val="FF0000"/>
                </a:solidFill>
              </a:rPr>
              <a:t>2x Faster Measurement</a:t>
            </a:r>
            <a:endParaRPr lang="en-US" b="0" i="1" dirty="0">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84950"/>
            <a:ext cx="4181333" cy="3484444"/>
          </a:xfrm>
          <a:prstGeom prst="rect">
            <a:avLst/>
          </a:prstGeom>
        </p:spPr>
      </p:pic>
      <p:sp>
        <p:nvSpPr>
          <p:cNvPr id="11" name="TextBox 10"/>
          <p:cNvSpPr txBox="1"/>
          <p:nvPr/>
        </p:nvSpPr>
        <p:spPr>
          <a:xfrm>
            <a:off x="91439" y="990600"/>
            <a:ext cx="4154560" cy="830997"/>
          </a:xfrm>
          <a:prstGeom prst="rect">
            <a:avLst/>
          </a:prstGeom>
          <a:noFill/>
        </p:spPr>
        <p:txBody>
          <a:bodyPr wrap="square" rtlCol="0">
            <a:spAutoFit/>
          </a:bodyPr>
          <a:lstStyle/>
          <a:p>
            <a:pPr algn="ctr">
              <a:spcBef>
                <a:spcPts val="0"/>
              </a:spcBef>
            </a:pPr>
            <a:r>
              <a:rPr lang="en-US" b="0" i="1" dirty="0" err="1" smtClean="0">
                <a:solidFill>
                  <a:prstClr val="white"/>
                </a:solidFill>
              </a:rPr>
              <a:t>NISTmAb</a:t>
            </a:r>
            <a:r>
              <a:rPr lang="en-US" b="0" i="1" dirty="0" smtClean="0">
                <a:solidFill>
                  <a:prstClr val="white"/>
                </a:solidFill>
              </a:rPr>
              <a:t> </a:t>
            </a:r>
          </a:p>
          <a:p>
            <a:pPr algn="ctr">
              <a:spcBef>
                <a:spcPts val="0"/>
              </a:spcBef>
            </a:pPr>
            <a:r>
              <a:rPr lang="en-US" b="0" i="1" dirty="0" smtClean="0">
                <a:solidFill>
                  <a:prstClr val="white"/>
                </a:solidFill>
              </a:rPr>
              <a:t>Conventional Uniformly Sampled (US) Data Fourier Spectrum</a:t>
            </a:r>
            <a:endParaRPr lang="en-US" b="0" i="1" dirty="0">
              <a:solidFill>
                <a:prstClr val="white"/>
              </a:solidFill>
            </a:endParaRPr>
          </a:p>
        </p:txBody>
      </p:sp>
      <p:sp>
        <p:nvSpPr>
          <p:cNvPr id="23" name="TextBox 22"/>
          <p:cNvSpPr txBox="1"/>
          <p:nvPr/>
        </p:nvSpPr>
        <p:spPr>
          <a:xfrm>
            <a:off x="332232" y="5256396"/>
            <a:ext cx="3657600" cy="338554"/>
          </a:xfrm>
          <a:prstGeom prst="rect">
            <a:avLst/>
          </a:prstGeom>
          <a:noFill/>
        </p:spPr>
        <p:txBody>
          <a:bodyPr wrap="square" rtlCol="0">
            <a:spAutoFit/>
          </a:bodyPr>
          <a:lstStyle/>
          <a:p>
            <a:pPr algn="ctr"/>
            <a:r>
              <a:rPr lang="en-US" b="0" i="1" baseline="30000" dirty="0" smtClean="0">
                <a:solidFill>
                  <a:prstClr val="white">
                    <a:lumMod val="75000"/>
                  </a:prstClr>
                </a:solidFill>
              </a:rPr>
              <a:t>1</a:t>
            </a:r>
            <a:r>
              <a:rPr lang="en-US" b="0" i="1" dirty="0" smtClean="0">
                <a:solidFill>
                  <a:prstClr val="white">
                    <a:lumMod val="75000"/>
                  </a:prstClr>
                </a:solidFill>
              </a:rPr>
              <a:t>H ppm</a:t>
            </a:r>
            <a:endParaRPr lang="en-US" b="0" i="1" dirty="0">
              <a:solidFill>
                <a:prstClr val="white">
                  <a:lumMod val="75000"/>
                </a:prstClr>
              </a:solidFill>
            </a:endParaRPr>
          </a:p>
        </p:txBody>
      </p:sp>
      <p:sp>
        <p:nvSpPr>
          <p:cNvPr id="24" name="TextBox 23"/>
          <p:cNvSpPr txBox="1"/>
          <p:nvPr/>
        </p:nvSpPr>
        <p:spPr>
          <a:xfrm>
            <a:off x="4660392" y="5256396"/>
            <a:ext cx="3657600" cy="338554"/>
          </a:xfrm>
          <a:prstGeom prst="rect">
            <a:avLst/>
          </a:prstGeom>
          <a:noFill/>
        </p:spPr>
        <p:txBody>
          <a:bodyPr wrap="square" rtlCol="0">
            <a:spAutoFit/>
          </a:bodyPr>
          <a:lstStyle/>
          <a:p>
            <a:pPr algn="ctr"/>
            <a:r>
              <a:rPr lang="en-US" b="0" i="1" baseline="30000" dirty="0" smtClean="0">
                <a:solidFill>
                  <a:prstClr val="white">
                    <a:lumMod val="75000"/>
                  </a:prstClr>
                </a:solidFill>
              </a:rPr>
              <a:t>1</a:t>
            </a:r>
            <a:r>
              <a:rPr lang="en-US" b="0" i="1" dirty="0" smtClean="0">
                <a:solidFill>
                  <a:prstClr val="white">
                    <a:lumMod val="75000"/>
                  </a:prstClr>
                </a:solidFill>
              </a:rPr>
              <a:t>H ppm</a:t>
            </a:r>
            <a:endParaRPr lang="en-US" b="0" i="1" dirty="0">
              <a:solidFill>
                <a:prstClr val="white">
                  <a:lumMod val="75000"/>
                </a:prstClr>
              </a:solidFill>
            </a:endParaRPr>
          </a:p>
        </p:txBody>
      </p:sp>
      <p:sp>
        <p:nvSpPr>
          <p:cNvPr id="25" name="TextBox 24"/>
          <p:cNvSpPr txBox="1"/>
          <p:nvPr/>
        </p:nvSpPr>
        <p:spPr>
          <a:xfrm>
            <a:off x="8409432" y="3028975"/>
            <a:ext cx="734568" cy="584775"/>
          </a:xfrm>
          <a:prstGeom prst="rect">
            <a:avLst/>
          </a:prstGeom>
          <a:noFill/>
        </p:spPr>
        <p:txBody>
          <a:bodyPr wrap="square" rtlCol="0">
            <a:spAutoFit/>
          </a:bodyPr>
          <a:lstStyle/>
          <a:p>
            <a:pPr algn="ctr"/>
            <a:r>
              <a:rPr lang="en-US" b="0" i="1" baseline="30000" dirty="0" smtClean="0">
                <a:solidFill>
                  <a:prstClr val="white">
                    <a:lumMod val="75000"/>
                  </a:prstClr>
                </a:solidFill>
              </a:rPr>
              <a:t>13</a:t>
            </a:r>
            <a:r>
              <a:rPr lang="en-US" b="0" i="1" dirty="0" smtClean="0">
                <a:solidFill>
                  <a:prstClr val="white">
                    <a:lumMod val="75000"/>
                  </a:prstClr>
                </a:solidFill>
              </a:rPr>
              <a:t>C ppm</a:t>
            </a:r>
            <a:endParaRPr lang="en-US" b="0" i="1" dirty="0">
              <a:solidFill>
                <a:prstClr val="white">
                  <a:lumMod val="75000"/>
                </a:prstClr>
              </a:solidFill>
            </a:endParaRPr>
          </a:p>
        </p:txBody>
      </p:sp>
      <p:sp>
        <p:nvSpPr>
          <p:cNvPr id="13" name="TextBox 12"/>
          <p:cNvSpPr txBox="1"/>
          <p:nvPr/>
        </p:nvSpPr>
        <p:spPr>
          <a:xfrm>
            <a:off x="533400" y="49765"/>
            <a:ext cx="80772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70C0"/>
                </a:solidFill>
              </a:rPr>
              <a:t> Methods Such as Iterative Soft Thresholding (IST) are Used to Reconstruct NUS Spectra </a:t>
            </a:r>
          </a:p>
        </p:txBody>
      </p:sp>
      <p:sp>
        <p:nvSpPr>
          <p:cNvPr id="14" name="Rectangle 13"/>
          <p:cNvSpPr/>
          <p:nvPr/>
        </p:nvSpPr>
        <p:spPr>
          <a:xfrm flipV="1">
            <a:off x="0" y="828558"/>
            <a:ext cx="914400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773356"/>
            <a:ext cx="4187555" cy="3484444"/>
          </a:xfrm>
          <a:prstGeom prst="rect">
            <a:avLst/>
          </a:prstGeom>
        </p:spPr>
      </p:pic>
      <p:grpSp>
        <p:nvGrpSpPr>
          <p:cNvPr id="16" name="Group 15"/>
          <p:cNvGrpSpPr/>
          <p:nvPr/>
        </p:nvGrpSpPr>
        <p:grpSpPr>
          <a:xfrm>
            <a:off x="7467600" y="5663184"/>
            <a:ext cx="812639" cy="813816"/>
            <a:chOff x="7552944" y="5129784"/>
            <a:chExt cx="812639" cy="813816"/>
          </a:xfrm>
        </p:grpSpPr>
        <p:sp>
          <p:nvSpPr>
            <p:cNvPr id="17" name="Oval 16"/>
            <p:cNvSpPr/>
            <p:nvPr/>
          </p:nvSpPr>
          <p:spPr>
            <a:xfrm>
              <a:off x="7557863" y="5138928"/>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2944" y="5129784"/>
              <a:ext cx="812639" cy="812639"/>
            </a:xfrm>
            <a:prstGeom prst="rect">
              <a:avLst/>
            </a:prstGeom>
          </p:spPr>
        </p:pic>
      </p:grpSp>
    </p:spTree>
    <p:extLst>
      <p:ext uri="{BB962C8B-B14F-4D97-AF65-F5344CB8AC3E}">
        <p14:creationId xmlns:p14="http://schemas.microsoft.com/office/powerpoint/2010/main" val="300376327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937846" y="4343400"/>
            <a:ext cx="63363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000" dirty="0" smtClean="0">
                <a:solidFill>
                  <a:srgbClr val="002060"/>
                </a:solidFill>
                <a:latin typeface="Symbol" panose="05050102010706020507" pitchFamily="18" charset="2"/>
              </a:rPr>
              <a:t>S</a:t>
            </a:r>
            <a:r>
              <a:rPr lang="en-US" altLang="en-US" sz="4000" b="0" dirty="0" smtClean="0">
                <a:solidFill>
                  <a:srgbClr val="002060"/>
                </a:solidFill>
                <a:latin typeface="Monotype Corsiva" panose="03010101010201010101" pitchFamily="66"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a:t>
            </a:r>
            <a:r>
              <a:rPr lang="en-US" altLang="en-US" sz="4000" b="0" dirty="0" smtClean="0">
                <a:solidFill>
                  <a:srgbClr val="002060"/>
                </a:solidFill>
                <a:latin typeface="Monotype Corsiva" panose="03010101010201010101" pitchFamily="66" charset="0"/>
              </a:rPr>
              <a:t>|</a:t>
            </a:r>
            <a:r>
              <a:rPr lang="en-US" altLang="en-US" sz="4000" b="0" baseline="30000" dirty="0" smtClean="0">
                <a:solidFill>
                  <a:srgbClr val="002060"/>
                </a:solidFill>
                <a:latin typeface="Monotype Corsiva" panose="03010101010201010101" pitchFamily="66" charset="0"/>
              </a:rPr>
              <a:t>2   </a:t>
            </a:r>
            <a:r>
              <a:rPr lang="en-US" sz="3200" b="0" dirty="0" smtClean="0">
                <a:solidFill>
                  <a:srgbClr val="002060"/>
                </a:solidFill>
              </a:rPr>
              <a:t>∝</a:t>
            </a:r>
            <a:r>
              <a:rPr lang="en-US" altLang="en-US" sz="3200" b="0" dirty="0" smtClean="0">
                <a:solidFill>
                  <a:srgbClr val="002060"/>
                </a:solidFill>
                <a:latin typeface="Monotype Corsiva" panose="03010101010201010101" pitchFamily="66" charset="0"/>
              </a:rPr>
              <a:t>   </a:t>
            </a:r>
            <a:r>
              <a:rPr lang="en-US" altLang="en-US" sz="4000" b="0" dirty="0" smtClean="0">
                <a:solidFill>
                  <a:srgbClr val="002060"/>
                </a:solidFill>
                <a:latin typeface="Symbol" panose="05050102010706020507" pitchFamily="18" charset="2"/>
              </a:rPr>
              <a:t>S</a:t>
            </a:r>
            <a:r>
              <a:rPr lang="en-US" altLang="en-US" sz="4000" b="0" dirty="0" smtClean="0">
                <a:solidFill>
                  <a:srgbClr val="002060"/>
                </a:solidFill>
                <a:latin typeface="Monotype Corsiva" panose="03010101010201010101" pitchFamily="66" charset="0"/>
              </a:rPr>
              <a:t>| </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4000" b="0" dirty="0" smtClean="0">
                <a:solidFill>
                  <a:srgbClr val="002060"/>
                </a:solidFill>
                <a:latin typeface="Monotype Corsiva" panose="03010101010201010101" pitchFamily="66" charset="0"/>
              </a:rPr>
              <a:t> |</a:t>
            </a:r>
            <a:r>
              <a:rPr lang="en-US" altLang="en-US" sz="4000" b="0" baseline="30000" dirty="0" smtClean="0">
                <a:solidFill>
                  <a:srgbClr val="002060"/>
                </a:solidFill>
                <a:latin typeface="Monotype Corsiva" panose="03010101010201010101" pitchFamily="66" charset="0"/>
              </a:rPr>
              <a:t>2</a:t>
            </a:r>
            <a:endParaRPr lang="en-US" altLang="en-US" sz="3200" b="0" baseline="30000" dirty="0" smtClean="0">
              <a:solidFill>
                <a:srgbClr val="002060"/>
              </a:solidFill>
              <a:latin typeface="Times New Roman" panose="02020603050405020304" pitchFamily="18" charset="0"/>
            </a:endParaRPr>
          </a:p>
        </p:txBody>
      </p:sp>
      <p:sp>
        <p:nvSpPr>
          <p:cNvPr id="12" name="Text Box 7"/>
          <p:cNvSpPr txBox="1">
            <a:spLocks noChangeArrowheads="1"/>
          </p:cNvSpPr>
          <p:nvPr/>
        </p:nvSpPr>
        <p:spPr bwMode="auto">
          <a:xfrm>
            <a:off x="937846" y="3581400"/>
            <a:ext cx="4495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2060"/>
                </a:solidFill>
                <a:latin typeface="Monotype Corsiva" panose="03010101010201010101" pitchFamily="66" charset="0"/>
              </a:rPr>
              <a:t>F</a:t>
            </a:r>
            <a:r>
              <a:rPr lang="en-US" altLang="en-US" sz="3200" b="0" dirty="0" smtClean="0">
                <a:solidFill>
                  <a:srgbClr val="002060"/>
                </a:solidFill>
                <a:latin typeface="Monotype Corsiva" panose="03010101010201010101" pitchFamily="66"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 = 0 </a:t>
            </a:r>
            <a:r>
              <a:rPr lang="en-US" altLang="en-US" sz="3200" b="0" dirty="0" smtClean="0">
                <a:solidFill>
                  <a:srgbClr val="002060"/>
                </a:solidFill>
                <a:latin typeface="Monotype Corsiva" panose="03010101010201010101" pitchFamily="66" charset="0"/>
              </a:rPr>
              <a:t>)    =  </a:t>
            </a:r>
            <a:r>
              <a:rPr lang="en-US" altLang="en-US" sz="4000" b="0" dirty="0" err="1" smtClean="0">
                <a:solidFill>
                  <a:srgbClr val="002060"/>
                </a:solidFill>
                <a:latin typeface="Symbol" panose="05050102010706020507" pitchFamily="18" charset="2"/>
              </a:rPr>
              <a:t>S</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a:t>
            </a:r>
            <a:endParaRPr lang="en-US" altLang="en-US" sz="3200" b="0" baseline="-25000" dirty="0" smtClean="0">
              <a:solidFill>
                <a:srgbClr val="002060"/>
              </a:solidFill>
              <a:latin typeface="Times New Roman" panose="02020603050405020304" pitchFamily="18" charset="0"/>
            </a:endParaRPr>
          </a:p>
        </p:txBody>
      </p:sp>
      <p:sp>
        <p:nvSpPr>
          <p:cNvPr id="13" name="Text Box 8"/>
          <p:cNvSpPr txBox="1">
            <a:spLocks noChangeArrowheads="1"/>
          </p:cNvSpPr>
          <p:nvPr/>
        </p:nvSpPr>
        <p:spPr bwMode="auto">
          <a:xfrm>
            <a:off x="937846" y="5845314"/>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2060"/>
                </a:solidFill>
                <a:latin typeface="Monotype Corsiva" panose="03010101010201010101" pitchFamily="66" charset="0"/>
              </a:rPr>
              <a:t>F</a:t>
            </a:r>
            <a:r>
              <a:rPr lang="en-US" altLang="en-US" sz="3200" b="0" dirty="0" smtClean="0">
                <a:solidFill>
                  <a:srgbClr val="002060"/>
                </a:solidFill>
                <a:latin typeface="Monotype Corsiva" panose="03010101010201010101" pitchFamily="66"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 </a:t>
            </a:r>
            <a:r>
              <a:rPr lang="en-US" altLang="en-US" sz="1400" b="0" dirty="0" smtClean="0">
                <a:solidFill>
                  <a:srgbClr val="002060"/>
                </a:solidFill>
                <a:latin typeface="Arial" panose="020B0604020202020204" pitchFamily="34" charset="0"/>
              </a:rPr>
              <a:t>●</a:t>
            </a:r>
            <a:r>
              <a:rPr lang="en-US" altLang="en-US" sz="3200" b="0" dirty="0" smtClean="0">
                <a:solidFill>
                  <a:srgbClr val="002060"/>
                </a:solidFill>
                <a:latin typeface="Monotype Corsiva" panose="03010101010201010101" pitchFamily="66" charset="0"/>
              </a:rPr>
              <a:t> </a:t>
            </a:r>
            <a:r>
              <a:rPr lang="en-US" altLang="en-US" sz="3200" b="0" dirty="0" err="1" smtClean="0">
                <a:solidFill>
                  <a:srgbClr val="002060"/>
                </a:solidFill>
                <a:latin typeface="Times New Roman" panose="02020603050405020304" pitchFamily="18" charset="0"/>
              </a:rPr>
              <a:t>b</a:t>
            </a:r>
            <a:r>
              <a:rPr lang="en-US" altLang="en-US" sz="3200" b="0" baseline="-25000" dirty="0" err="1" smtClean="0">
                <a:solidFill>
                  <a:srgbClr val="002060"/>
                </a:solidFill>
                <a:latin typeface="Times New Roman" panose="02020603050405020304" pitchFamily="18" charset="0"/>
              </a:rPr>
              <a:t>t</a:t>
            </a:r>
            <a:r>
              <a:rPr lang="en-US" altLang="en-US" sz="3200" b="0" dirty="0" smtClean="0">
                <a:solidFill>
                  <a:srgbClr val="002060"/>
                </a:solidFill>
                <a:latin typeface="Times New Roman" panose="02020603050405020304" pitchFamily="18" charset="0"/>
              </a:rPr>
              <a:t> </a:t>
            </a:r>
            <a:r>
              <a:rPr lang="en-US" altLang="en-US" sz="3200" b="0" dirty="0" smtClean="0">
                <a:solidFill>
                  <a:srgbClr val="002060"/>
                </a:solidFill>
                <a:latin typeface="Monotype Corsiva" panose="03010101010201010101" pitchFamily="66" charset="0"/>
              </a:rPr>
              <a:t>)  =  </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 B</a:t>
            </a:r>
            <a:r>
              <a:rPr lang="en-US" altLang="en-US" sz="3200" b="0" baseline="-25000" dirty="0" smtClean="0">
                <a:solidFill>
                  <a:srgbClr val="002060"/>
                </a:solidFill>
                <a:latin typeface="Times New Roman" panose="02020603050405020304" pitchFamily="18" charset="0"/>
              </a:rPr>
              <a:t>f</a:t>
            </a:r>
          </a:p>
        </p:txBody>
      </p:sp>
      <p:sp>
        <p:nvSpPr>
          <p:cNvPr id="14" name="Text Box 9"/>
          <p:cNvSpPr txBox="1">
            <a:spLocks noChangeArrowheads="1"/>
          </p:cNvSpPr>
          <p:nvPr/>
        </p:nvSpPr>
        <p:spPr bwMode="auto">
          <a:xfrm>
            <a:off x="937846" y="2895600"/>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2060"/>
                </a:solidFill>
                <a:latin typeface="Monotype Corsiva" panose="03010101010201010101" pitchFamily="66" charset="0"/>
              </a:rPr>
              <a:t>F</a:t>
            </a:r>
            <a:r>
              <a:rPr lang="en-US" altLang="en-US" sz="3200" b="0" dirty="0" smtClean="0">
                <a:solidFill>
                  <a:srgbClr val="002060"/>
                </a:solidFill>
                <a:latin typeface="Monotype Corsiva" panose="03010101010201010101" pitchFamily="66" charset="0"/>
              </a:rPr>
              <a:t>( </a:t>
            </a:r>
            <a:r>
              <a:rPr lang="en-US" altLang="en-US" sz="2000" b="0" dirty="0" smtClean="0">
                <a:solidFill>
                  <a:srgbClr val="002060"/>
                </a:solidFill>
                <a:latin typeface="Times New Roman" panose="02020603050405020304" pitchFamily="18" charset="0"/>
              </a:rPr>
              <a:t>c</a:t>
            </a:r>
            <a:r>
              <a:rPr lang="en-US" altLang="en-US" sz="3200" b="0" dirty="0" smtClean="0">
                <a:solidFill>
                  <a:srgbClr val="002060"/>
                </a:solidFill>
                <a:latin typeface="Monotype Corsiva" panose="03010101010201010101" pitchFamily="66" charset="0"/>
              </a:rPr>
              <a:t> </a:t>
            </a:r>
            <a:r>
              <a:rPr lang="en-US" altLang="en-US" sz="1400" b="0" dirty="0" smtClean="0">
                <a:solidFill>
                  <a:srgbClr val="002060"/>
                </a:solidFill>
                <a:latin typeface="Arial" panose="020B0604020202020204" pitchFamily="34" charset="0"/>
              </a:rPr>
              <a:t>●</a:t>
            </a:r>
            <a:r>
              <a:rPr lang="en-US" altLang="en-US" sz="3200" b="0" dirty="0" smtClean="0">
                <a:solidFill>
                  <a:srgbClr val="002060"/>
                </a:solidFill>
                <a:latin typeface="Arial" panose="020B0604020202020204" pitchFamily="34"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 </a:t>
            </a:r>
            <a:r>
              <a:rPr lang="en-US" altLang="en-US" sz="3200" b="0" dirty="0" smtClean="0">
                <a:solidFill>
                  <a:srgbClr val="002060"/>
                </a:solidFill>
                <a:latin typeface="Times New Roman" panose="02020603050405020304" pitchFamily="18" charset="0"/>
              </a:rPr>
              <a:t> </a:t>
            </a:r>
            <a:r>
              <a:rPr lang="en-US" altLang="en-US" sz="3200" b="0" dirty="0" smtClean="0">
                <a:solidFill>
                  <a:srgbClr val="002060"/>
                </a:solidFill>
                <a:latin typeface="Monotype Corsiva" panose="03010101010201010101" pitchFamily="66" charset="0"/>
              </a:rPr>
              <a:t>) </a:t>
            </a:r>
            <a:r>
              <a:rPr lang="en-US" altLang="en-US" sz="3200" b="0" dirty="0">
                <a:solidFill>
                  <a:srgbClr val="002060"/>
                </a:solidFill>
                <a:latin typeface="Monotype Corsiva" panose="03010101010201010101" pitchFamily="66" charset="0"/>
              </a:rPr>
              <a:t> </a:t>
            </a:r>
            <a:r>
              <a:rPr lang="en-US" altLang="en-US" sz="3200" b="0" dirty="0" smtClean="0">
                <a:solidFill>
                  <a:srgbClr val="002060"/>
                </a:solidFill>
                <a:latin typeface="Monotype Corsiva" panose="03010101010201010101" pitchFamily="66" charset="0"/>
              </a:rPr>
              <a:t> =  </a:t>
            </a:r>
            <a:r>
              <a:rPr lang="en-US" altLang="en-US" sz="2000" b="0" dirty="0" smtClean="0">
                <a:solidFill>
                  <a:srgbClr val="002060"/>
                </a:solidFill>
                <a:latin typeface="Times New Roman" panose="02020603050405020304" pitchFamily="18" charset="0"/>
              </a:rPr>
              <a:t>c</a:t>
            </a:r>
            <a:r>
              <a:rPr lang="en-US" altLang="en-US" sz="3200" b="0" dirty="0" smtClean="0">
                <a:solidFill>
                  <a:srgbClr val="002060"/>
                </a:solidFill>
                <a:latin typeface="Monotype Corsiva" panose="03010101010201010101" pitchFamily="66" charset="0"/>
              </a:rPr>
              <a:t> </a:t>
            </a:r>
            <a:r>
              <a:rPr lang="en-US" altLang="en-US" sz="1400" b="0" dirty="0" smtClean="0">
                <a:solidFill>
                  <a:srgbClr val="002060"/>
                </a:solidFill>
                <a:latin typeface="Arial" panose="020B0604020202020204" pitchFamily="34" charset="0"/>
              </a:rPr>
              <a:t>●</a:t>
            </a:r>
            <a:r>
              <a:rPr lang="en-US" altLang="en-US" sz="3200" b="0" dirty="0" smtClean="0">
                <a:solidFill>
                  <a:srgbClr val="002060"/>
                </a:solidFill>
                <a:latin typeface="Arial" panose="020B0604020202020204" pitchFamily="34" charset="0"/>
              </a:rPr>
              <a:t> </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a:t>
            </a:r>
          </a:p>
        </p:txBody>
      </p:sp>
      <p:sp>
        <p:nvSpPr>
          <p:cNvPr id="15" name="Text Box 10"/>
          <p:cNvSpPr txBox="1">
            <a:spLocks noChangeArrowheads="1"/>
          </p:cNvSpPr>
          <p:nvPr/>
        </p:nvSpPr>
        <p:spPr bwMode="auto">
          <a:xfrm>
            <a:off x="937846" y="5105400"/>
            <a:ext cx="6400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2060"/>
                </a:solidFill>
                <a:latin typeface="Monotype Corsiva" panose="03010101010201010101" pitchFamily="66" charset="0"/>
              </a:rPr>
              <a:t>F</a:t>
            </a:r>
            <a:r>
              <a:rPr lang="en-US" altLang="en-US" sz="3200" b="0" dirty="0" smtClean="0">
                <a:solidFill>
                  <a:srgbClr val="002060"/>
                </a:solidFill>
                <a:latin typeface="Monotype Corsiva" panose="03010101010201010101" pitchFamily="66" charset="0"/>
              </a:rPr>
              <a:t>( </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t+</a:t>
            </a:r>
            <a:r>
              <a:rPr lang="en-US" altLang="en-US" sz="3200" b="0" baseline="-25000" dirty="0" err="1" smtClean="0">
                <a:solidFill>
                  <a:srgbClr val="002060"/>
                </a:solidFill>
                <a:latin typeface="Symbol" panose="05050102010706020507" pitchFamily="18" charset="2"/>
              </a:rPr>
              <a:t>D</a:t>
            </a:r>
            <a:r>
              <a:rPr lang="en-US" altLang="en-US" sz="3200" b="0" baseline="-25000" dirty="0" smtClean="0">
                <a:solidFill>
                  <a:srgbClr val="002060"/>
                </a:solidFill>
                <a:latin typeface="Times New Roman" panose="02020603050405020304" pitchFamily="18" charset="0"/>
              </a:rPr>
              <a:t> </a:t>
            </a:r>
            <a:r>
              <a:rPr lang="en-US" altLang="en-US" sz="3200" b="0" dirty="0" smtClean="0">
                <a:solidFill>
                  <a:srgbClr val="002060"/>
                </a:solidFill>
                <a:latin typeface="Monotype Corsiva" panose="03010101010201010101" pitchFamily="66" charset="0"/>
              </a:rPr>
              <a:t>)   </a:t>
            </a:r>
            <a:r>
              <a:rPr lang="en-US" altLang="en-US" sz="2000" b="0" dirty="0" smtClean="0">
                <a:solidFill>
                  <a:srgbClr val="002060"/>
                </a:solidFill>
                <a:latin typeface="Monotype Corsiva" panose="03010101010201010101" pitchFamily="66" charset="0"/>
              </a:rPr>
              <a:t>   </a:t>
            </a:r>
            <a:r>
              <a:rPr lang="en-US" altLang="en-US" sz="3200" b="0" dirty="0" smtClean="0">
                <a:solidFill>
                  <a:srgbClr val="002060"/>
                </a:solidFill>
                <a:latin typeface="Monotype Corsiva" panose="03010101010201010101" pitchFamily="66" charset="0"/>
              </a:rPr>
              <a:t>=  </a:t>
            </a:r>
            <a:r>
              <a:rPr lang="en-US" altLang="en-US" sz="2000" b="0" dirty="0" err="1" smtClean="0">
                <a:solidFill>
                  <a:srgbClr val="002060"/>
                </a:solidFill>
                <a:latin typeface="Arial" panose="020B0604020202020204" pitchFamily="34" charset="0"/>
              </a:rPr>
              <a:t>exp</a:t>
            </a:r>
            <a:r>
              <a:rPr lang="en-US" altLang="en-US" sz="2000" b="0" dirty="0" smtClean="0">
                <a:solidFill>
                  <a:srgbClr val="002060"/>
                </a:solidFill>
                <a:latin typeface="Arial" panose="020B0604020202020204" pitchFamily="34" charset="0"/>
              </a:rPr>
              <a:t>( </a:t>
            </a:r>
            <a:r>
              <a:rPr lang="en-US" altLang="en-US" sz="2000" b="0" i="1" dirty="0" smtClean="0">
                <a:solidFill>
                  <a:srgbClr val="002060"/>
                </a:solidFill>
                <a:latin typeface="Arial" panose="020B0604020202020204" pitchFamily="34" charset="0"/>
              </a:rPr>
              <a:t>-</a:t>
            </a:r>
            <a:r>
              <a:rPr lang="en-US" altLang="en-US" sz="2000" b="0" i="1" dirty="0" err="1" smtClean="0">
                <a:solidFill>
                  <a:srgbClr val="002060"/>
                </a:solidFill>
                <a:latin typeface="Arial" panose="020B0604020202020204" pitchFamily="34" charset="0"/>
              </a:rPr>
              <a:t>i</a:t>
            </a:r>
            <a:r>
              <a:rPr lang="en-US" altLang="en-US" sz="2000" b="0" dirty="0" smtClean="0">
                <a:solidFill>
                  <a:srgbClr val="002060"/>
                </a:solidFill>
                <a:latin typeface="Arial" panose="020B0604020202020204" pitchFamily="34" charset="0"/>
              </a:rPr>
              <a:t> 2</a:t>
            </a:r>
            <a:r>
              <a:rPr lang="en-US" altLang="en-US" sz="2000" b="0" dirty="0" smtClean="0">
                <a:solidFill>
                  <a:srgbClr val="002060"/>
                </a:solidFill>
                <a:latin typeface="Symbol" panose="05050102010706020507" pitchFamily="18" charset="2"/>
              </a:rPr>
              <a:t>pD</a:t>
            </a:r>
            <a:r>
              <a:rPr lang="en-US" altLang="en-US" sz="2000" b="0" dirty="0" smtClean="0">
                <a:solidFill>
                  <a:srgbClr val="002060"/>
                </a:solidFill>
                <a:latin typeface="Arial" panose="020B0604020202020204" pitchFamily="34" charset="0"/>
              </a:rPr>
              <a:t> )</a:t>
            </a:r>
            <a:r>
              <a:rPr lang="en-US" altLang="en-US" sz="3200" b="0" dirty="0" smtClean="0">
                <a:solidFill>
                  <a:srgbClr val="002060"/>
                </a:solidFill>
                <a:latin typeface="Arial" panose="020B0604020202020204" pitchFamily="34" charset="0"/>
              </a:rPr>
              <a:t> </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a:t>
            </a:r>
          </a:p>
        </p:txBody>
      </p:sp>
      <p:sp>
        <p:nvSpPr>
          <p:cNvPr id="16" name="Text Box 5"/>
          <p:cNvSpPr txBox="1">
            <a:spLocks noChangeArrowheads="1"/>
          </p:cNvSpPr>
          <p:nvPr/>
        </p:nvSpPr>
        <p:spPr bwMode="auto">
          <a:xfrm>
            <a:off x="937846" y="2209800"/>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2060"/>
                </a:solidFill>
                <a:latin typeface="Monotype Corsiva" panose="03010101010201010101" pitchFamily="66" charset="0"/>
              </a:rPr>
              <a:t>F</a:t>
            </a:r>
            <a:r>
              <a:rPr lang="en-US" altLang="en-US" sz="3200" b="0" dirty="0" smtClean="0">
                <a:solidFill>
                  <a:srgbClr val="002060"/>
                </a:solidFill>
                <a:latin typeface="Monotype Corsiva" panose="03010101010201010101" pitchFamily="66"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a:t>
            </a:r>
            <a:r>
              <a:rPr lang="en-US" altLang="en-US" sz="3200" b="0" dirty="0" smtClean="0">
                <a:solidFill>
                  <a:srgbClr val="002060"/>
                </a:solidFill>
                <a:latin typeface="Monotype Corsiva" panose="03010101010201010101" pitchFamily="66" charset="0"/>
              </a:rPr>
              <a:t>+ </a:t>
            </a:r>
            <a:r>
              <a:rPr lang="en-US" altLang="en-US" sz="3200" b="0" dirty="0" err="1" smtClean="0">
                <a:solidFill>
                  <a:srgbClr val="002060"/>
                </a:solidFill>
                <a:latin typeface="Times New Roman" panose="02020603050405020304" pitchFamily="18" charset="0"/>
              </a:rPr>
              <a:t>b</a:t>
            </a:r>
            <a:r>
              <a:rPr lang="en-US" altLang="en-US" sz="3200" b="0" baseline="-25000" dirty="0" err="1" smtClean="0">
                <a:solidFill>
                  <a:srgbClr val="002060"/>
                </a:solidFill>
                <a:latin typeface="Times New Roman" panose="02020603050405020304" pitchFamily="18" charset="0"/>
              </a:rPr>
              <a:t>t</a:t>
            </a:r>
            <a:r>
              <a:rPr lang="en-US" altLang="en-US" sz="3200" b="0" dirty="0" smtClean="0">
                <a:solidFill>
                  <a:srgbClr val="002060"/>
                </a:solidFill>
                <a:latin typeface="Times New Roman" panose="02020603050405020304" pitchFamily="18" charset="0"/>
              </a:rPr>
              <a:t> </a:t>
            </a:r>
            <a:r>
              <a:rPr lang="en-US" altLang="en-US" sz="3200" b="0" dirty="0" smtClean="0">
                <a:solidFill>
                  <a:srgbClr val="002060"/>
                </a:solidFill>
                <a:latin typeface="Monotype Corsiva" panose="03010101010201010101" pitchFamily="66" charset="0"/>
              </a:rPr>
              <a:t>)  =  </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 B</a:t>
            </a:r>
            <a:r>
              <a:rPr lang="en-US" altLang="en-US" sz="3200" b="0" baseline="-25000" dirty="0" smtClean="0">
                <a:solidFill>
                  <a:srgbClr val="002060"/>
                </a:solidFill>
                <a:latin typeface="Times New Roman" panose="02020603050405020304" pitchFamily="18" charset="0"/>
              </a:rPr>
              <a:t>f</a:t>
            </a:r>
          </a:p>
        </p:txBody>
      </p:sp>
      <p:sp>
        <p:nvSpPr>
          <p:cNvPr id="18" name="TextBox 17"/>
          <p:cNvSpPr txBox="1"/>
          <p:nvPr/>
        </p:nvSpPr>
        <p:spPr>
          <a:xfrm>
            <a:off x="228600" y="76200"/>
            <a:ext cx="8610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70C0"/>
                </a:solidFill>
                <a:latin typeface="Arial" panose="020B0604020202020204" pitchFamily="34" charset="0"/>
                <a:cs typeface="Arial" panose="020B0604020202020204" pitchFamily="34" charset="0"/>
              </a:rPr>
              <a:t>Important Attributes of the Fourier Transform</a:t>
            </a:r>
          </a:p>
        </p:txBody>
      </p:sp>
      <p:grpSp>
        <p:nvGrpSpPr>
          <p:cNvPr id="3" name="Group 2"/>
          <p:cNvGrpSpPr/>
          <p:nvPr/>
        </p:nvGrpSpPr>
        <p:grpSpPr>
          <a:xfrm>
            <a:off x="685800" y="734502"/>
            <a:ext cx="6934200" cy="707886"/>
            <a:chOff x="685800" y="734502"/>
            <a:chExt cx="6934200" cy="707886"/>
          </a:xfrm>
        </p:grpSpPr>
        <p:sp>
          <p:nvSpPr>
            <p:cNvPr id="9"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0000"/>
                  </a:solidFill>
                  <a:latin typeface="Monotype Corsiva" panose="03010101010201010101" pitchFamily="66" charset="0"/>
                </a:rPr>
                <a:t>F</a:t>
              </a:r>
              <a:r>
                <a:rPr lang="en-US" altLang="en-US" sz="3200" b="0" dirty="0" smtClean="0">
                  <a:solidFill>
                    <a:srgbClr val="000000"/>
                  </a:solidFill>
                  <a:latin typeface="Monotype Corsiva" panose="03010101010201010101" pitchFamily="66" charset="0"/>
                </a:rPr>
                <a:t>( </a:t>
              </a:r>
              <a:r>
                <a:rPr lang="en-US" altLang="en-US" sz="3200" b="0" dirty="0" smtClean="0">
                  <a:solidFill>
                    <a:srgbClr val="000000"/>
                  </a:solidFill>
                  <a:latin typeface="Times New Roman" panose="02020603050405020304" pitchFamily="18" charset="0"/>
                </a:rPr>
                <a:t>a</a:t>
              </a:r>
              <a:r>
                <a:rPr lang="en-US" altLang="en-US" sz="3200" b="0" baseline="-25000" dirty="0" smtClean="0">
                  <a:solidFill>
                    <a:srgbClr val="000000"/>
                  </a:solidFill>
                  <a:latin typeface="Times New Roman" panose="02020603050405020304" pitchFamily="18" charset="0"/>
                </a:rPr>
                <a:t>t </a:t>
              </a:r>
              <a:r>
                <a:rPr lang="en-US" altLang="en-US" sz="3200" b="0" dirty="0" smtClean="0">
                  <a:solidFill>
                    <a:srgbClr val="000000"/>
                  </a:solidFill>
                  <a:latin typeface="Monotype Corsiva" panose="03010101010201010101" pitchFamily="66" charset="0"/>
                </a:rPr>
                <a:t>) = </a:t>
              </a:r>
              <a:r>
                <a:rPr lang="en-US" altLang="en-US" sz="3200" b="0" dirty="0" err="1" smtClean="0">
                  <a:solidFill>
                    <a:srgbClr val="000000"/>
                  </a:solidFill>
                  <a:latin typeface="Times New Roman" panose="02020603050405020304" pitchFamily="18" charset="0"/>
                </a:rPr>
                <a:t>A</a:t>
              </a:r>
              <a:r>
                <a:rPr lang="en-US" altLang="en-US" sz="3200" b="0" baseline="-25000" dirty="0" err="1" smtClean="0">
                  <a:solidFill>
                    <a:srgbClr val="000000"/>
                  </a:solidFill>
                  <a:latin typeface="Times New Roman" panose="02020603050405020304" pitchFamily="18" charset="0"/>
                </a:rPr>
                <a:t>f</a:t>
              </a:r>
              <a:r>
                <a:rPr lang="en-US" altLang="en-US" sz="3200" b="0" dirty="0" smtClean="0">
                  <a:solidFill>
                    <a:srgbClr val="000000"/>
                  </a:solidFill>
                  <a:latin typeface="Times New Roman" panose="02020603050405020304" pitchFamily="18" charset="0"/>
                </a:rPr>
                <a:t> </a:t>
              </a:r>
              <a:endParaRPr lang="en-US" altLang="en-US" sz="3200" b="0" baseline="-25000" dirty="0" smtClean="0">
                <a:solidFill>
                  <a:srgbClr val="000000"/>
                </a:solidFill>
                <a:latin typeface="Times New Roman" panose="02020603050405020304" pitchFamily="18" charset="0"/>
              </a:endParaRPr>
            </a:p>
          </p:txBody>
        </p:sp>
        <p:sp>
          <p:nvSpPr>
            <p:cNvPr id="2" name="TextBox 1"/>
            <p:cNvSpPr txBox="1"/>
            <p:nvPr/>
          </p:nvSpPr>
          <p:spPr>
            <a:xfrm>
              <a:off x="2743200" y="744494"/>
              <a:ext cx="4876800" cy="584775"/>
            </a:xfrm>
            <a:prstGeom prst="rect">
              <a:avLst/>
            </a:prstGeom>
            <a:noFill/>
          </p:spPr>
          <p:txBody>
            <a:bodyPr wrap="square" rtlCol="0">
              <a:spAutoFit/>
            </a:bodyPr>
            <a:lstStyle/>
            <a:p>
              <a:r>
                <a:rPr lang="en-US" sz="1800" b="0" dirty="0">
                  <a:solidFill>
                    <a:prstClr val="black"/>
                  </a:solidFill>
                </a:rPr>
                <a:t>t</a:t>
              </a:r>
              <a:r>
                <a:rPr lang="en-US" sz="1800" b="0" dirty="0" smtClean="0">
                  <a:solidFill>
                    <a:prstClr val="black"/>
                  </a:solidFill>
                </a:rPr>
                <a:t>he Fourier Transform of </a:t>
              </a:r>
              <a:r>
                <a:rPr lang="en-US" altLang="en-US" sz="3200" b="0" dirty="0">
                  <a:solidFill>
                    <a:srgbClr val="000000"/>
                  </a:solidFill>
                  <a:latin typeface="Times New Roman" panose="02020603050405020304" pitchFamily="18" charset="0"/>
                </a:rPr>
                <a:t>a</a:t>
              </a:r>
              <a:r>
                <a:rPr lang="en-US" altLang="en-US" sz="3200" b="0" baseline="-25000" dirty="0">
                  <a:solidFill>
                    <a:srgbClr val="000000"/>
                  </a:solidFill>
                  <a:latin typeface="Times New Roman" panose="02020603050405020304" pitchFamily="18" charset="0"/>
                </a:rPr>
                <a:t>t</a:t>
              </a:r>
              <a:r>
                <a:rPr lang="en-US" b="0" dirty="0" smtClean="0">
                  <a:solidFill>
                    <a:prstClr val="black"/>
                  </a:solidFill>
                </a:rPr>
                <a:t> </a:t>
              </a:r>
              <a:r>
                <a:rPr lang="en-US" sz="1800" b="0" dirty="0" smtClean="0">
                  <a:solidFill>
                    <a:prstClr val="black"/>
                  </a:solidFill>
                </a:rPr>
                <a:t>is</a:t>
              </a:r>
              <a:r>
                <a:rPr lang="en-US" b="0" dirty="0" smtClean="0">
                  <a:solidFill>
                    <a:prstClr val="black"/>
                  </a:solidFill>
                </a:rPr>
                <a:t> </a:t>
              </a:r>
              <a:r>
                <a:rPr lang="en-US" altLang="en-US" sz="3200" b="0" dirty="0" err="1" smtClean="0">
                  <a:solidFill>
                    <a:srgbClr val="000000"/>
                  </a:solidFill>
                  <a:latin typeface="Times New Roman" panose="02020603050405020304" pitchFamily="18" charset="0"/>
                </a:rPr>
                <a:t>A</a:t>
              </a:r>
              <a:r>
                <a:rPr lang="en-US" altLang="en-US" sz="3200" b="0" baseline="-25000" dirty="0" err="1" smtClean="0">
                  <a:solidFill>
                    <a:srgbClr val="000000"/>
                  </a:solidFill>
                  <a:latin typeface="Times New Roman" panose="02020603050405020304" pitchFamily="18" charset="0"/>
                </a:rPr>
                <a:t>f</a:t>
              </a:r>
              <a:r>
                <a:rPr lang="en-US" b="0" dirty="0" smtClean="0">
                  <a:solidFill>
                    <a:prstClr val="black"/>
                  </a:solidFill>
                </a:rPr>
                <a:t>  </a:t>
              </a:r>
              <a:endParaRPr lang="en-US" b="0" dirty="0">
                <a:solidFill>
                  <a:prstClr val="black"/>
                </a:solidFill>
              </a:endParaRPr>
            </a:p>
          </p:txBody>
        </p:sp>
      </p:grpSp>
      <p:grpSp>
        <p:nvGrpSpPr>
          <p:cNvPr id="19" name="Group 18"/>
          <p:cNvGrpSpPr/>
          <p:nvPr/>
        </p:nvGrpSpPr>
        <p:grpSpPr>
          <a:xfrm>
            <a:off x="685800" y="1246109"/>
            <a:ext cx="6934200" cy="707886"/>
            <a:chOff x="685800" y="734502"/>
            <a:chExt cx="6934200" cy="707886"/>
          </a:xfrm>
        </p:grpSpPr>
        <p:sp>
          <p:nvSpPr>
            <p:cNvPr id="20"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0000"/>
                  </a:solidFill>
                  <a:latin typeface="Monotype Corsiva" panose="03010101010201010101" pitchFamily="66" charset="0"/>
                </a:rPr>
                <a:t>F</a:t>
              </a:r>
              <a:r>
                <a:rPr lang="en-US" altLang="en-US" sz="3200" b="0" dirty="0" smtClean="0">
                  <a:solidFill>
                    <a:srgbClr val="000000"/>
                  </a:solidFill>
                  <a:latin typeface="Monotype Corsiva" panose="03010101010201010101" pitchFamily="66" charset="0"/>
                </a:rPr>
                <a:t>( </a:t>
              </a:r>
              <a:r>
                <a:rPr lang="en-US" altLang="en-US" sz="3200" b="0" dirty="0" err="1" smtClean="0">
                  <a:solidFill>
                    <a:srgbClr val="000000"/>
                  </a:solidFill>
                  <a:latin typeface="Times New Roman" panose="02020603050405020304" pitchFamily="18" charset="0"/>
                </a:rPr>
                <a:t>b</a:t>
              </a:r>
              <a:r>
                <a:rPr lang="en-US" altLang="en-US" sz="3200" b="0" baseline="-25000" dirty="0" err="1" smtClean="0">
                  <a:solidFill>
                    <a:srgbClr val="000000"/>
                  </a:solidFill>
                  <a:latin typeface="Times New Roman" panose="02020603050405020304" pitchFamily="18" charset="0"/>
                </a:rPr>
                <a:t>t</a:t>
              </a:r>
              <a:r>
                <a:rPr lang="en-US" altLang="en-US" sz="3200" b="0" baseline="-25000" dirty="0" smtClean="0">
                  <a:solidFill>
                    <a:srgbClr val="000000"/>
                  </a:solidFill>
                  <a:latin typeface="Times New Roman" panose="02020603050405020304" pitchFamily="18" charset="0"/>
                </a:rPr>
                <a:t> </a:t>
              </a:r>
              <a:r>
                <a:rPr lang="en-US" altLang="en-US" sz="3200" b="0" dirty="0" smtClean="0">
                  <a:solidFill>
                    <a:srgbClr val="000000"/>
                  </a:solidFill>
                  <a:latin typeface="Monotype Corsiva" panose="03010101010201010101" pitchFamily="66" charset="0"/>
                </a:rPr>
                <a:t>) = </a:t>
              </a:r>
              <a:r>
                <a:rPr lang="en-US" altLang="en-US" sz="3200" b="0" dirty="0">
                  <a:solidFill>
                    <a:srgbClr val="000000"/>
                  </a:solidFill>
                  <a:latin typeface="Times New Roman" panose="02020603050405020304" pitchFamily="18" charset="0"/>
                </a:rPr>
                <a:t>B</a:t>
              </a:r>
              <a:r>
                <a:rPr lang="en-US" altLang="en-US" sz="3200" b="0" baseline="-25000" dirty="0" smtClean="0">
                  <a:solidFill>
                    <a:srgbClr val="000000"/>
                  </a:solidFill>
                  <a:latin typeface="Times New Roman" panose="02020603050405020304" pitchFamily="18" charset="0"/>
                </a:rPr>
                <a:t>f</a:t>
              </a:r>
              <a:r>
                <a:rPr lang="en-US" altLang="en-US" sz="3200" b="0" dirty="0" smtClean="0">
                  <a:solidFill>
                    <a:srgbClr val="000000"/>
                  </a:solidFill>
                  <a:latin typeface="Times New Roman" panose="02020603050405020304" pitchFamily="18" charset="0"/>
                </a:rPr>
                <a:t> </a:t>
              </a:r>
              <a:endParaRPr lang="en-US" altLang="en-US" sz="3200" b="0" baseline="-25000" dirty="0" smtClean="0">
                <a:solidFill>
                  <a:srgbClr val="000000"/>
                </a:solidFill>
                <a:latin typeface="Times New Roman" panose="02020603050405020304" pitchFamily="18" charset="0"/>
              </a:endParaRPr>
            </a:p>
          </p:txBody>
        </p:sp>
        <p:sp>
          <p:nvSpPr>
            <p:cNvPr id="21" name="TextBox 20"/>
            <p:cNvSpPr txBox="1"/>
            <p:nvPr/>
          </p:nvSpPr>
          <p:spPr>
            <a:xfrm>
              <a:off x="2743200" y="744494"/>
              <a:ext cx="4876800" cy="584775"/>
            </a:xfrm>
            <a:prstGeom prst="rect">
              <a:avLst/>
            </a:prstGeom>
            <a:noFill/>
          </p:spPr>
          <p:txBody>
            <a:bodyPr wrap="square" rtlCol="0">
              <a:spAutoFit/>
            </a:bodyPr>
            <a:lstStyle/>
            <a:p>
              <a:r>
                <a:rPr lang="en-US" sz="1800" b="0" dirty="0">
                  <a:solidFill>
                    <a:prstClr val="black"/>
                  </a:solidFill>
                </a:rPr>
                <a:t>t</a:t>
              </a:r>
              <a:r>
                <a:rPr lang="en-US" sz="1800" b="0" dirty="0" smtClean="0">
                  <a:solidFill>
                    <a:prstClr val="black"/>
                  </a:solidFill>
                </a:rPr>
                <a:t>he Fourier Transform of </a:t>
              </a:r>
              <a:r>
                <a:rPr lang="en-US" altLang="en-US" sz="3200" b="0" dirty="0" err="1" smtClean="0">
                  <a:solidFill>
                    <a:srgbClr val="000000"/>
                  </a:solidFill>
                  <a:latin typeface="Times New Roman" panose="02020603050405020304" pitchFamily="18" charset="0"/>
                </a:rPr>
                <a:t>b</a:t>
              </a:r>
              <a:r>
                <a:rPr lang="en-US" altLang="en-US" sz="3200" b="0" baseline="-25000" dirty="0" err="1" smtClean="0">
                  <a:solidFill>
                    <a:srgbClr val="000000"/>
                  </a:solidFill>
                  <a:latin typeface="Times New Roman" panose="02020603050405020304" pitchFamily="18" charset="0"/>
                </a:rPr>
                <a:t>t</a:t>
              </a:r>
              <a:r>
                <a:rPr lang="en-US" b="0" dirty="0" smtClean="0">
                  <a:solidFill>
                    <a:prstClr val="black"/>
                  </a:solidFill>
                </a:rPr>
                <a:t> </a:t>
              </a:r>
              <a:r>
                <a:rPr lang="en-US" sz="1800" b="0" dirty="0" smtClean="0">
                  <a:solidFill>
                    <a:prstClr val="black"/>
                  </a:solidFill>
                </a:rPr>
                <a:t>is</a:t>
              </a:r>
              <a:r>
                <a:rPr lang="en-US" b="0" dirty="0" smtClean="0">
                  <a:solidFill>
                    <a:prstClr val="black"/>
                  </a:solidFill>
                </a:rPr>
                <a:t> </a:t>
              </a:r>
              <a:r>
                <a:rPr lang="en-US" altLang="en-US" sz="3200" b="0" dirty="0" smtClean="0">
                  <a:solidFill>
                    <a:srgbClr val="000000"/>
                  </a:solidFill>
                  <a:latin typeface="Times New Roman" panose="02020603050405020304" pitchFamily="18" charset="0"/>
                </a:rPr>
                <a:t>B</a:t>
              </a:r>
              <a:r>
                <a:rPr lang="en-US" altLang="en-US" sz="3200" b="0" baseline="-25000" dirty="0" smtClean="0">
                  <a:solidFill>
                    <a:srgbClr val="000000"/>
                  </a:solidFill>
                  <a:latin typeface="Times New Roman" panose="02020603050405020304" pitchFamily="18" charset="0"/>
                </a:rPr>
                <a:t>f</a:t>
              </a:r>
              <a:r>
                <a:rPr lang="en-US" b="0" dirty="0" smtClean="0">
                  <a:solidFill>
                    <a:prstClr val="black"/>
                  </a:solidFill>
                </a:rPr>
                <a:t>  </a:t>
              </a:r>
              <a:endParaRPr lang="en-US" b="0" dirty="0">
                <a:solidFill>
                  <a:prstClr val="black"/>
                </a:solidFill>
              </a:endParaRPr>
            </a:p>
          </p:txBody>
        </p:sp>
      </p:grpSp>
      <p:sp>
        <p:nvSpPr>
          <p:cNvPr id="4" name="TextBox 3"/>
          <p:cNvSpPr txBox="1"/>
          <p:nvPr/>
        </p:nvSpPr>
        <p:spPr>
          <a:xfrm>
            <a:off x="5486400" y="3742592"/>
            <a:ext cx="2743200" cy="400110"/>
          </a:xfrm>
          <a:prstGeom prst="rect">
            <a:avLst/>
          </a:prstGeom>
          <a:noFill/>
        </p:spPr>
        <p:txBody>
          <a:bodyPr wrap="square" rtlCol="0">
            <a:spAutoFit/>
          </a:bodyPr>
          <a:lstStyle/>
          <a:p>
            <a:r>
              <a:rPr lang="en-US" sz="2000" b="0" i="1" dirty="0" smtClean="0">
                <a:solidFill>
                  <a:srgbClr val="E7E6E6">
                    <a:lumMod val="25000"/>
                  </a:srgbClr>
                </a:solidFill>
              </a:rPr>
              <a:t>First Point Theorem</a:t>
            </a:r>
            <a:endParaRPr lang="en-US" sz="2000" b="0" i="1" dirty="0">
              <a:solidFill>
                <a:srgbClr val="E7E6E6">
                  <a:lumMod val="25000"/>
                </a:srgbClr>
              </a:solidFill>
            </a:endParaRPr>
          </a:p>
        </p:txBody>
      </p:sp>
      <p:sp>
        <p:nvSpPr>
          <p:cNvPr id="22" name="TextBox 21"/>
          <p:cNvSpPr txBox="1"/>
          <p:nvPr/>
        </p:nvSpPr>
        <p:spPr>
          <a:xfrm>
            <a:off x="5486400" y="5978604"/>
            <a:ext cx="2743200" cy="400110"/>
          </a:xfrm>
          <a:prstGeom prst="rect">
            <a:avLst/>
          </a:prstGeom>
          <a:noFill/>
        </p:spPr>
        <p:txBody>
          <a:bodyPr wrap="square" rtlCol="0">
            <a:spAutoFit/>
          </a:bodyPr>
          <a:lstStyle/>
          <a:p>
            <a:r>
              <a:rPr lang="en-US" sz="2000" b="0" i="1" dirty="0" smtClean="0">
                <a:solidFill>
                  <a:srgbClr val="E7E6E6">
                    <a:lumMod val="25000"/>
                  </a:srgbClr>
                </a:solidFill>
              </a:rPr>
              <a:t>Convolution Theorem</a:t>
            </a:r>
            <a:endParaRPr lang="en-US" sz="2000" b="0" i="1" dirty="0">
              <a:solidFill>
                <a:srgbClr val="E7E6E6">
                  <a:lumMod val="25000"/>
                </a:srgbClr>
              </a:solidFill>
            </a:endParaRPr>
          </a:p>
        </p:txBody>
      </p:sp>
      <p:sp>
        <p:nvSpPr>
          <p:cNvPr id="23" name="TextBox 22"/>
          <p:cNvSpPr txBox="1"/>
          <p:nvPr/>
        </p:nvSpPr>
        <p:spPr>
          <a:xfrm>
            <a:off x="5486400" y="5257800"/>
            <a:ext cx="3048000" cy="400110"/>
          </a:xfrm>
          <a:prstGeom prst="rect">
            <a:avLst/>
          </a:prstGeom>
          <a:noFill/>
        </p:spPr>
        <p:txBody>
          <a:bodyPr wrap="square" rtlCol="0">
            <a:spAutoFit/>
          </a:bodyPr>
          <a:lstStyle/>
          <a:p>
            <a:r>
              <a:rPr lang="en-US" sz="2000" b="0" i="1" dirty="0" smtClean="0">
                <a:solidFill>
                  <a:srgbClr val="E7E6E6">
                    <a:lumMod val="25000"/>
                  </a:srgbClr>
                </a:solidFill>
              </a:rPr>
              <a:t>Shift Theorem (Phasing)</a:t>
            </a:r>
            <a:endParaRPr lang="en-US" sz="2000" b="0" i="1" dirty="0">
              <a:solidFill>
                <a:srgbClr val="E7E6E6">
                  <a:lumMod val="25000"/>
                </a:srgbClr>
              </a:solidFill>
            </a:endParaRPr>
          </a:p>
        </p:txBody>
      </p:sp>
      <p:sp>
        <p:nvSpPr>
          <p:cNvPr id="24" name="TextBox 23"/>
          <p:cNvSpPr txBox="1"/>
          <p:nvPr/>
        </p:nvSpPr>
        <p:spPr>
          <a:xfrm>
            <a:off x="5492262" y="4517886"/>
            <a:ext cx="3048000" cy="400110"/>
          </a:xfrm>
          <a:prstGeom prst="rect">
            <a:avLst/>
          </a:prstGeom>
          <a:noFill/>
        </p:spPr>
        <p:txBody>
          <a:bodyPr wrap="square" rtlCol="0">
            <a:spAutoFit/>
          </a:bodyPr>
          <a:lstStyle/>
          <a:p>
            <a:r>
              <a:rPr lang="en-US" sz="2000" b="0" i="1" dirty="0" err="1" smtClean="0">
                <a:solidFill>
                  <a:srgbClr val="E7E6E6">
                    <a:lumMod val="25000"/>
                  </a:srgbClr>
                </a:solidFill>
              </a:rPr>
              <a:t>Parseval’s</a:t>
            </a:r>
            <a:r>
              <a:rPr lang="en-US" sz="2000" b="0" i="1" dirty="0" smtClean="0">
                <a:solidFill>
                  <a:srgbClr val="E7E6E6">
                    <a:lumMod val="25000"/>
                  </a:srgbClr>
                </a:solidFill>
              </a:rPr>
              <a:t> Theorem</a:t>
            </a:r>
            <a:endParaRPr lang="en-US" sz="2000" b="0" i="1" dirty="0">
              <a:solidFill>
                <a:srgbClr val="E7E6E6">
                  <a:lumMod val="25000"/>
                </a:srgbClr>
              </a:solidFill>
            </a:endParaRPr>
          </a:p>
        </p:txBody>
      </p:sp>
      <p:sp>
        <p:nvSpPr>
          <p:cNvPr id="25" name="TextBox 24"/>
          <p:cNvSpPr txBox="1"/>
          <p:nvPr/>
        </p:nvSpPr>
        <p:spPr>
          <a:xfrm>
            <a:off x="5486400" y="3033437"/>
            <a:ext cx="2743200" cy="400110"/>
          </a:xfrm>
          <a:prstGeom prst="rect">
            <a:avLst/>
          </a:prstGeom>
          <a:noFill/>
        </p:spPr>
        <p:txBody>
          <a:bodyPr wrap="square" rtlCol="0">
            <a:spAutoFit/>
          </a:bodyPr>
          <a:lstStyle/>
          <a:p>
            <a:r>
              <a:rPr lang="en-US" sz="2000" b="0" i="1" dirty="0" smtClean="0">
                <a:solidFill>
                  <a:srgbClr val="E7E6E6">
                    <a:lumMod val="25000"/>
                  </a:srgbClr>
                </a:solidFill>
              </a:rPr>
              <a:t>Scaling</a:t>
            </a:r>
            <a:endParaRPr lang="en-US" sz="2000" b="0" i="1" dirty="0">
              <a:solidFill>
                <a:srgbClr val="E7E6E6">
                  <a:lumMod val="25000"/>
                </a:srgbClr>
              </a:solidFill>
            </a:endParaRPr>
          </a:p>
        </p:txBody>
      </p:sp>
      <p:sp>
        <p:nvSpPr>
          <p:cNvPr id="26" name="TextBox 25"/>
          <p:cNvSpPr txBox="1"/>
          <p:nvPr/>
        </p:nvSpPr>
        <p:spPr>
          <a:xfrm>
            <a:off x="5486400" y="2393684"/>
            <a:ext cx="2743200" cy="400110"/>
          </a:xfrm>
          <a:prstGeom prst="rect">
            <a:avLst/>
          </a:prstGeom>
          <a:noFill/>
        </p:spPr>
        <p:txBody>
          <a:bodyPr wrap="square" rtlCol="0">
            <a:spAutoFit/>
          </a:bodyPr>
          <a:lstStyle/>
          <a:p>
            <a:r>
              <a:rPr lang="en-US" sz="2000" b="0" i="1" dirty="0" smtClean="0">
                <a:solidFill>
                  <a:srgbClr val="E7E6E6">
                    <a:lumMod val="25000"/>
                  </a:srgbClr>
                </a:solidFill>
              </a:rPr>
              <a:t>Linearity</a:t>
            </a:r>
            <a:endParaRPr lang="en-US" sz="2000" b="0" i="1" dirty="0">
              <a:solidFill>
                <a:srgbClr val="E7E6E6">
                  <a:lumMod val="25000"/>
                </a:srgbClr>
              </a:solidFill>
            </a:endParaRPr>
          </a:p>
        </p:txBody>
      </p:sp>
    </p:spTree>
    <p:extLst>
      <p:ext uri="{BB962C8B-B14F-4D97-AF65-F5344CB8AC3E}">
        <p14:creationId xmlns:p14="http://schemas.microsoft.com/office/powerpoint/2010/main" val="411896646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Text Box 9"/>
          <p:cNvSpPr txBox="1">
            <a:spLocks noChangeArrowheads="1"/>
          </p:cNvSpPr>
          <p:nvPr/>
        </p:nvSpPr>
        <p:spPr bwMode="auto">
          <a:xfrm>
            <a:off x="937846" y="3183861"/>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2060"/>
                </a:solidFill>
                <a:latin typeface="Monotype Corsiva" panose="03010101010201010101" pitchFamily="66" charset="0"/>
              </a:rPr>
              <a:t>F</a:t>
            </a:r>
            <a:r>
              <a:rPr lang="en-US" altLang="en-US" sz="3200" b="0" dirty="0" smtClean="0">
                <a:solidFill>
                  <a:srgbClr val="002060"/>
                </a:solidFill>
                <a:latin typeface="Monotype Corsiva" panose="03010101010201010101" pitchFamily="66" charset="0"/>
              </a:rPr>
              <a:t>( </a:t>
            </a:r>
            <a:r>
              <a:rPr lang="en-US" altLang="en-US" sz="2000" b="0" dirty="0" smtClean="0">
                <a:solidFill>
                  <a:srgbClr val="002060"/>
                </a:solidFill>
                <a:latin typeface="Times New Roman" panose="02020603050405020304" pitchFamily="18" charset="0"/>
              </a:rPr>
              <a:t>c</a:t>
            </a:r>
            <a:r>
              <a:rPr lang="en-US" altLang="en-US" sz="3200" b="0" dirty="0" smtClean="0">
                <a:solidFill>
                  <a:srgbClr val="002060"/>
                </a:solidFill>
                <a:latin typeface="Monotype Corsiva" panose="03010101010201010101" pitchFamily="66" charset="0"/>
              </a:rPr>
              <a:t> </a:t>
            </a:r>
            <a:r>
              <a:rPr lang="en-US" altLang="en-US" sz="1400" b="0" dirty="0" smtClean="0">
                <a:solidFill>
                  <a:srgbClr val="002060"/>
                </a:solidFill>
                <a:latin typeface="Arial" panose="020B0604020202020204" pitchFamily="34" charset="0"/>
              </a:rPr>
              <a:t>●</a:t>
            </a:r>
            <a:r>
              <a:rPr lang="en-US" altLang="en-US" sz="3200" b="0" dirty="0" smtClean="0">
                <a:solidFill>
                  <a:srgbClr val="002060"/>
                </a:solidFill>
                <a:latin typeface="Arial" panose="020B0604020202020204" pitchFamily="34"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 </a:t>
            </a:r>
            <a:r>
              <a:rPr lang="en-US" altLang="en-US" sz="3200" b="0" dirty="0" smtClean="0">
                <a:solidFill>
                  <a:srgbClr val="002060"/>
                </a:solidFill>
                <a:latin typeface="Times New Roman" panose="02020603050405020304" pitchFamily="18" charset="0"/>
              </a:rPr>
              <a:t> </a:t>
            </a:r>
            <a:r>
              <a:rPr lang="en-US" altLang="en-US" sz="3200" b="0" dirty="0" smtClean="0">
                <a:solidFill>
                  <a:srgbClr val="002060"/>
                </a:solidFill>
                <a:latin typeface="Monotype Corsiva" panose="03010101010201010101" pitchFamily="66" charset="0"/>
              </a:rPr>
              <a:t>) </a:t>
            </a:r>
            <a:r>
              <a:rPr lang="en-US" altLang="en-US" sz="3200" b="0" dirty="0">
                <a:solidFill>
                  <a:srgbClr val="002060"/>
                </a:solidFill>
                <a:latin typeface="Monotype Corsiva" panose="03010101010201010101" pitchFamily="66" charset="0"/>
              </a:rPr>
              <a:t> </a:t>
            </a:r>
            <a:r>
              <a:rPr lang="en-US" altLang="en-US" sz="3200" b="0" dirty="0" smtClean="0">
                <a:solidFill>
                  <a:srgbClr val="002060"/>
                </a:solidFill>
                <a:latin typeface="Monotype Corsiva" panose="03010101010201010101" pitchFamily="66" charset="0"/>
              </a:rPr>
              <a:t> =  </a:t>
            </a:r>
            <a:r>
              <a:rPr lang="en-US" altLang="en-US" sz="2000" b="0" dirty="0" smtClean="0">
                <a:solidFill>
                  <a:srgbClr val="002060"/>
                </a:solidFill>
                <a:latin typeface="Times New Roman" panose="02020603050405020304" pitchFamily="18" charset="0"/>
              </a:rPr>
              <a:t>c</a:t>
            </a:r>
            <a:r>
              <a:rPr lang="en-US" altLang="en-US" sz="3200" b="0" dirty="0" smtClean="0">
                <a:solidFill>
                  <a:srgbClr val="002060"/>
                </a:solidFill>
                <a:latin typeface="Monotype Corsiva" panose="03010101010201010101" pitchFamily="66" charset="0"/>
              </a:rPr>
              <a:t> </a:t>
            </a:r>
            <a:r>
              <a:rPr lang="en-US" altLang="en-US" sz="1400" b="0" dirty="0" smtClean="0">
                <a:solidFill>
                  <a:srgbClr val="002060"/>
                </a:solidFill>
                <a:latin typeface="Arial" panose="020B0604020202020204" pitchFamily="34" charset="0"/>
              </a:rPr>
              <a:t>●</a:t>
            </a:r>
            <a:r>
              <a:rPr lang="en-US" altLang="en-US" sz="3200" b="0" dirty="0" smtClean="0">
                <a:solidFill>
                  <a:srgbClr val="002060"/>
                </a:solidFill>
                <a:latin typeface="Arial" panose="020B0604020202020204" pitchFamily="34" charset="0"/>
              </a:rPr>
              <a:t> </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a:t>
            </a:r>
          </a:p>
        </p:txBody>
      </p:sp>
      <p:sp>
        <p:nvSpPr>
          <p:cNvPr id="16" name="Text Box 5"/>
          <p:cNvSpPr txBox="1">
            <a:spLocks noChangeArrowheads="1"/>
          </p:cNvSpPr>
          <p:nvPr/>
        </p:nvSpPr>
        <p:spPr bwMode="auto">
          <a:xfrm>
            <a:off x="937846" y="2498061"/>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2060"/>
                </a:solidFill>
                <a:latin typeface="Monotype Corsiva" panose="03010101010201010101" pitchFamily="66" charset="0"/>
              </a:rPr>
              <a:t>F</a:t>
            </a:r>
            <a:r>
              <a:rPr lang="en-US" altLang="en-US" sz="3200" b="0" dirty="0" smtClean="0">
                <a:solidFill>
                  <a:srgbClr val="002060"/>
                </a:solidFill>
                <a:latin typeface="Monotype Corsiva" panose="03010101010201010101" pitchFamily="66"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a:t>
            </a:r>
            <a:r>
              <a:rPr lang="en-US" altLang="en-US" sz="3200" b="0" dirty="0" smtClean="0">
                <a:solidFill>
                  <a:srgbClr val="002060"/>
                </a:solidFill>
                <a:latin typeface="Monotype Corsiva" panose="03010101010201010101" pitchFamily="66" charset="0"/>
              </a:rPr>
              <a:t>+ </a:t>
            </a:r>
            <a:r>
              <a:rPr lang="en-US" altLang="en-US" sz="3200" b="0" dirty="0" err="1" smtClean="0">
                <a:solidFill>
                  <a:srgbClr val="002060"/>
                </a:solidFill>
                <a:latin typeface="Times New Roman" panose="02020603050405020304" pitchFamily="18" charset="0"/>
              </a:rPr>
              <a:t>b</a:t>
            </a:r>
            <a:r>
              <a:rPr lang="en-US" altLang="en-US" sz="3200" b="0" baseline="-25000" dirty="0" err="1" smtClean="0">
                <a:solidFill>
                  <a:srgbClr val="002060"/>
                </a:solidFill>
                <a:latin typeface="Times New Roman" panose="02020603050405020304" pitchFamily="18" charset="0"/>
              </a:rPr>
              <a:t>t</a:t>
            </a:r>
            <a:r>
              <a:rPr lang="en-US" altLang="en-US" sz="3200" b="0" dirty="0" smtClean="0">
                <a:solidFill>
                  <a:srgbClr val="002060"/>
                </a:solidFill>
                <a:latin typeface="Times New Roman" panose="02020603050405020304" pitchFamily="18" charset="0"/>
              </a:rPr>
              <a:t> </a:t>
            </a:r>
            <a:r>
              <a:rPr lang="en-US" altLang="en-US" sz="3200" b="0" dirty="0" smtClean="0">
                <a:solidFill>
                  <a:srgbClr val="002060"/>
                </a:solidFill>
                <a:latin typeface="Monotype Corsiva" panose="03010101010201010101" pitchFamily="66" charset="0"/>
              </a:rPr>
              <a:t>)  =  </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 B</a:t>
            </a:r>
            <a:r>
              <a:rPr lang="en-US" altLang="en-US" sz="3200" b="0" baseline="-25000" dirty="0" smtClean="0">
                <a:solidFill>
                  <a:srgbClr val="002060"/>
                </a:solidFill>
                <a:latin typeface="Times New Roman" panose="02020603050405020304" pitchFamily="18" charset="0"/>
              </a:rPr>
              <a:t>f</a:t>
            </a:r>
          </a:p>
        </p:txBody>
      </p:sp>
      <p:sp>
        <p:nvSpPr>
          <p:cNvPr id="18" name="TextBox 17"/>
          <p:cNvSpPr txBox="1"/>
          <p:nvPr/>
        </p:nvSpPr>
        <p:spPr>
          <a:xfrm>
            <a:off x="228600" y="76200"/>
            <a:ext cx="8610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70C0"/>
                </a:solidFill>
                <a:latin typeface="Arial" panose="020B0604020202020204" pitchFamily="34" charset="0"/>
                <a:cs typeface="Arial" panose="020B0604020202020204" pitchFamily="34" charset="0"/>
              </a:rPr>
              <a:t>Important Attributes of the Fourier Transform</a:t>
            </a:r>
          </a:p>
          <a:p>
            <a:pPr algn="ctr" fontAlgn="auto">
              <a:spcBef>
                <a:spcPts val="0"/>
              </a:spcBef>
              <a:spcAft>
                <a:spcPts val="0"/>
              </a:spcAft>
            </a:pPr>
            <a:r>
              <a:rPr lang="en-US" sz="2000" b="0" i="1" dirty="0" smtClean="0">
                <a:solidFill>
                  <a:srgbClr val="E7E6E6">
                    <a:lumMod val="25000"/>
                  </a:srgbClr>
                </a:solidFill>
                <a:latin typeface="Arial" panose="020B0604020202020204" pitchFamily="34" charset="0"/>
                <a:cs typeface="Arial" panose="020B0604020202020204" pitchFamily="34" charset="0"/>
              </a:rPr>
              <a:t>The Sum of the Fourier Transforms is the Fourier Transform of the Sum</a:t>
            </a:r>
          </a:p>
        </p:txBody>
      </p:sp>
      <p:grpSp>
        <p:nvGrpSpPr>
          <p:cNvPr id="3" name="Group 2"/>
          <p:cNvGrpSpPr/>
          <p:nvPr/>
        </p:nvGrpSpPr>
        <p:grpSpPr>
          <a:xfrm>
            <a:off x="685800" y="1218907"/>
            <a:ext cx="6934200" cy="707886"/>
            <a:chOff x="685800" y="734502"/>
            <a:chExt cx="6934200" cy="707886"/>
          </a:xfrm>
        </p:grpSpPr>
        <p:sp>
          <p:nvSpPr>
            <p:cNvPr id="9"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0000"/>
                  </a:solidFill>
                  <a:latin typeface="Monotype Corsiva" panose="03010101010201010101" pitchFamily="66" charset="0"/>
                </a:rPr>
                <a:t>F</a:t>
              </a:r>
              <a:r>
                <a:rPr lang="en-US" altLang="en-US" sz="3200" b="0" dirty="0" smtClean="0">
                  <a:solidFill>
                    <a:srgbClr val="000000"/>
                  </a:solidFill>
                  <a:latin typeface="Monotype Corsiva" panose="03010101010201010101" pitchFamily="66" charset="0"/>
                </a:rPr>
                <a:t>( </a:t>
              </a:r>
              <a:r>
                <a:rPr lang="en-US" altLang="en-US" sz="3200" b="0" dirty="0" smtClean="0">
                  <a:solidFill>
                    <a:srgbClr val="000000"/>
                  </a:solidFill>
                  <a:latin typeface="Times New Roman" panose="02020603050405020304" pitchFamily="18" charset="0"/>
                </a:rPr>
                <a:t>a</a:t>
              </a:r>
              <a:r>
                <a:rPr lang="en-US" altLang="en-US" sz="3200" b="0" baseline="-25000" dirty="0" smtClean="0">
                  <a:solidFill>
                    <a:srgbClr val="000000"/>
                  </a:solidFill>
                  <a:latin typeface="Times New Roman" panose="02020603050405020304" pitchFamily="18" charset="0"/>
                </a:rPr>
                <a:t>t </a:t>
              </a:r>
              <a:r>
                <a:rPr lang="en-US" altLang="en-US" sz="3200" b="0" dirty="0" smtClean="0">
                  <a:solidFill>
                    <a:srgbClr val="000000"/>
                  </a:solidFill>
                  <a:latin typeface="Monotype Corsiva" panose="03010101010201010101" pitchFamily="66" charset="0"/>
                </a:rPr>
                <a:t>) = </a:t>
              </a:r>
              <a:r>
                <a:rPr lang="en-US" altLang="en-US" sz="3200" b="0" dirty="0" err="1" smtClean="0">
                  <a:solidFill>
                    <a:srgbClr val="000000"/>
                  </a:solidFill>
                  <a:latin typeface="Times New Roman" panose="02020603050405020304" pitchFamily="18" charset="0"/>
                </a:rPr>
                <a:t>A</a:t>
              </a:r>
              <a:r>
                <a:rPr lang="en-US" altLang="en-US" sz="3200" b="0" baseline="-25000" dirty="0" err="1" smtClean="0">
                  <a:solidFill>
                    <a:srgbClr val="000000"/>
                  </a:solidFill>
                  <a:latin typeface="Times New Roman" panose="02020603050405020304" pitchFamily="18" charset="0"/>
                </a:rPr>
                <a:t>f</a:t>
              </a:r>
              <a:r>
                <a:rPr lang="en-US" altLang="en-US" sz="3200" b="0" dirty="0" smtClean="0">
                  <a:solidFill>
                    <a:srgbClr val="000000"/>
                  </a:solidFill>
                  <a:latin typeface="Times New Roman" panose="02020603050405020304" pitchFamily="18" charset="0"/>
                </a:rPr>
                <a:t> </a:t>
              </a:r>
              <a:endParaRPr lang="en-US" altLang="en-US" sz="3200" b="0" baseline="-25000" dirty="0" smtClean="0">
                <a:solidFill>
                  <a:srgbClr val="000000"/>
                </a:solidFill>
                <a:latin typeface="Times New Roman" panose="02020603050405020304" pitchFamily="18" charset="0"/>
              </a:endParaRPr>
            </a:p>
          </p:txBody>
        </p:sp>
        <p:sp>
          <p:nvSpPr>
            <p:cNvPr id="2" name="TextBox 1"/>
            <p:cNvSpPr txBox="1"/>
            <p:nvPr/>
          </p:nvSpPr>
          <p:spPr>
            <a:xfrm>
              <a:off x="2743200" y="744494"/>
              <a:ext cx="4876800" cy="584775"/>
            </a:xfrm>
            <a:prstGeom prst="rect">
              <a:avLst/>
            </a:prstGeom>
            <a:noFill/>
          </p:spPr>
          <p:txBody>
            <a:bodyPr wrap="square" rtlCol="0">
              <a:spAutoFit/>
            </a:bodyPr>
            <a:lstStyle/>
            <a:p>
              <a:r>
                <a:rPr lang="en-US" sz="1800" b="0" dirty="0" smtClean="0">
                  <a:solidFill>
                    <a:prstClr val="black"/>
                  </a:solidFill>
                </a:rPr>
                <a:t>The Fourier Transform of </a:t>
              </a:r>
              <a:r>
                <a:rPr lang="en-US" altLang="en-US" sz="3200" b="0" dirty="0">
                  <a:solidFill>
                    <a:srgbClr val="000000"/>
                  </a:solidFill>
                  <a:latin typeface="Times New Roman" panose="02020603050405020304" pitchFamily="18" charset="0"/>
                </a:rPr>
                <a:t>a</a:t>
              </a:r>
              <a:r>
                <a:rPr lang="en-US" altLang="en-US" sz="3200" b="0" baseline="-25000" dirty="0">
                  <a:solidFill>
                    <a:srgbClr val="000000"/>
                  </a:solidFill>
                  <a:latin typeface="Times New Roman" panose="02020603050405020304" pitchFamily="18" charset="0"/>
                </a:rPr>
                <a:t>t</a:t>
              </a:r>
              <a:r>
                <a:rPr lang="en-US" b="0" dirty="0" smtClean="0">
                  <a:solidFill>
                    <a:prstClr val="black"/>
                  </a:solidFill>
                </a:rPr>
                <a:t> </a:t>
              </a:r>
              <a:r>
                <a:rPr lang="en-US" sz="1800" b="0" dirty="0" smtClean="0">
                  <a:solidFill>
                    <a:prstClr val="black"/>
                  </a:solidFill>
                </a:rPr>
                <a:t>is</a:t>
              </a:r>
              <a:r>
                <a:rPr lang="en-US" b="0" dirty="0" smtClean="0">
                  <a:solidFill>
                    <a:prstClr val="black"/>
                  </a:solidFill>
                </a:rPr>
                <a:t> </a:t>
              </a:r>
              <a:r>
                <a:rPr lang="en-US" altLang="en-US" sz="3200" b="0" dirty="0" err="1" smtClean="0">
                  <a:solidFill>
                    <a:srgbClr val="000000"/>
                  </a:solidFill>
                  <a:latin typeface="Times New Roman" panose="02020603050405020304" pitchFamily="18" charset="0"/>
                </a:rPr>
                <a:t>A</a:t>
              </a:r>
              <a:r>
                <a:rPr lang="en-US" altLang="en-US" sz="3200" b="0" baseline="-25000" dirty="0" err="1" smtClean="0">
                  <a:solidFill>
                    <a:srgbClr val="000000"/>
                  </a:solidFill>
                  <a:latin typeface="Times New Roman" panose="02020603050405020304" pitchFamily="18" charset="0"/>
                </a:rPr>
                <a:t>f</a:t>
              </a:r>
              <a:r>
                <a:rPr lang="en-US" b="0" dirty="0" smtClean="0">
                  <a:solidFill>
                    <a:prstClr val="black"/>
                  </a:solidFill>
                </a:rPr>
                <a:t>  </a:t>
              </a:r>
              <a:endParaRPr lang="en-US" b="0" dirty="0">
                <a:solidFill>
                  <a:prstClr val="black"/>
                </a:solidFill>
              </a:endParaRPr>
            </a:p>
          </p:txBody>
        </p:sp>
      </p:grpSp>
      <p:grpSp>
        <p:nvGrpSpPr>
          <p:cNvPr id="19" name="Group 18"/>
          <p:cNvGrpSpPr/>
          <p:nvPr/>
        </p:nvGrpSpPr>
        <p:grpSpPr>
          <a:xfrm>
            <a:off x="685800" y="1730514"/>
            <a:ext cx="6934200" cy="707886"/>
            <a:chOff x="685800" y="734502"/>
            <a:chExt cx="6934200" cy="707886"/>
          </a:xfrm>
        </p:grpSpPr>
        <p:sp>
          <p:nvSpPr>
            <p:cNvPr id="20"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0000"/>
                  </a:solidFill>
                  <a:latin typeface="Monotype Corsiva" panose="03010101010201010101" pitchFamily="66" charset="0"/>
                </a:rPr>
                <a:t>F</a:t>
              </a:r>
              <a:r>
                <a:rPr lang="en-US" altLang="en-US" sz="3200" b="0" dirty="0" smtClean="0">
                  <a:solidFill>
                    <a:srgbClr val="000000"/>
                  </a:solidFill>
                  <a:latin typeface="Monotype Corsiva" panose="03010101010201010101" pitchFamily="66" charset="0"/>
                </a:rPr>
                <a:t>( </a:t>
              </a:r>
              <a:r>
                <a:rPr lang="en-US" altLang="en-US" sz="3200" b="0" dirty="0" err="1" smtClean="0">
                  <a:solidFill>
                    <a:srgbClr val="000000"/>
                  </a:solidFill>
                  <a:latin typeface="Times New Roman" panose="02020603050405020304" pitchFamily="18" charset="0"/>
                </a:rPr>
                <a:t>b</a:t>
              </a:r>
              <a:r>
                <a:rPr lang="en-US" altLang="en-US" sz="3200" b="0" baseline="-25000" dirty="0" err="1" smtClean="0">
                  <a:solidFill>
                    <a:srgbClr val="000000"/>
                  </a:solidFill>
                  <a:latin typeface="Times New Roman" panose="02020603050405020304" pitchFamily="18" charset="0"/>
                </a:rPr>
                <a:t>t</a:t>
              </a:r>
              <a:r>
                <a:rPr lang="en-US" altLang="en-US" sz="3200" b="0" baseline="-25000" dirty="0" smtClean="0">
                  <a:solidFill>
                    <a:srgbClr val="000000"/>
                  </a:solidFill>
                  <a:latin typeface="Times New Roman" panose="02020603050405020304" pitchFamily="18" charset="0"/>
                </a:rPr>
                <a:t> </a:t>
              </a:r>
              <a:r>
                <a:rPr lang="en-US" altLang="en-US" sz="3200" b="0" dirty="0" smtClean="0">
                  <a:solidFill>
                    <a:srgbClr val="000000"/>
                  </a:solidFill>
                  <a:latin typeface="Monotype Corsiva" panose="03010101010201010101" pitchFamily="66" charset="0"/>
                </a:rPr>
                <a:t>) = </a:t>
              </a:r>
              <a:r>
                <a:rPr lang="en-US" altLang="en-US" sz="3200" b="0" dirty="0">
                  <a:solidFill>
                    <a:srgbClr val="000000"/>
                  </a:solidFill>
                  <a:latin typeface="Times New Roman" panose="02020603050405020304" pitchFamily="18" charset="0"/>
                </a:rPr>
                <a:t>B</a:t>
              </a:r>
              <a:r>
                <a:rPr lang="en-US" altLang="en-US" sz="3200" b="0" baseline="-25000" dirty="0" smtClean="0">
                  <a:solidFill>
                    <a:srgbClr val="000000"/>
                  </a:solidFill>
                  <a:latin typeface="Times New Roman" panose="02020603050405020304" pitchFamily="18" charset="0"/>
                </a:rPr>
                <a:t>f</a:t>
              </a:r>
              <a:r>
                <a:rPr lang="en-US" altLang="en-US" sz="3200" b="0" dirty="0" smtClean="0">
                  <a:solidFill>
                    <a:srgbClr val="000000"/>
                  </a:solidFill>
                  <a:latin typeface="Times New Roman" panose="02020603050405020304" pitchFamily="18" charset="0"/>
                </a:rPr>
                <a:t> </a:t>
              </a:r>
              <a:endParaRPr lang="en-US" altLang="en-US" sz="3200" b="0" baseline="-25000" dirty="0" smtClean="0">
                <a:solidFill>
                  <a:srgbClr val="000000"/>
                </a:solidFill>
                <a:latin typeface="Times New Roman" panose="02020603050405020304" pitchFamily="18" charset="0"/>
              </a:endParaRPr>
            </a:p>
          </p:txBody>
        </p:sp>
        <p:sp>
          <p:nvSpPr>
            <p:cNvPr id="21" name="TextBox 20"/>
            <p:cNvSpPr txBox="1"/>
            <p:nvPr/>
          </p:nvSpPr>
          <p:spPr>
            <a:xfrm>
              <a:off x="2743200" y="744494"/>
              <a:ext cx="4876800" cy="584775"/>
            </a:xfrm>
            <a:prstGeom prst="rect">
              <a:avLst/>
            </a:prstGeom>
            <a:noFill/>
          </p:spPr>
          <p:txBody>
            <a:bodyPr wrap="square" rtlCol="0">
              <a:spAutoFit/>
            </a:bodyPr>
            <a:lstStyle/>
            <a:p>
              <a:r>
                <a:rPr lang="en-US" sz="1800" b="0" dirty="0" smtClean="0">
                  <a:solidFill>
                    <a:prstClr val="black"/>
                  </a:solidFill>
                </a:rPr>
                <a:t>The Fourier Transform of </a:t>
              </a:r>
              <a:r>
                <a:rPr lang="en-US" altLang="en-US" sz="3200" b="0" dirty="0" err="1" smtClean="0">
                  <a:solidFill>
                    <a:srgbClr val="000000"/>
                  </a:solidFill>
                  <a:latin typeface="Times New Roman" panose="02020603050405020304" pitchFamily="18" charset="0"/>
                </a:rPr>
                <a:t>b</a:t>
              </a:r>
              <a:r>
                <a:rPr lang="en-US" altLang="en-US" sz="3200" b="0" baseline="-25000" dirty="0" err="1" smtClean="0">
                  <a:solidFill>
                    <a:srgbClr val="000000"/>
                  </a:solidFill>
                  <a:latin typeface="Times New Roman" panose="02020603050405020304" pitchFamily="18" charset="0"/>
                </a:rPr>
                <a:t>t</a:t>
              </a:r>
              <a:r>
                <a:rPr lang="en-US" b="0" dirty="0" smtClean="0">
                  <a:solidFill>
                    <a:prstClr val="black"/>
                  </a:solidFill>
                </a:rPr>
                <a:t> </a:t>
              </a:r>
              <a:r>
                <a:rPr lang="en-US" sz="1800" b="0" dirty="0" smtClean="0">
                  <a:solidFill>
                    <a:prstClr val="black"/>
                  </a:solidFill>
                </a:rPr>
                <a:t>is</a:t>
              </a:r>
              <a:r>
                <a:rPr lang="en-US" b="0" dirty="0" smtClean="0">
                  <a:solidFill>
                    <a:prstClr val="black"/>
                  </a:solidFill>
                </a:rPr>
                <a:t> </a:t>
              </a:r>
              <a:r>
                <a:rPr lang="en-US" altLang="en-US" sz="3200" b="0" dirty="0" smtClean="0">
                  <a:solidFill>
                    <a:srgbClr val="000000"/>
                  </a:solidFill>
                  <a:latin typeface="Times New Roman" panose="02020603050405020304" pitchFamily="18" charset="0"/>
                </a:rPr>
                <a:t>B</a:t>
              </a:r>
              <a:r>
                <a:rPr lang="en-US" altLang="en-US" sz="3200" b="0" baseline="-25000" dirty="0" smtClean="0">
                  <a:solidFill>
                    <a:srgbClr val="000000"/>
                  </a:solidFill>
                  <a:latin typeface="Times New Roman" panose="02020603050405020304" pitchFamily="18" charset="0"/>
                </a:rPr>
                <a:t>f</a:t>
              </a:r>
              <a:r>
                <a:rPr lang="en-US" b="0" dirty="0" smtClean="0">
                  <a:solidFill>
                    <a:prstClr val="black"/>
                  </a:solidFill>
                </a:rPr>
                <a:t>  </a:t>
              </a:r>
              <a:endParaRPr lang="en-US" b="0" dirty="0">
                <a:solidFill>
                  <a:prstClr val="black"/>
                </a:solidFill>
              </a:endParaRPr>
            </a:p>
          </p:txBody>
        </p:sp>
      </p:grpSp>
      <p:sp>
        <p:nvSpPr>
          <p:cNvPr id="25" name="TextBox 24"/>
          <p:cNvSpPr txBox="1"/>
          <p:nvPr/>
        </p:nvSpPr>
        <p:spPr>
          <a:xfrm>
            <a:off x="5476754" y="3323280"/>
            <a:ext cx="2743200" cy="400110"/>
          </a:xfrm>
          <a:prstGeom prst="rect">
            <a:avLst/>
          </a:prstGeom>
          <a:noFill/>
        </p:spPr>
        <p:txBody>
          <a:bodyPr wrap="square" rtlCol="0">
            <a:spAutoFit/>
          </a:bodyPr>
          <a:lstStyle/>
          <a:p>
            <a:r>
              <a:rPr lang="en-US" sz="2000" b="0" i="1" dirty="0" smtClean="0">
                <a:solidFill>
                  <a:srgbClr val="E7E6E6">
                    <a:lumMod val="25000"/>
                  </a:srgbClr>
                </a:solidFill>
              </a:rPr>
              <a:t>Scaling</a:t>
            </a:r>
            <a:endParaRPr lang="en-US" sz="2000" b="0" i="1" dirty="0">
              <a:solidFill>
                <a:srgbClr val="E7E6E6">
                  <a:lumMod val="25000"/>
                </a:srgbClr>
              </a:solidFill>
            </a:endParaRPr>
          </a:p>
        </p:txBody>
      </p:sp>
      <p:sp>
        <p:nvSpPr>
          <p:cNvPr id="26" name="TextBox 25"/>
          <p:cNvSpPr txBox="1"/>
          <p:nvPr/>
        </p:nvSpPr>
        <p:spPr>
          <a:xfrm>
            <a:off x="5476754" y="2624225"/>
            <a:ext cx="2743200" cy="400110"/>
          </a:xfrm>
          <a:prstGeom prst="rect">
            <a:avLst/>
          </a:prstGeom>
          <a:noFill/>
        </p:spPr>
        <p:txBody>
          <a:bodyPr wrap="square" rtlCol="0">
            <a:spAutoFit/>
          </a:bodyPr>
          <a:lstStyle/>
          <a:p>
            <a:r>
              <a:rPr lang="en-US" sz="2000" b="0" i="1" dirty="0" smtClean="0">
                <a:solidFill>
                  <a:srgbClr val="E7E6E6">
                    <a:lumMod val="25000"/>
                  </a:srgbClr>
                </a:solidFill>
              </a:rPr>
              <a:t>Linearity</a:t>
            </a:r>
            <a:endParaRPr lang="en-US" sz="2000" b="0" i="1" dirty="0">
              <a:solidFill>
                <a:srgbClr val="E7E6E6">
                  <a:lumMod val="25000"/>
                </a:srgbClr>
              </a:solidFill>
            </a:endParaRPr>
          </a:p>
        </p:txBody>
      </p:sp>
      <p:grpSp>
        <p:nvGrpSpPr>
          <p:cNvPr id="27" name="Group 26"/>
          <p:cNvGrpSpPr/>
          <p:nvPr/>
        </p:nvGrpSpPr>
        <p:grpSpPr>
          <a:xfrm>
            <a:off x="1676400" y="4131390"/>
            <a:ext cx="4609246" cy="1051662"/>
            <a:chOff x="1145667" y="2093738"/>
            <a:chExt cx="4609246" cy="1051662"/>
          </a:xfrm>
        </p:grpSpPr>
        <p:sp>
          <p:nvSpPr>
            <p:cNvPr id="28" name="TextBox 27"/>
            <p:cNvSpPr txBox="1"/>
            <p:nvPr/>
          </p:nvSpPr>
          <p:spPr>
            <a:xfrm>
              <a:off x="1145667" y="2226473"/>
              <a:ext cx="1283437" cy="707886"/>
            </a:xfrm>
            <a:prstGeom prst="rect">
              <a:avLst/>
            </a:prstGeom>
            <a:noFill/>
          </p:spPr>
          <p:txBody>
            <a:bodyPr wrap="square" rtlCol="0">
              <a:spAutoFit/>
            </a:bodyPr>
            <a:lstStyle/>
            <a:p>
              <a:r>
                <a:rPr lang="en-US" sz="4000" b="0" i="1" dirty="0" smtClean="0">
                  <a:solidFill>
                    <a:prstClr val="black"/>
                  </a:solidFill>
                  <a:latin typeface="Monotype Corsiva" panose="03010101010201010101" pitchFamily="66" charset="0"/>
                  <a:ea typeface="Batang" panose="02030600000101010101" pitchFamily="18" charset="-127"/>
                </a:rPr>
                <a:t>X</a:t>
              </a:r>
              <a:r>
                <a:rPr lang="en-US" sz="2400" b="0" i="1" dirty="0" smtClean="0">
                  <a:solidFill>
                    <a:prstClr val="black"/>
                  </a:solidFill>
                </a:rPr>
                <a:t>(f)  = </a:t>
              </a:r>
              <a:endParaRPr lang="en-US" sz="2400" b="0" i="1" dirty="0">
                <a:solidFill>
                  <a:prstClr val="black"/>
                </a:solidFill>
              </a:endParaRPr>
            </a:p>
          </p:txBody>
        </p:sp>
        <p:sp>
          <p:nvSpPr>
            <p:cNvPr id="29" name="TextBox 28"/>
            <p:cNvSpPr txBox="1"/>
            <p:nvPr/>
          </p:nvSpPr>
          <p:spPr>
            <a:xfrm>
              <a:off x="2417036" y="2211732"/>
              <a:ext cx="612990" cy="769441"/>
            </a:xfrm>
            <a:prstGeom prst="rect">
              <a:avLst/>
            </a:prstGeom>
            <a:noFill/>
          </p:spPr>
          <p:txBody>
            <a:bodyPr wrap="square" rtlCol="0">
              <a:spAutoFit/>
            </a:bodyPr>
            <a:lstStyle/>
            <a:p>
              <a:r>
                <a:rPr lang="en-US" sz="2400" b="0" i="1" dirty="0" smtClean="0">
                  <a:solidFill>
                    <a:prstClr val="black"/>
                  </a:solidFill>
                </a:rPr>
                <a:t> </a:t>
              </a:r>
              <a:r>
                <a:rPr lang="en-US" sz="4400" b="0" dirty="0" smtClean="0">
                  <a:solidFill>
                    <a:prstClr val="black"/>
                  </a:solidFill>
                  <a:latin typeface="Symbol" panose="05050102010706020507" pitchFamily="18" charset="2"/>
                </a:rPr>
                <a:t>S</a:t>
              </a:r>
              <a:endParaRPr lang="en-US" sz="2400" b="0" i="1" dirty="0">
                <a:solidFill>
                  <a:prstClr val="black"/>
                </a:solidFill>
              </a:endParaRPr>
            </a:p>
          </p:txBody>
        </p:sp>
        <p:sp>
          <p:nvSpPr>
            <p:cNvPr id="30" name="TextBox 29"/>
            <p:cNvSpPr txBox="1"/>
            <p:nvPr/>
          </p:nvSpPr>
          <p:spPr>
            <a:xfrm>
              <a:off x="2257549" y="2806846"/>
              <a:ext cx="931965" cy="338554"/>
            </a:xfrm>
            <a:prstGeom prst="rect">
              <a:avLst/>
            </a:prstGeom>
            <a:noFill/>
          </p:spPr>
          <p:txBody>
            <a:bodyPr wrap="square" rtlCol="0">
              <a:spAutoFit/>
            </a:bodyPr>
            <a:lstStyle/>
            <a:p>
              <a:pPr algn="ctr"/>
              <a:r>
                <a:rPr lang="en-US" b="0" i="1" dirty="0">
                  <a:solidFill>
                    <a:prstClr val="black"/>
                  </a:solidFill>
                </a:rPr>
                <a:t>f</a:t>
              </a:r>
              <a:r>
                <a:rPr lang="en-US" b="0" i="1" dirty="0" smtClean="0">
                  <a:solidFill>
                    <a:prstClr val="black"/>
                  </a:solidFill>
                </a:rPr>
                <a:t> = 0</a:t>
              </a:r>
              <a:endParaRPr lang="en-US" b="0" i="1" dirty="0">
                <a:solidFill>
                  <a:prstClr val="black"/>
                </a:solidFill>
              </a:endParaRPr>
            </a:p>
          </p:txBody>
        </p:sp>
        <p:sp>
          <p:nvSpPr>
            <p:cNvPr id="31" name="TextBox 30"/>
            <p:cNvSpPr txBox="1"/>
            <p:nvPr/>
          </p:nvSpPr>
          <p:spPr>
            <a:xfrm>
              <a:off x="2297783" y="2093738"/>
              <a:ext cx="851496" cy="338554"/>
            </a:xfrm>
            <a:prstGeom prst="rect">
              <a:avLst/>
            </a:prstGeom>
            <a:noFill/>
          </p:spPr>
          <p:txBody>
            <a:bodyPr wrap="square" rtlCol="0">
              <a:spAutoFit/>
            </a:bodyPr>
            <a:lstStyle/>
            <a:p>
              <a:pPr algn="ctr"/>
              <a:r>
                <a:rPr lang="en-US" b="0" i="1" dirty="0" smtClean="0">
                  <a:solidFill>
                    <a:prstClr val="black"/>
                  </a:solidFill>
                </a:rPr>
                <a:t>N - 1</a:t>
              </a:r>
              <a:endParaRPr lang="en-US" b="0" i="1" dirty="0">
                <a:solidFill>
                  <a:prstClr val="black"/>
                </a:solidFill>
              </a:endParaRPr>
            </a:p>
          </p:txBody>
        </p:sp>
        <p:sp>
          <p:nvSpPr>
            <p:cNvPr id="32" name="TextBox 31"/>
            <p:cNvSpPr txBox="1"/>
            <p:nvPr/>
          </p:nvSpPr>
          <p:spPr>
            <a:xfrm>
              <a:off x="2962793" y="2329065"/>
              <a:ext cx="2792120" cy="502702"/>
            </a:xfrm>
            <a:prstGeom prst="rect">
              <a:avLst/>
            </a:prstGeom>
            <a:noFill/>
          </p:spPr>
          <p:txBody>
            <a:bodyPr wrap="square" rtlCol="0">
              <a:spAutoFit/>
            </a:bodyPr>
            <a:lstStyle/>
            <a:p>
              <a:r>
                <a:rPr lang="en-US" sz="2400" b="0" i="1" dirty="0" smtClean="0">
                  <a:solidFill>
                    <a:prstClr val="black"/>
                  </a:solidFill>
                </a:rPr>
                <a:t> x(t) e </a:t>
              </a:r>
              <a:r>
                <a:rPr lang="en-US" sz="3200" b="0" i="1" baseline="30000" dirty="0" smtClean="0">
                  <a:solidFill>
                    <a:prstClr val="black"/>
                  </a:solidFill>
                </a:rPr>
                <a:t>–2</a:t>
              </a:r>
              <a:r>
                <a:rPr lang="en-US" sz="4000" b="0" i="1" baseline="25000" dirty="0" smtClean="0">
                  <a:solidFill>
                    <a:prstClr val="black"/>
                  </a:solidFill>
                  <a:latin typeface="Symbol" panose="05050102010706020507" pitchFamily="18" charset="2"/>
                </a:rPr>
                <a:t>p </a:t>
              </a:r>
              <a:r>
                <a:rPr lang="en-US" sz="3200" b="0" i="1" baseline="30000" dirty="0" err="1" smtClean="0">
                  <a:solidFill>
                    <a:prstClr val="black"/>
                  </a:solidFill>
                </a:rPr>
                <a:t>i</a:t>
              </a:r>
              <a:r>
                <a:rPr lang="en-US" sz="3200" b="0" i="1" baseline="30000" dirty="0" smtClean="0">
                  <a:solidFill>
                    <a:prstClr val="black"/>
                  </a:solidFill>
                </a:rPr>
                <a:t> f </a:t>
              </a:r>
              <a:r>
                <a:rPr lang="en-US" sz="3200" b="0" i="1" baseline="30000" dirty="0">
                  <a:solidFill>
                    <a:prstClr val="black"/>
                  </a:solidFill>
                </a:rPr>
                <a:t>t</a:t>
              </a:r>
              <a:r>
                <a:rPr lang="en-US" sz="3200" b="0" i="1" baseline="30000" dirty="0" smtClean="0">
                  <a:solidFill>
                    <a:prstClr val="black"/>
                  </a:solidFill>
                </a:rPr>
                <a:t> / N </a:t>
              </a:r>
              <a:r>
                <a:rPr lang="en-US" sz="3200" b="0" i="1" baseline="-6000" dirty="0" smtClean="0">
                  <a:solidFill>
                    <a:prstClr val="black"/>
                  </a:solidFill>
                </a:rPr>
                <a:t>   </a:t>
              </a:r>
              <a:endParaRPr lang="en-US" sz="2400" b="0" i="1" baseline="-6000" dirty="0">
                <a:solidFill>
                  <a:prstClr val="black"/>
                </a:solidFill>
              </a:endParaRPr>
            </a:p>
          </p:txBody>
        </p:sp>
      </p:grpSp>
      <p:sp>
        <p:nvSpPr>
          <p:cNvPr id="33" name="TextBox 32"/>
          <p:cNvSpPr txBox="1"/>
          <p:nvPr/>
        </p:nvSpPr>
        <p:spPr>
          <a:xfrm>
            <a:off x="3137840" y="5461337"/>
            <a:ext cx="2792120" cy="1015663"/>
          </a:xfrm>
          <a:prstGeom prst="rect">
            <a:avLst/>
          </a:prstGeom>
          <a:noFill/>
        </p:spPr>
        <p:txBody>
          <a:bodyPr wrap="square" rtlCol="0">
            <a:spAutoFit/>
          </a:bodyPr>
          <a:lstStyle/>
          <a:p>
            <a:r>
              <a:rPr lang="en-US" sz="2400" b="0" i="1" dirty="0" smtClean="0">
                <a:solidFill>
                  <a:prstClr val="black"/>
                </a:solidFill>
              </a:rPr>
              <a:t>x(t) = a(t) + b(t)</a:t>
            </a:r>
          </a:p>
          <a:p>
            <a:r>
              <a:rPr lang="en-US" sz="2400" b="0" i="1" dirty="0">
                <a:solidFill>
                  <a:prstClr val="black"/>
                </a:solidFill>
              </a:rPr>
              <a:t>x(t) = </a:t>
            </a:r>
            <a:r>
              <a:rPr lang="en-US" sz="2400" b="0" i="1" dirty="0" smtClean="0">
                <a:solidFill>
                  <a:prstClr val="black"/>
                </a:solidFill>
              </a:rPr>
              <a:t>c </a:t>
            </a:r>
            <a:r>
              <a:rPr lang="en-US" sz="1400" b="0" i="1" dirty="0" smtClean="0">
                <a:solidFill>
                  <a:prstClr val="black"/>
                </a:solidFill>
              </a:rPr>
              <a:t>●</a:t>
            </a:r>
            <a:r>
              <a:rPr lang="en-US" sz="2400" b="0" i="1" dirty="0" smtClean="0">
                <a:solidFill>
                  <a:prstClr val="black"/>
                </a:solidFill>
              </a:rPr>
              <a:t> a(t</a:t>
            </a:r>
            <a:r>
              <a:rPr lang="en-US" sz="2400" b="0" i="1" dirty="0">
                <a:solidFill>
                  <a:prstClr val="black"/>
                </a:solidFill>
              </a:rPr>
              <a:t>)</a:t>
            </a:r>
            <a:endParaRPr lang="en-US" sz="2400" b="0" i="1" baseline="-6000" dirty="0">
              <a:solidFill>
                <a:prstClr val="black"/>
              </a:solidFill>
            </a:endParaRPr>
          </a:p>
        </p:txBody>
      </p:sp>
    </p:spTree>
    <p:extLst>
      <p:ext uri="{BB962C8B-B14F-4D97-AF65-F5344CB8AC3E}">
        <p14:creationId xmlns:p14="http://schemas.microsoft.com/office/powerpoint/2010/main" val="89274376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Text Box 7"/>
          <p:cNvSpPr txBox="1">
            <a:spLocks noChangeArrowheads="1"/>
          </p:cNvSpPr>
          <p:nvPr/>
        </p:nvSpPr>
        <p:spPr bwMode="auto">
          <a:xfrm>
            <a:off x="937846" y="1349514"/>
            <a:ext cx="4495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2060"/>
                </a:solidFill>
                <a:latin typeface="Monotype Corsiva" panose="03010101010201010101" pitchFamily="66" charset="0"/>
              </a:rPr>
              <a:t>F</a:t>
            </a:r>
            <a:r>
              <a:rPr lang="en-US" altLang="en-US" sz="3200" b="0" dirty="0" smtClean="0">
                <a:solidFill>
                  <a:srgbClr val="002060"/>
                </a:solidFill>
                <a:latin typeface="Monotype Corsiva" panose="03010101010201010101" pitchFamily="66"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 = 0 </a:t>
            </a:r>
            <a:r>
              <a:rPr lang="en-US" altLang="en-US" sz="3200" b="0" dirty="0" smtClean="0">
                <a:solidFill>
                  <a:srgbClr val="002060"/>
                </a:solidFill>
                <a:latin typeface="Monotype Corsiva" panose="03010101010201010101" pitchFamily="66" charset="0"/>
              </a:rPr>
              <a:t>)    =  </a:t>
            </a:r>
            <a:r>
              <a:rPr lang="en-US" altLang="en-US" sz="4000" b="0" dirty="0" err="1" smtClean="0">
                <a:solidFill>
                  <a:srgbClr val="002060"/>
                </a:solidFill>
                <a:latin typeface="Symbol" panose="05050102010706020507" pitchFamily="18" charset="2"/>
              </a:rPr>
              <a:t>S</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a:t>
            </a:r>
            <a:endParaRPr lang="en-US" altLang="en-US" sz="3200" b="0" baseline="-25000" dirty="0" smtClean="0">
              <a:solidFill>
                <a:srgbClr val="002060"/>
              </a:solidFill>
              <a:latin typeface="Times New Roman" panose="02020603050405020304" pitchFamily="18" charset="0"/>
            </a:endParaRPr>
          </a:p>
        </p:txBody>
      </p:sp>
      <p:sp>
        <p:nvSpPr>
          <p:cNvPr id="18" name="TextBox 17"/>
          <p:cNvSpPr txBox="1"/>
          <p:nvPr/>
        </p:nvSpPr>
        <p:spPr>
          <a:xfrm>
            <a:off x="228600" y="76200"/>
            <a:ext cx="8610600" cy="10668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70C0"/>
                </a:solidFill>
                <a:latin typeface="Arial" panose="020B0604020202020204" pitchFamily="34" charset="0"/>
                <a:cs typeface="Arial" panose="020B0604020202020204" pitchFamily="34" charset="0"/>
              </a:rPr>
              <a:t>Important Attributes of the Fourier Transform</a:t>
            </a:r>
          </a:p>
          <a:p>
            <a:pPr algn="ctr" fontAlgn="auto">
              <a:spcBef>
                <a:spcPts val="0"/>
              </a:spcBef>
              <a:spcAft>
                <a:spcPts val="0"/>
              </a:spcAft>
            </a:pPr>
            <a:r>
              <a:rPr lang="en-US" sz="2000" b="0" i="1" dirty="0">
                <a:solidFill>
                  <a:srgbClr val="E7E6E6">
                    <a:lumMod val="25000"/>
                  </a:srgbClr>
                </a:solidFill>
                <a:latin typeface="Arial" panose="020B0604020202020204" pitchFamily="34" charset="0"/>
                <a:cs typeface="Arial" panose="020B0604020202020204" pitchFamily="34" charset="0"/>
              </a:rPr>
              <a:t>The </a:t>
            </a:r>
            <a:r>
              <a:rPr lang="en-US" sz="2000" b="0" i="1" dirty="0" smtClean="0">
                <a:solidFill>
                  <a:srgbClr val="E7E6E6">
                    <a:lumMod val="25000"/>
                  </a:srgbClr>
                </a:solidFill>
                <a:latin typeface="Arial" panose="020B0604020202020204" pitchFamily="34" charset="0"/>
                <a:cs typeface="Arial" panose="020B0604020202020204" pitchFamily="34" charset="0"/>
              </a:rPr>
              <a:t>First Point in the Time Domain is Equal to the Sum of Points in the Frequency Domain</a:t>
            </a:r>
            <a:endParaRPr lang="en-US" sz="2400" b="0" i="1" dirty="0" smtClean="0">
              <a:solidFill>
                <a:srgbClr val="0070C0"/>
              </a:solidFill>
              <a:latin typeface="Arial" panose="020B0604020202020204" pitchFamily="34" charset="0"/>
              <a:cs typeface="Arial" panose="020B0604020202020204" pitchFamily="34" charset="0"/>
            </a:endParaRPr>
          </a:p>
          <a:p>
            <a:pPr algn="ctr" fontAlgn="auto">
              <a:spcBef>
                <a:spcPts val="0"/>
              </a:spcBef>
              <a:spcAft>
                <a:spcPts val="0"/>
              </a:spcAft>
            </a:pPr>
            <a:endParaRPr lang="en-US" sz="2400" b="0" i="1" dirty="0" smtClean="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5486400" y="1510706"/>
            <a:ext cx="2743200" cy="400110"/>
          </a:xfrm>
          <a:prstGeom prst="rect">
            <a:avLst/>
          </a:prstGeom>
          <a:noFill/>
        </p:spPr>
        <p:txBody>
          <a:bodyPr wrap="square" rtlCol="0">
            <a:spAutoFit/>
          </a:bodyPr>
          <a:lstStyle/>
          <a:p>
            <a:r>
              <a:rPr lang="en-US" sz="2000" b="0" i="1" dirty="0" smtClean="0">
                <a:solidFill>
                  <a:srgbClr val="E7E6E6">
                    <a:lumMod val="25000"/>
                  </a:srgbClr>
                </a:solidFill>
              </a:rPr>
              <a:t>First Point Theorem</a:t>
            </a:r>
            <a:endParaRPr lang="en-US" sz="2000" b="0" i="1" dirty="0">
              <a:solidFill>
                <a:srgbClr val="E7E6E6">
                  <a:lumMod val="25000"/>
                </a:srgbClr>
              </a:solidFill>
            </a:endParaRPr>
          </a:p>
        </p:txBody>
      </p:sp>
      <p:grpSp>
        <p:nvGrpSpPr>
          <p:cNvPr id="27" name="Group 26"/>
          <p:cNvGrpSpPr/>
          <p:nvPr/>
        </p:nvGrpSpPr>
        <p:grpSpPr>
          <a:xfrm>
            <a:off x="609600" y="2436829"/>
            <a:ext cx="7561812" cy="1120786"/>
            <a:chOff x="1124988" y="3163949"/>
            <a:chExt cx="7561812" cy="1120786"/>
          </a:xfrm>
        </p:grpSpPr>
        <p:sp>
          <p:nvSpPr>
            <p:cNvPr id="28" name="TextBox 27"/>
            <p:cNvSpPr txBox="1"/>
            <p:nvPr/>
          </p:nvSpPr>
          <p:spPr>
            <a:xfrm>
              <a:off x="2257549" y="3946181"/>
              <a:ext cx="931965" cy="338554"/>
            </a:xfrm>
            <a:prstGeom prst="rect">
              <a:avLst/>
            </a:prstGeom>
            <a:noFill/>
          </p:spPr>
          <p:txBody>
            <a:bodyPr wrap="square" rtlCol="0">
              <a:spAutoFit/>
            </a:bodyPr>
            <a:lstStyle/>
            <a:p>
              <a:pPr algn="ctr"/>
              <a:r>
                <a:rPr lang="en-US" b="0" i="1" dirty="0">
                  <a:solidFill>
                    <a:prstClr val="black"/>
                  </a:solidFill>
                </a:rPr>
                <a:t>f</a:t>
              </a:r>
              <a:r>
                <a:rPr lang="en-US" b="0" i="1" dirty="0" smtClean="0">
                  <a:solidFill>
                    <a:prstClr val="black"/>
                  </a:solidFill>
                </a:rPr>
                <a:t> = 0</a:t>
              </a:r>
              <a:endParaRPr lang="en-US" b="0" i="1" dirty="0">
                <a:solidFill>
                  <a:prstClr val="black"/>
                </a:solidFill>
              </a:endParaRPr>
            </a:p>
          </p:txBody>
        </p:sp>
        <p:sp>
          <p:nvSpPr>
            <p:cNvPr id="29" name="TextBox 28"/>
            <p:cNvSpPr txBox="1"/>
            <p:nvPr/>
          </p:nvSpPr>
          <p:spPr>
            <a:xfrm>
              <a:off x="2297783" y="3163949"/>
              <a:ext cx="851496" cy="338554"/>
            </a:xfrm>
            <a:prstGeom prst="rect">
              <a:avLst/>
            </a:prstGeom>
            <a:noFill/>
          </p:spPr>
          <p:txBody>
            <a:bodyPr wrap="square" rtlCol="0">
              <a:spAutoFit/>
            </a:bodyPr>
            <a:lstStyle/>
            <a:p>
              <a:pPr algn="ctr"/>
              <a:r>
                <a:rPr lang="en-US" b="0" i="1" dirty="0" smtClean="0">
                  <a:solidFill>
                    <a:prstClr val="black"/>
                  </a:solidFill>
                </a:rPr>
                <a:t>N - 1</a:t>
              </a:r>
              <a:endParaRPr lang="en-US" b="0" i="1" dirty="0">
                <a:solidFill>
                  <a:prstClr val="black"/>
                </a:solidFill>
              </a:endParaRPr>
            </a:p>
          </p:txBody>
        </p:sp>
        <p:sp>
          <p:nvSpPr>
            <p:cNvPr id="30" name="Text Box 3"/>
            <p:cNvSpPr txBox="1">
              <a:spLocks noChangeArrowheads="1"/>
            </p:cNvSpPr>
            <p:nvPr/>
          </p:nvSpPr>
          <p:spPr bwMode="auto">
            <a:xfrm>
              <a:off x="2962793" y="3352800"/>
              <a:ext cx="57240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auto" hangingPunct="1">
                <a:spcBef>
                  <a:spcPts val="0"/>
                </a:spcBef>
                <a:spcAft>
                  <a:spcPts val="0"/>
                </a:spcAft>
                <a:defRPr/>
              </a:pPr>
              <a:r>
                <a:rPr lang="en-US" sz="4000" b="0" i="1" dirty="0" smtClean="0">
                  <a:solidFill>
                    <a:prstClr val="black"/>
                  </a:solidFill>
                  <a:latin typeface="Monotype Corsiva" panose="03010101010201010101" pitchFamily="66" charset="0"/>
                  <a:ea typeface="Batang" panose="02030600000101010101" pitchFamily="18" charset="-127"/>
                </a:rPr>
                <a:t>X</a:t>
              </a:r>
              <a:r>
                <a:rPr lang="en-US" sz="2400" b="0" i="1" dirty="0" smtClean="0">
                  <a:solidFill>
                    <a:prstClr val="black"/>
                  </a:solidFill>
                </a:rPr>
                <a:t>(f) </a:t>
              </a:r>
              <a:r>
                <a:rPr lang="en-US" sz="2400" b="0" i="1" kern="0" dirty="0" smtClean="0">
                  <a:solidFill>
                    <a:prstClr val="black"/>
                  </a:solidFill>
                </a:rPr>
                <a:t>[ </a:t>
              </a:r>
              <a:r>
                <a:rPr lang="en-US" sz="2400" b="0" i="1" kern="0" dirty="0">
                  <a:solidFill>
                    <a:prstClr val="black"/>
                  </a:solidFill>
                </a:rPr>
                <a:t>cos( </a:t>
              </a:r>
              <a:r>
                <a:rPr lang="en-US" sz="2400" b="0" i="1" kern="0" dirty="0" smtClean="0">
                  <a:solidFill>
                    <a:prstClr val="black"/>
                  </a:solidFill>
                </a:rPr>
                <a:t>2</a:t>
              </a:r>
              <a:r>
                <a:rPr lang="en-US" sz="3200" b="0" i="1" kern="0" dirty="0" smtClean="0">
                  <a:solidFill>
                    <a:prstClr val="black"/>
                  </a:solidFill>
                  <a:latin typeface="Symbol" pitchFamily="18" charset="2"/>
                </a:rPr>
                <a:t>p </a:t>
              </a:r>
              <a:r>
                <a:rPr lang="en-US" sz="2400" b="0" i="1" kern="0" dirty="0" smtClean="0">
                  <a:solidFill>
                    <a:prstClr val="black"/>
                  </a:solidFill>
                </a:rPr>
                <a:t>f t </a:t>
              </a:r>
              <a:r>
                <a:rPr lang="en-US" sz="2400" b="0" i="1" kern="0" dirty="0">
                  <a:solidFill>
                    <a:prstClr val="black"/>
                  </a:solidFill>
                </a:rPr>
                <a:t>/ N ) </a:t>
              </a:r>
              <a:r>
                <a:rPr lang="en-US" sz="2400" b="0" i="1" kern="0" dirty="0" smtClean="0">
                  <a:solidFill>
                    <a:prstClr val="black"/>
                  </a:solidFill>
                </a:rPr>
                <a:t>+ </a:t>
              </a:r>
              <a:r>
                <a:rPr lang="en-US" sz="2400" b="0" i="1" kern="0" dirty="0" err="1">
                  <a:solidFill>
                    <a:prstClr val="black"/>
                  </a:solidFill>
                </a:rPr>
                <a:t>i</a:t>
              </a:r>
              <a:r>
                <a:rPr lang="en-US" sz="2400" b="0" i="1" kern="0" dirty="0">
                  <a:solidFill>
                    <a:prstClr val="black"/>
                  </a:solidFill>
                </a:rPr>
                <a:t> sin( </a:t>
              </a:r>
              <a:r>
                <a:rPr lang="en-US" sz="2400" b="0" i="1" kern="0" dirty="0" smtClean="0">
                  <a:solidFill>
                    <a:prstClr val="black"/>
                  </a:solidFill>
                </a:rPr>
                <a:t>2</a:t>
              </a:r>
              <a:r>
                <a:rPr lang="en-US" sz="3200" b="0" i="1" kern="0" dirty="0" smtClean="0">
                  <a:solidFill>
                    <a:prstClr val="black"/>
                  </a:solidFill>
                  <a:latin typeface="Symbol" pitchFamily="18" charset="2"/>
                </a:rPr>
                <a:t>p </a:t>
              </a:r>
              <a:r>
                <a:rPr lang="en-US" sz="2400" b="0" i="1" kern="0" dirty="0" smtClean="0">
                  <a:solidFill>
                    <a:prstClr val="black"/>
                  </a:solidFill>
                </a:rPr>
                <a:t>f t </a:t>
              </a:r>
              <a:r>
                <a:rPr lang="en-US" sz="2400" b="0" i="1" kern="0" dirty="0">
                  <a:solidFill>
                    <a:prstClr val="black"/>
                  </a:solidFill>
                </a:rPr>
                <a:t>/ N ) ]</a:t>
              </a:r>
            </a:p>
          </p:txBody>
        </p:sp>
        <p:sp>
          <p:nvSpPr>
            <p:cNvPr id="31" name="TextBox 30"/>
            <p:cNvSpPr txBox="1"/>
            <p:nvPr/>
          </p:nvSpPr>
          <p:spPr>
            <a:xfrm>
              <a:off x="2417036" y="3310723"/>
              <a:ext cx="612990" cy="769441"/>
            </a:xfrm>
            <a:prstGeom prst="rect">
              <a:avLst/>
            </a:prstGeom>
            <a:noFill/>
          </p:spPr>
          <p:txBody>
            <a:bodyPr wrap="square" rtlCol="0">
              <a:spAutoFit/>
            </a:bodyPr>
            <a:lstStyle/>
            <a:p>
              <a:r>
                <a:rPr lang="en-US" sz="2400" b="0" i="1" dirty="0" smtClean="0">
                  <a:solidFill>
                    <a:prstClr val="black"/>
                  </a:solidFill>
                </a:rPr>
                <a:t> </a:t>
              </a:r>
              <a:r>
                <a:rPr lang="en-US" sz="4400" b="0" dirty="0" smtClean="0">
                  <a:solidFill>
                    <a:prstClr val="black"/>
                  </a:solidFill>
                  <a:latin typeface="Symbol" panose="05050102010706020507" pitchFamily="18" charset="2"/>
                </a:rPr>
                <a:t>S</a:t>
              </a:r>
              <a:endParaRPr lang="en-US" sz="2400" b="0" i="1" dirty="0">
                <a:solidFill>
                  <a:prstClr val="black"/>
                </a:solidFill>
              </a:endParaRPr>
            </a:p>
          </p:txBody>
        </p:sp>
        <p:sp>
          <p:nvSpPr>
            <p:cNvPr id="32" name="TextBox 31"/>
            <p:cNvSpPr txBox="1"/>
            <p:nvPr/>
          </p:nvSpPr>
          <p:spPr>
            <a:xfrm>
              <a:off x="1124988" y="3464610"/>
              <a:ext cx="1283437" cy="461665"/>
            </a:xfrm>
            <a:prstGeom prst="rect">
              <a:avLst/>
            </a:prstGeom>
            <a:noFill/>
          </p:spPr>
          <p:txBody>
            <a:bodyPr wrap="square" rtlCol="0">
              <a:spAutoFit/>
            </a:bodyPr>
            <a:lstStyle/>
            <a:p>
              <a:r>
                <a:rPr lang="en-US" sz="2400" b="0" i="1" kern="0" dirty="0" smtClean="0">
                  <a:solidFill>
                    <a:prstClr val="black"/>
                  </a:solidFill>
                </a:rPr>
                <a:t>x(t</a:t>
              </a:r>
              <a:r>
                <a:rPr lang="en-US" sz="2400" b="0" i="1" kern="0" dirty="0">
                  <a:solidFill>
                    <a:prstClr val="black"/>
                  </a:solidFill>
                </a:rPr>
                <a:t>)</a:t>
              </a:r>
              <a:r>
                <a:rPr lang="en-US" sz="2400" b="0" i="1" dirty="0" smtClean="0">
                  <a:solidFill>
                    <a:prstClr val="black"/>
                  </a:solidFill>
                </a:rPr>
                <a:t>    = </a:t>
              </a:r>
              <a:endParaRPr lang="en-US" sz="2400" b="0" i="1" dirty="0">
                <a:solidFill>
                  <a:prstClr val="black"/>
                </a:solidFill>
              </a:endParaRPr>
            </a:p>
          </p:txBody>
        </p:sp>
      </p:grpSp>
      <p:grpSp>
        <p:nvGrpSpPr>
          <p:cNvPr id="33" name="Group 32"/>
          <p:cNvGrpSpPr/>
          <p:nvPr/>
        </p:nvGrpSpPr>
        <p:grpSpPr>
          <a:xfrm>
            <a:off x="609600" y="5030582"/>
            <a:ext cx="7561812" cy="1120786"/>
            <a:chOff x="1124988" y="3163949"/>
            <a:chExt cx="7561812" cy="1120786"/>
          </a:xfrm>
        </p:grpSpPr>
        <p:sp>
          <p:nvSpPr>
            <p:cNvPr id="34" name="TextBox 33"/>
            <p:cNvSpPr txBox="1"/>
            <p:nvPr/>
          </p:nvSpPr>
          <p:spPr>
            <a:xfrm>
              <a:off x="2257549" y="3946181"/>
              <a:ext cx="931965" cy="338554"/>
            </a:xfrm>
            <a:prstGeom prst="rect">
              <a:avLst/>
            </a:prstGeom>
            <a:noFill/>
          </p:spPr>
          <p:txBody>
            <a:bodyPr wrap="square" rtlCol="0">
              <a:spAutoFit/>
            </a:bodyPr>
            <a:lstStyle/>
            <a:p>
              <a:pPr algn="ctr"/>
              <a:r>
                <a:rPr lang="en-US" b="0" i="1" dirty="0">
                  <a:solidFill>
                    <a:prstClr val="black"/>
                  </a:solidFill>
                </a:rPr>
                <a:t>f</a:t>
              </a:r>
              <a:r>
                <a:rPr lang="en-US" b="0" i="1" dirty="0" smtClean="0">
                  <a:solidFill>
                    <a:prstClr val="black"/>
                  </a:solidFill>
                </a:rPr>
                <a:t> = 0</a:t>
              </a:r>
              <a:endParaRPr lang="en-US" b="0" i="1" dirty="0">
                <a:solidFill>
                  <a:prstClr val="black"/>
                </a:solidFill>
              </a:endParaRPr>
            </a:p>
          </p:txBody>
        </p:sp>
        <p:sp>
          <p:nvSpPr>
            <p:cNvPr id="35" name="TextBox 34"/>
            <p:cNvSpPr txBox="1"/>
            <p:nvPr/>
          </p:nvSpPr>
          <p:spPr>
            <a:xfrm>
              <a:off x="2297783" y="3163949"/>
              <a:ext cx="851496" cy="338554"/>
            </a:xfrm>
            <a:prstGeom prst="rect">
              <a:avLst/>
            </a:prstGeom>
            <a:noFill/>
          </p:spPr>
          <p:txBody>
            <a:bodyPr wrap="square" rtlCol="0">
              <a:spAutoFit/>
            </a:bodyPr>
            <a:lstStyle/>
            <a:p>
              <a:pPr algn="ctr"/>
              <a:r>
                <a:rPr lang="en-US" b="0" i="1" dirty="0" smtClean="0">
                  <a:solidFill>
                    <a:prstClr val="black"/>
                  </a:solidFill>
                </a:rPr>
                <a:t>N - 1</a:t>
              </a:r>
              <a:endParaRPr lang="en-US" b="0" i="1" dirty="0">
                <a:solidFill>
                  <a:prstClr val="black"/>
                </a:solidFill>
              </a:endParaRPr>
            </a:p>
          </p:txBody>
        </p:sp>
        <p:sp>
          <p:nvSpPr>
            <p:cNvPr id="36" name="Text Box 3"/>
            <p:cNvSpPr txBox="1">
              <a:spLocks noChangeArrowheads="1"/>
            </p:cNvSpPr>
            <p:nvPr/>
          </p:nvSpPr>
          <p:spPr bwMode="auto">
            <a:xfrm>
              <a:off x="2962793" y="3352800"/>
              <a:ext cx="57240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auto" hangingPunct="1">
                <a:spcBef>
                  <a:spcPts val="0"/>
                </a:spcBef>
                <a:spcAft>
                  <a:spcPts val="0"/>
                </a:spcAft>
                <a:defRPr/>
              </a:pPr>
              <a:r>
                <a:rPr lang="en-US" sz="4000" b="0" i="1" dirty="0" smtClean="0">
                  <a:solidFill>
                    <a:prstClr val="black"/>
                  </a:solidFill>
                  <a:latin typeface="Monotype Corsiva" panose="03010101010201010101" pitchFamily="66" charset="0"/>
                  <a:ea typeface="Batang" panose="02030600000101010101" pitchFamily="18" charset="-127"/>
                </a:rPr>
                <a:t>X</a:t>
              </a:r>
              <a:r>
                <a:rPr lang="en-US" sz="2400" b="0" i="1" dirty="0" smtClean="0">
                  <a:solidFill>
                    <a:prstClr val="black"/>
                  </a:solidFill>
                </a:rPr>
                <a:t>(f)</a:t>
              </a:r>
              <a:endParaRPr lang="en-US" sz="2400" b="0" i="1" kern="0" dirty="0">
                <a:solidFill>
                  <a:prstClr val="black"/>
                </a:solidFill>
              </a:endParaRPr>
            </a:p>
          </p:txBody>
        </p:sp>
        <p:sp>
          <p:nvSpPr>
            <p:cNvPr id="37" name="TextBox 36"/>
            <p:cNvSpPr txBox="1"/>
            <p:nvPr/>
          </p:nvSpPr>
          <p:spPr>
            <a:xfrm>
              <a:off x="2417036" y="3310723"/>
              <a:ext cx="612990" cy="769441"/>
            </a:xfrm>
            <a:prstGeom prst="rect">
              <a:avLst/>
            </a:prstGeom>
            <a:noFill/>
          </p:spPr>
          <p:txBody>
            <a:bodyPr wrap="square" rtlCol="0">
              <a:spAutoFit/>
            </a:bodyPr>
            <a:lstStyle/>
            <a:p>
              <a:r>
                <a:rPr lang="en-US" sz="2400" b="0" i="1" dirty="0" smtClean="0">
                  <a:solidFill>
                    <a:prstClr val="black"/>
                  </a:solidFill>
                </a:rPr>
                <a:t> </a:t>
              </a:r>
              <a:r>
                <a:rPr lang="en-US" sz="4400" b="0" dirty="0" smtClean="0">
                  <a:solidFill>
                    <a:prstClr val="black"/>
                  </a:solidFill>
                  <a:latin typeface="Symbol" panose="05050102010706020507" pitchFamily="18" charset="2"/>
                </a:rPr>
                <a:t>S</a:t>
              </a:r>
              <a:endParaRPr lang="en-US" sz="2400" b="0" i="1" dirty="0">
                <a:solidFill>
                  <a:prstClr val="black"/>
                </a:solidFill>
              </a:endParaRPr>
            </a:p>
          </p:txBody>
        </p:sp>
        <p:sp>
          <p:nvSpPr>
            <p:cNvPr id="38" name="TextBox 37"/>
            <p:cNvSpPr txBox="1"/>
            <p:nvPr/>
          </p:nvSpPr>
          <p:spPr>
            <a:xfrm>
              <a:off x="1124988" y="3464610"/>
              <a:ext cx="1283437" cy="461665"/>
            </a:xfrm>
            <a:prstGeom prst="rect">
              <a:avLst/>
            </a:prstGeom>
            <a:noFill/>
          </p:spPr>
          <p:txBody>
            <a:bodyPr wrap="square" rtlCol="0">
              <a:spAutoFit/>
            </a:bodyPr>
            <a:lstStyle/>
            <a:p>
              <a:r>
                <a:rPr lang="en-US" sz="2400" b="0" i="1" kern="0" dirty="0" smtClean="0">
                  <a:solidFill>
                    <a:prstClr val="black"/>
                  </a:solidFill>
                </a:rPr>
                <a:t>x(0)</a:t>
              </a:r>
              <a:r>
                <a:rPr lang="en-US" sz="2400" b="0" i="1" dirty="0" smtClean="0">
                  <a:solidFill>
                    <a:prstClr val="black"/>
                  </a:solidFill>
                </a:rPr>
                <a:t>    = </a:t>
              </a:r>
              <a:endParaRPr lang="en-US" sz="2400" b="0" i="1" dirty="0">
                <a:solidFill>
                  <a:prstClr val="black"/>
                </a:solidFill>
              </a:endParaRPr>
            </a:p>
          </p:txBody>
        </p:sp>
      </p:grpSp>
      <p:grpSp>
        <p:nvGrpSpPr>
          <p:cNvPr id="39" name="Group 38"/>
          <p:cNvGrpSpPr/>
          <p:nvPr/>
        </p:nvGrpSpPr>
        <p:grpSpPr>
          <a:xfrm>
            <a:off x="609600" y="3786627"/>
            <a:ext cx="7561812" cy="1120786"/>
            <a:chOff x="1124988" y="3163949"/>
            <a:chExt cx="7561812" cy="1120786"/>
          </a:xfrm>
        </p:grpSpPr>
        <p:sp>
          <p:nvSpPr>
            <p:cNvPr id="40" name="TextBox 39"/>
            <p:cNvSpPr txBox="1"/>
            <p:nvPr/>
          </p:nvSpPr>
          <p:spPr>
            <a:xfrm>
              <a:off x="2257549" y="3946181"/>
              <a:ext cx="931965" cy="338554"/>
            </a:xfrm>
            <a:prstGeom prst="rect">
              <a:avLst/>
            </a:prstGeom>
            <a:noFill/>
          </p:spPr>
          <p:txBody>
            <a:bodyPr wrap="square" rtlCol="0">
              <a:spAutoFit/>
            </a:bodyPr>
            <a:lstStyle/>
            <a:p>
              <a:pPr algn="ctr"/>
              <a:r>
                <a:rPr lang="en-US" b="0" i="1" dirty="0">
                  <a:solidFill>
                    <a:prstClr val="black"/>
                  </a:solidFill>
                </a:rPr>
                <a:t>f</a:t>
              </a:r>
              <a:r>
                <a:rPr lang="en-US" b="0" i="1" dirty="0" smtClean="0">
                  <a:solidFill>
                    <a:prstClr val="black"/>
                  </a:solidFill>
                </a:rPr>
                <a:t> = 0</a:t>
              </a:r>
              <a:endParaRPr lang="en-US" b="0" i="1" dirty="0">
                <a:solidFill>
                  <a:prstClr val="black"/>
                </a:solidFill>
              </a:endParaRPr>
            </a:p>
          </p:txBody>
        </p:sp>
        <p:sp>
          <p:nvSpPr>
            <p:cNvPr id="41" name="TextBox 40"/>
            <p:cNvSpPr txBox="1"/>
            <p:nvPr/>
          </p:nvSpPr>
          <p:spPr>
            <a:xfrm>
              <a:off x="2297783" y="3163949"/>
              <a:ext cx="851496" cy="338554"/>
            </a:xfrm>
            <a:prstGeom prst="rect">
              <a:avLst/>
            </a:prstGeom>
            <a:noFill/>
          </p:spPr>
          <p:txBody>
            <a:bodyPr wrap="square" rtlCol="0">
              <a:spAutoFit/>
            </a:bodyPr>
            <a:lstStyle/>
            <a:p>
              <a:pPr algn="ctr"/>
              <a:r>
                <a:rPr lang="en-US" b="0" i="1" dirty="0" smtClean="0">
                  <a:solidFill>
                    <a:prstClr val="black"/>
                  </a:solidFill>
                </a:rPr>
                <a:t>N - 1</a:t>
              </a:r>
              <a:endParaRPr lang="en-US" b="0" i="1" dirty="0">
                <a:solidFill>
                  <a:prstClr val="black"/>
                </a:solidFill>
              </a:endParaRPr>
            </a:p>
          </p:txBody>
        </p:sp>
        <p:sp>
          <p:nvSpPr>
            <p:cNvPr id="42" name="Text Box 3"/>
            <p:cNvSpPr txBox="1">
              <a:spLocks noChangeArrowheads="1"/>
            </p:cNvSpPr>
            <p:nvPr/>
          </p:nvSpPr>
          <p:spPr bwMode="auto">
            <a:xfrm>
              <a:off x="2962793" y="3352800"/>
              <a:ext cx="57240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auto" hangingPunct="1">
                <a:spcBef>
                  <a:spcPts val="0"/>
                </a:spcBef>
                <a:spcAft>
                  <a:spcPts val="0"/>
                </a:spcAft>
                <a:defRPr/>
              </a:pPr>
              <a:r>
                <a:rPr lang="en-US" sz="4000" b="0" i="1" dirty="0" smtClean="0">
                  <a:solidFill>
                    <a:prstClr val="black"/>
                  </a:solidFill>
                  <a:latin typeface="Monotype Corsiva" panose="03010101010201010101" pitchFamily="66" charset="0"/>
                  <a:ea typeface="Batang" panose="02030600000101010101" pitchFamily="18" charset="-127"/>
                </a:rPr>
                <a:t>X</a:t>
              </a:r>
              <a:r>
                <a:rPr lang="en-US" sz="2400" b="0" i="1" dirty="0" smtClean="0">
                  <a:solidFill>
                    <a:prstClr val="black"/>
                  </a:solidFill>
                </a:rPr>
                <a:t>(f) </a:t>
              </a:r>
              <a:r>
                <a:rPr lang="en-US" sz="2400" b="0" i="1" kern="0" dirty="0" smtClean="0">
                  <a:solidFill>
                    <a:prstClr val="black"/>
                  </a:solidFill>
                </a:rPr>
                <a:t>[ </a:t>
              </a:r>
              <a:r>
                <a:rPr lang="en-US" sz="2400" b="0" i="1" kern="0" dirty="0">
                  <a:solidFill>
                    <a:prstClr val="black"/>
                  </a:solidFill>
                </a:rPr>
                <a:t>cos( </a:t>
              </a:r>
              <a:r>
                <a:rPr lang="en-US" sz="2400" b="0" i="1" kern="0" dirty="0" smtClean="0">
                  <a:solidFill>
                    <a:prstClr val="black"/>
                  </a:solidFill>
                </a:rPr>
                <a:t>0 ) + </a:t>
              </a:r>
              <a:r>
                <a:rPr lang="en-US" sz="2400" b="0" i="1" kern="0" dirty="0" err="1">
                  <a:solidFill>
                    <a:prstClr val="black"/>
                  </a:solidFill>
                </a:rPr>
                <a:t>i</a:t>
              </a:r>
              <a:r>
                <a:rPr lang="en-US" sz="2400" b="0" i="1" kern="0" dirty="0">
                  <a:solidFill>
                    <a:prstClr val="black"/>
                  </a:solidFill>
                </a:rPr>
                <a:t> sin( </a:t>
              </a:r>
              <a:r>
                <a:rPr lang="en-US" sz="2400" b="0" i="1" kern="0" dirty="0" smtClean="0">
                  <a:solidFill>
                    <a:prstClr val="black"/>
                  </a:solidFill>
                </a:rPr>
                <a:t>0) </a:t>
              </a:r>
              <a:r>
                <a:rPr lang="en-US" sz="2400" b="0" i="1" kern="0" dirty="0">
                  <a:solidFill>
                    <a:prstClr val="black"/>
                  </a:solidFill>
                </a:rPr>
                <a:t>]</a:t>
              </a:r>
            </a:p>
          </p:txBody>
        </p:sp>
        <p:sp>
          <p:nvSpPr>
            <p:cNvPr id="43" name="TextBox 42"/>
            <p:cNvSpPr txBox="1"/>
            <p:nvPr/>
          </p:nvSpPr>
          <p:spPr>
            <a:xfrm>
              <a:off x="2417036" y="3310723"/>
              <a:ext cx="612990" cy="769441"/>
            </a:xfrm>
            <a:prstGeom prst="rect">
              <a:avLst/>
            </a:prstGeom>
            <a:noFill/>
          </p:spPr>
          <p:txBody>
            <a:bodyPr wrap="square" rtlCol="0">
              <a:spAutoFit/>
            </a:bodyPr>
            <a:lstStyle/>
            <a:p>
              <a:r>
                <a:rPr lang="en-US" sz="2400" b="0" i="1" dirty="0" smtClean="0">
                  <a:solidFill>
                    <a:prstClr val="black"/>
                  </a:solidFill>
                </a:rPr>
                <a:t> </a:t>
              </a:r>
              <a:r>
                <a:rPr lang="en-US" sz="4400" b="0" dirty="0" smtClean="0">
                  <a:solidFill>
                    <a:prstClr val="black"/>
                  </a:solidFill>
                  <a:latin typeface="Symbol" panose="05050102010706020507" pitchFamily="18" charset="2"/>
                </a:rPr>
                <a:t>S</a:t>
              </a:r>
              <a:endParaRPr lang="en-US" sz="2400" b="0" i="1" dirty="0">
                <a:solidFill>
                  <a:prstClr val="black"/>
                </a:solidFill>
              </a:endParaRPr>
            </a:p>
          </p:txBody>
        </p:sp>
        <p:sp>
          <p:nvSpPr>
            <p:cNvPr id="44" name="TextBox 43"/>
            <p:cNvSpPr txBox="1"/>
            <p:nvPr/>
          </p:nvSpPr>
          <p:spPr>
            <a:xfrm>
              <a:off x="1124988" y="3464610"/>
              <a:ext cx="1283437" cy="461665"/>
            </a:xfrm>
            <a:prstGeom prst="rect">
              <a:avLst/>
            </a:prstGeom>
            <a:noFill/>
          </p:spPr>
          <p:txBody>
            <a:bodyPr wrap="square" rtlCol="0">
              <a:spAutoFit/>
            </a:bodyPr>
            <a:lstStyle/>
            <a:p>
              <a:r>
                <a:rPr lang="en-US" sz="2400" b="0" i="1" kern="0" dirty="0" smtClean="0">
                  <a:solidFill>
                    <a:prstClr val="black"/>
                  </a:solidFill>
                </a:rPr>
                <a:t>x(0)</a:t>
              </a:r>
              <a:r>
                <a:rPr lang="en-US" sz="2400" b="0" i="1" dirty="0" smtClean="0">
                  <a:solidFill>
                    <a:prstClr val="black"/>
                  </a:solidFill>
                </a:rPr>
                <a:t>    = </a:t>
              </a:r>
              <a:endParaRPr lang="en-US" sz="2400" b="0" i="1" dirty="0">
                <a:solidFill>
                  <a:prstClr val="black"/>
                </a:solidFill>
              </a:endParaRPr>
            </a:p>
          </p:txBody>
        </p:sp>
      </p:grpSp>
    </p:spTree>
    <p:extLst>
      <p:ext uri="{BB962C8B-B14F-4D97-AF65-F5344CB8AC3E}">
        <p14:creationId xmlns:p14="http://schemas.microsoft.com/office/powerpoint/2010/main" val="68847068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990600" y="1676400"/>
            <a:ext cx="63363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000" dirty="0" smtClean="0">
                <a:solidFill>
                  <a:srgbClr val="002060"/>
                </a:solidFill>
                <a:latin typeface="Symbol" panose="05050102010706020507" pitchFamily="18" charset="2"/>
              </a:rPr>
              <a:t>S</a:t>
            </a:r>
            <a:r>
              <a:rPr lang="en-US" altLang="en-US" sz="4000" b="0" dirty="0" smtClean="0">
                <a:solidFill>
                  <a:srgbClr val="002060"/>
                </a:solidFill>
                <a:latin typeface="Monotype Corsiva" panose="03010101010201010101" pitchFamily="66" charset="0"/>
              </a:rPr>
              <a:t>|</a:t>
            </a:r>
            <a:r>
              <a:rPr lang="en-US" altLang="en-US" sz="3200" b="0" dirty="0" smtClean="0">
                <a:solidFill>
                  <a:srgbClr val="002060"/>
                </a:solidFill>
                <a:latin typeface="Monotype Corsiva" panose="03010101010201010101" pitchFamily="66"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a:t>
            </a:r>
            <a:r>
              <a:rPr lang="en-US" altLang="en-US" sz="4000" b="0" dirty="0" smtClean="0">
                <a:solidFill>
                  <a:srgbClr val="002060"/>
                </a:solidFill>
                <a:latin typeface="Monotype Corsiva" panose="03010101010201010101" pitchFamily="66" charset="0"/>
              </a:rPr>
              <a:t>|</a:t>
            </a:r>
            <a:r>
              <a:rPr lang="en-US" altLang="en-US" sz="4000" b="0" baseline="30000" dirty="0" smtClean="0">
                <a:solidFill>
                  <a:srgbClr val="002060"/>
                </a:solidFill>
                <a:latin typeface="Monotype Corsiva" panose="03010101010201010101" pitchFamily="66" charset="0"/>
              </a:rPr>
              <a:t>2 </a:t>
            </a:r>
            <a:r>
              <a:rPr lang="en-US" altLang="en-US" sz="3200" b="0" dirty="0" smtClean="0">
                <a:solidFill>
                  <a:srgbClr val="002060"/>
                </a:solidFill>
                <a:latin typeface="Monotype Corsiva" panose="03010101010201010101" pitchFamily="66" charset="0"/>
              </a:rPr>
              <a:t>  </a:t>
            </a:r>
            <a:r>
              <a:rPr lang="en-US" altLang="en-US" sz="3200" b="0" dirty="0" smtClean="0">
                <a:solidFill>
                  <a:srgbClr val="002060"/>
                </a:solidFill>
                <a:latin typeface="Symbol" panose="05050102010706020507" pitchFamily="18" charset="2"/>
              </a:rPr>
              <a:t> </a:t>
            </a:r>
            <a:r>
              <a:rPr lang="en-US" sz="3200" b="0" dirty="0" smtClean="0">
                <a:solidFill>
                  <a:srgbClr val="002060"/>
                </a:solidFill>
              </a:rPr>
              <a:t>∝</a:t>
            </a:r>
            <a:r>
              <a:rPr lang="en-US" altLang="en-US" sz="3200" b="0" dirty="0" smtClean="0">
                <a:solidFill>
                  <a:srgbClr val="002060"/>
                </a:solidFill>
                <a:latin typeface="Monotype Corsiva" panose="03010101010201010101" pitchFamily="66" charset="0"/>
              </a:rPr>
              <a:t>   </a:t>
            </a:r>
            <a:r>
              <a:rPr lang="en-US" altLang="en-US" sz="4000" b="0" dirty="0" smtClean="0">
                <a:solidFill>
                  <a:srgbClr val="002060"/>
                </a:solidFill>
                <a:latin typeface="Symbol" panose="05050102010706020507" pitchFamily="18" charset="2"/>
              </a:rPr>
              <a:t>S</a:t>
            </a:r>
            <a:r>
              <a:rPr lang="en-US" altLang="en-US" sz="4000" b="0" dirty="0" smtClean="0">
                <a:solidFill>
                  <a:srgbClr val="002060"/>
                </a:solidFill>
                <a:latin typeface="Monotype Corsiva" panose="03010101010201010101" pitchFamily="66"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f</a:t>
            </a:r>
            <a:r>
              <a:rPr lang="en-US" altLang="en-US" sz="4000" b="0" dirty="0" smtClean="0">
                <a:solidFill>
                  <a:srgbClr val="002060"/>
                </a:solidFill>
                <a:latin typeface="Monotype Corsiva" panose="03010101010201010101" pitchFamily="66" charset="0"/>
              </a:rPr>
              <a:t>|</a:t>
            </a:r>
            <a:r>
              <a:rPr lang="en-US" altLang="en-US" sz="4000" b="0" baseline="30000" dirty="0" smtClean="0">
                <a:solidFill>
                  <a:srgbClr val="002060"/>
                </a:solidFill>
                <a:latin typeface="Monotype Corsiva" panose="03010101010201010101" pitchFamily="66" charset="0"/>
              </a:rPr>
              <a:t>2</a:t>
            </a:r>
            <a:endParaRPr lang="en-US" altLang="en-US" sz="3200" b="0" baseline="30000" dirty="0" smtClean="0">
              <a:solidFill>
                <a:srgbClr val="002060"/>
              </a:solidFill>
              <a:latin typeface="Times New Roman" panose="02020603050405020304" pitchFamily="18" charset="0"/>
            </a:endParaRPr>
          </a:p>
        </p:txBody>
      </p:sp>
      <p:sp>
        <p:nvSpPr>
          <p:cNvPr id="24" name="TextBox 23"/>
          <p:cNvSpPr txBox="1"/>
          <p:nvPr/>
        </p:nvSpPr>
        <p:spPr>
          <a:xfrm>
            <a:off x="5715000" y="1850886"/>
            <a:ext cx="3048000" cy="400110"/>
          </a:xfrm>
          <a:prstGeom prst="rect">
            <a:avLst/>
          </a:prstGeom>
          <a:noFill/>
        </p:spPr>
        <p:txBody>
          <a:bodyPr wrap="square" rtlCol="0">
            <a:spAutoFit/>
          </a:bodyPr>
          <a:lstStyle/>
          <a:p>
            <a:r>
              <a:rPr lang="en-US" sz="2000" b="0" i="1" dirty="0" err="1" smtClean="0">
                <a:solidFill>
                  <a:srgbClr val="E7E6E6">
                    <a:lumMod val="25000"/>
                  </a:srgbClr>
                </a:solidFill>
              </a:rPr>
              <a:t>Parseval’s</a:t>
            </a:r>
            <a:r>
              <a:rPr lang="en-US" sz="2000" b="0" i="1" dirty="0" smtClean="0">
                <a:solidFill>
                  <a:srgbClr val="E7E6E6">
                    <a:lumMod val="25000"/>
                  </a:srgbClr>
                </a:solidFill>
              </a:rPr>
              <a:t> Theorem</a:t>
            </a:r>
            <a:endParaRPr lang="en-US" sz="2000" b="0" i="1" dirty="0">
              <a:solidFill>
                <a:srgbClr val="E7E6E6">
                  <a:lumMod val="25000"/>
                </a:srgbClr>
              </a:solidFill>
            </a:endParaRPr>
          </a:p>
        </p:txBody>
      </p:sp>
      <p:sp>
        <p:nvSpPr>
          <p:cNvPr id="27" name="TextBox 26"/>
          <p:cNvSpPr txBox="1"/>
          <p:nvPr/>
        </p:nvSpPr>
        <p:spPr>
          <a:xfrm>
            <a:off x="530733" y="138085"/>
            <a:ext cx="7696200" cy="10668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70C0"/>
                </a:solidFill>
                <a:latin typeface="Arial" panose="020B0604020202020204" pitchFamily="34" charset="0"/>
                <a:cs typeface="Arial" panose="020B0604020202020204" pitchFamily="34" charset="0"/>
              </a:rPr>
              <a:t>Important Attributes of the Fourier Transform</a:t>
            </a:r>
          </a:p>
          <a:p>
            <a:pPr algn="ctr" fontAlgn="auto">
              <a:spcBef>
                <a:spcPts val="0"/>
              </a:spcBef>
              <a:spcAft>
                <a:spcPts val="0"/>
              </a:spcAft>
            </a:pPr>
            <a:r>
              <a:rPr lang="en-US" sz="2000" b="0" i="1" dirty="0">
                <a:solidFill>
                  <a:srgbClr val="E7E6E6">
                    <a:lumMod val="25000"/>
                  </a:srgbClr>
                </a:solidFill>
                <a:latin typeface="Arial" panose="020B0604020202020204" pitchFamily="34" charset="0"/>
                <a:cs typeface="Arial" panose="020B0604020202020204" pitchFamily="34" charset="0"/>
              </a:rPr>
              <a:t>The </a:t>
            </a:r>
            <a:r>
              <a:rPr lang="en-US" sz="2000" b="0" i="1" dirty="0" smtClean="0">
                <a:solidFill>
                  <a:srgbClr val="E7E6E6">
                    <a:lumMod val="25000"/>
                  </a:srgbClr>
                </a:solidFill>
                <a:latin typeface="Arial" panose="020B0604020202020204" pitchFamily="34" charset="0"/>
                <a:cs typeface="Arial" panose="020B0604020202020204" pitchFamily="34" charset="0"/>
              </a:rPr>
              <a:t>Total Magnitude of the Time Domain is Proportional to the Total Magnitude of the Frequency Domain </a:t>
            </a:r>
            <a:endParaRPr lang="en-US" sz="2400" b="0" i="1" dirty="0" smtClean="0">
              <a:solidFill>
                <a:srgbClr val="0070C0"/>
              </a:solidFill>
              <a:latin typeface="Arial" panose="020B0604020202020204" pitchFamily="34" charset="0"/>
              <a:cs typeface="Arial" panose="020B0604020202020204" pitchFamily="34" charset="0"/>
            </a:endParaRPr>
          </a:p>
          <a:p>
            <a:pPr algn="ctr" fontAlgn="auto">
              <a:spcBef>
                <a:spcPts val="0"/>
              </a:spcBef>
              <a:spcAft>
                <a:spcPts val="0"/>
              </a:spcAft>
            </a:pPr>
            <a:endParaRPr lang="en-US" sz="2400" b="0" i="1" dirty="0" smtClean="0">
              <a:solidFill>
                <a:srgbClr val="0070C0"/>
              </a:solidFill>
              <a:latin typeface="Arial" panose="020B0604020202020204" pitchFamily="34" charset="0"/>
              <a:cs typeface="Arial" panose="020B0604020202020204" pitchFamily="34" charset="0"/>
            </a:endParaRPr>
          </a:p>
        </p:txBody>
      </p:sp>
      <p:grpSp>
        <p:nvGrpSpPr>
          <p:cNvPr id="28" name="Group 27"/>
          <p:cNvGrpSpPr/>
          <p:nvPr/>
        </p:nvGrpSpPr>
        <p:grpSpPr>
          <a:xfrm>
            <a:off x="685800" y="2819400"/>
            <a:ext cx="7541133" cy="1120786"/>
            <a:chOff x="1145667" y="3163949"/>
            <a:chExt cx="7541133" cy="1120786"/>
          </a:xfrm>
        </p:grpSpPr>
        <p:sp>
          <p:nvSpPr>
            <p:cNvPr id="29" name="TextBox 28"/>
            <p:cNvSpPr txBox="1"/>
            <p:nvPr/>
          </p:nvSpPr>
          <p:spPr>
            <a:xfrm>
              <a:off x="2257549" y="3946181"/>
              <a:ext cx="931965" cy="338554"/>
            </a:xfrm>
            <a:prstGeom prst="rect">
              <a:avLst/>
            </a:prstGeom>
            <a:noFill/>
          </p:spPr>
          <p:txBody>
            <a:bodyPr wrap="square" rtlCol="0">
              <a:spAutoFit/>
            </a:bodyPr>
            <a:lstStyle/>
            <a:p>
              <a:pPr algn="ctr"/>
              <a:r>
                <a:rPr lang="en-US" b="0" i="1" dirty="0">
                  <a:solidFill>
                    <a:prstClr val="black"/>
                  </a:solidFill>
                </a:rPr>
                <a:t>f</a:t>
              </a:r>
              <a:r>
                <a:rPr lang="en-US" b="0" i="1" dirty="0" smtClean="0">
                  <a:solidFill>
                    <a:prstClr val="black"/>
                  </a:solidFill>
                </a:rPr>
                <a:t> = 0</a:t>
              </a:r>
              <a:endParaRPr lang="en-US" b="0" i="1" dirty="0">
                <a:solidFill>
                  <a:prstClr val="black"/>
                </a:solidFill>
              </a:endParaRPr>
            </a:p>
          </p:txBody>
        </p:sp>
        <p:sp>
          <p:nvSpPr>
            <p:cNvPr id="30" name="TextBox 29"/>
            <p:cNvSpPr txBox="1"/>
            <p:nvPr/>
          </p:nvSpPr>
          <p:spPr>
            <a:xfrm>
              <a:off x="2297783" y="3163949"/>
              <a:ext cx="851496" cy="338554"/>
            </a:xfrm>
            <a:prstGeom prst="rect">
              <a:avLst/>
            </a:prstGeom>
            <a:noFill/>
          </p:spPr>
          <p:txBody>
            <a:bodyPr wrap="square" rtlCol="0">
              <a:spAutoFit/>
            </a:bodyPr>
            <a:lstStyle/>
            <a:p>
              <a:pPr algn="ctr"/>
              <a:r>
                <a:rPr lang="en-US" b="0" i="1" dirty="0" smtClean="0">
                  <a:solidFill>
                    <a:prstClr val="black"/>
                  </a:solidFill>
                </a:rPr>
                <a:t>N - 1</a:t>
              </a:r>
              <a:endParaRPr lang="en-US" b="0" i="1" dirty="0">
                <a:solidFill>
                  <a:prstClr val="black"/>
                </a:solidFill>
              </a:endParaRPr>
            </a:p>
          </p:txBody>
        </p:sp>
        <p:sp>
          <p:nvSpPr>
            <p:cNvPr id="31" name="Text Box 3"/>
            <p:cNvSpPr txBox="1">
              <a:spLocks noChangeArrowheads="1"/>
            </p:cNvSpPr>
            <p:nvPr/>
          </p:nvSpPr>
          <p:spPr bwMode="auto">
            <a:xfrm>
              <a:off x="2962793" y="3352800"/>
              <a:ext cx="57240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auto" hangingPunct="1">
                <a:spcBef>
                  <a:spcPts val="0"/>
                </a:spcBef>
                <a:spcAft>
                  <a:spcPts val="0"/>
                </a:spcAft>
                <a:defRPr/>
              </a:pPr>
              <a:r>
                <a:rPr lang="en-US" sz="2400" b="0" i="1" kern="0" dirty="0" smtClean="0">
                  <a:solidFill>
                    <a:prstClr val="black"/>
                  </a:solidFill>
                </a:rPr>
                <a:t>x(t) </a:t>
              </a:r>
              <a:r>
                <a:rPr lang="en-US" sz="2400" b="0" i="1" kern="0" dirty="0">
                  <a:solidFill>
                    <a:prstClr val="black"/>
                  </a:solidFill>
                </a:rPr>
                <a:t>[ </a:t>
              </a:r>
              <a:r>
                <a:rPr lang="en-US" sz="2400" b="0" i="1" kern="0" dirty="0">
                  <a:solidFill>
                    <a:srgbClr val="0070C0"/>
                  </a:solidFill>
                </a:rPr>
                <a:t>cos( </a:t>
              </a:r>
              <a:r>
                <a:rPr lang="en-US" sz="2400" b="0" i="1" kern="0" dirty="0" smtClean="0">
                  <a:solidFill>
                    <a:srgbClr val="0070C0"/>
                  </a:solidFill>
                </a:rPr>
                <a:t>2</a:t>
              </a:r>
              <a:r>
                <a:rPr lang="en-US" sz="3200" b="0" i="1" kern="0" dirty="0" smtClean="0">
                  <a:solidFill>
                    <a:srgbClr val="0070C0"/>
                  </a:solidFill>
                  <a:latin typeface="Symbol" pitchFamily="18" charset="2"/>
                </a:rPr>
                <a:t>p </a:t>
              </a:r>
              <a:r>
                <a:rPr lang="en-US" sz="2400" b="0" i="1" kern="0" dirty="0" smtClean="0">
                  <a:solidFill>
                    <a:srgbClr val="0070C0"/>
                  </a:solidFill>
                </a:rPr>
                <a:t>f t </a:t>
              </a:r>
              <a:r>
                <a:rPr lang="en-US" sz="2400" b="0" i="1" kern="0" dirty="0">
                  <a:solidFill>
                    <a:srgbClr val="0070C0"/>
                  </a:solidFill>
                </a:rPr>
                <a:t>/ N ) - </a:t>
              </a:r>
              <a:r>
                <a:rPr lang="en-US" sz="2400" b="0" i="1" kern="0" dirty="0" err="1">
                  <a:solidFill>
                    <a:srgbClr val="0070C0"/>
                  </a:solidFill>
                </a:rPr>
                <a:t>i</a:t>
              </a:r>
              <a:r>
                <a:rPr lang="en-US" sz="2400" b="0" i="1" kern="0" dirty="0">
                  <a:solidFill>
                    <a:srgbClr val="0070C0"/>
                  </a:solidFill>
                </a:rPr>
                <a:t> sin( </a:t>
              </a:r>
              <a:r>
                <a:rPr lang="en-US" sz="2400" b="0" i="1" kern="0" dirty="0" smtClean="0">
                  <a:solidFill>
                    <a:srgbClr val="0070C0"/>
                  </a:solidFill>
                </a:rPr>
                <a:t>2</a:t>
              </a:r>
              <a:r>
                <a:rPr lang="en-US" sz="3200" b="0" i="1" kern="0" dirty="0" smtClean="0">
                  <a:solidFill>
                    <a:srgbClr val="0070C0"/>
                  </a:solidFill>
                  <a:latin typeface="Symbol" pitchFamily="18" charset="2"/>
                </a:rPr>
                <a:t>p </a:t>
              </a:r>
              <a:r>
                <a:rPr lang="en-US" sz="2400" b="0" i="1" kern="0" dirty="0" smtClean="0">
                  <a:solidFill>
                    <a:srgbClr val="0070C0"/>
                  </a:solidFill>
                </a:rPr>
                <a:t>f t </a:t>
              </a:r>
              <a:r>
                <a:rPr lang="en-US" sz="2400" b="0" i="1" kern="0" dirty="0">
                  <a:solidFill>
                    <a:srgbClr val="0070C0"/>
                  </a:solidFill>
                </a:rPr>
                <a:t>/ N ) </a:t>
              </a:r>
              <a:r>
                <a:rPr lang="en-US" sz="2400" b="0" i="1" kern="0" dirty="0">
                  <a:solidFill>
                    <a:prstClr val="black"/>
                  </a:solidFill>
                </a:rPr>
                <a:t>]</a:t>
              </a:r>
            </a:p>
          </p:txBody>
        </p:sp>
        <p:sp>
          <p:nvSpPr>
            <p:cNvPr id="32" name="TextBox 31"/>
            <p:cNvSpPr txBox="1"/>
            <p:nvPr/>
          </p:nvSpPr>
          <p:spPr>
            <a:xfrm>
              <a:off x="2417036" y="3310723"/>
              <a:ext cx="612990" cy="769441"/>
            </a:xfrm>
            <a:prstGeom prst="rect">
              <a:avLst/>
            </a:prstGeom>
            <a:noFill/>
          </p:spPr>
          <p:txBody>
            <a:bodyPr wrap="square" rtlCol="0">
              <a:spAutoFit/>
            </a:bodyPr>
            <a:lstStyle/>
            <a:p>
              <a:r>
                <a:rPr lang="en-US" sz="2400" b="0" i="1" dirty="0" smtClean="0">
                  <a:solidFill>
                    <a:prstClr val="black"/>
                  </a:solidFill>
                </a:rPr>
                <a:t> </a:t>
              </a:r>
              <a:r>
                <a:rPr lang="en-US" sz="4400" b="0" dirty="0" smtClean="0">
                  <a:solidFill>
                    <a:prstClr val="black"/>
                  </a:solidFill>
                  <a:latin typeface="Symbol" panose="05050102010706020507" pitchFamily="18" charset="2"/>
                </a:rPr>
                <a:t>S</a:t>
              </a:r>
              <a:endParaRPr lang="en-US" sz="2400" b="0" i="1" dirty="0">
                <a:solidFill>
                  <a:prstClr val="black"/>
                </a:solidFill>
              </a:endParaRPr>
            </a:p>
          </p:txBody>
        </p:sp>
        <p:sp>
          <p:nvSpPr>
            <p:cNvPr id="33" name="TextBox 32"/>
            <p:cNvSpPr txBox="1"/>
            <p:nvPr/>
          </p:nvSpPr>
          <p:spPr>
            <a:xfrm>
              <a:off x="1145667" y="3363778"/>
              <a:ext cx="1283437" cy="707886"/>
            </a:xfrm>
            <a:prstGeom prst="rect">
              <a:avLst/>
            </a:prstGeom>
            <a:noFill/>
          </p:spPr>
          <p:txBody>
            <a:bodyPr wrap="square" rtlCol="0">
              <a:spAutoFit/>
            </a:bodyPr>
            <a:lstStyle/>
            <a:p>
              <a:r>
                <a:rPr lang="en-US" sz="4000" b="0" i="1" dirty="0" smtClean="0">
                  <a:solidFill>
                    <a:prstClr val="black"/>
                  </a:solidFill>
                  <a:latin typeface="Monotype Corsiva" panose="03010101010201010101" pitchFamily="66" charset="0"/>
                  <a:ea typeface="Batang" panose="02030600000101010101" pitchFamily="18" charset="-127"/>
                </a:rPr>
                <a:t>X</a:t>
              </a:r>
              <a:r>
                <a:rPr lang="en-US" sz="2400" b="0" i="1" dirty="0" smtClean="0">
                  <a:solidFill>
                    <a:prstClr val="black"/>
                  </a:solidFill>
                </a:rPr>
                <a:t>(f)  = </a:t>
              </a:r>
              <a:endParaRPr lang="en-US" sz="2400" b="0" i="1" dirty="0">
                <a:solidFill>
                  <a:prstClr val="black"/>
                </a:solidFill>
              </a:endParaRPr>
            </a:p>
          </p:txBody>
        </p:sp>
      </p:grpSp>
      <p:sp>
        <p:nvSpPr>
          <p:cNvPr id="34" name="Text Box 3"/>
          <p:cNvSpPr txBox="1">
            <a:spLocks noChangeArrowheads="1"/>
          </p:cNvSpPr>
          <p:nvPr/>
        </p:nvSpPr>
        <p:spPr bwMode="auto">
          <a:xfrm>
            <a:off x="990601" y="4198630"/>
            <a:ext cx="3276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eaLnBrk="1" fontAlgn="auto" hangingPunct="1">
              <a:spcBef>
                <a:spcPts val="0"/>
              </a:spcBef>
              <a:spcAft>
                <a:spcPts val="0"/>
              </a:spcAft>
              <a:defRPr/>
            </a:pPr>
            <a:r>
              <a:rPr lang="en-US" sz="2400" b="0" i="1" kern="0" dirty="0" smtClean="0">
                <a:solidFill>
                  <a:prstClr val="black"/>
                </a:solidFill>
              </a:rPr>
              <a:t>c </a:t>
            </a:r>
            <a:r>
              <a:rPr lang="en-US" sz="2400" b="0" i="1" kern="0" dirty="0">
                <a:solidFill>
                  <a:prstClr val="black"/>
                </a:solidFill>
              </a:rPr>
              <a:t>[ </a:t>
            </a:r>
            <a:r>
              <a:rPr lang="en-US" sz="2400" b="0" i="1" kern="0" dirty="0">
                <a:solidFill>
                  <a:srgbClr val="0070C0"/>
                </a:solidFill>
              </a:rPr>
              <a:t>cos( </a:t>
            </a:r>
            <a:r>
              <a:rPr lang="en-US" sz="2400" b="0" i="1" kern="0" dirty="0" smtClean="0">
                <a:solidFill>
                  <a:srgbClr val="0070C0"/>
                </a:solidFill>
              </a:rPr>
              <a:t>r ) </a:t>
            </a:r>
            <a:r>
              <a:rPr lang="en-US" sz="2400" b="0" i="1" kern="0" dirty="0">
                <a:solidFill>
                  <a:srgbClr val="0070C0"/>
                </a:solidFill>
              </a:rPr>
              <a:t>- </a:t>
            </a:r>
            <a:r>
              <a:rPr lang="en-US" sz="2400" b="0" i="1" kern="0" dirty="0" err="1">
                <a:solidFill>
                  <a:srgbClr val="0070C0"/>
                </a:solidFill>
              </a:rPr>
              <a:t>i</a:t>
            </a:r>
            <a:r>
              <a:rPr lang="en-US" sz="2400" b="0" i="1" kern="0" dirty="0">
                <a:solidFill>
                  <a:srgbClr val="0070C0"/>
                </a:solidFill>
              </a:rPr>
              <a:t> sin( </a:t>
            </a:r>
            <a:r>
              <a:rPr lang="en-US" sz="2400" b="0" i="1" kern="0" dirty="0" smtClean="0">
                <a:solidFill>
                  <a:srgbClr val="0070C0"/>
                </a:solidFill>
              </a:rPr>
              <a:t>r ) </a:t>
            </a:r>
            <a:r>
              <a:rPr lang="en-US" sz="2400" b="0" i="1" kern="0" dirty="0" smtClean="0">
                <a:solidFill>
                  <a:prstClr val="black"/>
                </a:solidFill>
              </a:rPr>
              <a:t>]</a:t>
            </a:r>
            <a:endParaRPr lang="en-US" sz="2400" b="0" i="1" kern="0" dirty="0">
              <a:solidFill>
                <a:prstClr val="black"/>
              </a:solidFill>
            </a:endParaRPr>
          </a:p>
        </p:txBody>
      </p:sp>
      <p:sp>
        <p:nvSpPr>
          <p:cNvPr id="35" name="TextBox 34"/>
          <p:cNvSpPr txBox="1"/>
          <p:nvPr/>
        </p:nvSpPr>
        <p:spPr>
          <a:xfrm>
            <a:off x="4478216" y="3998893"/>
            <a:ext cx="4114800" cy="954107"/>
          </a:xfrm>
          <a:prstGeom prst="rect">
            <a:avLst/>
          </a:prstGeom>
          <a:noFill/>
        </p:spPr>
        <p:txBody>
          <a:bodyPr wrap="square" rtlCol="0">
            <a:spAutoFit/>
          </a:bodyPr>
          <a:lstStyle/>
          <a:p>
            <a:pPr>
              <a:spcBef>
                <a:spcPts val="0"/>
              </a:spcBef>
            </a:pPr>
            <a:r>
              <a:rPr lang="en-US" sz="2000" b="0" i="1" dirty="0" smtClean="0">
                <a:solidFill>
                  <a:srgbClr val="E7E6E6">
                    <a:lumMod val="25000"/>
                  </a:srgbClr>
                </a:solidFill>
              </a:rPr>
              <a:t>Every term added together to give </a:t>
            </a:r>
            <a:r>
              <a:rPr lang="en-US" sz="3600" b="0" i="1" dirty="0">
                <a:solidFill>
                  <a:srgbClr val="E7E6E6">
                    <a:lumMod val="25000"/>
                  </a:srgbClr>
                </a:solidFill>
                <a:latin typeface="Monotype Corsiva" panose="03010101010201010101" pitchFamily="66" charset="0"/>
                <a:ea typeface="Batang" panose="02030600000101010101" pitchFamily="18" charset="-127"/>
              </a:rPr>
              <a:t>X</a:t>
            </a:r>
            <a:r>
              <a:rPr lang="en-US" sz="2000" b="0" i="1" dirty="0">
                <a:solidFill>
                  <a:srgbClr val="E7E6E6">
                    <a:lumMod val="25000"/>
                  </a:srgbClr>
                </a:solidFill>
              </a:rPr>
              <a:t>(f) </a:t>
            </a:r>
            <a:r>
              <a:rPr lang="en-US" sz="2000" b="0" i="1" dirty="0" smtClean="0">
                <a:solidFill>
                  <a:srgbClr val="E7E6E6">
                    <a:lumMod val="25000"/>
                  </a:srgbClr>
                </a:solidFill>
              </a:rPr>
              <a:t>in the FT is of this form.</a:t>
            </a:r>
            <a:endParaRPr lang="en-US" sz="2000" b="0" i="1" dirty="0">
              <a:solidFill>
                <a:srgbClr val="E7E6E6">
                  <a:lumMod val="25000"/>
                </a:srgbClr>
              </a:solidFill>
            </a:endParaRPr>
          </a:p>
        </p:txBody>
      </p:sp>
      <p:sp>
        <p:nvSpPr>
          <p:cNvPr id="36" name="TextBox 35"/>
          <p:cNvSpPr txBox="1"/>
          <p:nvPr/>
        </p:nvSpPr>
        <p:spPr>
          <a:xfrm>
            <a:off x="4501662" y="5132696"/>
            <a:ext cx="4337538" cy="707886"/>
          </a:xfrm>
          <a:prstGeom prst="rect">
            <a:avLst/>
          </a:prstGeom>
          <a:noFill/>
        </p:spPr>
        <p:txBody>
          <a:bodyPr wrap="square" rtlCol="0">
            <a:spAutoFit/>
          </a:bodyPr>
          <a:lstStyle/>
          <a:p>
            <a:r>
              <a:rPr lang="en-US" sz="2000" b="0" i="1" dirty="0" smtClean="0">
                <a:solidFill>
                  <a:srgbClr val="E7E6E6">
                    <a:lumMod val="25000"/>
                  </a:srgbClr>
                </a:solidFill>
              </a:rPr>
              <a:t>The squared absolute value of these </a:t>
            </a:r>
            <a:r>
              <a:rPr lang="en-US" sz="2000" b="0" i="1" dirty="0" smtClean="0">
                <a:solidFill>
                  <a:srgbClr val="0070C0"/>
                </a:solidFill>
              </a:rPr>
              <a:t>Fourier terms </a:t>
            </a:r>
            <a:r>
              <a:rPr lang="en-US" sz="2000" b="0" i="1" dirty="0" smtClean="0">
                <a:solidFill>
                  <a:srgbClr val="E7E6E6">
                    <a:lumMod val="25000"/>
                  </a:srgbClr>
                </a:solidFill>
              </a:rPr>
              <a:t>will always be 1.</a:t>
            </a:r>
            <a:endParaRPr lang="en-US" sz="2000" b="0" i="1" dirty="0">
              <a:solidFill>
                <a:srgbClr val="E7E6E6">
                  <a:lumMod val="25000"/>
                </a:srgbClr>
              </a:solidFill>
            </a:endParaRPr>
          </a:p>
        </p:txBody>
      </p:sp>
      <p:sp>
        <p:nvSpPr>
          <p:cNvPr id="37" name="Text Box 3"/>
          <p:cNvSpPr txBox="1">
            <a:spLocks noChangeArrowheads="1"/>
          </p:cNvSpPr>
          <p:nvPr/>
        </p:nvSpPr>
        <p:spPr bwMode="auto">
          <a:xfrm>
            <a:off x="29571" y="5144869"/>
            <a:ext cx="43492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eaLnBrk="1" fontAlgn="auto" hangingPunct="1">
              <a:spcBef>
                <a:spcPts val="0"/>
              </a:spcBef>
              <a:spcAft>
                <a:spcPts val="0"/>
              </a:spcAft>
              <a:defRPr/>
            </a:pPr>
            <a:r>
              <a:rPr lang="en-US" sz="3600" b="0" i="1" kern="0" dirty="0" smtClean="0">
                <a:solidFill>
                  <a:prstClr val="black"/>
                </a:solidFill>
              </a:rPr>
              <a:t>|</a:t>
            </a:r>
            <a:r>
              <a:rPr lang="en-US" sz="2400" b="0" i="1" kern="0" dirty="0" smtClean="0">
                <a:solidFill>
                  <a:prstClr val="black"/>
                </a:solidFill>
              </a:rPr>
              <a:t> c</a:t>
            </a:r>
            <a:r>
              <a:rPr lang="en-US" sz="2800" b="0" i="1" kern="0" baseline="30000" dirty="0" smtClean="0">
                <a:solidFill>
                  <a:prstClr val="black"/>
                </a:solidFill>
              </a:rPr>
              <a:t>2</a:t>
            </a:r>
            <a:r>
              <a:rPr lang="en-US" sz="2400" b="0" i="1" kern="0" dirty="0">
                <a:solidFill>
                  <a:prstClr val="black"/>
                </a:solidFill>
              </a:rPr>
              <a:t> </a:t>
            </a:r>
            <a:r>
              <a:rPr lang="en-US" sz="3600" b="0" i="1" kern="0" dirty="0" smtClean="0">
                <a:solidFill>
                  <a:prstClr val="black"/>
                </a:solidFill>
              </a:rPr>
              <a:t>|</a:t>
            </a:r>
            <a:r>
              <a:rPr lang="en-US" sz="2400" b="0" i="1" kern="0" dirty="0" smtClean="0">
                <a:solidFill>
                  <a:prstClr val="black"/>
                </a:solidFill>
              </a:rPr>
              <a:t>   </a:t>
            </a:r>
            <a:r>
              <a:rPr lang="en-US" sz="3600" b="0" i="1" kern="0" dirty="0" smtClean="0">
                <a:solidFill>
                  <a:prstClr val="black"/>
                </a:solidFill>
              </a:rPr>
              <a:t>|</a:t>
            </a:r>
            <a:r>
              <a:rPr lang="en-US" sz="2400" b="0" i="1" kern="0" dirty="0" smtClean="0">
                <a:solidFill>
                  <a:prstClr val="black"/>
                </a:solidFill>
              </a:rPr>
              <a:t>[ </a:t>
            </a:r>
            <a:r>
              <a:rPr lang="en-US" sz="2400" b="0" i="1" kern="0" dirty="0">
                <a:solidFill>
                  <a:srgbClr val="0070C0"/>
                </a:solidFill>
              </a:rPr>
              <a:t>cos( </a:t>
            </a:r>
            <a:r>
              <a:rPr lang="en-US" sz="2400" b="0" i="1" kern="0" dirty="0" smtClean="0">
                <a:solidFill>
                  <a:srgbClr val="0070C0"/>
                </a:solidFill>
              </a:rPr>
              <a:t>r ) </a:t>
            </a:r>
            <a:r>
              <a:rPr lang="en-US" sz="2400" b="0" i="1" kern="0" dirty="0">
                <a:solidFill>
                  <a:srgbClr val="0070C0"/>
                </a:solidFill>
              </a:rPr>
              <a:t>- </a:t>
            </a:r>
            <a:r>
              <a:rPr lang="en-US" sz="2400" b="0" i="1" kern="0" dirty="0" err="1">
                <a:solidFill>
                  <a:srgbClr val="0070C0"/>
                </a:solidFill>
              </a:rPr>
              <a:t>i</a:t>
            </a:r>
            <a:r>
              <a:rPr lang="en-US" sz="2400" b="0" i="1" kern="0" dirty="0">
                <a:solidFill>
                  <a:srgbClr val="0070C0"/>
                </a:solidFill>
              </a:rPr>
              <a:t> sin( </a:t>
            </a:r>
            <a:r>
              <a:rPr lang="en-US" sz="2400" b="0" i="1" kern="0" dirty="0" smtClean="0">
                <a:solidFill>
                  <a:srgbClr val="0070C0"/>
                </a:solidFill>
              </a:rPr>
              <a:t>r ) </a:t>
            </a:r>
            <a:r>
              <a:rPr lang="en-US" sz="2400" b="0" i="1" kern="0" dirty="0" smtClean="0">
                <a:solidFill>
                  <a:prstClr val="black"/>
                </a:solidFill>
              </a:rPr>
              <a:t>] </a:t>
            </a:r>
            <a:r>
              <a:rPr lang="en-US" sz="3600" b="0" i="1" kern="0" dirty="0" smtClean="0">
                <a:solidFill>
                  <a:prstClr val="black"/>
                </a:solidFill>
              </a:rPr>
              <a:t>|</a:t>
            </a:r>
            <a:r>
              <a:rPr lang="en-US" sz="2800" b="0" i="1" kern="0" baseline="60000" dirty="0" smtClean="0">
                <a:solidFill>
                  <a:prstClr val="black"/>
                </a:solidFill>
              </a:rPr>
              <a:t>2</a:t>
            </a:r>
            <a:endParaRPr lang="en-US" sz="2800" b="0" i="1" kern="0" baseline="60000" dirty="0">
              <a:solidFill>
                <a:prstClr val="black"/>
              </a:solidFill>
            </a:endParaRPr>
          </a:p>
        </p:txBody>
      </p:sp>
    </p:spTree>
    <p:extLst>
      <p:ext uri="{BB962C8B-B14F-4D97-AF65-F5344CB8AC3E}">
        <p14:creationId xmlns:p14="http://schemas.microsoft.com/office/powerpoint/2010/main" val="274686311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 Box 8"/>
          <p:cNvSpPr txBox="1">
            <a:spLocks noChangeArrowheads="1"/>
          </p:cNvSpPr>
          <p:nvPr/>
        </p:nvSpPr>
        <p:spPr bwMode="auto">
          <a:xfrm>
            <a:off x="533400" y="3137829"/>
            <a:ext cx="40151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000" dirty="0" smtClean="0">
                <a:solidFill>
                  <a:srgbClr val="002060"/>
                </a:solidFill>
                <a:latin typeface="Monotype Corsiva" panose="03010101010201010101" pitchFamily="66" charset="0"/>
              </a:rPr>
              <a:t>F</a:t>
            </a:r>
            <a:r>
              <a:rPr lang="en-US" altLang="en-US" sz="3200" b="0" dirty="0" smtClean="0">
                <a:solidFill>
                  <a:srgbClr val="002060"/>
                </a:solidFill>
                <a:latin typeface="Monotype Corsiva" panose="03010101010201010101" pitchFamily="66" charset="0"/>
              </a:rPr>
              <a:t>( </a:t>
            </a:r>
            <a:r>
              <a:rPr lang="en-US" altLang="en-US" sz="3200" b="0" dirty="0" smtClean="0">
                <a:solidFill>
                  <a:srgbClr val="002060"/>
                </a:solidFill>
                <a:latin typeface="Times New Roman" panose="02020603050405020304" pitchFamily="18" charset="0"/>
              </a:rPr>
              <a:t>a</a:t>
            </a:r>
            <a:r>
              <a:rPr lang="en-US" altLang="en-US" sz="3200" b="0" baseline="-25000" dirty="0" smtClean="0">
                <a:solidFill>
                  <a:srgbClr val="002060"/>
                </a:solidFill>
                <a:latin typeface="Times New Roman" panose="02020603050405020304" pitchFamily="18" charset="0"/>
              </a:rPr>
              <a:t>t </a:t>
            </a:r>
            <a:r>
              <a:rPr lang="en-US" altLang="en-US" sz="1400" b="0" dirty="0" smtClean="0">
                <a:solidFill>
                  <a:srgbClr val="002060"/>
                </a:solidFill>
                <a:latin typeface="Arial" panose="020B0604020202020204" pitchFamily="34" charset="0"/>
              </a:rPr>
              <a:t>●</a:t>
            </a:r>
            <a:r>
              <a:rPr lang="en-US" altLang="en-US" sz="3200" b="0" dirty="0" smtClean="0">
                <a:solidFill>
                  <a:srgbClr val="002060"/>
                </a:solidFill>
                <a:latin typeface="Monotype Corsiva" panose="03010101010201010101" pitchFamily="66" charset="0"/>
              </a:rPr>
              <a:t> </a:t>
            </a:r>
            <a:r>
              <a:rPr lang="en-US" altLang="en-US" sz="3200" b="0" dirty="0" err="1" smtClean="0">
                <a:solidFill>
                  <a:srgbClr val="002060"/>
                </a:solidFill>
                <a:latin typeface="Times New Roman" panose="02020603050405020304" pitchFamily="18" charset="0"/>
              </a:rPr>
              <a:t>b</a:t>
            </a:r>
            <a:r>
              <a:rPr lang="en-US" altLang="en-US" sz="3200" b="0" baseline="-25000" dirty="0" err="1" smtClean="0">
                <a:solidFill>
                  <a:srgbClr val="002060"/>
                </a:solidFill>
                <a:latin typeface="Times New Roman" panose="02020603050405020304" pitchFamily="18" charset="0"/>
              </a:rPr>
              <a:t>t</a:t>
            </a:r>
            <a:r>
              <a:rPr lang="en-US" altLang="en-US" sz="3200" b="0" dirty="0" smtClean="0">
                <a:solidFill>
                  <a:srgbClr val="002060"/>
                </a:solidFill>
                <a:latin typeface="Times New Roman" panose="02020603050405020304" pitchFamily="18" charset="0"/>
              </a:rPr>
              <a:t> </a:t>
            </a:r>
            <a:r>
              <a:rPr lang="en-US" altLang="en-US" sz="3200" b="0" dirty="0" smtClean="0">
                <a:solidFill>
                  <a:srgbClr val="002060"/>
                </a:solidFill>
                <a:latin typeface="Monotype Corsiva" panose="03010101010201010101" pitchFamily="66" charset="0"/>
              </a:rPr>
              <a:t>)  =  </a:t>
            </a:r>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 B</a:t>
            </a:r>
            <a:r>
              <a:rPr lang="en-US" altLang="en-US" sz="3200" b="0" baseline="-25000" dirty="0" smtClean="0">
                <a:solidFill>
                  <a:srgbClr val="002060"/>
                </a:solidFill>
                <a:latin typeface="Times New Roman" panose="02020603050405020304" pitchFamily="18" charset="0"/>
              </a:rPr>
              <a:t>f</a:t>
            </a:r>
          </a:p>
        </p:txBody>
      </p:sp>
      <p:grpSp>
        <p:nvGrpSpPr>
          <p:cNvPr id="3" name="Group 2"/>
          <p:cNvGrpSpPr/>
          <p:nvPr/>
        </p:nvGrpSpPr>
        <p:grpSpPr>
          <a:xfrm>
            <a:off x="685800" y="1358690"/>
            <a:ext cx="6934200" cy="707886"/>
            <a:chOff x="685800" y="734502"/>
            <a:chExt cx="6934200" cy="707886"/>
          </a:xfrm>
        </p:grpSpPr>
        <p:sp>
          <p:nvSpPr>
            <p:cNvPr id="9"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0000"/>
                  </a:solidFill>
                  <a:latin typeface="Monotype Corsiva" panose="03010101010201010101" pitchFamily="66" charset="0"/>
                </a:rPr>
                <a:t>F</a:t>
              </a:r>
              <a:r>
                <a:rPr lang="en-US" altLang="en-US" sz="3200" b="0" dirty="0" smtClean="0">
                  <a:solidFill>
                    <a:srgbClr val="000000"/>
                  </a:solidFill>
                  <a:latin typeface="Monotype Corsiva" panose="03010101010201010101" pitchFamily="66" charset="0"/>
                </a:rPr>
                <a:t>( </a:t>
              </a:r>
              <a:r>
                <a:rPr lang="en-US" altLang="en-US" sz="3200" b="0" dirty="0" smtClean="0">
                  <a:solidFill>
                    <a:srgbClr val="000000"/>
                  </a:solidFill>
                  <a:latin typeface="Times New Roman" panose="02020603050405020304" pitchFamily="18" charset="0"/>
                </a:rPr>
                <a:t>a</a:t>
              </a:r>
              <a:r>
                <a:rPr lang="en-US" altLang="en-US" sz="3200" b="0" baseline="-25000" dirty="0" smtClean="0">
                  <a:solidFill>
                    <a:srgbClr val="000000"/>
                  </a:solidFill>
                  <a:latin typeface="Times New Roman" panose="02020603050405020304" pitchFamily="18" charset="0"/>
                </a:rPr>
                <a:t>t </a:t>
              </a:r>
              <a:r>
                <a:rPr lang="en-US" altLang="en-US" sz="3200" b="0" dirty="0" smtClean="0">
                  <a:solidFill>
                    <a:srgbClr val="000000"/>
                  </a:solidFill>
                  <a:latin typeface="Monotype Corsiva" panose="03010101010201010101" pitchFamily="66" charset="0"/>
                </a:rPr>
                <a:t>) = </a:t>
              </a:r>
              <a:r>
                <a:rPr lang="en-US" altLang="en-US" sz="3200" b="0" dirty="0" err="1" smtClean="0">
                  <a:solidFill>
                    <a:srgbClr val="000000"/>
                  </a:solidFill>
                  <a:latin typeface="Times New Roman" panose="02020603050405020304" pitchFamily="18" charset="0"/>
                </a:rPr>
                <a:t>A</a:t>
              </a:r>
              <a:r>
                <a:rPr lang="en-US" altLang="en-US" sz="3200" b="0" baseline="-25000" dirty="0" err="1" smtClean="0">
                  <a:solidFill>
                    <a:srgbClr val="000000"/>
                  </a:solidFill>
                  <a:latin typeface="Times New Roman" panose="02020603050405020304" pitchFamily="18" charset="0"/>
                </a:rPr>
                <a:t>f</a:t>
              </a:r>
              <a:r>
                <a:rPr lang="en-US" altLang="en-US" sz="3200" b="0" dirty="0" smtClean="0">
                  <a:solidFill>
                    <a:srgbClr val="000000"/>
                  </a:solidFill>
                  <a:latin typeface="Times New Roman" panose="02020603050405020304" pitchFamily="18" charset="0"/>
                </a:rPr>
                <a:t> </a:t>
              </a:r>
              <a:endParaRPr lang="en-US" altLang="en-US" sz="3200" b="0" baseline="-25000" dirty="0" smtClean="0">
                <a:solidFill>
                  <a:srgbClr val="000000"/>
                </a:solidFill>
                <a:latin typeface="Times New Roman" panose="02020603050405020304" pitchFamily="18" charset="0"/>
              </a:endParaRPr>
            </a:p>
          </p:txBody>
        </p:sp>
        <p:sp>
          <p:nvSpPr>
            <p:cNvPr id="2" name="TextBox 1"/>
            <p:cNvSpPr txBox="1"/>
            <p:nvPr/>
          </p:nvSpPr>
          <p:spPr>
            <a:xfrm>
              <a:off x="2743200" y="744494"/>
              <a:ext cx="4876800" cy="584775"/>
            </a:xfrm>
            <a:prstGeom prst="rect">
              <a:avLst/>
            </a:prstGeom>
            <a:noFill/>
          </p:spPr>
          <p:txBody>
            <a:bodyPr wrap="square" rtlCol="0">
              <a:spAutoFit/>
            </a:bodyPr>
            <a:lstStyle/>
            <a:p>
              <a:r>
                <a:rPr lang="en-US" sz="1800" b="0" dirty="0">
                  <a:solidFill>
                    <a:prstClr val="black"/>
                  </a:solidFill>
                </a:rPr>
                <a:t>t</a:t>
              </a:r>
              <a:r>
                <a:rPr lang="en-US" sz="1800" b="0" dirty="0" smtClean="0">
                  <a:solidFill>
                    <a:prstClr val="black"/>
                  </a:solidFill>
                </a:rPr>
                <a:t>he Fourier Transform of </a:t>
              </a:r>
              <a:r>
                <a:rPr lang="en-US" altLang="en-US" sz="3200" b="0" dirty="0">
                  <a:solidFill>
                    <a:srgbClr val="000000"/>
                  </a:solidFill>
                  <a:latin typeface="Times New Roman" panose="02020603050405020304" pitchFamily="18" charset="0"/>
                </a:rPr>
                <a:t>a</a:t>
              </a:r>
              <a:r>
                <a:rPr lang="en-US" altLang="en-US" sz="3200" b="0" baseline="-25000" dirty="0">
                  <a:solidFill>
                    <a:srgbClr val="000000"/>
                  </a:solidFill>
                  <a:latin typeface="Times New Roman" panose="02020603050405020304" pitchFamily="18" charset="0"/>
                </a:rPr>
                <a:t>t</a:t>
              </a:r>
              <a:r>
                <a:rPr lang="en-US" b="0" dirty="0" smtClean="0">
                  <a:solidFill>
                    <a:prstClr val="black"/>
                  </a:solidFill>
                </a:rPr>
                <a:t> </a:t>
              </a:r>
              <a:r>
                <a:rPr lang="en-US" sz="1800" b="0" dirty="0" smtClean="0">
                  <a:solidFill>
                    <a:prstClr val="black"/>
                  </a:solidFill>
                </a:rPr>
                <a:t>is</a:t>
              </a:r>
              <a:r>
                <a:rPr lang="en-US" b="0" dirty="0" smtClean="0">
                  <a:solidFill>
                    <a:prstClr val="black"/>
                  </a:solidFill>
                </a:rPr>
                <a:t> </a:t>
              </a:r>
              <a:r>
                <a:rPr lang="en-US" altLang="en-US" sz="3200" b="0" dirty="0" err="1" smtClean="0">
                  <a:solidFill>
                    <a:srgbClr val="000000"/>
                  </a:solidFill>
                  <a:latin typeface="Times New Roman" panose="02020603050405020304" pitchFamily="18" charset="0"/>
                </a:rPr>
                <a:t>A</a:t>
              </a:r>
              <a:r>
                <a:rPr lang="en-US" altLang="en-US" sz="3200" b="0" baseline="-25000" dirty="0" err="1" smtClean="0">
                  <a:solidFill>
                    <a:srgbClr val="000000"/>
                  </a:solidFill>
                  <a:latin typeface="Times New Roman" panose="02020603050405020304" pitchFamily="18" charset="0"/>
                </a:rPr>
                <a:t>f</a:t>
              </a:r>
              <a:r>
                <a:rPr lang="en-US" b="0" dirty="0" smtClean="0">
                  <a:solidFill>
                    <a:prstClr val="black"/>
                  </a:solidFill>
                </a:rPr>
                <a:t>  </a:t>
              </a:r>
              <a:endParaRPr lang="en-US" b="0" dirty="0">
                <a:solidFill>
                  <a:prstClr val="black"/>
                </a:solidFill>
              </a:endParaRPr>
            </a:p>
          </p:txBody>
        </p:sp>
      </p:grpSp>
      <p:grpSp>
        <p:nvGrpSpPr>
          <p:cNvPr id="19" name="Group 18"/>
          <p:cNvGrpSpPr/>
          <p:nvPr/>
        </p:nvGrpSpPr>
        <p:grpSpPr>
          <a:xfrm>
            <a:off x="685800" y="1870297"/>
            <a:ext cx="6934200" cy="707886"/>
            <a:chOff x="685800" y="734502"/>
            <a:chExt cx="6934200" cy="707886"/>
          </a:xfrm>
        </p:grpSpPr>
        <p:sp>
          <p:nvSpPr>
            <p:cNvPr id="20" name="Text Box 4"/>
            <p:cNvSpPr txBox="1">
              <a:spLocks noChangeArrowheads="1"/>
            </p:cNvSpPr>
            <p:nvPr/>
          </p:nvSpPr>
          <p:spPr bwMode="auto">
            <a:xfrm>
              <a:off x="685800" y="734502"/>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smtClean="0">
                  <a:solidFill>
                    <a:srgbClr val="000000"/>
                  </a:solidFill>
                  <a:latin typeface="Monotype Corsiva" panose="03010101010201010101" pitchFamily="66" charset="0"/>
                </a:rPr>
                <a:t>F</a:t>
              </a:r>
              <a:r>
                <a:rPr lang="en-US" altLang="en-US" sz="3200" b="0" dirty="0" smtClean="0">
                  <a:solidFill>
                    <a:srgbClr val="000000"/>
                  </a:solidFill>
                  <a:latin typeface="Monotype Corsiva" panose="03010101010201010101" pitchFamily="66" charset="0"/>
                </a:rPr>
                <a:t>( </a:t>
              </a:r>
              <a:r>
                <a:rPr lang="en-US" altLang="en-US" sz="3200" b="0" dirty="0" err="1" smtClean="0">
                  <a:solidFill>
                    <a:srgbClr val="000000"/>
                  </a:solidFill>
                  <a:latin typeface="Times New Roman" panose="02020603050405020304" pitchFamily="18" charset="0"/>
                </a:rPr>
                <a:t>b</a:t>
              </a:r>
              <a:r>
                <a:rPr lang="en-US" altLang="en-US" sz="3200" b="0" baseline="-25000" dirty="0" err="1" smtClean="0">
                  <a:solidFill>
                    <a:srgbClr val="000000"/>
                  </a:solidFill>
                  <a:latin typeface="Times New Roman" panose="02020603050405020304" pitchFamily="18" charset="0"/>
                </a:rPr>
                <a:t>t</a:t>
              </a:r>
              <a:r>
                <a:rPr lang="en-US" altLang="en-US" sz="3200" b="0" baseline="-25000" dirty="0" smtClean="0">
                  <a:solidFill>
                    <a:srgbClr val="000000"/>
                  </a:solidFill>
                  <a:latin typeface="Times New Roman" panose="02020603050405020304" pitchFamily="18" charset="0"/>
                </a:rPr>
                <a:t> </a:t>
              </a:r>
              <a:r>
                <a:rPr lang="en-US" altLang="en-US" sz="3200" b="0" dirty="0" smtClean="0">
                  <a:solidFill>
                    <a:srgbClr val="000000"/>
                  </a:solidFill>
                  <a:latin typeface="Monotype Corsiva" panose="03010101010201010101" pitchFamily="66" charset="0"/>
                </a:rPr>
                <a:t>) = </a:t>
              </a:r>
              <a:r>
                <a:rPr lang="en-US" altLang="en-US" sz="3200" b="0" dirty="0">
                  <a:solidFill>
                    <a:srgbClr val="000000"/>
                  </a:solidFill>
                  <a:latin typeface="Times New Roman" panose="02020603050405020304" pitchFamily="18" charset="0"/>
                </a:rPr>
                <a:t>B</a:t>
              </a:r>
              <a:r>
                <a:rPr lang="en-US" altLang="en-US" sz="3200" b="0" baseline="-25000" dirty="0" smtClean="0">
                  <a:solidFill>
                    <a:srgbClr val="000000"/>
                  </a:solidFill>
                  <a:latin typeface="Times New Roman" panose="02020603050405020304" pitchFamily="18" charset="0"/>
                </a:rPr>
                <a:t>f</a:t>
              </a:r>
              <a:r>
                <a:rPr lang="en-US" altLang="en-US" sz="3200" b="0" dirty="0" smtClean="0">
                  <a:solidFill>
                    <a:srgbClr val="000000"/>
                  </a:solidFill>
                  <a:latin typeface="Times New Roman" panose="02020603050405020304" pitchFamily="18" charset="0"/>
                </a:rPr>
                <a:t> </a:t>
              </a:r>
              <a:endParaRPr lang="en-US" altLang="en-US" sz="3200" b="0" baseline="-25000" dirty="0" smtClean="0">
                <a:solidFill>
                  <a:srgbClr val="000000"/>
                </a:solidFill>
                <a:latin typeface="Times New Roman" panose="02020603050405020304" pitchFamily="18" charset="0"/>
              </a:endParaRPr>
            </a:p>
          </p:txBody>
        </p:sp>
        <p:sp>
          <p:nvSpPr>
            <p:cNvPr id="21" name="TextBox 20"/>
            <p:cNvSpPr txBox="1"/>
            <p:nvPr/>
          </p:nvSpPr>
          <p:spPr>
            <a:xfrm>
              <a:off x="2743200" y="744494"/>
              <a:ext cx="4876800" cy="584775"/>
            </a:xfrm>
            <a:prstGeom prst="rect">
              <a:avLst/>
            </a:prstGeom>
            <a:noFill/>
          </p:spPr>
          <p:txBody>
            <a:bodyPr wrap="square" rtlCol="0">
              <a:spAutoFit/>
            </a:bodyPr>
            <a:lstStyle/>
            <a:p>
              <a:r>
                <a:rPr lang="en-US" sz="1800" b="0" dirty="0">
                  <a:solidFill>
                    <a:prstClr val="black"/>
                  </a:solidFill>
                </a:rPr>
                <a:t>t</a:t>
              </a:r>
              <a:r>
                <a:rPr lang="en-US" sz="1800" b="0" dirty="0" smtClean="0">
                  <a:solidFill>
                    <a:prstClr val="black"/>
                  </a:solidFill>
                </a:rPr>
                <a:t>he Fourier Transform of </a:t>
              </a:r>
              <a:r>
                <a:rPr lang="en-US" altLang="en-US" sz="3200" b="0" dirty="0" err="1" smtClean="0">
                  <a:solidFill>
                    <a:srgbClr val="000000"/>
                  </a:solidFill>
                  <a:latin typeface="Times New Roman" panose="02020603050405020304" pitchFamily="18" charset="0"/>
                </a:rPr>
                <a:t>b</a:t>
              </a:r>
              <a:r>
                <a:rPr lang="en-US" altLang="en-US" sz="3200" b="0" baseline="-25000" dirty="0" err="1" smtClean="0">
                  <a:solidFill>
                    <a:srgbClr val="000000"/>
                  </a:solidFill>
                  <a:latin typeface="Times New Roman" panose="02020603050405020304" pitchFamily="18" charset="0"/>
                </a:rPr>
                <a:t>t</a:t>
              </a:r>
              <a:r>
                <a:rPr lang="en-US" b="0" dirty="0" smtClean="0">
                  <a:solidFill>
                    <a:prstClr val="black"/>
                  </a:solidFill>
                </a:rPr>
                <a:t> </a:t>
              </a:r>
              <a:r>
                <a:rPr lang="en-US" sz="1800" b="0" dirty="0" smtClean="0">
                  <a:solidFill>
                    <a:prstClr val="black"/>
                  </a:solidFill>
                </a:rPr>
                <a:t>is</a:t>
              </a:r>
              <a:r>
                <a:rPr lang="en-US" b="0" dirty="0" smtClean="0">
                  <a:solidFill>
                    <a:prstClr val="black"/>
                  </a:solidFill>
                </a:rPr>
                <a:t> </a:t>
              </a:r>
              <a:r>
                <a:rPr lang="en-US" altLang="en-US" sz="3200" b="0" dirty="0" smtClean="0">
                  <a:solidFill>
                    <a:srgbClr val="000000"/>
                  </a:solidFill>
                  <a:latin typeface="Times New Roman" panose="02020603050405020304" pitchFamily="18" charset="0"/>
                </a:rPr>
                <a:t>B</a:t>
              </a:r>
              <a:r>
                <a:rPr lang="en-US" altLang="en-US" sz="3200" b="0" baseline="-25000" dirty="0" smtClean="0">
                  <a:solidFill>
                    <a:srgbClr val="000000"/>
                  </a:solidFill>
                  <a:latin typeface="Times New Roman" panose="02020603050405020304" pitchFamily="18" charset="0"/>
                </a:rPr>
                <a:t>f</a:t>
              </a:r>
              <a:r>
                <a:rPr lang="en-US" b="0" dirty="0" smtClean="0">
                  <a:solidFill>
                    <a:prstClr val="black"/>
                  </a:solidFill>
                </a:rPr>
                <a:t>  </a:t>
              </a:r>
              <a:endParaRPr lang="en-US" b="0" dirty="0">
                <a:solidFill>
                  <a:prstClr val="black"/>
                </a:solidFill>
              </a:endParaRPr>
            </a:p>
          </p:txBody>
        </p:sp>
      </p:grpSp>
      <p:sp>
        <p:nvSpPr>
          <p:cNvPr id="22" name="TextBox 21"/>
          <p:cNvSpPr txBox="1"/>
          <p:nvPr/>
        </p:nvSpPr>
        <p:spPr>
          <a:xfrm>
            <a:off x="4267200" y="2743200"/>
            <a:ext cx="4343400" cy="1477328"/>
          </a:xfrm>
          <a:prstGeom prst="rect">
            <a:avLst/>
          </a:prstGeom>
          <a:noFill/>
        </p:spPr>
        <p:txBody>
          <a:bodyPr wrap="square" rtlCol="0">
            <a:spAutoFit/>
          </a:bodyPr>
          <a:lstStyle/>
          <a:p>
            <a:r>
              <a:rPr lang="en-US" sz="2000" b="0" i="1" dirty="0" smtClean="0">
                <a:solidFill>
                  <a:srgbClr val="E7E6E6">
                    <a:lumMod val="25000"/>
                  </a:srgbClr>
                </a:solidFill>
              </a:rPr>
              <a:t>Convolution Theorem:</a:t>
            </a:r>
          </a:p>
          <a:p>
            <a:r>
              <a:rPr lang="en-US" sz="2000" b="0" i="1" dirty="0" smtClean="0">
                <a:solidFill>
                  <a:srgbClr val="E7E6E6">
                    <a:lumMod val="25000"/>
                  </a:srgbClr>
                </a:solidFill>
              </a:rPr>
              <a:t>Forming a product in one domain is equivalent to forming a convolution in the other. </a:t>
            </a:r>
            <a:endParaRPr lang="en-US" sz="2000" b="0" i="1" dirty="0">
              <a:solidFill>
                <a:srgbClr val="E7E6E6">
                  <a:lumMod val="25000"/>
                </a:srgbClr>
              </a:solidFill>
            </a:endParaRPr>
          </a:p>
        </p:txBody>
      </p:sp>
      <p:sp>
        <p:nvSpPr>
          <p:cNvPr id="27" name="TextBox 26"/>
          <p:cNvSpPr txBox="1"/>
          <p:nvPr/>
        </p:nvSpPr>
        <p:spPr>
          <a:xfrm>
            <a:off x="530733" y="138085"/>
            <a:ext cx="7696200" cy="10668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70C0"/>
                </a:solidFill>
                <a:latin typeface="Arial" panose="020B0604020202020204" pitchFamily="34" charset="0"/>
                <a:cs typeface="Arial" panose="020B0604020202020204" pitchFamily="34" charset="0"/>
              </a:rPr>
              <a:t>Important Attributes of the Fourier Transform</a:t>
            </a:r>
          </a:p>
          <a:p>
            <a:pPr algn="ctr" fontAlgn="auto">
              <a:spcBef>
                <a:spcPts val="0"/>
              </a:spcBef>
              <a:spcAft>
                <a:spcPts val="0"/>
              </a:spcAft>
            </a:pPr>
            <a:r>
              <a:rPr lang="en-US" sz="2000" b="0" i="1" dirty="0" smtClean="0">
                <a:solidFill>
                  <a:srgbClr val="E7E6E6">
                    <a:lumMod val="25000"/>
                  </a:srgbClr>
                </a:solidFill>
                <a:latin typeface="Arial" panose="020B0604020202020204" pitchFamily="34" charset="0"/>
                <a:cs typeface="Arial" panose="020B0604020202020204" pitchFamily="34" charset="0"/>
              </a:rPr>
              <a:t>The Fourier Transform of a Product of Two Series is the Convolution of the Fourier Transforms of the Two Series</a:t>
            </a:r>
            <a:endParaRPr lang="en-US" sz="2400" b="0" i="1" dirty="0" smtClean="0">
              <a:solidFill>
                <a:srgbClr val="0070C0"/>
              </a:solidFill>
              <a:latin typeface="Arial" panose="020B0604020202020204" pitchFamily="34" charset="0"/>
              <a:cs typeface="Arial" panose="020B0604020202020204" pitchFamily="34" charset="0"/>
            </a:endParaRPr>
          </a:p>
          <a:p>
            <a:pPr algn="ctr" fontAlgn="auto">
              <a:spcBef>
                <a:spcPts val="0"/>
              </a:spcBef>
              <a:spcAft>
                <a:spcPts val="0"/>
              </a:spcAft>
            </a:pPr>
            <a:endParaRPr lang="en-US" sz="2400" b="0" i="1" dirty="0" smtClean="0">
              <a:solidFill>
                <a:srgbClr val="0070C0"/>
              </a:solidFill>
              <a:latin typeface="Arial" panose="020B0604020202020204" pitchFamily="34" charset="0"/>
              <a:cs typeface="Arial" panose="020B0604020202020204" pitchFamily="34" charset="0"/>
            </a:endParaRPr>
          </a:p>
        </p:txBody>
      </p:sp>
      <p:grpSp>
        <p:nvGrpSpPr>
          <p:cNvPr id="7" name="Group 6"/>
          <p:cNvGrpSpPr/>
          <p:nvPr/>
        </p:nvGrpSpPr>
        <p:grpSpPr>
          <a:xfrm>
            <a:off x="1969477" y="4343400"/>
            <a:ext cx="4682562" cy="1120786"/>
            <a:chOff x="1969477" y="4495800"/>
            <a:chExt cx="4682562" cy="1120786"/>
          </a:xfrm>
        </p:grpSpPr>
        <p:sp>
          <p:nvSpPr>
            <p:cNvPr id="28" name="Text Box 8"/>
            <p:cNvSpPr txBox="1">
              <a:spLocks noChangeArrowheads="1"/>
            </p:cNvSpPr>
            <p:nvPr/>
          </p:nvSpPr>
          <p:spPr bwMode="auto">
            <a:xfrm>
              <a:off x="1969477" y="4797644"/>
              <a:ext cx="175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dirty="0" smtClean="0">
                  <a:solidFill>
                    <a:srgbClr val="002060"/>
                  </a:solidFill>
                  <a:latin typeface="Times New Roman" panose="02020603050405020304" pitchFamily="18" charset="0"/>
                </a:rPr>
                <a:t> * B</a:t>
              </a:r>
              <a:r>
                <a:rPr lang="en-US" altLang="en-US" sz="3200" b="0" baseline="-25000" dirty="0" smtClean="0">
                  <a:solidFill>
                    <a:srgbClr val="002060"/>
                  </a:solidFill>
                  <a:latin typeface="Times New Roman" panose="02020603050405020304" pitchFamily="18" charset="0"/>
                </a:rPr>
                <a:t>f</a:t>
              </a:r>
              <a:r>
                <a:rPr lang="en-US" altLang="en-US" sz="3200" b="0" dirty="0">
                  <a:solidFill>
                    <a:srgbClr val="002060"/>
                  </a:solidFill>
                  <a:latin typeface="Monotype Corsiva" panose="03010101010201010101" pitchFamily="66" charset="0"/>
                </a:rPr>
                <a:t> </a:t>
              </a:r>
              <a:r>
                <a:rPr lang="en-US" altLang="en-US" sz="3200" b="0" dirty="0" smtClean="0">
                  <a:solidFill>
                    <a:srgbClr val="002060"/>
                  </a:solidFill>
                  <a:latin typeface="Monotype Corsiva" panose="03010101010201010101" pitchFamily="66" charset="0"/>
                </a:rPr>
                <a:t> =</a:t>
              </a:r>
              <a:endParaRPr lang="en-US" altLang="en-US" sz="3200" b="0" baseline="-25000" dirty="0" smtClean="0">
                <a:solidFill>
                  <a:srgbClr val="002060"/>
                </a:solidFill>
                <a:latin typeface="Times New Roman" panose="02020603050405020304" pitchFamily="18" charset="0"/>
              </a:endParaRPr>
            </a:p>
          </p:txBody>
        </p:sp>
        <p:grpSp>
          <p:nvGrpSpPr>
            <p:cNvPr id="6" name="Group 5"/>
            <p:cNvGrpSpPr/>
            <p:nvPr/>
          </p:nvGrpSpPr>
          <p:grpSpPr>
            <a:xfrm>
              <a:off x="3516923" y="4495800"/>
              <a:ext cx="3135116" cy="1120786"/>
              <a:chOff x="2198884" y="4432251"/>
              <a:chExt cx="3135116" cy="1120786"/>
            </a:xfrm>
          </p:grpSpPr>
          <p:grpSp>
            <p:nvGrpSpPr>
              <p:cNvPr id="5" name="Group 4"/>
              <p:cNvGrpSpPr/>
              <p:nvPr/>
            </p:nvGrpSpPr>
            <p:grpSpPr>
              <a:xfrm>
                <a:off x="2198884" y="4432251"/>
                <a:ext cx="931965" cy="1120786"/>
                <a:chOff x="2198884" y="4432251"/>
                <a:chExt cx="931965" cy="1120786"/>
              </a:xfrm>
            </p:grpSpPr>
            <p:sp>
              <p:nvSpPr>
                <p:cNvPr id="29" name="TextBox 28"/>
                <p:cNvSpPr txBox="1"/>
                <p:nvPr/>
              </p:nvSpPr>
              <p:spPr>
                <a:xfrm>
                  <a:off x="2198884" y="5214483"/>
                  <a:ext cx="931965" cy="338554"/>
                </a:xfrm>
                <a:prstGeom prst="rect">
                  <a:avLst/>
                </a:prstGeom>
                <a:noFill/>
              </p:spPr>
              <p:txBody>
                <a:bodyPr wrap="square" rtlCol="0">
                  <a:spAutoFit/>
                </a:bodyPr>
                <a:lstStyle/>
                <a:p>
                  <a:pPr algn="ctr"/>
                  <a:r>
                    <a:rPr lang="en-US" b="0" i="1" dirty="0">
                      <a:solidFill>
                        <a:srgbClr val="002060"/>
                      </a:solidFill>
                    </a:rPr>
                    <a:t>m</a:t>
                  </a:r>
                  <a:r>
                    <a:rPr lang="en-US" b="0" i="1" dirty="0" smtClean="0">
                      <a:solidFill>
                        <a:srgbClr val="002060"/>
                      </a:solidFill>
                    </a:rPr>
                    <a:t> = 0</a:t>
                  </a:r>
                  <a:endParaRPr lang="en-US" b="0" i="1" dirty="0">
                    <a:solidFill>
                      <a:srgbClr val="002060"/>
                    </a:solidFill>
                  </a:endParaRPr>
                </a:p>
              </p:txBody>
            </p:sp>
            <p:sp>
              <p:nvSpPr>
                <p:cNvPr id="30" name="TextBox 29"/>
                <p:cNvSpPr txBox="1"/>
                <p:nvPr/>
              </p:nvSpPr>
              <p:spPr>
                <a:xfrm>
                  <a:off x="2239118" y="4432251"/>
                  <a:ext cx="851496" cy="338554"/>
                </a:xfrm>
                <a:prstGeom prst="rect">
                  <a:avLst/>
                </a:prstGeom>
                <a:noFill/>
              </p:spPr>
              <p:txBody>
                <a:bodyPr wrap="square" rtlCol="0">
                  <a:spAutoFit/>
                </a:bodyPr>
                <a:lstStyle/>
                <a:p>
                  <a:pPr algn="ctr"/>
                  <a:r>
                    <a:rPr lang="en-US" b="0" i="1" dirty="0" smtClean="0">
                      <a:solidFill>
                        <a:srgbClr val="002060"/>
                      </a:solidFill>
                    </a:rPr>
                    <a:t>N - 1</a:t>
                  </a:r>
                  <a:endParaRPr lang="en-US" b="0" i="1" dirty="0">
                    <a:solidFill>
                      <a:srgbClr val="002060"/>
                    </a:solidFill>
                  </a:endParaRPr>
                </a:p>
              </p:txBody>
            </p:sp>
            <p:sp>
              <p:nvSpPr>
                <p:cNvPr id="31" name="TextBox 30"/>
                <p:cNvSpPr txBox="1"/>
                <p:nvPr/>
              </p:nvSpPr>
              <p:spPr>
                <a:xfrm>
                  <a:off x="2358371" y="4579025"/>
                  <a:ext cx="612990" cy="769441"/>
                </a:xfrm>
                <a:prstGeom prst="rect">
                  <a:avLst/>
                </a:prstGeom>
                <a:noFill/>
              </p:spPr>
              <p:txBody>
                <a:bodyPr wrap="square" rtlCol="0">
                  <a:spAutoFit/>
                </a:bodyPr>
                <a:lstStyle/>
                <a:p>
                  <a:r>
                    <a:rPr lang="en-US" sz="2400" b="0" i="1" dirty="0" smtClean="0">
                      <a:solidFill>
                        <a:srgbClr val="002060"/>
                      </a:solidFill>
                    </a:rPr>
                    <a:t> </a:t>
                  </a:r>
                  <a:r>
                    <a:rPr lang="en-US" sz="4400" b="0" dirty="0" smtClean="0">
                      <a:solidFill>
                        <a:srgbClr val="002060"/>
                      </a:solidFill>
                      <a:latin typeface="Symbol" panose="05050102010706020507" pitchFamily="18" charset="2"/>
                    </a:rPr>
                    <a:t>S</a:t>
                  </a:r>
                  <a:endParaRPr lang="en-US" sz="2400" b="0" i="1" dirty="0">
                    <a:solidFill>
                      <a:srgbClr val="002060"/>
                    </a:solidFill>
                  </a:endParaRPr>
                </a:p>
              </p:txBody>
            </p:sp>
          </p:grpSp>
          <p:sp>
            <p:nvSpPr>
              <p:cNvPr id="32" name="Text Box 8"/>
              <p:cNvSpPr txBox="1">
                <a:spLocks noChangeArrowheads="1"/>
              </p:cNvSpPr>
              <p:nvPr/>
            </p:nvSpPr>
            <p:spPr bwMode="auto">
              <a:xfrm>
                <a:off x="2931383" y="4668065"/>
                <a:ext cx="24026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0" dirty="0" err="1" smtClean="0">
                    <a:solidFill>
                      <a:srgbClr val="002060"/>
                    </a:solidFill>
                    <a:latin typeface="Times New Roman" panose="02020603050405020304" pitchFamily="18" charset="0"/>
                  </a:rPr>
                  <a:t>A</a:t>
                </a:r>
                <a:r>
                  <a:rPr lang="en-US" altLang="en-US" sz="3200" b="0" baseline="-25000" dirty="0" err="1" smtClean="0">
                    <a:solidFill>
                      <a:srgbClr val="002060"/>
                    </a:solidFill>
                    <a:latin typeface="Times New Roman" panose="02020603050405020304" pitchFamily="18" charset="0"/>
                  </a:rPr>
                  <a:t>f</a:t>
                </a:r>
                <a:r>
                  <a:rPr lang="en-US" altLang="en-US" sz="3200" b="0" baseline="-25000" dirty="0" smtClean="0">
                    <a:solidFill>
                      <a:srgbClr val="002060"/>
                    </a:solidFill>
                    <a:latin typeface="Times New Roman" panose="02020603050405020304" pitchFamily="18" charset="0"/>
                  </a:rPr>
                  <a:t> </a:t>
                </a:r>
                <a:r>
                  <a:rPr lang="en-US" altLang="en-US" sz="3200" b="0" dirty="0" smtClean="0">
                    <a:solidFill>
                      <a:srgbClr val="002060"/>
                    </a:solidFill>
                    <a:latin typeface="Times New Roman" panose="02020603050405020304" pitchFamily="18" charset="0"/>
                  </a:rPr>
                  <a:t>B</a:t>
                </a:r>
                <a:r>
                  <a:rPr lang="en-US" altLang="en-US" sz="3200" b="0" baseline="-25000" dirty="0" smtClean="0">
                    <a:solidFill>
                      <a:srgbClr val="002060"/>
                    </a:solidFill>
                    <a:latin typeface="Times New Roman" panose="02020603050405020304" pitchFamily="18" charset="0"/>
                  </a:rPr>
                  <a:t>(f-m) </a:t>
                </a:r>
                <a:r>
                  <a:rPr lang="en-US" altLang="en-US" sz="2800" b="0" baseline="-44000" dirty="0" smtClean="0">
                    <a:solidFill>
                      <a:srgbClr val="002060"/>
                    </a:solidFill>
                    <a:latin typeface="Times New Roman" panose="02020603050405020304" pitchFamily="18" charset="0"/>
                  </a:rPr>
                  <a:t>mod N</a:t>
                </a:r>
                <a:endParaRPr lang="en-US" altLang="en-US" sz="2800" b="0" baseline="-44000" dirty="0">
                  <a:solidFill>
                    <a:srgbClr val="002060"/>
                  </a:solidFill>
                  <a:latin typeface="Times New Roman" panose="02020603050405020304" pitchFamily="18" charset="0"/>
                </a:endParaRPr>
              </a:p>
            </p:txBody>
          </p:sp>
        </p:grpSp>
      </p:grpSp>
      <p:sp>
        <p:nvSpPr>
          <p:cNvPr id="33" name="TextBox 32"/>
          <p:cNvSpPr txBox="1"/>
          <p:nvPr/>
        </p:nvSpPr>
        <p:spPr>
          <a:xfrm>
            <a:off x="959204" y="5553921"/>
            <a:ext cx="7178700" cy="1015663"/>
          </a:xfrm>
          <a:prstGeom prst="rect">
            <a:avLst/>
          </a:prstGeom>
          <a:noFill/>
        </p:spPr>
        <p:txBody>
          <a:bodyPr wrap="square" rtlCol="0">
            <a:spAutoFit/>
          </a:bodyPr>
          <a:lstStyle/>
          <a:p>
            <a:r>
              <a:rPr lang="en-US" sz="2000" b="0" i="1" dirty="0" smtClean="0">
                <a:solidFill>
                  <a:srgbClr val="E7E6E6">
                    <a:lumMod val="25000"/>
                  </a:srgbClr>
                </a:solidFill>
              </a:rPr>
              <a:t>Each point in the convolution is a sum over a product of the entire series, with one series shifted with respect to the other. The shifted series is often called the convolution kernel.</a:t>
            </a:r>
            <a:endParaRPr lang="en-US" sz="2000" b="0" i="1" dirty="0">
              <a:solidFill>
                <a:srgbClr val="E7E6E6">
                  <a:lumMod val="25000"/>
                </a:srgbClr>
              </a:solidFill>
            </a:endParaRPr>
          </a:p>
        </p:txBody>
      </p:sp>
    </p:spTree>
    <p:extLst>
      <p:ext uri="{BB962C8B-B14F-4D97-AF65-F5344CB8AC3E}">
        <p14:creationId xmlns:p14="http://schemas.microsoft.com/office/powerpoint/2010/main" val="19354003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31"/>
          <a:stretch/>
        </p:blipFill>
        <p:spPr>
          <a:xfrm>
            <a:off x="876300" y="609600"/>
            <a:ext cx="7391400" cy="5486400"/>
          </a:xfrm>
          <a:prstGeom prst="rect">
            <a:avLst/>
          </a:prstGeom>
        </p:spPr>
      </p:pic>
      <p:sp>
        <p:nvSpPr>
          <p:cNvPr id="4" name="TextBox 3"/>
          <p:cNvSpPr txBox="1"/>
          <p:nvPr/>
        </p:nvSpPr>
        <p:spPr>
          <a:xfrm>
            <a:off x="190500" y="152400"/>
            <a:ext cx="87630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4000" b="0" i="1" kern="0" dirty="0" smtClean="0">
                <a:solidFill>
                  <a:srgbClr val="05CDFF"/>
                </a:solidFill>
              </a:rPr>
              <a:t>Spectral Matrix Decomposition</a:t>
            </a:r>
            <a:endParaRPr lang="en-US" sz="4000" b="0" kern="0" dirty="0" smtClean="0">
              <a:solidFill>
                <a:srgbClr val="05CDFF"/>
              </a:solidFill>
            </a:endParaRPr>
          </a:p>
        </p:txBody>
      </p:sp>
    </p:spTree>
    <p:extLst>
      <p:ext uri="{BB962C8B-B14F-4D97-AF65-F5344CB8AC3E}">
        <p14:creationId xmlns:p14="http://schemas.microsoft.com/office/powerpoint/2010/main" val="425471762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998" b="6663"/>
          <a:stretch/>
        </p:blipFill>
        <p:spPr>
          <a:xfrm>
            <a:off x="0" y="9330"/>
            <a:ext cx="9144000" cy="6848669"/>
          </a:xfrm>
          <a:prstGeom prst="rect">
            <a:avLst/>
          </a:prstGeom>
        </p:spPr>
      </p:pic>
      <p:sp>
        <p:nvSpPr>
          <p:cNvPr id="2" name="TextBox 1"/>
          <p:cNvSpPr txBox="1"/>
          <p:nvPr/>
        </p:nvSpPr>
        <p:spPr>
          <a:xfrm>
            <a:off x="76200" y="762000"/>
            <a:ext cx="4611435" cy="547715"/>
          </a:xfrm>
          <a:prstGeom prst="rect">
            <a:avLst/>
          </a:prstGeom>
          <a:noFill/>
          <a:effectLst>
            <a:outerShdw blurRad="50800" dist="38100" dir="2700000" algn="tl" rotWithShape="0">
              <a:prstClr val="black">
                <a:alpha val="40000"/>
              </a:prstClr>
            </a:outerShdw>
          </a:effectLst>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3200" b="0" i="1" dirty="0" smtClean="0">
                <a:solidFill>
                  <a:srgbClr val="00B0F0"/>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3415301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nap0059"/>
          <p:cNvPicPr>
            <a:picLocks noChangeAspect="1" noChangeArrowheads="1"/>
          </p:cNvPicPr>
          <p:nvPr/>
        </p:nvPicPr>
        <p:blipFill>
          <a:blip r:embed="rId2" cstate="print">
            <a:extLst>
              <a:ext uri="{28A0092B-C50C-407E-A947-70E740481C1C}">
                <a14:useLocalDpi xmlns:a14="http://schemas.microsoft.com/office/drawing/2010/main" val="0"/>
              </a:ext>
            </a:extLst>
          </a:blip>
          <a:srcRect l="1830" t="3583" r="1830" b="3583"/>
          <a:stretch>
            <a:fillRect/>
          </a:stretch>
        </p:blipFill>
        <p:spPr bwMode="auto">
          <a:xfrm>
            <a:off x="6019800" y="990600"/>
            <a:ext cx="27146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nap0058"/>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1830" b="3583"/>
          <a:stretch>
            <a:fillRect/>
          </a:stretch>
        </p:blipFill>
        <p:spPr bwMode="auto">
          <a:xfrm>
            <a:off x="2971800" y="990600"/>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nap0057"/>
          <p:cNvPicPr>
            <a:picLocks noChangeAspect="1" noChangeArrowheads="1"/>
          </p:cNvPicPr>
          <p:nvPr/>
        </p:nvPicPr>
        <p:blipFill>
          <a:blip r:embed="rId4" cstate="print">
            <a:extLst>
              <a:ext uri="{28A0092B-C50C-407E-A947-70E740481C1C}">
                <a14:useLocalDpi xmlns:a14="http://schemas.microsoft.com/office/drawing/2010/main" val="0"/>
              </a:ext>
            </a:extLst>
          </a:blip>
          <a:srcRect l="1830" t="3583" r="1830" b="3583"/>
          <a:stretch>
            <a:fillRect/>
          </a:stretch>
        </p:blipFill>
        <p:spPr bwMode="auto">
          <a:xfrm>
            <a:off x="0" y="990600"/>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woPeakProd"/>
          <p:cNvPicPr>
            <a:picLocks noChangeAspect="1" noChangeArrowheads="1"/>
          </p:cNvPicPr>
          <p:nvPr/>
        </p:nvPicPr>
        <p:blipFill>
          <a:blip r:embed="rId5" cstate="print">
            <a:extLst>
              <a:ext uri="{28A0092B-C50C-407E-A947-70E740481C1C}">
                <a14:useLocalDpi xmlns:a14="http://schemas.microsoft.com/office/drawing/2010/main" val="0"/>
              </a:ext>
            </a:extLst>
          </a:blip>
          <a:srcRect t="2432" r="3210"/>
          <a:stretch>
            <a:fillRect/>
          </a:stretch>
        </p:blipFill>
        <p:spPr bwMode="auto">
          <a:xfrm>
            <a:off x="6054725" y="3624263"/>
            <a:ext cx="3089275"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snap0059"/>
          <p:cNvPicPr>
            <a:picLocks noChangeAspect="1" noChangeArrowheads="1"/>
          </p:cNvPicPr>
          <p:nvPr/>
        </p:nvPicPr>
        <p:blipFill>
          <a:blip r:embed="rId2" cstate="print">
            <a:extLst>
              <a:ext uri="{28A0092B-C50C-407E-A947-70E740481C1C}">
                <a14:useLocalDpi xmlns:a14="http://schemas.microsoft.com/office/drawing/2010/main" val="0"/>
              </a:ext>
            </a:extLst>
          </a:blip>
          <a:srcRect l="1830" t="3583" r="1830" b="3583"/>
          <a:stretch>
            <a:fillRect/>
          </a:stretch>
        </p:blipFill>
        <p:spPr bwMode="auto">
          <a:xfrm>
            <a:off x="0" y="3929063"/>
            <a:ext cx="27146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snap0062"/>
          <p:cNvPicPr>
            <a:picLocks noChangeAspect="1" noChangeArrowheads="1"/>
          </p:cNvPicPr>
          <p:nvPr/>
        </p:nvPicPr>
        <p:blipFill>
          <a:blip r:embed="rId6" cstate="print">
            <a:extLst>
              <a:ext uri="{28A0092B-C50C-407E-A947-70E740481C1C}">
                <a14:useLocalDpi xmlns:a14="http://schemas.microsoft.com/office/drawing/2010/main" val="0"/>
              </a:ext>
            </a:extLst>
          </a:blip>
          <a:srcRect l="1830" t="3583" r="1830" b="3583"/>
          <a:stretch>
            <a:fillRect/>
          </a:stretch>
        </p:blipFill>
        <p:spPr bwMode="auto">
          <a:xfrm>
            <a:off x="3086100" y="3929063"/>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554288" y="4960938"/>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r>
              <a:rPr lang="en-US" sz="4400" b="0">
                <a:solidFill>
                  <a:srgbClr val="FFFF00"/>
                </a:solidFill>
              </a:rPr>
              <a:t>+</a:t>
            </a:r>
          </a:p>
        </p:txBody>
      </p:sp>
      <p:sp>
        <p:nvSpPr>
          <p:cNvPr id="10" name="Text Box 10"/>
          <p:cNvSpPr txBox="1">
            <a:spLocks noChangeArrowheads="1"/>
          </p:cNvSpPr>
          <p:nvPr/>
        </p:nvSpPr>
        <p:spPr bwMode="auto">
          <a:xfrm>
            <a:off x="5638800" y="49530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r>
              <a:rPr lang="en-US" sz="4400" b="0">
                <a:solidFill>
                  <a:srgbClr val="FFFF00"/>
                </a:solidFill>
              </a:rPr>
              <a:t>=</a:t>
            </a:r>
          </a:p>
        </p:txBody>
      </p:sp>
      <p:sp>
        <p:nvSpPr>
          <p:cNvPr id="11" name="Text Box 12"/>
          <p:cNvSpPr txBox="1">
            <a:spLocks noChangeArrowheads="1"/>
          </p:cNvSpPr>
          <p:nvPr/>
        </p:nvSpPr>
        <p:spPr bwMode="auto">
          <a:xfrm>
            <a:off x="2590800" y="20574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r>
              <a:rPr lang="en-US" sz="4400" b="0">
                <a:solidFill>
                  <a:srgbClr val="FFFF00"/>
                </a:solidFill>
              </a:rPr>
              <a:t>=</a:t>
            </a:r>
          </a:p>
        </p:txBody>
      </p:sp>
      <p:sp>
        <p:nvSpPr>
          <p:cNvPr id="12" name="Text Box 11"/>
          <p:cNvSpPr txBox="1">
            <a:spLocks noChangeArrowheads="1"/>
          </p:cNvSpPr>
          <p:nvPr/>
        </p:nvSpPr>
        <p:spPr bwMode="auto">
          <a:xfrm>
            <a:off x="5562600" y="20574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r>
              <a:rPr lang="en-US" sz="4400" b="0" dirty="0">
                <a:solidFill>
                  <a:srgbClr val="FFFF00"/>
                </a:solidFill>
              </a:rPr>
              <a:t>=</a:t>
            </a:r>
          </a:p>
        </p:txBody>
      </p:sp>
      <p:sp>
        <p:nvSpPr>
          <p:cNvPr id="13" name="TextBox 12"/>
          <p:cNvSpPr txBox="1"/>
          <p:nvPr/>
        </p:nvSpPr>
        <p:spPr>
          <a:xfrm>
            <a:off x="152400" y="76200"/>
            <a:ext cx="87630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Decomposition: Each Multidimensional NMR Signal is the Product of 1D </a:t>
            </a:r>
            <a:r>
              <a:rPr lang="en-US" sz="2400" b="0" i="1" kern="0" dirty="0" smtClean="0">
                <a:solidFill>
                  <a:srgbClr val="05CDFF"/>
                </a:solidFill>
              </a:rPr>
              <a:t>Vectors</a:t>
            </a:r>
            <a:endParaRPr lang="en-US" sz="2400" b="0" i="1" kern="0" dirty="0">
              <a:solidFill>
                <a:srgbClr val="05CDFF"/>
              </a:solidFill>
            </a:endParaRPr>
          </a:p>
        </p:txBody>
      </p:sp>
    </p:spTree>
    <p:extLst>
      <p:ext uri="{BB962C8B-B14F-4D97-AF65-F5344CB8AC3E}">
        <p14:creationId xmlns:p14="http://schemas.microsoft.com/office/powerpoint/2010/main" val="21994629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3" name="Picture 3" descr="twoPeakProd"/>
          <p:cNvPicPr>
            <a:picLocks noChangeAspect="1" noChangeArrowheads="1"/>
          </p:cNvPicPr>
          <p:nvPr/>
        </p:nvPicPr>
        <p:blipFill>
          <a:blip r:embed="rId2" cstate="print">
            <a:extLst>
              <a:ext uri="{28A0092B-C50C-407E-A947-70E740481C1C}">
                <a14:useLocalDpi xmlns:a14="http://schemas.microsoft.com/office/drawing/2010/main" val="0"/>
              </a:ext>
            </a:extLst>
          </a:blip>
          <a:srcRect l="30498" t="31618" r="3210"/>
          <a:stretch>
            <a:fillRect/>
          </a:stretch>
        </p:blipFill>
        <p:spPr bwMode="auto">
          <a:xfrm>
            <a:off x="228600" y="1600200"/>
            <a:ext cx="22669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nap0063"/>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3658" b="3583"/>
          <a:stretch>
            <a:fillRect/>
          </a:stretch>
        </p:blipFill>
        <p:spPr bwMode="auto">
          <a:xfrm>
            <a:off x="3048000" y="1143000"/>
            <a:ext cx="28067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90860" y="5181600"/>
            <a:ext cx="3560490" cy="1200329"/>
          </a:xfrm>
          <a:prstGeom prst="rect">
            <a:avLst/>
          </a:prstGeom>
          <a:noFill/>
        </p:spPr>
        <p:txBody>
          <a:bodyPr wrap="square" rtlCol="0">
            <a:spAutoFit/>
          </a:bodyPr>
          <a:lstStyle/>
          <a:p>
            <a:pPr algn="ctr"/>
            <a:r>
              <a:rPr lang="en-US" sz="1800" b="0" i="1" dirty="0" smtClean="0">
                <a:solidFill>
                  <a:prstClr val="white"/>
                </a:solidFill>
              </a:rPr>
              <a:t>Find the 1D vectors that minimize the least squares difference between their 2D product and the original data.</a:t>
            </a:r>
            <a:endParaRPr lang="en-US" sz="1800" b="0" i="1" dirty="0">
              <a:solidFill>
                <a:prstClr val="white"/>
              </a:solidFill>
            </a:endParaRPr>
          </a:p>
        </p:txBody>
      </p:sp>
      <p:sp>
        <p:nvSpPr>
          <p:cNvPr id="9" name="Curved Up Arrow 8"/>
          <p:cNvSpPr/>
          <p:nvPr/>
        </p:nvSpPr>
        <p:spPr>
          <a:xfrm>
            <a:off x="1143001" y="4016298"/>
            <a:ext cx="3200399" cy="96081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extBox 12"/>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by Principal Component Analysis (PCA)</a:t>
            </a:r>
            <a:endParaRPr lang="en-US" sz="2400" b="0" i="1" kern="0" dirty="0">
              <a:solidFill>
                <a:srgbClr val="05CDFF"/>
              </a:solidFill>
            </a:endParaRPr>
          </a:p>
        </p:txBody>
      </p:sp>
    </p:spTree>
    <p:extLst>
      <p:ext uri="{BB962C8B-B14F-4D97-AF65-F5344CB8AC3E}">
        <p14:creationId xmlns:p14="http://schemas.microsoft.com/office/powerpoint/2010/main" val="128845351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3" name="Picture 3" descr="twoPeakProd"/>
          <p:cNvPicPr>
            <a:picLocks noChangeAspect="1" noChangeArrowheads="1"/>
          </p:cNvPicPr>
          <p:nvPr/>
        </p:nvPicPr>
        <p:blipFill>
          <a:blip r:embed="rId2" cstate="print">
            <a:extLst>
              <a:ext uri="{28A0092B-C50C-407E-A947-70E740481C1C}">
                <a14:useLocalDpi xmlns:a14="http://schemas.microsoft.com/office/drawing/2010/main" val="0"/>
              </a:ext>
            </a:extLst>
          </a:blip>
          <a:srcRect l="30498" t="31618" r="3210"/>
          <a:stretch>
            <a:fillRect/>
          </a:stretch>
        </p:blipFill>
        <p:spPr bwMode="auto">
          <a:xfrm>
            <a:off x="228600" y="1600200"/>
            <a:ext cx="22669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5791200" y="22098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r>
              <a:rPr lang="en-US" sz="4400" b="0">
                <a:solidFill>
                  <a:srgbClr val="FFFF00"/>
                </a:solidFill>
              </a:rPr>
              <a:t>+</a:t>
            </a:r>
          </a:p>
        </p:txBody>
      </p:sp>
      <p:sp>
        <p:nvSpPr>
          <p:cNvPr id="5" name="Text Box 5"/>
          <p:cNvSpPr txBox="1">
            <a:spLocks noChangeArrowheads="1"/>
          </p:cNvSpPr>
          <p:nvPr/>
        </p:nvSpPr>
        <p:spPr bwMode="auto">
          <a:xfrm>
            <a:off x="2514600" y="22098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r>
              <a:rPr lang="en-US" sz="4400" b="0">
                <a:solidFill>
                  <a:srgbClr val="FFFF00"/>
                </a:solidFill>
              </a:rPr>
              <a:t>=</a:t>
            </a:r>
          </a:p>
        </p:txBody>
      </p:sp>
      <p:pic>
        <p:nvPicPr>
          <p:cNvPr id="6" name="Picture 6" descr="snap0063"/>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3658" b="3583"/>
          <a:stretch>
            <a:fillRect/>
          </a:stretch>
        </p:blipFill>
        <p:spPr bwMode="auto">
          <a:xfrm>
            <a:off x="3048000" y="1143000"/>
            <a:ext cx="28067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snap0064"/>
          <p:cNvPicPr>
            <a:picLocks noChangeAspect="1" noChangeArrowheads="1"/>
          </p:cNvPicPr>
          <p:nvPr/>
        </p:nvPicPr>
        <p:blipFill>
          <a:blip r:embed="rId4" cstate="print">
            <a:extLst>
              <a:ext uri="{28A0092B-C50C-407E-A947-70E740481C1C}">
                <a14:useLocalDpi xmlns:a14="http://schemas.microsoft.com/office/drawing/2010/main" val="0"/>
              </a:ext>
            </a:extLst>
          </a:blip>
          <a:srcRect l="1830" t="3583" r="3658" b="3583"/>
          <a:stretch>
            <a:fillRect/>
          </a:stretch>
        </p:blipFill>
        <p:spPr bwMode="auto">
          <a:xfrm>
            <a:off x="6337300" y="1143000"/>
            <a:ext cx="28067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90860" y="5181600"/>
            <a:ext cx="3560490" cy="1200329"/>
          </a:xfrm>
          <a:prstGeom prst="rect">
            <a:avLst/>
          </a:prstGeom>
          <a:noFill/>
        </p:spPr>
        <p:txBody>
          <a:bodyPr wrap="square" rtlCol="0">
            <a:spAutoFit/>
          </a:bodyPr>
          <a:lstStyle/>
          <a:p>
            <a:pPr algn="ctr"/>
            <a:r>
              <a:rPr lang="en-US" sz="1800" b="0" i="1" dirty="0" smtClean="0">
                <a:solidFill>
                  <a:prstClr val="white"/>
                </a:solidFill>
              </a:rPr>
              <a:t>Find the 1D vectors that minimize the least squares difference between their 2D product and the original data.</a:t>
            </a:r>
            <a:endParaRPr lang="en-US" sz="1800" b="0" i="1" dirty="0">
              <a:solidFill>
                <a:prstClr val="white"/>
              </a:solidFill>
            </a:endParaRPr>
          </a:p>
        </p:txBody>
      </p:sp>
      <p:sp>
        <p:nvSpPr>
          <p:cNvPr id="9" name="Curved Up Arrow 8"/>
          <p:cNvSpPr/>
          <p:nvPr/>
        </p:nvSpPr>
        <p:spPr>
          <a:xfrm>
            <a:off x="1143001" y="4016298"/>
            <a:ext cx="3200399" cy="96081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 name="Curved Up Arrow 10"/>
          <p:cNvSpPr/>
          <p:nvPr/>
        </p:nvSpPr>
        <p:spPr>
          <a:xfrm>
            <a:off x="4953001" y="4046648"/>
            <a:ext cx="3200400" cy="96081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TextBox 11"/>
          <p:cNvSpPr txBox="1"/>
          <p:nvPr/>
        </p:nvSpPr>
        <p:spPr>
          <a:xfrm>
            <a:off x="4690095" y="5296972"/>
            <a:ext cx="3726212" cy="369332"/>
          </a:xfrm>
          <a:prstGeom prst="rect">
            <a:avLst/>
          </a:prstGeom>
          <a:noFill/>
        </p:spPr>
        <p:txBody>
          <a:bodyPr wrap="square" rtlCol="0">
            <a:spAutoFit/>
          </a:bodyPr>
          <a:lstStyle/>
          <a:p>
            <a:pPr algn="ctr"/>
            <a:r>
              <a:rPr lang="en-US" sz="1800" b="0" i="1" dirty="0" smtClean="0">
                <a:solidFill>
                  <a:prstClr val="white"/>
                </a:solidFill>
              </a:rPr>
              <a:t>Compute the residual and repeat.</a:t>
            </a:r>
            <a:endParaRPr lang="en-US" sz="1800" b="0" i="1" dirty="0">
              <a:solidFill>
                <a:prstClr val="white"/>
              </a:solidFill>
            </a:endParaRPr>
          </a:p>
        </p:txBody>
      </p:sp>
      <p:sp>
        <p:nvSpPr>
          <p:cNvPr id="13" name="TextBox 12"/>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by Principal Component Analysis (PCA)</a:t>
            </a:r>
            <a:endParaRPr lang="en-US" sz="2400" b="0" i="1" kern="0" dirty="0">
              <a:solidFill>
                <a:srgbClr val="05CDFF"/>
              </a:solidFill>
            </a:endParaRPr>
          </a:p>
        </p:txBody>
      </p:sp>
    </p:spTree>
    <p:extLst>
      <p:ext uri="{BB962C8B-B14F-4D97-AF65-F5344CB8AC3E}">
        <p14:creationId xmlns:p14="http://schemas.microsoft.com/office/powerpoint/2010/main" val="2331885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4" r="3746"/>
          <a:stretch/>
        </p:blipFill>
        <p:spPr>
          <a:xfrm>
            <a:off x="649826" y="1143001"/>
            <a:ext cx="6069330" cy="1276190"/>
          </a:xfrm>
          <a:prstGeom prst="rect">
            <a:avLst/>
          </a:prstGeom>
        </p:spPr>
      </p:pic>
      <p:sp>
        <p:nvSpPr>
          <p:cNvPr id="4" name="TextBox 3"/>
          <p:cNvSpPr txBox="1"/>
          <p:nvPr/>
        </p:nvSpPr>
        <p:spPr>
          <a:xfrm>
            <a:off x="649825" y="2628900"/>
            <a:ext cx="4322225" cy="369332"/>
          </a:xfrm>
          <a:prstGeom prst="rect">
            <a:avLst/>
          </a:prstGeom>
          <a:noFill/>
        </p:spPr>
        <p:txBody>
          <a:bodyPr wrap="square" rtlCol="0">
            <a:spAutoFit/>
          </a:bodyPr>
          <a:lstStyle/>
          <a:p>
            <a:r>
              <a:rPr lang="en-US" sz="1800" b="0" i="1" dirty="0">
                <a:solidFill>
                  <a:prstClr val="white">
                    <a:lumMod val="65000"/>
                  </a:prstClr>
                </a:solidFill>
              </a:rPr>
              <a:t>Conventional Uniformly Sampled Data</a:t>
            </a:r>
          </a:p>
        </p:txBody>
      </p:sp>
      <p:sp>
        <p:nvSpPr>
          <p:cNvPr id="5" name="TextBox 4"/>
          <p:cNvSpPr txBox="1"/>
          <p:nvPr/>
        </p:nvSpPr>
        <p:spPr>
          <a:xfrm>
            <a:off x="666750" y="177225"/>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rPr>
              <a:t>NUS Reconstruction</a:t>
            </a:r>
            <a:endParaRPr lang="en-US" sz="3200" b="0" kern="0" dirty="0">
              <a:solidFill>
                <a:srgbClr val="00B0F0"/>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018" r="-9018"/>
          <a:stretch/>
        </p:blipFill>
        <p:spPr>
          <a:xfrm flipV="1">
            <a:off x="6745522" y="1730718"/>
            <a:ext cx="1761905" cy="133333"/>
          </a:xfrm>
          <a:prstGeom prst="rect">
            <a:avLst/>
          </a:prstGeom>
        </p:spPr>
      </p:pic>
      <p:sp>
        <p:nvSpPr>
          <p:cNvPr id="9" name="TextBox 8"/>
          <p:cNvSpPr txBox="1"/>
          <p:nvPr/>
        </p:nvSpPr>
        <p:spPr>
          <a:xfrm>
            <a:off x="6667887" y="2628900"/>
            <a:ext cx="1971675" cy="369332"/>
          </a:xfrm>
          <a:prstGeom prst="rect">
            <a:avLst/>
          </a:prstGeom>
          <a:noFill/>
        </p:spPr>
        <p:txBody>
          <a:bodyPr wrap="square" rtlCol="0">
            <a:spAutoFit/>
          </a:bodyPr>
          <a:lstStyle/>
          <a:p>
            <a:pPr algn="ctr"/>
            <a:r>
              <a:rPr lang="en-US" sz="1800" b="0" i="1" dirty="0">
                <a:solidFill>
                  <a:prstClr val="white">
                    <a:lumMod val="65000"/>
                  </a:prstClr>
                </a:solidFill>
              </a:rPr>
              <a:t>Zero Fill</a:t>
            </a:r>
          </a:p>
        </p:txBody>
      </p:sp>
      <p:sp>
        <p:nvSpPr>
          <p:cNvPr id="10" name="Right Arrow 9"/>
          <p:cNvSpPr/>
          <p:nvPr/>
        </p:nvSpPr>
        <p:spPr>
          <a:xfrm>
            <a:off x="8458200" y="164924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4481877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NMRPCA000"/>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639763"/>
            <a:ext cx="88439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76800" y="1219200"/>
            <a:ext cx="3581400" cy="369332"/>
          </a:xfrm>
          <a:prstGeom prst="rect">
            <a:avLst/>
          </a:prstGeom>
          <a:noFill/>
        </p:spPr>
        <p:txBody>
          <a:bodyPr wrap="square" rtlCol="0">
            <a:spAutoFit/>
          </a:bodyPr>
          <a:lstStyle/>
          <a:p>
            <a:pPr algn="ctr"/>
            <a:r>
              <a:rPr lang="en-US" sz="1800" b="0" i="1" dirty="0" smtClean="0">
                <a:solidFill>
                  <a:prstClr val="white"/>
                </a:solidFill>
              </a:rPr>
              <a:t>Original Data</a:t>
            </a:r>
            <a:endParaRPr lang="en-US" sz="1800" b="0" i="1" dirty="0">
              <a:solidFill>
                <a:prstClr val="white"/>
              </a:solidFill>
            </a:endParaRPr>
          </a:p>
        </p:txBody>
      </p:sp>
      <p:sp>
        <p:nvSpPr>
          <p:cNvPr id="5" name="TextBox 4"/>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412718286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NMRPCA001"/>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1054100"/>
            <a:ext cx="88439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76800" y="1633537"/>
            <a:ext cx="3581400" cy="369332"/>
          </a:xfrm>
          <a:prstGeom prst="rect">
            <a:avLst/>
          </a:prstGeom>
          <a:noFill/>
        </p:spPr>
        <p:txBody>
          <a:bodyPr wrap="square" rtlCol="0">
            <a:spAutoFit/>
          </a:bodyPr>
          <a:lstStyle/>
          <a:p>
            <a:pPr algn="ctr"/>
            <a:r>
              <a:rPr lang="en-US" sz="1800" b="0" i="1" dirty="0" smtClean="0">
                <a:solidFill>
                  <a:prstClr val="white"/>
                </a:solidFill>
              </a:rPr>
              <a:t>Residual After 1 Component</a:t>
            </a:r>
            <a:endParaRPr lang="en-US" sz="1800" b="0" i="1" dirty="0">
              <a:solidFill>
                <a:prstClr val="white"/>
              </a:solidFill>
            </a:endParaRPr>
          </a:p>
        </p:txBody>
      </p:sp>
      <p:sp>
        <p:nvSpPr>
          <p:cNvPr id="4" name="TextBox 3"/>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9141492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NMRPCA002"/>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1054100"/>
            <a:ext cx="88439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76800" y="1633537"/>
            <a:ext cx="3581400" cy="369332"/>
          </a:xfrm>
          <a:prstGeom prst="rect">
            <a:avLst/>
          </a:prstGeom>
          <a:noFill/>
        </p:spPr>
        <p:txBody>
          <a:bodyPr wrap="square" rtlCol="0">
            <a:spAutoFit/>
          </a:bodyPr>
          <a:lstStyle/>
          <a:p>
            <a:pPr algn="ctr"/>
            <a:r>
              <a:rPr lang="en-US" sz="1800" b="0" i="1" dirty="0" smtClean="0">
                <a:solidFill>
                  <a:prstClr val="white"/>
                </a:solidFill>
              </a:rPr>
              <a:t>Residual After 2 Components</a:t>
            </a:r>
            <a:endParaRPr lang="en-US" sz="1800" b="0" i="1" dirty="0">
              <a:solidFill>
                <a:prstClr val="white"/>
              </a:solidFill>
            </a:endParaRPr>
          </a:p>
        </p:txBody>
      </p:sp>
      <p:sp>
        <p:nvSpPr>
          <p:cNvPr id="4" name="TextBox 3"/>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16987387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NMRPCA003"/>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1054100"/>
            <a:ext cx="88439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76800" y="1633537"/>
            <a:ext cx="3581400" cy="369332"/>
          </a:xfrm>
          <a:prstGeom prst="rect">
            <a:avLst/>
          </a:prstGeom>
          <a:noFill/>
        </p:spPr>
        <p:txBody>
          <a:bodyPr wrap="square" rtlCol="0">
            <a:spAutoFit/>
          </a:bodyPr>
          <a:lstStyle/>
          <a:p>
            <a:pPr algn="ctr"/>
            <a:r>
              <a:rPr lang="en-US" sz="1800" b="0" i="1" dirty="0" smtClean="0">
                <a:solidFill>
                  <a:prstClr val="white"/>
                </a:solidFill>
              </a:rPr>
              <a:t>Residual After 3 Components</a:t>
            </a:r>
            <a:endParaRPr lang="en-US" sz="1800" b="0" i="1" dirty="0">
              <a:solidFill>
                <a:prstClr val="white"/>
              </a:solidFill>
            </a:endParaRPr>
          </a:p>
        </p:txBody>
      </p:sp>
      <p:sp>
        <p:nvSpPr>
          <p:cNvPr id="4" name="TextBox 3"/>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240767724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NMRPCA004"/>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1054100"/>
            <a:ext cx="88439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76800" y="1633537"/>
            <a:ext cx="3581400" cy="369332"/>
          </a:xfrm>
          <a:prstGeom prst="rect">
            <a:avLst/>
          </a:prstGeom>
          <a:noFill/>
        </p:spPr>
        <p:txBody>
          <a:bodyPr wrap="square" rtlCol="0">
            <a:spAutoFit/>
          </a:bodyPr>
          <a:lstStyle/>
          <a:p>
            <a:pPr algn="ctr"/>
            <a:r>
              <a:rPr lang="en-US" sz="1800" b="0" i="1" dirty="0" smtClean="0">
                <a:solidFill>
                  <a:prstClr val="white"/>
                </a:solidFill>
              </a:rPr>
              <a:t>Residual After 4 Components</a:t>
            </a:r>
            <a:endParaRPr lang="en-US" sz="1800" b="0" i="1" dirty="0">
              <a:solidFill>
                <a:prstClr val="white"/>
              </a:solidFill>
            </a:endParaRPr>
          </a:p>
        </p:txBody>
      </p:sp>
      <p:sp>
        <p:nvSpPr>
          <p:cNvPr id="4" name="TextBox 3"/>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84113691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NMRPCA005"/>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1054100"/>
            <a:ext cx="88439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76800" y="1633537"/>
            <a:ext cx="3581400" cy="369332"/>
          </a:xfrm>
          <a:prstGeom prst="rect">
            <a:avLst/>
          </a:prstGeom>
          <a:noFill/>
        </p:spPr>
        <p:txBody>
          <a:bodyPr wrap="square" rtlCol="0">
            <a:spAutoFit/>
          </a:bodyPr>
          <a:lstStyle/>
          <a:p>
            <a:pPr algn="ctr"/>
            <a:r>
              <a:rPr lang="en-US" sz="1800" b="0" i="1" dirty="0" smtClean="0">
                <a:solidFill>
                  <a:prstClr val="white"/>
                </a:solidFill>
              </a:rPr>
              <a:t>Residual After 5 Components</a:t>
            </a:r>
            <a:endParaRPr lang="en-US" sz="1800" b="0" i="1" dirty="0">
              <a:solidFill>
                <a:prstClr val="white"/>
              </a:solidFill>
            </a:endParaRPr>
          </a:p>
        </p:txBody>
      </p:sp>
      <p:sp>
        <p:nvSpPr>
          <p:cNvPr id="4" name="TextBox 3"/>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418075027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NMRPCA006"/>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1054100"/>
            <a:ext cx="88439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76800" y="1633537"/>
            <a:ext cx="3581400" cy="369332"/>
          </a:xfrm>
          <a:prstGeom prst="rect">
            <a:avLst/>
          </a:prstGeom>
          <a:noFill/>
        </p:spPr>
        <p:txBody>
          <a:bodyPr wrap="square" rtlCol="0">
            <a:spAutoFit/>
          </a:bodyPr>
          <a:lstStyle/>
          <a:p>
            <a:pPr algn="ctr"/>
            <a:r>
              <a:rPr lang="en-US" sz="1800" b="0" i="1" dirty="0" smtClean="0">
                <a:solidFill>
                  <a:prstClr val="white"/>
                </a:solidFill>
              </a:rPr>
              <a:t>Residual After 6 Components</a:t>
            </a:r>
            <a:endParaRPr lang="en-US" sz="1800" b="0" i="1" dirty="0">
              <a:solidFill>
                <a:prstClr val="white"/>
              </a:solidFill>
            </a:endParaRPr>
          </a:p>
        </p:txBody>
      </p:sp>
      <p:sp>
        <p:nvSpPr>
          <p:cNvPr id="4" name="TextBox 3"/>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27532155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NMRPCA007"/>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1054100"/>
            <a:ext cx="88439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76800" y="1633537"/>
            <a:ext cx="3581400" cy="369332"/>
          </a:xfrm>
          <a:prstGeom prst="rect">
            <a:avLst/>
          </a:prstGeom>
          <a:noFill/>
        </p:spPr>
        <p:txBody>
          <a:bodyPr wrap="square" rtlCol="0">
            <a:spAutoFit/>
          </a:bodyPr>
          <a:lstStyle/>
          <a:p>
            <a:pPr algn="ctr"/>
            <a:r>
              <a:rPr lang="en-US" sz="1800" b="0" i="1" dirty="0" smtClean="0">
                <a:solidFill>
                  <a:prstClr val="white"/>
                </a:solidFill>
              </a:rPr>
              <a:t>Residual After 7 Components</a:t>
            </a:r>
            <a:endParaRPr lang="en-US" sz="1800" b="0" i="1" dirty="0">
              <a:solidFill>
                <a:prstClr val="white"/>
              </a:solidFill>
            </a:endParaRPr>
          </a:p>
        </p:txBody>
      </p:sp>
      <p:sp>
        <p:nvSpPr>
          <p:cNvPr id="4" name="TextBox 3"/>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229759641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NMRPCA008"/>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1054100"/>
            <a:ext cx="88439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76800" y="1633537"/>
            <a:ext cx="3581400" cy="369332"/>
          </a:xfrm>
          <a:prstGeom prst="rect">
            <a:avLst/>
          </a:prstGeom>
          <a:noFill/>
        </p:spPr>
        <p:txBody>
          <a:bodyPr wrap="square" rtlCol="0">
            <a:spAutoFit/>
          </a:bodyPr>
          <a:lstStyle/>
          <a:p>
            <a:pPr algn="ctr"/>
            <a:r>
              <a:rPr lang="en-US" sz="1800" b="0" i="1" dirty="0" smtClean="0">
                <a:solidFill>
                  <a:prstClr val="white"/>
                </a:solidFill>
              </a:rPr>
              <a:t>Residual After 8 Components</a:t>
            </a:r>
            <a:endParaRPr lang="en-US" sz="1800" b="0" i="1" dirty="0">
              <a:solidFill>
                <a:prstClr val="white"/>
              </a:solidFill>
            </a:endParaRPr>
          </a:p>
        </p:txBody>
      </p:sp>
      <p:sp>
        <p:nvSpPr>
          <p:cNvPr id="4" name="TextBox 3"/>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289054041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how2001"/>
          <p:cNvPicPr>
            <a:picLocks noChangeAspect="1" noChangeArrowheads="1"/>
          </p:cNvPicPr>
          <p:nvPr/>
        </p:nvPicPr>
        <p:blipFill>
          <a:blip r:embed="rId2">
            <a:extLst>
              <a:ext uri="{28A0092B-C50C-407E-A947-70E740481C1C}">
                <a14:useLocalDpi xmlns:a14="http://schemas.microsoft.com/office/drawing/2010/main" val="0"/>
              </a:ext>
            </a:extLst>
          </a:blip>
          <a:srcRect l="1093" t="1849" r="1093" b="3699"/>
          <a:stretch>
            <a:fillRect/>
          </a:stretch>
        </p:blipFill>
        <p:spPr bwMode="auto">
          <a:xfrm>
            <a:off x="182563" y="1106488"/>
            <a:ext cx="8885237"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76800" y="1685925"/>
            <a:ext cx="3581400" cy="369332"/>
          </a:xfrm>
          <a:prstGeom prst="rect">
            <a:avLst/>
          </a:prstGeom>
          <a:noFill/>
        </p:spPr>
        <p:txBody>
          <a:bodyPr wrap="square" rtlCol="0">
            <a:spAutoFit/>
          </a:bodyPr>
          <a:lstStyle/>
          <a:p>
            <a:pPr algn="ctr"/>
            <a:r>
              <a:rPr lang="en-US" sz="1800" b="0" i="1" dirty="0" smtClean="0">
                <a:solidFill>
                  <a:prstClr val="white"/>
                </a:solidFill>
              </a:rPr>
              <a:t>Sum of Components 1 to 8</a:t>
            </a:r>
            <a:endParaRPr lang="en-US" sz="1800" b="0" i="1" dirty="0">
              <a:solidFill>
                <a:prstClr val="white"/>
              </a:solidFill>
            </a:endParaRPr>
          </a:p>
        </p:txBody>
      </p:sp>
      <p:sp>
        <p:nvSpPr>
          <p:cNvPr id="4" name="TextBox 3"/>
          <p:cNvSpPr txBox="1"/>
          <p:nvPr/>
        </p:nvSpPr>
        <p:spPr>
          <a:xfrm>
            <a:off x="1219200" y="1685925"/>
            <a:ext cx="3581400" cy="369332"/>
          </a:xfrm>
          <a:prstGeom prst="rect">
            <a:avLst/>
          </a:prstGeom>
          <a:noFill/>
        </p:spPr>
        <p:txBody>
          <a:bodyPr wrap="square" rtlCol="0">
            <a:spAutoFit/>
          </a:bodyPr>
          <a:lstStyle/>
          <a:p>
            <a:pPr algn="ctr"/>
            <a:r>
              <a:rPr lang="en-US" sz="1800" b="0" i="1" dirty="0" smtClean="0">
                <a:solidFill>
                  <a:prstClr val="white"/>
                </a:solidFill>
              </a:rPr>
              <a:t>Original Data</a:t>
            </a:r>
            <a:endParaRPr lang="en-US" sz="1800" b="0" i="1" dirty="0">
              <a:solidFill>
                <a:prstClr val="white"/>
              </a:solidFill>
            </a:endParaRPr>
          </a:p>
        </p:txBody>
      </p:sp>
      <p:sp>
        <p:nvSpPr>
          <p:cNvPr id="5" name="TextBox 4"/>
          <p:cNvSpPr txBox="1"/>
          <p:nvPr/>
        </p:nvSpPr>
        <p:spPr>
          <a:xfrm>
            <a:off x="990600" y="76200"/>
            <a:ext cx="7162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5CDFF"/>
                </a:solidFill>
              </a:rPr>
              <a:t>Spectral </a:t>
            </a:r>
            <a:r>
              <a:rPr lang="en-US" sz="2400" b="0" i="1" kern="0" dirty="0">
                <a:solidFill>
                  <a:srgbClr val="05CDFF"/>
                </a:solidFill>
              </a:rPr>
              <a:t>Matrix </a:t>
            </a:r>
            <a:r>
              <a:rPr lang="en-US" sz="2400" b="0" i="1" kern="0" dirty="0" smtClean="0">
                <a:solidFill>
                  <a:srgbClr val="05CDFF"/>
                </a:solidFill>
              </a:rPr>
              <a:t>Decomposition Example: 2D 15N/13C Plane from a 3D CBCA(CO)NH Spectrum</a:t>
            </a:r>
            <a:endParaRPr lang="en-US" sz="2400" b="0" i="1" kern="0" dirty="0">
              <a:solidFill>
                <a:srgbClr val="05CDFF"/>
              </a:solidFill>
            </a:endParaRPr>
          </a:p>
        </p:txBody>
      </p:sp>
    </p:spTree>
    <p:extLst>
      <p:ext uri="{BB962C8B-B14F-4D97-AF65-F5344CB8AC3E}">
        <p14:creationId xmlns:p14="http://schemas.microsoft.com/office/powerpoint/2010/main" val="3775832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4" r="3746"/>
          <a:stretch/>
        </p:blipFill>
        <p:spPr>
          <a:xfrm>
            <a:off x="649826" y="1143001"/>
            <a:ext cx="6069330" cy="1276190"/>
          </a:xfrm>
          <a:prstGeom prst="rect">
            <a:avLst/>
          </a:prstGeom>
        </p:spPr>
      </p:pic>
      <p:grpSp>
        <p:nvGrpSpPr>
          <p:cNvPr id="9" name="Group 8"/>
          <p:cNvGrpSpPr/>
          <p:nvPr/>
        </p:nvGrpSpPr>
        <p:grpSpPr>
          <a:xfrm>
            <a:off x="649825" y="2686051"/>
            <a:ext cx="7922675" cy="1276190"/>
            <a:chOff x="381000" y="2895600"/>
            <a:chExt cx="10563566" cy="170158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sp>
        <p:nvSpPr>
          <p:cNvPr id="6" name="TextBox 5"/>
          <p:cNvSpPr txBox="1"/>
          <p:nvPr/>
        </p:nvSpPr>
        <p:spPr>
          <a:xfrm>
            <a:off x="644856" y="4079059"/>
            <a:ext cx="3714750" cy="369332"/>
          </a:xfrm>
          <a:prstGeom prst="rect">
            <a:avLst/>
          </a:prstGeom>
          <a:noFill/>
        </p:spPr>
        <p:txBody>
          <a:bodyPr wrap="square" rtlCol="0">
            <a:spAutoFit/>
          </a:bodyPr>
          <a:lstStyle/>
          <a:p>
            <a:r>
              <a:rPr lang="en-US" sz="1800" b="0" i="1" dirty="0">
                <a:solidFill>
                  <a:prstClr val="white">
                    <a:lumMod val="65000"/>
                  </a:prstClr>
                </a:solidFill>
              </a:rPr>
              <a:t>Non-Uniformly Sampled Data</a:t>
            </a:r>
          </a:p>
        </p:txBody>
      </p:sp>
      <p:sp>
        <p:nvSpPr>
          <p:cNvPr id="8" name="TextBox 7"/>
          <p:cNvSpPr txBox="1"/>
          <p:nvPr/>
        </p:nvSpPr>
        <p:spPr>
          <a:xfrm>
            <a:off x="6943725" y="4079059"/>
            <a:ext cx="1971675" cy="369332"/>
          </a:xfrm>
          <a:prstGeom prst="rect">
            <a:avLst/>
          </a:prstGeom>
          <a:noFill/>
        </p:spPr>
        <p:txBody>
          <a:bodyPr wrap="square" rtlCol="0">
            <a:spAutoFit/>
          </a:bodyPr>
          <a:lstStyle/>
          <a:p>
            <a:r>
              <a:rPr lang="en-US" sz="1800" b="0" i="1" dirty="0">
                <a:solidFill>
                  <a:prstClr val="white">
                    <a:lumMod val="65000"/>
                  </a:prstClr>
                </a:solidFill>
              </a:rPr>
              <a:t>Zero Fill</a:t>
            </a:r>
          </a:p>
        </p:txBody>
      </p:sp>
      <p:sp>
        <p:nvSpPr>
          <p:cNvPr id="4" name="TextBox 3"/>
          <p:cNvSpPr txBox="1"/>
          <p:nvPr/>
        </p:nvSpPr>
        <p:spPr>
          <a:xfrm>
            <a:off x="1391478" y="1601237"/>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10" name="TextBox 9"/>
          <p:cNvSpPr txBox="1"/>
          <p:nvPr/>
        </p:nvSpPr>
        <p:spPr>
          <a:xfrm>
            <a:off x="2189149" y="2109441"/>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11" name="TextBox 10"/>
          <p:cNvSpPr txBox="1"/>
          <p:nvPr/>
        </p:nvSpPr>
        <p:spPr>
          <a:xfrm>
            <a:off x="2979255" y="1785093"/>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12" name="TextBox 11"/>
          <p:cNvSpPr txBox="1"/>
          <p:nvPr/>
        </p:nvSpPr>
        <p:spPr>
          <a:xfrm>
            <a:off x="3368924" y="1421839"/>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13" name="TextBox 12"/>
          <p:cNvSpPr txBox="1"/>
          <p:nvPr/>
        </p:nvSpPr>
        <p:spPr>
          <a:xfrm>
            <a:off x="4163307" y="1181497"/>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14" name="TextBox 13"/>
          <p:cNvSpPr txBox="1"/>
          <p:nvPr/>
        </p:nvSpPr>
        <p:spPr>
          <a:xfrm>
            <a:off x="5344767" y="2033129"/>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15" name="TextBox 14"/>
          <p:cNvSpPr txBox="1"/>
          <p:nvPr/>
        </p:nvSpPr>
        <p:spPr>
          <a:xfrm>
            <a:off x="5735831" y="2104643"/>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16" name="TextBox 15"/>
          <p:cNvSpPr txBox="1"/>
          <p:nvPr/>
        </p:nvSpPr>
        <p:spPr>
          <a:xfrm>
            <a:off x="6132444" y="1947964"/>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18" name="Right Arrow 17"/>
          <p:cNvSpPr/>
          <p:nvPr/>
        </p:nvSpPr>
        <p:spPr>
          <a:xfrm>
            <a:off x="8458200" y="320496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66750" y="177225"/>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rPr>
              <a:t>NUS Reconstruction</a:t>
            </a:r>
            <a:endParaRPr lang="en-US" sz="3200" b="0" kern="0" dirty="0">
              <a:solidFill>
                <a:srgbClr val="00B0F0"/>
              </a:solidFill>
            </a:endParaRPr>
          </a:p>
        </p:txBody>
      </p:sp>
    </p:spTree>
    <p:extLst>
      <p:ext uri="{BB962C8B-B14F-4D97-AF65-F5344CB8AC3E}">
        <p14:creationId xmlns:p14="http://schemas.microsoft.com/office/powerpoint/2010/main" val="243875490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3437" y="4527484"/>
            <a:ext cx="1264762" cy="109714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495800"/>
            <a:ext cx="2317700" cy="1160513"/>
          </a:xfrm>
          <a:prstGeom prst="rect">
            <a:avLst/>
          </a:prstGeom>
        </p:spPr>
      </p:pic>
      <p:sp>
        <p:nvSpPr>
          <p:cNvPr id="24" name="Rectangle 23"/>
          <p:cNvSpPr/>
          <p:nvPr/>
        </p:nvSpPr>
        <p:spPr>
          <a:xfrm>
            <a:off x="3176064" y="3918312"/>
            <a:ext cx="2629034" cy="504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381000" y="83403"/>
            <a:ext cx="8381999"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err="1" smtClean="0">
                <a:solidFill>
                  <a:prstClr val="white"/>
                </a:solidFill>
              </a:rPr>
              <a:t>NMRPipe</a:t>
            </a:r>
            <a:r>
              <a:rPr lang="en-US" sz="2000" b="0" i="1" kern="0" dirty="0" smtClean="0">
                <a:solidFill>
                  <a:prstClr val="white"/>
                </a:solidFill>
              </a:rPr>
              <a:t> is Provided by the National Institute of Standards and Technology in Partnership with the National Institutes of Health</a:t>
            </a:r>
            <a:endParaRPr lang="en-US" sz="2000" b="0" kern="0" dirty="0" smtClean="0">
              <a:solidFill>
                <a:prstClr val="white"/>
              </a:solidFill>
            </a:endParaRPr>
          </a:p>
        </p:txBody>
      </p:sp>
      <p:sp>
        <p:nvSpPr>
          <p:cNvPr id="27" name="TextBox 26"/>
          <p:cNvSpPr txBox="1"/>
          <p:nvPr/>
        </p:nvSpPr>
        <p:spPr>
          <a:xfrm>
            <a:off x="762000" y="5791200"/>
            <a:ext cx="7696199" cy="461665"/>
          </a:xfrm>
          <a:prstGeom prst="rect">
            <a:avLst/>
          </a:prstGeom>
          <a:noFill/>
        </p:spPr>
        <p:txBody>
          <a:bodyPr wrap="square" rtlCol="0">
            <a:spAutoFit/>
          </a:bodyPr>
          <a:lstStyle/>
          <a:p>
            <a:r>
              <a:rPr lang="en-US" sz="1200" b="0" dirty="0" err="1">
                <a:solidFill>
                  <a:srgbClr val="1A79E9"/>
                </a:solidFill>
              </a:rPr>
              <a:t>NMRPipe</a:t>
            </a:r>
            <a:r>
              <a:rPr lang="en-US" sz="1200" b="0" dirty="0">
                <a:solidFill>
                  <a:srgbClr val="1A79E9"/>
                </a:solidFill>
              </a:rPr>
              <a:t>: a multidimensional spectral processing system based on UNIX </a:t>
            </a:r>
            <a:r>
              <a:rPr lang="en-US" sz="1200" b="0" dirty="0" smtClean="0">
                <a:solidFill>
                  <a:srgbClr val="1A79E9"/>
                </a:solidFill>
              </a:rPr>
              <a:t>pipes. Frank </a:t>
            </a:r>
            <a:r>
              <a:rPr lang="en-US" sz="1200" b="0" dirty="0">
                <a:solidFill>
                  <a:srgbClr val="1A79E9"/>
                </a:solidFill>
              </a:rPr>
              <a:t>Delaglio, Stephan </a:t>
            </a:r>
            <a:r>
              <a:rPr lang="en-US" sz="1200" b="0" dirty="0" err="1">
                <a:solidFill>
                  <a:srgbClr val="1A79E9"/>
                </a:solidFill>
              </a:rPr>
              <a:t>Grzesiek</a:t>
            </a:r>
            <a:r>
              <a:rPr lang="en-US" sz="1200" b="0" dirty="0">
                <a:solidFill>
                  <a:srgbClr val="1A79E9"/>
                </a:solidFill>
              </a:rPr>
              <a:t>, </a:t>
            </a:r>
            <a:r>
              <a:rPr lang="en-US" sz="1200" b="0" dirty="0" err="1">
                <a:solidFill>
                  <a:srgbClr val="1A79E9"/>
                </a:solidFill>
              </a:rPr>
              <a:t>Geerten</a:t>
            </a:r>
            <a:r>
              <a:rPr lang="en-US" sz="1200" b="0" dirty="0">
                <a:solidFill>
                  <a:srgbClr val="1A79E9"/>
                </a:solidFill>
              </a:rPr>
              <a:t>. W. </a:t>
            </a:r>
            <a:r>
              <a:rPr lang="en-US" sz="1200" b="0" dirty="0" err="1">
                <a:solidFill>
                  <a:srgbClr val="1A79E9"/>
                </a:solidFill>
              </a:rPr>
              <a:t>Vuister</a:t>
            </a:r>
            <a:r>
              <a:rPr lang="en-US" sz="1200" b="0" dirty="0">
                <a:solidFill>
                  <a:srgbClr val="1A79E9"/>
                </a:solidFill>
              </a:rPr>
              <a:t>, </a:t>
            </a:r>
            <a:r>
              <a:rPr lang="en-US" sz="1200" b="0" dirty="0" err="1">
                <a:solidFill>
                  <a:srgbClr val="1A79E9"/>
                </a:solidFill>
              </a:rPr>
              <a:t>Guang</a:t>
            </a:r>
            <a:r>
              <a:rPr lang="en-US" sz="1200" b="0" dirty="0">
                <a:solidFill>
                  <a:srgbClr val="1A79E9"/>
                </a:solidFill>
              </a:rPr>
              <a:t> Zhu, </a:t>
            </a:r>
            <a:r>
              <a:rPr lang="en-US" sz="1200" b="0" dirty="0" smtClean="0">
                <a:solidFill>
                  <a:srgbClr val="1A79E9"/>
                </a:solidFill>
              </a:rPr>
              <a:t>John </a:t>
            </a:r>
            <a:r>
              <a:rPr lang="en-US" sz="1200" b="0" dirty="0">
                <a:solidFill>
                  <a:srgbClr val="1A79E9"/>
                </a:solidFill>
              </a:rPr>
              <a:t>Pfeifer, and Ad </a:t>
            </a:r>
            <a:r>
              <a:rPr lang="en-US" sz="1200" b="0" dirty="0" err="1">
                <a:solidFill>
                  <a:srgbClr val="1A79E9"/>
                </a:solidFill>
              </a:rPr>
              <a:t>Bax</a:t>
            </a:r>
            <a:r>
              <a:rPr lang="en-US" sz="1200" b="0" dirty="0">
                <a:solidFill>
                  <a:srgbClr val="1A79E9"/>
                </a:solidFill>
              </a:rPr>
              <a:t>, </a:t>
            </a:r>
            <a:r>
              <a:rPr lang="en-US" sz="1200" b="0" i="1" dirty="0">
                <a:solidFill>
                  <a:srgbClr val="1A79E9"/>
                </a:solidFill>
              </a:rPr>
              <a:t>J. </a:t>
            </a:r>
            <a:r>
              <a:rPr lang="en-US" sz="1200" b="0" i="1" dirty="0" err="1">
                <a:solidFill>
                  <a:srgbClr val="1A79E9"/>
                </a:solidFill>
              </a:rPr>
              <a:t>Biomol</a:t>
            </a:r>
            <a:r>
              <a:rPr lang="en-US" sz="1200" b="0" i="1" dirty="0">
                <a:solidFill>
                  <a:srgbClr val="1A79E9"/>
                </a:solidFill>
              </a:rPr>
              <a:t>. NMR</a:t>
            </a:r>
            <a:r>
              <a:rPr lang="en-US" sz="1200" b="0" dirty="0">
                <a:solidFill>
                  <a:srgbClr val="1A79E9"/>
                </a:solidFill>
              </a:rPr>
              <a:t>. </a:t>
            </a:r>
            <a:r>
              <a:rPr lang="en-US" sz="1200" dirty="0">
                <a:solidFill>
                  <a:srgbClr val="1A79E9"/>
                </a:solidFill>
              </a:rPr>
              <a:t>6</a:t>
            </a:r>
            <a:r>
              <a:rPr lang="en-US" sz="1200" b="0" dirty="0">
                <a:solidFill>
                  <a:srgbClr val="1A79E9"/>
                </a:solidFill>
              </a:rPr>
              <a:t>, 277-293 (1995).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7162" y="4774036"/>
            <a:ext cx="2709673" cy="560220"/>
          </a:xfrm>
          <a:prstGeom prst="rect">
            <a:avLst/>
          </a:prstGeom>
        </p:spPr>
      </p:pic>
      <p:sp>
        <p:nvSpPr>
          <p:cNvPr id="28" name="TextBox 27"/>
          <p:cNvSpPr txBox="1"/>
          <p:nvPr/>
        </p:nvSpPr>
        <p:spPr>
          <a:xfrm>
            <a:off x="3457754" y="4019350"/>
            <a:ext cx="2189990" cy="369332"/>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1100" b="0" i="1" kern="0" dirty="0" smtClean="0">
                <a:solidFill>
                  <a:srgbClr val="0070C0"/>
                </a:solidFill>
              </a:rPr>
              <a:t> </a:t>
            </a:r>
            <a:r>
              <a:rPr lang="en-US" sz="1800" b="0" i="1" kern="0" dirty="0" smtClean="0">
                <a:solidFill>
                  <a:srgbClr val="7030A0"/>
                </a:solidFill>
              </a:rPr>
              <a:t>www.nmrpipe.com</a:t>
            </a:r>
          </a:p>
        </p:txBody>
      </p:sp>
      <p:pic>
        <p:nvPicPr>
          <p:cNvPr id="30" name="Picture 29"/>
          <p:cNvPicPr>
            <a:picLocks noChangeAspect="1"/>
          </p:cNvPicPr>
          <p:nvPr/>
        </p:nvPicPr>
        <p:blipFill rotWithShape="1">
          <a:blip r:embed="rId5"/>
          <a:srcRect b="6147"/>
          <a:stretch/>
        </p:blipFill>
        <p:spPr>
          <a:xfrm>
            <a:off x="2930936" y="914401"/>
            <a:ext cx="3282127" cy="3232917"/>
          </a:xfrm>
          <a:prstGeom prst="rect">
            <a:avLst/>
          </a:prstGeom>
        </p:spPr>
      </p:pic>
    </p:spTree>
    <p:extLst>
      <p:ext uri="{BB962C8B-B14F-4D97-AF65-F5344CB8AC3E}">
        <p14:creationId xmlns:p14="http://schemas.microsoft.com/office/powerpoint/2010/main" val="77584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nycentral.com/uploadedImages/wstm/News/Stories/SyracuseUnivers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834" y="97330"/>
            <a:ext cx="1337211" cy="10029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vega.ess.sci.osaka-u.ac.jp/pic/logo_osaka-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7798" y="4996751"/>
            <a:ext cx="2246735" cy="5798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www7430.nrlssc.navy.mil/facilities/emf/jeol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7862" y="2155781"/>
            <a:ext cx="1771168" cy="5098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upload.wikimedia.org/wikipedia/commons/c/c8/NIH_Master_Logo_Vertical_2Col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4762" y="3756154"/>
            <a:ext cx="1069840" cy="9411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home.fuseinsight.com/wp-content/uploads/2013/09/logo-agilent.png"/>
          <p:cNvPicPr>
            <a:picLocks noChangeAspect="1" noChangeArrowheads="1"/>
          </p:cNvPicPr>
          <p:nvPr/>
        </p:nvPicPr>
        <p:blipFill rotWithShape="1">
          <a:blip r:embed="rId7">
            <a:extLst>
              <a:ext uri="{28A0092B-C50C-407E-A947-70E740481C1C}">
                <a14:useLocalDpi xmlns:a14="http://schemas.microsoft.com/office/drawing/2010/main" val="0"/>
              </a:ext>
            </a:extLst>
          </a:blip>
          <a:srcRect t="24315" b="21855"/>
          <a:stretch/>
        </p:blipFill>
        <p:spPr bwMode="auto">
          <a:xfrm>
            <a:off x="5412079" y="5769366"/>
            <a:ext cx="2325046" cy="8928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799" y="3671177"/>
            <a:ext cx="2353718" cy="926053"/>
          </a:xfrm>
          <a:prstGeom prst="rect">
            <a:avLst/>
          </a:prstGeom>
        </p:spPr>
      </p:pic>
      <p:graphicFrame>
        <p:nvGraphicFramePr>
          <p:cNvPr id="8" name="Object 7"/>
          <p:cNvGraphicFramePr>
            <a:graphicFrameLocks noChangeAspect="1"/>
          </p:cNvGraphicFramePr>
          <p:nvPr>
            <p:extLst/>
          </p:nvPr>
        </p:nvGraphicFramePr>
        <p:xfrm>
          <a:off x="5907861" y="2668719"/>
          <a:ext cx="2245093" cy="836575"/>
        </p:xfrm>
        <a:graphic>
          <a:graphicData uri="http://schemas.openxmlformats.org/presentationml/2006/ole">
            <mc:AlternateContent xmlns:mc="http://schemas.openxmlformats.org/markup-compatibility/2006">
              <mc:Choice xmlns:v="urn:schemas-microsoft-com:vml" Requires="v">
                <p:oleObj spid="_x0000_s1039" name="Image" r:id="rId9" imgW="3339360" imgH="1244160" progId="Photoshop.Image.15">
                  <p:embed/>
                </p:oleObj>
              </mc:Choice>
              <mc:Fallback>
                <p:oleObj name="Image" r:id="rId9" imgW="3339360" imgH="1244160" progId="Photoshop.Image.15">
                  <p:embed/>
                  <p:pic>
                    <p:nvPicPr>
                      <p:cNvPr id="0" name=""/>
                      <p:cNvPicPr/>
                      <p:nvPr/>
                    </p:nvPicPr>
                    <p:blipFill>
                      <a:blip r:embed="rId10"/>
                      <a:stretch>
                        <a:fillRect/>
                      </a:stretch>
                    </p:blipFill>
                    <p:spPr>
                      <a:xfrm>
                        <a:off x="5907861" y="2668719"/>
                        <a:ext cx="2245093" cy="836575"/>
                      </a:xfrm>
                      <a:prstGeom prst="rect">
                        <a:avLst/>
                      </a:prstGeom>
                    </p:spPr>
                  </p:pic>
                </p:oleObj>
              </mc:Fallback>
            </mc:AlternateContent>
          </a:graphicData>
        </a:graphic>
      </p:graphicFrame>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9161" y="1146191"/>
            <a:ext cx="1309393" cy="799367"/>
          </a:xfrm>
          <a:prstGeom prst="rect">
            <a:avLst/>
          </a:prstGeom>
        </p:spPr>
      </p:pic>
      <p:sp>
        <p:nvSpPr>
          <p:cNvPr id="10" name="Rectangle 9"/>
          <p:cNvSpPr/>
          <p:nvPr/>
        </p:nvSpPr>
        <p:spPr>
          <a:xfrm>
            <a:off x="3953814" y="279636"/>
            <a:ext cx="154438" cy="62628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 name="Rectangle 10"/>
          <p:cNvSpPr/>
          <p:nvPr/>
        </p:nvSpPr>
        <p:spPr>
          <a:xfrm>
            <a:off x="3697266" y="38637"/>
            <a:ext cx="652743" cy="369332"/>
          </a:xfrm>
          <a:prstGeom prst="rect">
            <a:avLst/>
          </a:prstGeom>
          <a:solidFill>
            <a:schemeClr val="bg1"/>
          </a:solidFill>
        </p:spPr>
        <p:txBody>
          <a:bodyPr wrap="none">
            <a:spAutoFit/>
          </a:bodyPr>
          <a:lstStyle/>
          <a:p>
            <a:pPr algn="ctr" fontAlgn="auto">
              <a:spcBef>
                <a:spcPts val="0"/>
              </a:spcBef>
              <a:spcAft>
                <a:spcPts val="0"/>
              </a:spcAft>
            </a:pPr>
            <a:r>
              <a:rPr lang="en-US" sz="1800" b="0" dirty="0">
                <a:solidFill>
                  <a:srgbClr val="0070C0"/>
                </a:solidFill>
                <a:latin typeface="Calibri" panose="020F0502020204030204"/>
              </a:rPr>
              <a:t>1980</a:t>
            </a:r>
          </a:p>
        </p:txBody>
      </p:sp>
      <p:sp>
        <p:nvSpPr>
          <p:cNvPr id="12" name="Rectangle 11"/>
          <p:cNvSpPr/>
          <p:nvPr/>
        </p:nvSpPr>
        <p:spPr>
          <a:xfrm>
            <a:off x="3697266" y="932096"/>
            <a:ext cx="652743" cy="369332"/>
          </a:xfrm>
          <a:prstGeom prst="rect">
            <a:avLst/>
          </a:prstGeom>
          <a:solidFill>
            <a:schemeClr val="bg1"/>
          </a:solidFill>
        </p:spPr>
        <p:txBody>
          <a:bodyPr wrap="none">
            <a:spAutoFit/>
          </a:bodyPr>
          <a:lstStyle/>
          <a:p>
            <a:pPr algn="ctr" fontAlgn="auto">
              <a:spcBef>
                <a:spcPts val="0"/>
              </a:spcBef>
              <a:spcAft>
                <a:spcPts val="0"/>
              </a:spcAft>
            </a:pPr>
            <a:r>
              <a:rPr lang="en-US" sz="1800" b="0" dirty="0" smtClean="0">
                <a:solidFill>
                  <a:srgbClr val="0070C0"/>
                </a:solidFill>
                <a:latin typeface="Calibri" panose="020F0502020204030204"/>
              </a:rPr>
              <a:t>1985</a:t>
            </a:r>
            <a:endParaRPr lang="en-US" sz="1800" b="0" dirty="0">
              <a:solidFill>
                <a:srgbClr val="0070C0"/>
              </a:solidFill>
              <a:latin typeface="Calibri" panose="020F0502020204030204"/>
            </a:endParaRPr>
          </a:p>
        </p:txBody>
      </p:sp>
      <p:sp>
        <p:nvSpPr>
          <p:cNvPr id="13" name="Rectangle 12"/>
          <p:cNvSpPr/>
          <p:nvPr/>
        </p:nvSpPr>
        <p:spPr>
          <a:xfrm>
            <a:off x="3697266" y="1825555"/>
            <a:ext cx="652743" cy="369332"/>
          </a:xfrm>
          <a:prstGeom prst="rect">
            <a:avLst/>
          </a:prstGeom>
          <a:solidFill>
            <a:schemeClr val="bg1"/>
          </a:solidFill>
        </p:spPr>
        <p:txBody>
          <a:bodyPr wrap="none">
            <a:spAutoFit/>
          </a:bodyPr>
          <a:lstStyle/>
          <a:p>
            <a:pPr algn="ctr" fontAlgn="auto">
              <a:spcBef>
                <a:spcPts val="0"/>
              </a:spcBef>
              <a:spcAft>
                <a:spcPts val="0"/>
              </a:spcAft>
            </a:pPr>
            <a:r>
              <a:rPr lang="en-US" sz="1800" b="0" dirty="0" smtClean="0">
                <a:solidFill>
                  <a:srgbClr val="0070C0"/>
                </a:solidFill>
                <a:latin typeface="Calibri" panose="020F0502020204030204"/>
              </a:rPr>
              <a:t>1990</a:t>
            </a:r>
            <a:endParaRPr lang="en-US" sz="1800" b="0" dirty="0">
              <a:solidFill>
                <a:srgbClr val="0070C0"/>
              </a:solidFill>
              <a:latin typeface="Calibri" panose="020F0502020204030204"/>
            </a:endParaRPr>
          </a:p>
        </p:txBody>
      </p:sp>
      <p:sp>
        <p:nvSpPr>
          <p:cNvPr id="14" name="Rectangle 13"/>
          <p:cNvSpPr/>
          <p:nvPr/>
        </p:nvSpPr>
        <p:spPr>
          <a:xfrm>
            <a:off x="3697266" y="2719014"/>
            <a:ext cx="652743" cy="369332"/>
          </a:xfrm>
          <a:prstGeom prst="rect">
            <a:avLst/>
          </a:prstGeom>
          <a:solidFill>
            <a:schemeClr val="bg1"/>
          </a:solidFill>
        </p:spPr>
        <p:txBody>
          <a:bodyPr wrap="none">
            <a:spAutoFit/>
          </a:bodyPr>
          <a:lstStyle/>
          <a:p>
            <a:pPr algn="ctr" fontAlgn="auto">
              <a:spcBef>
                <a:spcPts val="0"/>
              </a:spcBef>
              <a:spcAft>
                <a:spcPts val="0"/>
              </a:spcAft>
            </a:pPr>
            <a:r>
              <a:rPr lang="en-US" sz="1800" b="0" dirty="0" smtClean="0">
                <a:solidFill>
                  <a:srgbClr val="0070C0"/>
                </a:solidFill>
                <a:latin typeface="Calibri" panose="020F0502020204030204"/>
              </a:rPr>
              <a:t>1995</a:t>
            </a:r>
            <a:endParaRPr lang="en-US" sz="1800" b="0" dirty="0">
              <a:solidFill>
                <a:srgbClr val="0070C0"/>
              </a:solidFill>
              <a:latin typeface="Calibri" panose="020F0502020204030204"/>
            </a:endParaRPr>
          </a:p>
        </p:txBody>
      </p:sp>
      <p:sp>
        <p:nvSpPr>
          <p:cNvPr id="15" name="Rectangle 14"/>
          <p:cNvSpPr/>
          <p:nvPr/>
        </p:nvSpPr>
        <p:spPr>
          <a:xfrm>
            <a:off x="3697266" y="3612473"/>
            <a:ext cx="652743" cy="369332"/>
          </a:xfrm>
          <a:prstGeom prst="rect">
            <a:avLst/>
          </a:prstGeom>
          <a:solidFill>
            <a:schemeClr val="bg1"/>
          </a:solidFill>
        </p:spPr>
        <p:txBody>
          <a:bodyPr wrap="none">
            <a:spAutoFit/>
          </a:bodyPr>
          <a:lstStyle/>
          <a:p>
            <a:pPr algn="ctr" fontAlgn="auto">
              <a:spcBef>
                <a:spcPts val="0"/>
              </a:spcBef>
              <a:spcAft>
                <a:spcPts val="0"/>
              </a:spcAft>
            </a:pPr>
            <a:r>
              <a:rPr lang="en-US" sz="1800" b="0" dirty="0" smtClean="0">
                <a:solidFill>
                  <a:srgbClr val="0070C0"/>
                </a:solidFill>
                <a:latin typeface="Calibri" panose="020F0502020204030204"/>
              </a:rPr>
              <a:t>2000</a:t>
            </a:r>
            <a:endParaRPr lang="en-US" sz="1800" b="0" dirty="0">
              <a:solidFill>
                <a:srgbClr val="0070C0"/>
              </a:solidFill>
              <a:latin typeface="Calibri" panose="020F0502020204030204"/>
            </a:endParaRPr>
          </a:p>
        </p:txBody>
      </p:sp>
      <p:sp>
        <p:nvSpPr>
          <p:cNvPr id="16" name="Rectangle 15"/>
          <p:cNvSpPr/>
          <p:nvPr/>
        </p:nvSpPr>
        <p:spPr>
          <a:xfrm>
            <a:off x="3697266" y="4505932"/>
            <a:ext cx="652743" cy="369332"/>
          </a:xfrm>
          <a:prstGeom prst="rect">
            <a:avLst/>
          </a:prstGeom>
          <a:solidFill>
            <a:schemeClr val="bg1"/>
          </a:solidFill>
        </p:spPr>
        <p:txBody>
          <a:bodyPr wrap="none">
            <a:spAutoFit/>
          </a:bodyPr>
          <a:lstStyle/>
          <a:p>
            <a:pPr algn="ctr" fontAlgn="auto">
              <a:spcBef>
                <a:spcPts val="0"/>
              </a:spcBef>
              <a:spcAft>
                <a:spcPts val="0"/>
              </a:spcAft>
            </a:pPr>
            <a:r>
              <a:rPr lang="en-US" sz="1800" b="0" dirty="0" smtClean="0">
                <a:solidFill>
                  <a:srgbClr val="0070C0"/>
                </a:solidFill>
                <a:latin typeface="Calibri" panose="020F0502020204030204"/>
              </a:rPr>
              <a:t>2005</a:t>
            </a:r>
            <a:endParaRPr lang="en-US" sz="1800" b="0" dirty="0">
              <a:solidFill>
                <a:srgbClr val="0070C0"/>
              </a:solidFill>
              <a:latin typeface="Calibri" panose="020F0502020204030204"/>
            </a:endParaRPr>
          </a:p>
        </p:txBody>
      </p:sp>
      <p:sp>
        <p:nvSpPr>
          <p:cNvPr id="17" name="Rectangle 16"/>
          <p:cNvSpPr/>
          <p:nvPr/>
        </p:nvSpPr>
        <p:spPr>
          <a:xfrm>
            <a:off x="3697266" y="5399391"/>
            <a:ext cx="652743" cy="369332"/>
          </a:xfrm>
          <a:prstGeom prst="rect">
            <a:avLst/>
          </a:prstGeom>
          <a:solidFill>
            <a:schemeClr val="bg1"/>
          </a:solidFill>
        </p:spPr>
        <p:txBody>
          <a:bodyPr wrap="none">
            <a:spAutoFit/>
          </a:bodyPr>
          <a:lstStyle/>
          <a:p>
            <a:pPr algn="ctr" fontAlgn="auto">
              <a:spcBef>
                <a:spcPts val="0"/>
              </a:spcBef>
              <a:spcAft>
                <a:spcPts val="0"/>
              </a:spcAft>
            </a:pPr>
            <a:r>
              <a:rPr lang="en-US" sz="1800" b="0" dirty="0" smtClean="0">
                <a:solidFill>
                  <a:srgbClr val="0070C0"/>
                </a:solidFill>
                <a:latin typeface="Calibri" panose="020F0502020204030204"/>
              </a:rPr>
              <a:t>2010</a:t>
            </a:r>
            <a:endParaRPr lang="en-US" sz="1800" b="0" dirty="0">
              <a:solidFill>
                <a:srgbClr val="0070C0"/>
              </a:solidFill>
              <a:latin typeface="Calibri" panose="020F0502020204030204"/>
            </a:endParaRPr>
          </a:p>
        </p:txBody>
      </p:sp>
      <p:sp>
        <p:nvSpPr>
          <p:cNvPr id="18" name="Rectangle 17"/>
          <p:cNvSpPr/>
          <p:nvPr/>
        </p:nvSpPr>
        <p:spPr>
          <a:xfrm>
            <a:off x="3697264" y="6292852"/>
            <a:ext cx="878767" cy="369332"/>
          </a:xfrm>
          <a:prstGeom prst="rect">
            <a:avLst/>
          </a:prstGeom>
          <a:solidFill>
            <a:schemeClr val="bg1"/>
          </a:solidFill>
        </p:spPr>
        <p:txBody>
          <a:bodyPr wrap="none">
            <a:spAutoFit/>
          </a:bodyPr>
          <a:lstStyle/>
          <a:p>
            <a:pPr fontAlgn="auto">
              <a:spcBef>
                <a:spcPts val="0"/>
              </a:spcBef>
              <a:spcAft>
                <a:spcPts val="0"/>
              </a:spcAft>
            </a:pPr>
            <a:r>
              <a:rPr lang="en-US" sz="1800" b="0" dirty="0" smtClean="0">
                <a:solidFill>
                  <a:srgbClr val="0070C0"/>
                </a:solidFill>
                <a:latin typeface="Calibri" panose="020F0502020204030204"/>
              </a:rPr>
              <a:t>2015 ...</a:t>
            </a:r>
            <a:endParaRPr lang="en-US" sz="1800" b="0" dirty="0">
              <a:solidFill>
                <a:srgbClr val="0070C0"/>
              </a:solidFill>
              <a:latin typeface="Calibri" panose="020F0502020204030204"/>
            </a:endParaRPr>
          </a:p>
        </p:txBody>
      </p:sp>
      <p:cxnSp>
        <p:nvCxnSpPr>
          <p:cNvPr id="19" name="Straight Connector 18"/>
          <p:cNvCxnSpPr/>
          <p:nvPr/>
        </p:nvCxnSpPr>
        <p:spPr>
          <a:xfrm>
            <a:off x="4337129" y="210631"/>
            <a:ext cx="322557" cy="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71454" y="417510"/>
            <a:ext cx="2147" cy="362548"/>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71454" y="3864164"/>
            <a:ext cx="2147" cy="362548"/>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71454" y="5105378"/>
            <a:ext cx="2147" cy="362548"/>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71454" y="6034501"/>
            <a:ext cx="2147" cy="362548"/>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37129" y="876495"/>
            <a:ext cx="322557" cy="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37129" y="4058317"/>
            <a:ext cx="322557" cy="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37129" y="5939514"/>
            <a:ext cx="322557" cy="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337129" y="2296948"/>
            <a:ext cx="322557" cy="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74709" y="5105399"/>
            <a:ext cx="322557" cy="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46807" y="204784"/>
            <a:ext cx="737148" cy="394001"/>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46807" y="869688"/>
            <a:ext cx="724647" cy="600591"/>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631976" y="2288281"/>
            <a:ext cx="737331" cy="1770036"/>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639377" y="4045438"/>
            <a:ext cx="729930" cy="1241214"/>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52435" y="5939514"/>
            <a:ext cx="731520" cy="276261"/>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63005" y="4023234"/>
            <a:ext cx="2147" cy="362548"/>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767299" y="4197837"/>
            <a:ext cx="607410" cy="907563"/>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96146" y="198553"/>
            <a:ext cx="2943817" cy="523220"/>
          </a:xfrm>
          <a:prstGeom prst="rect">
            <a:avLst/>
          </a:prstGeom>
          <a:noFill/>
        </p:spPr>
        <p:txBody>
          <a:bodyPr wrap="square" rtlCol="0">
            <a:spAutoFit/>
          </a:bodyPr>
          <a:lstStyle/>
          <a:p>
            <a:pPr fontAlgn="auto">
              <a:spcBef>
                <a:spcPts val="0"/>
              </a:spcBef>
              <a:spcAft>
                <a:spcPts val="0"/>
              </a:spcAft>
            </a:pPr>
            <a:r>
              <a:rPr lang="en-US" sz="2800" i="1" dirty="0" smtClean="0">
                <a:solidFill>
                  <a:prstClr val="black"/>
                </a:solidFill>
                <a:latin typeface="Arial" panose="020B0604020202020204" pitchFamily="34" charset="0"/>
                <a:cs typeface="Arial" panose="020B0604020202020204" pitchFamily="34" charset="0"/>
              </a:rPr>
              <a:t>About Frank . . .</a:t>
            </a:r>
            <a:endParaRPr lang="en-US" sz="2800" i="1" dirty="0">
              <a:solidFill>
                <a:prstClr val="black"/>
              </a:solidFill>
              <a:latin typeface="Arial" panose="020B0604020202020204" pitchFamily="34" charset="0"/>
              <a:cs typeface="Arial" panose="020B0604020202020204" pitchFamily="34" charset="0"/>
            </a:endParaRPr>
          </a:p>
        </p:txBody>
      </p:sp>
      <p:sp>
        <p:nvSpPr>
          <p:cNvPr id="37" name="Rounded Rectangle 36"/>
          <p:cNvSpPr/>
          <p:nvPr/>
        </p:nvSpPr>
        <p:spPr>
          <a:xfrm>
            <a:off x="5808372" y="2073499"/>
            <a:ext cx="2459865" cy="1489843"/>
          </a:xfrm>
          <a:prstGeom prst="roundRect">
            <a:avLst/>
          </a:prstGeom>
          <a:no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p:nvPr/>
        </p:nvCxnSpPr>
        <p:spPr>
          <a:xfrm>
            <a:off x="5369306" y="1278248"/>
            <a:ext cx="2147" cy="362548"/>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82178" y="2179772"/>
            <a:ext cx="2147" cy="365760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669142" y="4950535"/>
            <a:ext cx="13036" cy="988979"/>
          </a:xfrm>
          <a:prstGeom prst="line">
            <a:avLst/>
          </a:prstGeom>
          <a:ln w="1016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781800" y="1473141"/>
            <a:ext cx="322557" cy="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091478" y="1466334"/>
            <a:ext cx="724647" cy="600591"/>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92224" y="5972737"/>
            <a:ext cx="1493520" cy="685800"/>
          </a:xfrm>
          <a:prstGeom prst="rect">
            <a:avLst/>
          </a:prstGeom>
        </p:spPr>
      </p:pic>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7800" y="4837643"/>
            <a:ext cx="1086842" cy="1086842"/>
          </a:xfrm>
          <a:prstGeom prst="rect">
            <a:avLst/>
          </a:prstGeom>
        </p:spPr>
      </p:pic>
      <p:cxnSp>
        <p:nvCxnSpPr>
          <p:cNvPr id="45" name="Straight Connector 44"/>
          <p:cNvCxnSpPr/>
          <p:nvPr/>
        </p:nvCxnSpPr>
        <p:spPr>
          <a:xfrm>
            <a:off x="3049395" y="5334000"/>
            <a:ext cx="36401" cy="1275667"/>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067343" y="5890372"/>
            <a:ext cx="322810" cy="464773"/>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353103" y="6347957"/>
            <a:ext cx="322557" cy="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684699" y="6015307"/>
            <a:ext cx="2147" cy="59436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479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2" r="17598"/>
          <a:stretch/>
        </p:blipFill>
        <p:spPr>
          <a:xfrm>
            <a:off x="633054" y="4457701"/>
            <a:ext cx="7886700" cy="127619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104" r="3746"/>
          <a:stretch/>
        </p:blipFill>
        <p:spPr>
          <a:xfrm>
            <a:off x="649826" y="1143001"/>
            <a:ext cx="6069330" cy="1276190"/>
          </a:xfrm>
          <a:prstGeom prst="rect">
            <a:avLst/>
          </a:prstGeom>
        </p:spPr>
      </p:pic>
      <p:grpSp>
        <p:nvGrpSpPr>
          <p:cNvPr id="9" name="Group 8"/>
          <p:cNvGrpSpPr/>
          <p:nvPr/>
        </p:nvGrpSpPr>
        <p:grpSpPr>
          <a:xfrm>
            <a:off x="649825" y="2686051"/>
            <a:ext cx="7922675" cy="1276190"/>
            <a:chOff x="381000" y="2895600"/>
            <a:chExt cx="10563566" cy="170158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cxnSp>
        <p:nvCxnSpPr>
          <p:cNvPr id="11" name="Straight Arrow Connector 10"/>
          <p:cNvCxnSpPr/>
          <p:nvPr/>
        </p:nvCxnSpPr>
        <p:spPr>
          <a:xfrm>
            <a:off x="1526126" y="33147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335751" y="3819525"/>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126326" y="35052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26376" y="3174656"/>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26476" y="29718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526626" y="375285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907626" y="38481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17201" y="36576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812626" y="3429000"/>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022051" y="3429000"/>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422101" y="3429000"/>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212676" y="3429000"/>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91478" y="1601237"/>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25" name="TextBox 24"/>
          <p:cNvSpPr txBox="1"/>
          <p:nvPr/>
        </p:nvSpPr>
        <p:spPr>
          <a:xfrm>
            <a:off x="2189149" y="2109441"/>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26" name="TextBox 25"/>
          <p:cNvSpPr txBox="1"/>
          <p:nvPr/>
        </p:nvSpPr>
        <p:spPr>
          <a:xfrm>
            <a:off x="2979255" y="1785093"/>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27" name="TextBox 26"/>
          <p:cNvSpPr txBox="1"/>
          <p:nvPr/>
        </p:nvSpPr>
        <p:spPr>
          <a:xfrm>
            <a:off x="3368924" y="1421839"/>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28" name="TextBox 27"/>
          <p:cNvSpPr txBox="1"/>
          <p:nvPr/>
        </p:nvSpPr>
        <p:spPr>
          <a:xfrm>
            <a:off x="4163307" y="1181497"/>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29" name="TextBox 28"/>
          <p:cNvSpPr txBox="1"/>
          <p:nvPr/>
        </p:nvSpPr>
        <p:spPr>
          <a:xfrm>
            <a:off x="5344767" y="2033129"/>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30" name="TextBox 29"/>
          <p:cNvSpPr txBox="1"/>
          <p:nvPr/>
        </p:nvSpPr>
        <p:spPr>
          <a:xfrm>
            <a:off x="5735831" y="2104643"/>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31" name="TextBox 30"/>
          <p:cNvSpPr txBox="1"/>
          <p:nvPr/>
        </p:nvSpPr>
        <p:spPr>
          <a:xfrm>
            <a:off x="6132444" y="1947964"/>
            <a:ext cx="285750" cy="323165"/>
          </a:xfrm>
          <a:prstGeom prst="rect">
            <a:avLst/>
          </a:prstGeom>
          <a:noFill/>
        </p:spPr>
        <p:txBody>
          <a:bodyPr wrap="square" rtlCol="0">
            <a:spAutoFit/>
          </a:bodyPr>
          <a:lstStyle/>
          <a:p>
            <a:pPr algn="ctr"/>
            <a:r>
              <a:rPr lang="en-US" sz="1500" dirty="0">
                <a:solidFill>
                  <a:prstClr val="white">
                    <a:lumMod val="75000"/>
                  </a:prstClr>
                </a:solidFill>
              </a:rPr>
              <a:t>X</a:t>
            </a:r>
          </a:p>
        </p:txBody>
      </p:sp>
      <p:sp>
        <p:nvSpPr>
          <p:cNvPr id="4" name="TextBox 3"/>
          <p:cNvSpPr txBox="1"/>
          <p:nvPr/>
        </p:nvSpPr>
        <p:spPr>
          <a:xfrm>
            <a:off x="2979255" y="3941452"/>
            <a:ext cx="2756576" cy="415498"/>
          </a:xfrm>
          <a:prstGeom prst="rect">
            <a:avLst/>
          </a:prstGeom>
          <a:solidFill>
            <a:schemeClr val="tx1"/>
          </a:solidFill>
        </p:spPr>
        <p:txBody>
          <a:bodyPr wrap="square" rtlCol="0">
            <a:spAutoFit/>
          </a:bodyPr>
          <a:lstStyle/>
          <a:p>
            <a:pPr algn="ctr"/>
            <a:r>
              <a:rPr lang="en-US" sz="2100" b="0" i="1" dirty="0">
                <a:solidFill>
                  <a:prstClr val="white">
                    <a:lumMod val="65000"/>
                  </a:prstClr>
                </a:solidFill>
              </a:rPr>
              <a:t>NUS Reconstruction</a:t>
            </a:r>
          </a:p>
        </p:txBody>
      </p:sp>
      <p:sp>
        <p:nvSpPr>
          <p:cNvPr id="32" name="Right Arrow 31"/>
          <p:cNvSpPr/>
          <p:nvPr/>
        </p:nvSpPr>
        <p:spPr>
          <a:xfrm>
            <a:off x="8458200" y="320496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ight Arrow 32"/>
          <p:cNvSpPr/>
          <p:nvPr/>
        </p:nvSpPr>
        <p:spPr>
          <a:xfrm>
            <a:off x="8572500" y="497619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666750" y="177225"/>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rPr>
              <a:t>NUS Reconstruction</a:t>
            </a:r>
            <a:endParaRPr lang="en-US" sz="3200" b="0" kern="0" dirty="0">
              <a:solidFill>
                <a:srgbClr val="00B0F0"/>
              </a:solidFill>
            </a:endParaRPr>
          </a:p>
        </p:txBody>
      </p:sp>
      <p:sp>
        <p:nvSpPr>
          <p:cNvPr id="35" name="TextBox 34"/>
          <p:cNvSpPr txBox="1"/>
          <p:nvPr/>
        </p:nvSpPr>
        <p:spPr>
          <a:xfrm>
            <a:off x="228601" y="5715000"/>
            <a:ext cx="8686798" cy="1015663"/>
          </a:xfrm>
          <a:prstGeom prst="rect">
            <a:avLst/>
          </a:prstGeom>
          <a:noFill/>
        </p:spPr>
        <p:txBody>
          <a:bodyPr wrap="square" rtlCol="0">
            <a:spAutoFit/>
          </a:bodyPr>
          <a:lstStyle/>
          <a:p>
            <a:pPr algn="ctr">
              <a:spcBef>
                <a:spcPts val="0"/>
              </a:spcBef>
            </a:pPr>
            <a:r>
              <a:rPr lang="en-US" sz="2000" b="0" i="1" dirty="0" smtClean="0">
                <a:solidFill>
                  <a:prstClr val="white"/>
                </a:solidFill>
              </a:rPr>
              <a:t>NUS Reconstruction replaces (interpolates) the missing </a:t>
            </a:r>
            <a:r>
              <a:rPr lang="en-US" sz="2000" b="0" i="1" dirty="0">
                <a:solidFill>
                  <a:prstClr val="white"/>
                </a:solidFill>
              </a:rPr>
              <a:t>v</a:t>
            </a:r>
            <a:r>
              <a:rPr lang="en-US" sz="2000" b="0" i="1" dirty="0" smtClean="0">
                <a:solidFill>
                  <a:prstClr val="white"/>
                </a:solidFill>
              </a:rPr>
              <a:t>alues.</a:t>
            </a:r>
          </a:p>
          <a:p>
            <a:pPr algn="ctr">
              <a:spcBef>
                <a:spcPts val="0"/>
              </a:spcBef>
            </a:pPr>
            <a:r>
              <a:rPr lang="en-US" sz="2000" b="0" i="1" dirty="0" smtClean="0">
                <a:solidFill>
                  <a:prstClr val="white"/>
                </a:solidFill>
              </a:rPr>
              <a:t>It can also replace zero-filled data, as an alternative to extrapolation methods such as Linear Prediction. </a:t>
            </a:r>
            <a:endParaRPr lang="en-US" sz="700" b="0" i="1" dirty="0" smtClean="0">
              <a:solidFill>
                <a:prstClr val="white"/>
              </a:solidFill>
            </a:endParaRPr>
          </a:p>
        </p:txBody>
      </p:sp>
    </p:spTree>
    <p:extLst>
      <p:ext uri="{BB962C8B-B14F-4D97-AF65-F5344CB8AC3E}">
        <p14:creationId xmlns:p14="http://schemas.microsoft.com/office/powerpoint/2010/main" val="13611024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2" r="17598"/>
          <a:stretch/>
        </p:blipFill>
        <p:spPr>
          <a:xfrm>
            <a:off x="633054" y="4457701"/>
            <a:ext cx="7886700" cy="127619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104" r="3746"/>
          <a:stretch/>
        </p:blipFill>
        <p:spPr>
          <a:xfrm>
            <a:off x="649826" y="1143001"/>
            <a:ext cx="6069330" cy="1276190"/>
          </a:xfrm>
          <a:prstGeom prst="rect">
            <a:avLst/>
          </a:prstGeom>
        </p:spPr>
      </p:pic>
      <p:grpSp>
        <p:nvGrpSpPr>
          <p:cNvPr id="9" name="Group 8"/>
          <p:cNvGrpSpPr/>
          <p:nvPr/>
        </p:nvGrpSpPr>
        <p:grpSpPr>
          <a:xfrm>
            <a:off x="649825" y="2686051"/>
            <a:ext cx="7922675" cy="1276190"/>
            <a:chOff x="381000" y="2895600"/>
            <a:chExt cx="10563566" cy="170158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sp>
        <p:nvSpPr>
          <p:cNvPr id="21" name="TextBox 20"/>
          <p:cNvSpPr txBox="1"/>
          <p:nvPr/>
        </p:nvSpPr>
        <p:spPr>
          <a:xfrm>
            <a:off x="644856" y="4079059"/>
            <a:ext cx="3714750" cy="369332"/>
          </a:xfrm>
          <a:prstGeom prst="rect">
            <a:avLst/>
          </a:prstGeom>
          <a:noFill/>
        </p:spPr>
        <p:txBody>
          <a:bodyPr wrap="square" rtlCol="0">
            <a:spAutoFit/>
          </a:bodyPr>
          <a:lstStyle/>
          <a:p>
            <a:r>
              <a:rPr lang="en-US" sz="1800" b="0" i="1" dirty="0">
                <a:solidFill>
                  <a:srgbClr val="0596FF"/>
                </a:solidFill>
              </a:rPr>
              <a:t>Interpolated Data</a:t>
            </a:r>
          </a:p>
        </p:txBody>
      </p:sp>
      <p:sp>
        <p:nvSpPr>
          <p:cNvPr id="25" name="TextBox 24"/>
          <p:cNvSpPr txBox="1"/>
          <p:nvPr/>
        </p:nvSpPr>
        <p:spPr>
          <a:xfrm>
            <a:off x="6172200" y="3918163"/>
            <a:ext cx="2705100" cy="646331"/>
          </a:xfrm>
          <a:prstGeom prst="rect">
            <a:avLst/>
          </a:prstGeom>
          <a:noFill/>
        </p:spPr>
        <p:txBody>
          <a:bodyPr wrap="square" rtlCol="0">
            <a:spAutoFit/>
          </a:bodyPr>
          <a:lstStyle/>
          <a:p>
            <a:pPr algn="ctr">
              <a:spcBef>
                <a:spcPts val="0"/>
              </a:spcBef>
            </a:pPr>
            <a:r>
              <a:rPr lang="en-US" sz="1800" b="0" i="1" dirty="0">
                <a:solidFill>
                  <a:srgbClr val="0596FF"/>
                </a:solidFill>
              </a:rPr>
              <a:t>Extrapolated Data</a:t>
            </a:r>
          </a:p>
          <a:p>
            <a:pPr algn="ctr">
              <a:spcBef>
                <a:spcPts val="0"/>
              </a:spcBef>
            </a:pPr>
            <a:r>
              <a:rPr lang="en-US" sz="1800" b="0" i="1" dirty="0">
                <a:solidFill>
                  <a:prstClr val="white"/>
                </a:solidFill>
              </a:rPr>
              <a:t>Higher Resolution</a:t>
            </a:r>
          </a:p>
        </p:txBody>
      </p:sp>
      <p:sp>
        <p:nvSpPr>
          <p:cNvPr id="10" name="Right Arrow 9"/>
          <p:cNvSpPr/>
          <p:nvPr/>
        </p:nvSpPr>
        <p:spPr>
          <a:xfrm>
            <a:off x="8572500" y="497619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228601" y="5715000"/>
            <a:ext cx="8686798" cy="1015663"/>
          </a:xfrm>
          <a:prstGeom prst="rect">
            <a:avLst/>
          </a:prstGeom>
          <a:noFill/>
        </p:spPr>
        <p:txBody>
          <a:bodyPr wrap="square" rtlCol="0">
            <a:spAutoFit/>
          </a:bodyPr>
          <a:lstStyle/>
          <a:p>
            <a:pPr algn="ctr">
              <a:spcBef>
                <a:spcPts val="0"/>
              </a:spcBef>
            </a:pPr>
            <a:r>
              <a:rPr lang="en-US" sz="2000" b="0" i="1" dirty="0" smtClean="0">
                <a:solidFill>
                  <a:prstClr val="white"/>
                </a:solidFill>
              </a:rPr>
              <a:t>NUS Reconstruction </a:t>
            </a:r>
            <a:r>
              <a:rPr lang="en-US" sz="2000" b="0" i="1" dirty="0">
                <a:solidFill>
                  <a:prstClr val="white"/>
                </a:solidFill>
              </a:rPr>
              <a:t>r</a:t>
            </a:r>
            <a:r>
              <a:rPr lang="en-US" sz="2000" b="0" i="1" dirty="0" smtClean="0">
                <a:solidFill>
                  <a:prstClr val="white"/>
                </a:solidFill>
              </a:rPr>
              <a:t>eplaces (interpolates) the missing </a:t>
            </a:r>
            <a:r>
              <a:rPr lang="en-US" sz="2000" b="0" i="1" dirty="0">
                <a:solidFill>
                  <a:prstClr val="white"/>
                </a:solidFill>
              </a:rPr>
              <a:t>v</a:t>
            </a:r>
            <a:r>
              <a:rPr lang="en-US" sz="2000" b="0" i="1" dirty="0" smtClean="0">
                <a:solidFill>
                  <a:prstClr val="white"/>
                </a:solidFill>
              </a:rPr>
              <a:t>alues.</a:t>
            </a:r>
          </a:p>
          <a:p>
            <a:pPr algn="ctr">
              <a:spcBef>
                <a:spcPts val="0"/>
              </a:spcBef>
            </a:pPr>
            <a:r>
              <a:rPr lang="en-US" sz="2000" b="0" i="1" dirty="0" smtClean="0">
                <a:solidFill>
                  <a:prstClr val="white"/>
                </a:solidFill>
              </a:rPr>
              <a:t>It can also replace zero-filled data, as an alternative to extrapolation methods such as Linear Prediction. </a:t>
            </a:r>
            <a:endParaRPr lang="en-US" sz="700" b="0" i="1" dirty="0" smtClean="0">
              <a:solidFill>
                <a:prstClr val="white"/>
              </a:solidFill>
            </a:endParaRPr>
          </a:p>
        </p:txBody>
      </p:sp>
      <p:sp>
        <p:nvSpPr>
          <p:cNvPr id="12" name="TextBox 11"/>
          <p:cNvSpPr txBox="1"/>
          <p:nvPr/>
        </p:nvSpPr>
        <p:spPr>
          <a:xfrm>
            <a:off x="666750" y="177225"/>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rPr>
              <a:t>NUS Reconstruction</a:t>
            </a:r>
            <a:endParaRPr lang="en-US" sz="3200" b="0" kern="0" dirty="0">
              <a:solidFill>
                <a:srgbClr val="00B0F0"/>
              </a:solidFill>
            </a:endParaRPr>
          </a:p>
        </p:txBody>
      </p:sp>
    </p:spTree>
    <p:extLst>
      <p:ext uri="{BB962C8B-B14F-4D97-AF65-F5344CB8AC3E}">
        <p14:creationId xmlns:p14="http://schemas.microsoft.com/office/powerpoint/2010/main" val="1446957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t_terms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74871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0" y="152400"/>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auto" hangingPunct="1">
              <a:spcBef>
                <a:spcPts val="0"/>
              </a:spcBef>
              <a:spcAft>
                <a:spcPts val="0"/>
              </a:spcAft>
              <a:defRPr/>
            </a:pPr>
            <a:r>
              <a:rPr lang="en-US" sz="3200" kern="0" baseline="30000">
                <a:solidFill>
                  <a:srgbClr val="FFFFFF"/>
                </a:solidFill>
              </a:rPr>
              <a:t>X</a:t>
            </a:r>
            <a:r>
              <a:rPr lang="en-US" sz="3200" b="0" kern="0" baseline="30000">
                <a:solidFill>
                  <a:srgbClr val="FFFFFF"/>
                </a:solidFill>
              </a:rPr>
              <a:t>( f ) =</a:t>
            </a:r>
            <a:r>
              <a:rPr lang="en-US" sz="3200" b="0" kern="0">
                <a:solidFill>
                  <a:srgbClr val="FFFFFF"/>
                </a:solidFill>
              </a:rPr>
              <a:t>  </a:t>
            </a:r>
            <a:r>
              <a:rPr lang="en-US" sz="4800" b="0" kern="0">
                <a:solidFill>
                  <a:srgbClr val="FFFFFF"/>
                </a:solidFill>
                <a:latin typeface="Symbol" pitchFamily="18" charset="2"/>
              </a:rPr>
              <a:t>S</a:t>
            </a:r>
            <a:r>
              <a:rPr lang="en-US" sz="3200" b="0" kern="0">
                <a:solidFill>
                  <a:srgbClr val="FFFFFF"/>
                </a:solidFill>
              </a:rPr>
              <a:t> </a:t>
            </a:r>
            <a:r>
              <a:rPr lang="en-US" sz="3200" b="0" i="1" kern="0" baseline="30000">
                <a:solidFill>
                  <a:srgbClr val="FFFFFF"/>
                </a:solidFill>
              </a:rPr>
              <a:t>x</a:t>
            </a:r>
            <a:r>
              <a:rPr lang="en-US" sz="3200" b="0" kern="0" baseline="30000">
                <a:solidFill>
                  <a:srgbClr val="FFFFFF"/>
                </a:solidFill>
              </a:rPr>
              <a:t>( t ) [ cos( 2</a:t>
            </a:r>
            <a:r>
              <a:rPr lang="en-US" sz="3200" b="0" kern="0" baseline="30000">
                <a:solidFill>
                  <a:srgbClr val="FFFFFF"/>
                </a:solidFill>
                <a:latin typeface="Symbol" pitchFamily="18" charset="2"/>
              </a:rPr>
              <a:t>p</a:t>
            </a:r>
            <a:r>
              <a:rPr lang="en-US" sz="3200" b="0" kern="0" baseline="30000">
                <a:solidFill>
                  <a:srgbClr val="FFFFFF"/>
                </a:solidFill>
              </a:rPr>
              <a:t>ft / N ) - </a:t>
            </a:r>
            <a:r>
              <a:rPr lang="en-US" sz="3200" b="0" i="1" kern="0" baseline="30000">
                <a:solidFill>
                  <a:srgbClr val="FFFFFF"/>
                </a:solidFill>
              </a:rPr>
              <a:t>i</a:t>
            </a:r>
            <a:r>
              <a:rPr lang="en-US" sz="3200" b="0" kern="0" baseline="30000">
                <a:solidFill>
                  <a:srgbClr val="FFFFFF"/>
                </a:solidFill>
              </a:rPr>
              <a:t> sin( 2</a:t>
            </a:r>
            <a:r>
              <a:rPr lang="en-US" sz="3200" b="0" kern="0" baseline="30000">
                <a:solidFill>
                  <a:srgbClr val="FFFFFF"/>
                </a:solidFill>
                <a:latin typeface="Symbol" pitchFamily="18" charset="2"/>
              </a:rPr>
              <a:t>p</a:t>
            </a:r>
            <a:r>
              <a:rPr lang="en-US" sz="3200" b="0" kern="0" baseline="30000">
                <a:solidFill>
                  <a:srgbClr val="FFFFFF"/>
                </a:solidFill>
              </a:rPr>
              <a:t>ft / N ) ]</a:t>
            </a:r>
          </a:p>
        </p:txBody>
      </p:sp>
      <p:sp>
        <p:nvSpPr>
          <p:cNvPr id="4" name="Rectangle 5"/>
          <p:cNvSpPr>
            <a:spLocks noChangeArrowheads="1"/>
          </p:cNvSpPr>
          <p:nvPr/>
        </p:nvSpPr>
        <p:spPr bwMode="auto">
          <a:xfrm>
            <a:off x="457200" y="6148036"/>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auto">
              <a:spcBef>
                <a:spcPct val="0"/>
              </a:spcBef>
              <a:spcAft>
                <a:spcPct val="10000"/>
              </a:spcAft>
              <a:defRPr/>
            </a:pPr>
            <a:r>
              <a:rPr lang="en-US" sz="2000" b="0" i="1" kern="0" dirty="0" smtClean="0">
                <a:solidFill>
                  <a:prstClr val="white"/>
                </a:solidFill>
              </a:rPr>
              <a:t>Each Fourier term corresponds to a point in the spectrum.</a:t>
            </a:r>
          </a:p>
        </p:txBody>
      </p:sp>
    </p:spTree>
    <p:extLst>
      <p:ext uri="{BB962C8B-B14F-4D97-AF65-F5344CB8AC3E}">
        <p14:creationId xmlns:p14="http://schemas.microsoft.com/office/powerpoint/2010/main" val="2024905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2B3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26232"/>
            <a:ext cx="7956752" cy="5578947"/>
          </a:xfrm>
          <a:prstGeom prst="rect">
            <a:avLst/>
          </a:prstGeom>
        </p:spPr>
      </p:pic>
      <p:sp>
        <p:nvSpPr>
          <p:cNvPr id="3" name="TextBox 2"/>
          <p:cNvSpPr txBox="1"/>
          <p:nvPr/>
        </p:nvSpPr>
        <p:spPr>
          <a:xfrm>
            <a:off x="152400" y="43346"/>
            <a:ext cx="8915400" cy="794853"/>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B0F0"/>
                </a:solidFill>
                <a:latin typeface="Arial" panose="020B0604020202020204" pitchFamily="34" charset="0"/>
                <a:cs typeface="Arial" panose="020B0604020202020204" pitchFamily="34" charset="0"/>
              </a:rPr>
              <a:t>www.nmrpipe.com</a:t>
            </a:r>
          </a:p>
          <a:p>
            <a:pPr algn="ctr" fontAlgn="auto">
              <a:spcBef>
                <a:spcPts val="0"/>
              </a:spcBef>
              <a:spcAft>
                <a:spcPts val="0"/>
              </a:spcAft>
            </a:pPr>
            <a:r>
              <a:rPr lang="en-US" sz="2400" b="0" i="1" dirty="0" smtClean="0">
                <a:solidFill>
                  <a:srgbClr val="00B0F0"/>
                </a:solidFill>
                <a:latin typeface="Arial" panose="020B0604020202020204" pitchFamily="34" charset="0"/>
                <a:cs typeface="Arial" panose="020B0604020202020204" pitchFamily="34" charset="0"/>
              </a:rPr>
              <a:t>www.ibbr.umd.edu/nmrpipe</a:t>
            </a:r>
          </a:p>
        </p:txBody>
      </p:sp>
    </p:spTree>
    <p:extLst>
      <p:ext uri="{BB962C8B-B14F-4D97-AF65-F5344CB8AC3E}">
        <p14:creationId xmlns:p14="http://schemas.microsoft.com/office/powerpoint/2010/main" val="2267597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0"/>
            <a:ext cx="7980218" cy="6858000"/>
          </a:xfrm>
          <a:prstGeom prst="rect">
            <a:avLst/>
          </a:prstGeom>
        </p:spPr>
      </p:pic>
      <p:sp>
        <p:nvSpPr>
          <p:cNvPr id="3" name="TextBox 2"/>
          <p:cNvSpPr txBox="1"/>
          <p:nvPr/>
        </p:nvSpPr>
        <p:spPr>
          <a:xfrm>
            <a:off x="384048" y="381000"/>
            <a:ext cx="8458200" cy="461665"/>
          </a:xfrm>
          <a:prstGeom prst="rect">
            <a:avLst/>
          </a:prstGeom>
          <a:noFill/>
        </p:spPr>
        <p:txBody>
          <a:bodyPr wrap="square" rtlCol="0">
            <a:spAutoFit/>
          </a:bodyPr>
          <a:lstStyle/>
          <a:p>
            <a:pPr algn="ctr"/>
            <a:r>
              <a:rPr lang="en-US" sz="2400" b="0" i="1" dirty="0">
                <a:solidFill>
                  <a:srgbClr val="FFFF00"/>
                </a:solidFill>
              </a:rPr>
              <a:t>T</a:t>
            </a:r>
            <a:r>
              <a:rPr lang="en-US" sz="2400" b="0" i="1" dirty="0" smtClean="0">
                <a:solidFill>
                  <a:srgbClr val="FFFF00"/>
                </a:solidFill>
              </a:rPr>
              <a:t>he Fourier Transform (with the Imaginary Parts Hidden) …</a:t>
            </a:r>
            <a:endParaRPr lang="en-US" sz="2400" b="0" i="1" dirty="0">
              <a:solidFill>
                <a:srgbClr val="FFFF00"/>
              </a:solidFill>
            </a:endParaRPr>
          </a:p>
        </p:txBody>
      </p:sp>
    </p:spTree>
    <p:extLst>
      <p:ext uri="{BB962C8B-B14F-4D97-AF65-F5344CB8AC3E}">
        <p14:creationId xmlns:p14="http://schemas.microsoft.com/office/powerpoint/2010/main" val="4127588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0"/>
            <a:ext cx="7980218" cy="6857999"/>
          </a:xfrm>
          <a:prstGeom prst="rect">
            <a:avLst/>
          </a:prstGeom>
        </p:spPr>
      </p:pic>
    </p:spTree>
    <p:extLst>
      <p:ext uri="{BB962C8B-B14F-4D97-AF65-F5344CB8AC3E}">
        <p14:creationId xmlns:p14="http://schemas.microsoft.com/office/powerpoint/2010/main" val="3003280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0"/>
            <a:ext cx="7980217" cy="6857999"/>
          </a:xfrm>
          <a:prstGeom prst="rect">
            <a:avLst/>
          </a:prstGeom>
        </p:spPr>
      </p:pic>
      <p:sp>
        <p:nvSpPr>
          <p:cNvPr id="3" name="TextBox 2"/>
          <p:cNvSpPr txBox="1"/>
          <p:nvPr/>
        </p:nvSpPr>
        <p:spPr>
          <a:xfrm>
            <a:off x="403302" y="4137102"/>
            <a:ext cx="533400" cy="400110"/>
          </a:xfrm>
          <a:prstGeom prst="rect">
            <a:avLst/>
          </a:prstGeom>
          <a:noFill/>
        </p:spPr>
        <p:txBody>
          <a:bodyPr wrap="square" rtlCol="0">
            <a:spAutoFit/>
          </a:bodyPr>
          <a:lstStyle/>
          <a:p>
            <a:pPr algn="ctr"/>
            <a:r>
              <a:rPr lang="en-US" sz="2000" dirty="0" smtClean="0">
                <a:solidFill>
                  <a:srgbClr val="00FFFF"/>
                </a:solidFill>
                <a:latin typeface="Symbol" pitchFamily="18" charset="2"/>
              </a:rPr>
              <a:t>S</a:t>
            </a:r>
            <a:r>
              <a:rPr lang="en-US" sz="2000" dirty="0" smtClean="0">
                <a:solidFill>
                  <a:srgbClr val="00FFFF"/>
                </a:solidFill>
              </a:rPr>
              <a:t>+</a:t>
            </a:r>
            <a:endParaRPr lang="en-US" sz="2000" dirty="0">
              <a:solidFill>
                <a:srgbClr val="00FFFF"/>
              </a:solidFill>
            </a:endParaRPr>
          </a:p>
        </p:txBody>
      </p:sp>
      <p:sp>
        <p:nvSpPr>
          <p:cNvPr id="4" name="TextBox 3"/>
          <p:cNvSpPr txBox="1"/>
          <p:nvPr/>
        </p:nvSpPr>
        <p:spPr>
          <a:xfrm>
            <a:off x="806604" y="4137102"/>
            <a:ext cx="533400" cy="400110"/>
          </a:xfrm>
          <a:prstGeom prst="rect">
            <a:avLst/>
          </a:prstGeom>
          <a:noFill/>
        </p:spPr>
        <p:txBody>
          <a:bodyPr wrap="square" rtlCol="0">
            <a:spAutoFit/>
          </a:bodyPr>
          <a:lstStyle/>
          <a:p>
            <a:pPr algn="ctr"/>
            <a:r>
              <a:rPr lang="en-US" sz="2000" dirty="0" smtClean="0">
                <a:solidFill>
                  <a:srgbClr val="F57BF5"/>
                </a:solidFill>
                <a:latin typeface="Symbol" pitchFamily="18" charset="2"/>
              </a:rPr>
              <a:t>S</a:t>
            </a:r>
            <a:r>
              <a:rPr lang="en-US" sz="2000" dirty="0" smtClean="0">
                <a:solidFill>
                  <a:srgbClr val="F57BF5"/>
                </a:solidFill>
              </a:rPr>
              <a:t>-</a:t>
            </a:r>
            <a:endParaRPr lang="en-US" sz="2000" dirty="0">
              <a:solidFill>
                <a:srgbClr val="F57BF5"/>
              </a:solidFill>
            </a:endParaRPr>
          </a:p>
        </p:txBody>
      </p:sp>
      <p:sp>
        <p:nvSpPr>
          <p:cNvPr id="5" name="Rectangle 5"/>
          <p:cNvSpPr>
            <a:spLocks noChangeArrowheads="1"/>
          </p:cNvSpPr>
          <p:nvPr/>
        </p:nvSpPr>
        <p:spPr bwMode="auto">
          <a:xfrm>
            <a:off x="637051" y="5715000"/>
            <a:ext cx="7620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auto">
              <a:spcBef>
                <a:spcPct val="0"/>
              </a:spcBef>
              <a:spcAft>
                <a:spcPct val="10000"/>
              </a:spcAft>
              <a:defRPr/>
            </a:pPr>
            <a:r>
              <a:rPr lang="en-US" sz="2000" b="0" i="1" kern="0" dirty="0" smtClean="0">
                <a:solidFill>
                  <a:prstClr val="white"/>
                </a:solidFill>
              </a:rPr>
              <a:t>When the Fourier term does not match any frequency in the data, the product has balanced amounts of positive and negative intensity, and sums to zero.</a:t>
            </a:r>
          </a:p>
        </p:txBody>
      </p:sp>
    </p:spTree>
    <p:extLst>
      <p:ext uri="{BB962C8B-B14F-4D97-AF65-F5344CB8AC3E}">
        <p14:creationId xmlns:p14="http://schemas.microsoft.com/office/powerpoint/2010/main" val="1302242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ft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302" y="4137102"/>
            <a:ext cx="533400" cy="400110"/>
          </a:xfrm>
          <a:prstGeom prst="rect">
            <a:avLst/>
          </a:prstGeom>
          <a:noFill/>
        </p:spPr>
        <p:txBody>
          <a:bodyPr wrap="square" rtlCol="0">
            <a:spAutoFit/>
          </a:bodyPr>
          <a:lstStyle/>
          <a:p>
            <a:pPr algn="ctr"/>
            <a:r>
              <a:rPr lang="en-US" sz="2000" dirty="0" smtClean="0">
                <a:solidFill>
                  <a:srgbClr val="00FFFF"/>
                </a:solidFill>
                <a:latin typeface="Symbol" pitchFamily="18" charset="2"/>
              </a:rPr>
              <a:t>S</a:t>
            </a:r>
            <a:r>
              <a:rPr lang="en-US" sz="2000" dirty="0" smtClean="0">
                <a:solidFill>
                  <a:srgbClr val="00FFFF"/>
                </a:solidFill>
              </a:rPr>
              <a:t>+</a:t>
            </a:r>
            <a:endParaRPr lang="en-US" sz="2000" dirty="0">
              <a:solidFill>
                <a:srgbClr val="00FFFF"/>
              </a:solidFill>
            </a:endParaRPr>
          </a:p>
        </p:txBody>
      </p:sp>
      <p:sp>
        <p:nvSpPr>
          <p:cNvPr id="4" name="TextBox 3"/>
          <p:cNvSpPr txBox="1"/>
          <p:nvPr/>
        </p:nvSpPr>
        <p:spPr>
          <a:xfrm>
            <a:off x="806604" y="4137102"/>
            <a:ext cx="533400" cy="400110"/>
          </a:xfrm>
          <a:prstGeom prst="rect">
            <a:avLst/>
          </a:prstGeom>
          <a:noFill/>
        </p:spPr>
        <p:txBody>
          <a:bodyPr wrap="square" rtlCol="0">
            <a:spAutoFit/>
          </a:bodyPr>
          <a:lstStyle/>
          <a:p>
            <a:pPr algn="ctr"/>
            <a:r>
              <a:rPr lang="en-US" sz="2000" dirty="0" smtClean="0">
                <a:solidFill>
                  <a:srgbClr val="F57BF5"/>
                </a:solidFill>
                <a:latin typeface="Symbol" pitchFamily="18" charset="2"/>
              </a:rPr>
              <a:t>S</a:t>
            </a:r>
            <a:r>
              <a:rPr lang="en-US" sz="2000" dirty="0" smtClean="0">
                <a:solidFill>
                  <a:srgbClr val="F57BF5"/>
                </a:solidFill>
              </a:rPr>
              <a:t>-</a:t>
            </a:r>
            <a:endParaRPr lang="en-US" sz="2000" dirty="0">
              <a:solidFill>
                <a:srgbClr val="F57BF5"/>
              </a:solidFill>
            </a:endParaRPr>
          </a:p>
        </p:txBody>
      </p:sp>
    </p:spTree>
    <p:extLst>
      <p:ext uri="{BB962C8B-B14F-4D97-AF65-F5344CB8AC3E}">
        <p14:creationId xmlns:p14="http://schemas.microsoft.com/office/powerpoint/2010/main" val="2690665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0"/>
            <a:ext cx="7980218" cy="6858000"/>
          </a:xfrm>
          <a:prstGeom prst="rect">
            <a:avLst/>
          </a:prstGeom>
        </p:spPr>
      </p:pic>
      <p:sp>
        <p:nvSpPr>
          <p:cNvPr id="3" name="TextBox 2"/>
          <p:cNvSpPr txBox="1"/>
          <p:nvPr/>
        </p:nvSpPr>
        <p:spPr>
          <a:xfrm>
            <a:off x="762000" y="381000"/>
            <a:ext cx="7696200" cy="830997"/>
          </a:xfrm>
          <a:prstGeom prst="rect">
            <a:avLst/>
          </a:prstGeom>
          <a:noFill/>
        </p:spPr>
        <p:txBody>
          <a:bodyPr wrap="square" rtlCol="0">
            <a:spAutoFit/>
          </a:bodyPr>
          <a:lstStyle/>
          <a:p>
            <a:pPr algn="ctr"/>
            <a:r>
              <a:rPr lang="en-US" sz="2400" b="0" i="1" dirty="0" smtClean="0">
                <a:solidFill>
                  <a:srgbClr val="FFFF00"/>
                </a:solidFill>
              </a:rPr>
              <a:t>In Biomolecular NMR, Indirect Dimensions are Often Truncated and Have Limited Numbers of Points …</a:t>
            </a:r>
            <a:endParaRPr lang="en-US" sz="2400" b="0" i="1" dirty="0">
              <a:solidFill>
                <a:srgbClr val="FFFF00"/>
              </a:solidFill>
            </a:endParaRPr>
          </a:p>
        </p:txBody>
      </p:sp>
    </p:spTree>
    <p:extLst>
      <p:ext uri="{BB962C8B-B14F-4D97-AF65-F5344CB8AC3E}">
        <p14:creationId xmlns:p14="http://schemas.microsoft.com/office/powerpoint/2010/main" val="6777136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trunc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4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302" y="4137102"/>
            <a:ext cx="533400" cy="400110"/>
          </a:xfrm>
          <a:prstGeom prst="rect">
            <a:avLst/>
          </a:prstGeom>
          <a:noFill/>
        </p:spPr>
        <p:txBody>
          <a:bodyPr wrap="square" rtlCol="0">
            <a:spAutoFit/>
          </a:bodyPr>
          <a:lstStyle/>
          <a:p>
            <a:pPr algn="ctr"/>
            <a:r>
              <a:rPr lang="en-US" sz="2000" dirty="0" smtClean="0">
                <a:solidFill>
                  <a:srgbClr val="00FFFF"/>
                </a:solidFill>
                <a:latin typeface="Symbol" pitchFamily="18" charset="2"/>
              </a:rPr>
              <a:t>S</a:t>
            </a:r>
            <a:r>
              <a:rPr lang="en-US" sz="2000" dirty="0" smtClean="0">
                <a:solidFill>
                  <a:srgbClr val="00FFFF"/>
                </a:solidFill>
              </a:rPr>
              <a:t>+</a:t>
            </a:r>
            <a:endParaRPr lang="en-US" sz="2000" dirty="0">
              <a:solidFill>
                <a:srgbClr val="00FFFF"/>
              </a:solidFill>
            </a:endParaRPr>
          </a:p>
        </p:txBody>
      </p:sp>
      <p:sp>
        <p:nvSpPr>
          <p:cNvPr id="4" name="TextBox 3"/>
          <p:cNvSpPr txBox="1"/>
          <p:nvPr/>
        </p:nvSpPr>
        <p:spPr>
          <a:xfrm>
            <a:off x="806604" y="4137102"/>
            <a:ext cx="533400" cy="400110"/>
          </a:xfrm>
          <a:prstGeom prst="rect">
            <a:avLst/>
          </a:prstGeom>
          <a:noFill/>
        </p:spPr>
        <p:txBody>
          <a:bodyPr wrap="square" rtlCol="0">
            <a:spAutoFit/>
          </a:bodyPr>
          <a:lstStyle/>
          <a:p>
            <a:pPr algn="ctr"/>
            <a:r>
              <a:rPr lang="en-US" sz="2000" dirty="0" smtClean="0">
                <a:solidFill>
                  <a:srgbClr val="F57BF5"/>
                </a:solidFill>
                <a:latin typeface="Symbol" pitchFamily="18" charset="2"/>
              </a:rPr>
              <a:t>S</a:t>
            </a:r>
            <a:r>
              <a:rPr lang="en-US" sz="2000" dirty="0" smtClean="0">
                <a:solidFill>
                  <a:srgbClr val="F57BF5"/>
                </a:solidFill>
              </a:rPr>
              <a:t>-</a:t>
            </a:r>
            <a:endParaRPr lang="en-US" sz="2000" dirty="0">
              <a:solidFill>
                <a:srgbClr val="F57BF5"/>
              </a:solidFill>
            </a:endParaRPr>
          </a:p>
        </p:txBody>
      </p:sp>
      <p:sp>
        <p:nvSpPr>
          <p:cNvPr id="5" name="Rectangle 5"/>
          <p:cNvSpPr>
            <a:spLocks noChangeArrowheads="1"/>
          </p:cNvSpPr>
          <p:nvPr/>
        </p:nvSpPr>
        <p:spPr bwMode="auto">
          <a:xfrm>
            <a:off x="304800" y="6019800"/>
            <a:ext cx="8610600" cy="661720"/>
          </a:xfrm>
          <a:prstGeom prst="rect">
            <a:avLst/>
          </a:prstGeom>
          <a:solidFill>
            <a:schemeClr val="tx1"/>
          </a:solidFill>
          <a:ln>
            <a:noFill/>
          </a:ln>
          <a:effectLst/>
          <a:extLst/>
        </p:spPr>
        <p:txBody>
          <a:bodyPr tIns="0" anchor="ctr">
            <a:spAutoFit/>
          </a:bodyPr>
          <a:lstStyle/>
          <a:p>
            <a:pPr algn="ctr" fontAlgn="auto">
              <a:spcBef>
                <a:spcPct val="0"/>
              </a:spcBef>
              <a:spcAft>
                <a:spcPct val="10000"/>
              </a:spcAft>
              <a:defRPr/>
            </a:pPr>
            <a:r>
              <a:rPr lang="en-US" sz="2000" b="0" i="1" kern="0" dirty="0" smtClean="0">
                <a:solidFill>
                  <a:prstClr val="white"/>
                </a:solidFill>
              </a:rPr>
              <a:t>Since the Fourier product is truncated, there is no longer ideal cancelation of positive and negative intensities, giving broad lines and artifacts</a:t>
            </a:r>
          </a:p>
        </p:txBody>
      </p:sp>
    </p:spTree>
    <p:extLst>
      <p:ext uri="{BB962C8B-B14F-4D97-AF65-F5344CB8AC3E}">
        <p14:creationId xmlns:p14="http://schemas.microsoft.com/office/powerpoint/2010/main" val="15284636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3" t="3552" r="1131" b="6328"/>
          <a:stretch/>
        </p:blipFill>
        <p:spPr bwMode="auto">
          <a:xfrm>
            <a:off x="76200" y="76200"/>
            <a:ext cx="8778240"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659996" y="5984206"/>
            <a:ext cx="7846232" cy="847417"/>
          </a:xfrm>
          <a:prstGeom prst="rect">
            <a:avLst/>
          </a:prstGeom>
        </p:spPr>
      </p:pic>
    </p:spTree>
    <p:extLst>
      <p:ext uri="{BB962C8B-B14F-4D97-AF65-F5344CB8AC3E}">
        <p14:creationId xmlns:p14="http://schemas.microsoft.com/office/powerpoint/2010/main" val="38133209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0"/>
            <a:ext cx="4873143" cy="58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493471" y="5837366"/>
            <a:ext cx="7848600" cy="923330"/>
          </a:xfrm>
          <a:prstGeom prst="rect">
            <a:avLst/>
          </a:prstGeom>
          <a:noFill/>
          <a:ln>
            <a:noFill/>
          </a:ln>
          <a:effectLst/>
          <a:extLst/>
        </p:spPr>
        <p:txBody>
          <a:bodyPr anchor="ctr">
            <a:spAutoFit/>
          </a:bodyPr>
          <a:lstStyle/>
          <a:p>
            <a:pPr algn="ctr" fontAlgn="auto">
              <a:spcBef>
                <a:spcPct val="0"/>
              </a:spcBef>
              <a:spcAft>
                <a:spcPct val="10000"/>
              </a:spcAft>
              <a:defRPr/>
            </a:pPr>
            <a:r>
              <a:rPr lang="en-US" sz="1800" b="0" i="1" kern="0" dirty="0" smtClean="0">
                <a:solidFill>
                  <a:prstClr val="black"/>
                </a:solidFill>
              </a:rPr>
              <a:t>Even though the underlying signal is the same in all of these examples, and noise-free, Fourier transforms with small numbers of points give very broad lines and large artifacts.</a:t>
            </a:r>
          </a:p>
        </p:txBody>
      </p:sp>
    </p:spTree>
    <p:extLst>
      <p:ext uri="{BB962C8B-B14F-4D97-AF65-F5344CB8AC3E}">
        <p14:creationId xmlns:p14="http://schemas.microsoft.com/office/powerpoint/2010/main" val="21193595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99" y="841698"/>
            <a:ext cx="4937142" cy="302730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644" y="3809999"/>
            <a:ext cx="302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725" y="871007"/>
            <a:ext cx="3900675" cy="5638800"/>
          </a:xfrm>
          <a:prstGeom prst="rect">
            <a:avLst/>
          </a:prstGeom>
        </p:spPr>
      </p:pic>
      <p:sp>
        <p:nvSpPr>
          <p:cNvPr id="12" name="TextBox 11"/>
          <p:cNvSpPr txBox="1"/>
          <p:nvPr/>
        </p:nvSpPr>
        <p:spPr>
          <a:xfrm>
            <a:off x="723900" y="21336"/>
            <a:ext cx="7696200"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70C0"/>
                </a:solidFill>
                <a:latin typeface="Arial" panose="020B0604020202020204" pitchFamily="34" charset="0"/>
                <a:cs typeface="Arial" panose="020B0604020202020204" pitchFamily="34" charset="0"/>
              </a:rPr>
              <a:t>Linear Prediction (LP) Extrapolation</a:t>
            </a:r>
          </a:p>
          <a:p>
            <a:pPr algn="ctr" fontAlgn="auto">
              <a:spcBef>
                <a:spcPts val="0"/>
              </a:spcBef>
              <a:spcAft>
                <a:spcPts val="0"/>
              </a:spcAft>
            </a:pPr>
            <a:endParaRPr lang="en-US" sz="2400" b="0" i="1" dirty="0" smtClean="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192024" y="5638800"/>
            <a:ext cx="4784741" cy="707886"/>
          </a:xfrm>
          <a:prstGeom prst="rect">
            <a:avLst/>
          </a:prstGeom>
          <a:noFill/>
        </p:spPr>
        <p:txBody>
          <a:bodyPr wrap="square" rtlCol="0">
            <a:spAutoFit/>
          </a:bodyPr>
          <a:lstStyle/>
          <a:p>
            <a:r>
              <a:rPr lang="en-US" b="0" i="1" dirty="0" smtClean="0"/>
              <a:t>Each complex LP coefficient describes a signal.</a:t>
            </a:r>
          </a:p>
          <a:p>
            <a:r>
              <a:rPr lang="en-US" b="0" i="1" dirty="0" smtClean="0"/>
              <a:t>The </a:t>
            </a:r>
            <a:r>
              <a:rPr lang="en-US" b="0" i="1" dirty="0"/>
              <a:t>n</a:t>
            </a:r>
            <a:r>
              <a:rPr lang="en-US" b="0" i="1" dirty="0" smtClean="0"/>
              <a:t>umber of LP coefficients is limited to size/2.</a:t>
            </a:r>
            <a:endParaRPr lang="en-US" b="0" i="1" dirty="0"/>
          </a:p>
        </p:txBody>
      </p:sp>
      <p:sp>
        <p:nvSpPr>
          <p:cNvPr id="7" name="TextBox 6"/>
          <p:cNvSpPr txBox="1"/>
          <p:nvPr/>
        </p:nvSpPr>
        <p:spPr>
          <a:xfrm>
            <a:off x="192024" y="492851"/>
            <a:ext cx="8723376" cy="369332"/>
          </a:xfrm>
          <a:prstGeom prst="rect">
            <a:avLst/>
          </a:prstGeom>
          <a:noFill/>
        </p:spPr>
        <p:txBody>
          <a:bodyPr wrap="square" rtlCol="0">
            <a:spAutoFit/>
          </a:bodyPr>
          <a:lstStyle/>
          <a:p>
            <a:pPr algn="ctr"/>
            <a:r>
              <a:rPr lang="en-US" sz="1800" b="0" i="1" dirty="0" smtClean="0"/>
              <a:t>Form a Linear </a:t>
            </a:r>
            <a:r>
              <a:rPr lang="en-US" sz="1800" b="0" i="1" dirty="0"/>
              <a:t>C</a:t>
            </a:r>
            <a:r>
              <a:rPr lang="en-US" sz="1800" b="0" i="1" dirty="0" smtClean="0"/>
              <a:t>ombination of Points to Predict the Next Point </a:t>
            </a:r>
            <a:endParaRPr lang="en-US" sz="1800" b="0" i="1" dirty="0"/>
          </a:p>
        </p:txBody>
      </p:sp>
    </p:spTree>
    <p:extLst>
      <p:ext uri="{BB962C8B-B14F-4D97-AF65-F5344CB8AC3E}">
        <p14:creationId xmlns:p14="http://schemas.microsoft.com/office/powerpoint/2010/main" val="540286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660" b="12996"/>
          <a:stretch/>
        </p:blipFill>
        <p:spPr bwMode="auto">
          <a:xfrm>
            <a:off x="4368831" y="1188720"/>
            <a:ext cx="4451325" cy="4297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0733" y="76200"/>
            <a:ext cx="7696200"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70C0"/>
                </a:solidFill>
                <a:latin typeface="Arial" panose="020B0604020202020204" pitchFamily="34" charset="0"/>
                <a:cs typeface="Arial" panose="020B0604020202020204" pitchFamily="34" charset="0"/>
              </a:rPr>
              <a:t>Forward Backward and Mirror Image Linear Prediction</a:t>
            </a:r>
          </a:p>
          <a:p>
            <a:pPr algn="ctr" fontAlgn="auto">
              <a:spcBef>
                <a:spcPts val="0"/>
              </a:spcBef>
              <a:spcAft>
                <a:spcPts val="0"/>
              </a:spcAft>
            </a:pPr>
            <a:endParaRPr lang="en-US" sz="2400" b="0" i="1" dirty="0" smtClean="0">
              <a:solidFill>
                <a:srgbClr val="0070C0"/>
              </a:solidFill>
              <a:latin typeface="Arial" panose="020B0604020202020204" pitchFamily="34" charset="0"/>
              <a:cs typeface="Arial" panose="020B0604020202020204" pitchFamily="34" charset="0"/>
            </a:endParaRPr>
          </a:p>
        </p:txBody>
      </p:sp>
      <p:grpSp>
        <p:nvGrpSpPr>
          <p:cNvPr id="10" name="Group 9"/>
          <p:cNvGrpSpPr/>
          <p:nvPr/>
        </p:nvGrpSpPr>
        <p:grpSpPr>
          <a:xfrm>
            <a:off x="201836" y="771144"/>
            <a:ext cx="4099460" cy="4500251"/>
            <a:chOff x="201836" y="650869"/>
            <a:chExt cx="4099460" cy="4500251"/>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992"/>
            <a:stretch/>
          </p:blipFill>
          <p:spPr bwMode="auto">
            <a:xfrm>
              <a:off x="201836" y="762000"/>
              <a:ext cx="4063552" cy="43891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81000" y="820146"/>
              <a:ext cx="73152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08866" y="650869"/>
              <a:ext cx="2996752" cy="338554"/>
            </a:xfrm>
            <a:prstGeom prst="rect">
              <a:avLst/>
            </a:prstGeom>
            <a:noFill/>
          </p:spPr>
          <p:txBody>
            <a:bodyPr wrap="square" rtlCol="0">
              <a:spAutoFit/>
            </a:bodyPr>
            <a:lstStyle/>
            <a:p>
              <a:r>
                <a:rPr lang="en-US" b="0" i="1" dirty="0" smtClean="0">
                  <a:solidFill>
                    <a:prstClr val="white">
                      <a:lumMod val="50000"/>
                    </a:prstClr>
                  </a:solidFill>
                </a:rPr>
                <a:t>Predict next point in series</a:t>
              </a:r>
              <a:endParaRPr lang="en-US" b="0" i="1" dirty="0">
                <a:solidFill>
                  <a:prstClr val="white">
                    <a:lumMod val="50000"/>
                  </a:prstClr>
                </a:solidFill>
              </a:endParaRPr>
            </a:p>
          </p:txBody>
        </p:sp>
        <p:cxnSp>
          <p:nvCxnSpPr>
            <p:cNvPr id="8" name="Straight Arrow Connector 7"/>
            <p:cNvCxnSpPr/>
            <p:nvPr/>
          </p:nvCxnSpPr>
          <p:spPr>
            <a:xfrm>
              <a:off x="476678" y="3046287"/>
              <a:ext cx="731520" cy="0"/>
            </a:xfrm>
            <a:prstGeom prst="straightConnector1">
              <a:avLst/>
            </a:prstGeom>
            <a:ln w="381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4544" y="2877010"/>
              <a:ext cx="2996752" cy="338554"/>
            </a:xfrm>
            <a:prstGeom prst="rect">
              <a:avLst/>
            </a:prstGeom>
            <a:noFill/>
          </p:spPr>
          <p:txBody>
            <a:bodyPr wrap="square" rtlCol="0">
              <a:spAutoFit/>
            </a:bodyPr>
            <a:lstStyle/>
            <a:p>
              <a:r>
                <a:rPr lang="en-US" b="0" i="1" dirty="0" smtClean="0">
                  <a:solidFill>
                    <a:prstClr val="white">
                      <a:lumMod val="50000"/>
                    </a:prstClr>
                  </a:solidFill>
                </a:rPr>
                <a:t>Predict previous point in series</a:t>
              </a:r>
              <a:endParaRPr lang="en-US" b="0" i="1" dirty="0">
                <a:solidFill>
                  <a:prstClr val="white">
                    <a:lumMod val="50000"/>
                  </a:prstClr>
                </a:solidFill>
              </a:endParaRPr>
            </a:p>
          </p:txBody>
        </p:sp>
      </p:grpSp>
      <p:sp>
        <p:nvSpPr>
          <p:cNvPr id="11" name="TextBox 10"/>
          <p:cNvSpPr txBox="1"/>
          <p:nvPr/>
        </p:nvSpPr>
        <p:spPr>
          <a:xfrm>
            <a:off x="5001581" y="648033"/>
            <a:ext cx="3225352" cy="584775"/>
          </a:xfrm>
          <a:prstGeom prst="rect">
            <a:avLst/>
          </a:prstGeom>
          <a:noFill/>
        </p:spPr>
        <p:txBody>
          <a:bodyPr wrap="square" rtlCol="0">
            <a:spAutoFit/>
          </a:bodyPr>
          <a:lstStyle/>
          <a:p>
            <a:pPr algn="ctr">
              <a:spcBef>
                <a:spcPts val="0"/>
              </a:spcBef>
            </a:pPr>
            <a:r>
              <a:rPr lang="en-US" dirty="0" smtClean="0">
                <a:solidFill>
                  <a:prstClr val="black"/>
                </a:solidFill>
              </a:rPr>
              <a:t>Mirror Image LP</a:t>
            </a:r>
          </a:p>
          <a:p>
            <a:pPr algn="ctr">
              <a:spcBef>
                <a:spcPts val="0"/>
              </a:spcBef>
            </a:pPr>
            <a:r>
              <a:rPr lang="en-US" dirty="0" smtClean="0">
                <a:solidFill>
                  <a:prstClr val="black"/>
                </a:solidFill>
              </a:rPr>
              <a:t>Zero Delay Data with No Decay</a:t>
            </a:r>
            <a:endParaRPr lang="en-US" dirty="0">
              <a:solidFill>
                <a:prstClr val="black"/>
              </a:solidFill>
            </a:endParaRPr>
          </a:p>
        </p:txBody>
      </p:sp>
      <p:sp>
        <p:nvSpPr>
          <p:cNvPr id="12" name="TextBox 11"/>
          <p:cNvSpPr txBox="1"/>
          <p:nvPr/>
        </p:nvSpPr>
        <p:spPr>
          <a:xfrm>
            <a:off x="365760" y="5320397"/>
            <a:ext cx="3723177" cy="584775"/>
          </a:xfrm>
          <a:prstGeom prst="rect">
            <a:avLst/>
          </a:prstGeom>
          <a:noFill/>
        </p:spPr>
        <p:txBody>
          <a:bodyPr wrap="square" rtlCol="0">
            <a:spAutoFit/>
          </a:bodyPr>
          <a:lstStyle/>
          <a:p>
            <a:pPr algn="ctr"/>
            <a:r>
              <a:rPr lang="en-US" i="1" dirty="0" smtClean="0">
                <a:solidFill>
                  <a:prstClr val="black"/>
                </a:solidFill>
              </a:rPr>
              <a:t>Forward and Backward Coefficients Can be Averaged for Stability</a:t>
            </a:r>
            <a:endParaRPr lang="en-US" i="1" dirty="0">
              <a:solidFill>
                <a:prstClr val="black"/>
              </a:solidFill>
            </a:endParaRPr>
          </a:p>
        </p:txBody>
      </p:sp>
      <p:sp>
        <p:nvSpPr>
          <p:cNvPr id="13" name="TextBox 12"/>
          <p:cNvSpPr txBox="1"/>
          <p:nvPr/>
        </p:nvSpPr>
        <p:spPr>
          <a:xfrm>
            <a:off x="4760169" y="5611588"/>
            <a:ext cx="3708176" cy="830997"/>
          </a:xfrm>
          <a:prstGeom prst="rect">
            <a:avLst/>
          </a:prstGeom>
          <a:noFill/>
        </p:spPr>
        <p:txBody>
          <a:bodyPr wrap="square" rtlCol="0">
            <a:spAutoFit/>
          </a:bodyPr>
          <a:lstStyle/>
          <a:p>
            <a:pPr algn="ctr"/>
            <a:r>
              <a:rPr lang="en-US" i="1" dirty="0" smtClean="0">
                <a:solidFill>
                  <a:prstClr val="black"/>
                </a:solidFill>
              </a:rPr>
              <a:t>Extending the Length of the Input Data Allows More LP Coefficients, Hence More Signals</a:t>
            </a:r>
            <a:endParaRPr lang="en-US" i="1" dirty="0">
              <a:solidFill>
                <a:prstClr val="black"/>
              </a:solidFill>
            </a:endParaRPr>
          </a:p>
        </p:txBody>
      </p:sp>
    </p:spTree>
    <p:extLst>
      <p:ext uri="{BB962C8B-B14F-4D97-AF65-F5344CB8AC3E}">
        <p14:creationId xmlns:p14="http://schemas.microsoft.com/office/powerpoint/2010/main" val="2831251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66750" y="177225"/>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a:solidFill>
                  <a:srgbClr val="00B0F0"/>
                </a:solidFill>
              </a:rPr>
              <a:t>Sampling and Resolution</a:t>
            </a:r>
            <a:endParaRPr lang="en-US" sz="3200" b="0" kern="0" dirty="0">
              <a:solidFill>
                <a:srgbClr val="00B0F0"/>
              </a:solidFill>
            </a:endParaRPr>
          </a:p>
        </p:txBody>
      </p:sp>
      <p:sp>
        <p:nvSpPr>
          <p:cNvPr id="3" name="TextBox 2"/>
          <p:cNvSpPr txBox="1"/>
          <p:nvPr/>
        </p:nvSpPr>
        <p:spPr>
          <a:xfrm>
            <a:off x="485775" y="971798"/>
            <a:ext cx="8172451" cy="1046338"/>
          </a:xfrm>
          <a:prstGeom prst="rect">
            <a:avLst/>
          </a:prstGeom>
          <a:noFill/>
        </p:spPr>
        <p:txBody>
          <a:bodyPr wrap="square" rtlCol="0">
            <a:spAutoFit/>
          </a:bodyPr>
          <a:lstStyle/>
          <a:p>
            <a:pPr algn="just"/>
            <a:r>
              <a:rPr lang="en-US" sz="2000" b="0" dirty="0" smtClean="0">
                <a:solidFill>
                  <a:prstClr val="white"/>
                </a:solidFill>
              </a:rPr>
              <a:t>As </a:t>
            </a:r>
            <a:r>
              <a:rPr lang="en-US" sz="2000" b="0" dirty="0">
                <a:solidFill>
                  <a:prstClr val="white"/>
                </a:solidFill>
              </a:rPr>
              <a:t>a general rule, spectral width will be proportional to 1/</a:t>
            </a:r>
            <a:r>
              <a:rPr lang="en-US" sz="2000" b="0" dirty="0" err="1">
                <a:solidFill>
                  <a:srgbClr val="FFFF00"/>
                </a:solidFill>
              </a:rPr>
              <a:t>dT</a:t>
            </a:r>
            <a:r>
              <a:rPr lang="en-US" sz="2000" b="0" dirty="0">
                <a:solidFill>
                  <a:prstClr val="white"/>
                </a:solidFill>
              </a:rPr>
              <a:t>, and resolution will be inversely proportional to the largest time coordinate acquired (that is, the greater the largest time, the better the resolution).</a:t>
            </a:r>
          </a:p>
        </p:txBody>
      </p:sp>
      <p:sp>
        <p:nvSpPr>
          <p:cNvPr id="4" name="TextBox 3"/>
          <p:cNvSpPr txBox="1"/>
          <p:nvPr/>
        </p:nvSpPr>
        <p:spPr>
          <a:xfrm>
            <a:off x="604679" y="5029017"/>
            <a:ext cx="7543800" cy="1200329"/>
          </a:xfrm>
          <a:prstGeom prst="rect">
            <a:avLst/>
          </a:prstGeom>
          <a:noFill/>
        </p:spPr>
        <p:txBody>
          <a:bodyPr wrap="square" rtlCol="0">
            <a:spAutoFit/>
          </a:bodyPr>
          <a:lstStyle/>
          <a:p>
            <a:pPr algn="ctr">
              <a:spcBef>
                <a:spcPts val="0"/>
              </a:spcBef>
            </a:pPr>
            <a:r>
              <a:rPr lang="en-US" sz="1800" b="0" i="1" dirty="0">
                <a:solidFill>
                  <a:prstClr val="white"/>
                </a:solidFill>
              </a:rPr>
              <a:t>N uniformly spaced samples, each separated by </a:t>
            </a:r>
            <a:r>
              <a:rPr lang="en-US" sz="1800" b="0" i="1" dirty="0" err="1" smtClean="0">
                <a:solidFill>
                  <a:srgbClr val="FFFF00"/>
                </a:solidFill>
              </a:rPr>
              <a:t>dT</a:t>
            </a:r>
            <a:r>
              <a:rPr lang="en-US" sz="1800" b="0" i="1" dirty="0" err="1" smtClean="0">
                <a:solidFill>
                  <a:prstClr val="white"/>
                </a:solidFill>
              </a:rPr>
              <a:t>.</a:t>
            </a:r>
            <a:endParaRPr lang="en-US" sz="1800" b="0" i="1" dirty="0">
              <a:solidFill>
                <a:prstClr val="white"/>
              </a:solidFill>
            </a:endParaRPr>
          </a:p>
          <a:p>
            <a:pPr algn="ctr">
              <a:spcBef>
                <a:spcPts val="0"/>
              </a:spcBef>
            </a:pPr>
            <a:r>
              <a:rPr lang="en-US" sz="1800" b="0" i="1" dirty="0">
                <a:solidFill>
                  <a:prstClr val="white"/>
                </a:solidFill>
              </a:rPr>
              <a:t>The </a:t>
            </a:r>
            <a:r>
              <a:rPr lang="en-US" sz="1800" b="0" i="1" dirty="0">
                <a:solidFill>
                  <a:srgbClr val="B381D9"/>
                </a:solidFill>
              </a:rPr>
              <a:t>time difference between first and last samples </a:t>
            </a:r>
            <a:r>
              <a:rPr lang="en-US" sz="1800" b="0" i="1" dirty="0">
                <a:solidFill>
                  <a:prstClr val="white"/>
                </a:solidFill>
              </a:rPr>
              <a:t>determines the spectral </a:t>
            </a:r>
            <a:r>
              <a:rPr lang="en-US" sz="1800" b="0" i="1" dirty="0" smtClean="0">
                <a:solidFill>
                  <a:prstClr val="white"/>
                </a:solidFill>
              </a:rPr>
              <a:t>resolution. The </a:t>
            </a:r>
            <a:r>
              <a:rPr lang="en-US" sz="1800" b="0" i="1" dirty="0">
                <a:solidFill>
                  <a:prstClr val="white"/>
                </a:solidFill>
              </a:rPr>
              <a:t>time difference between adjacent samples determines the spectral width.</a:t>
            </a:r>
          </a:p>
        </p:txBody>
      </p:sp>
      <p:grpSp>
        <p:nvGrpSpPr>
          <p:cNvPr id="5" name="Group 4"/>
          <p:cNvGrpSpPr/>
          <p:nvPr/>
        </p:nvGrpSpPr>
        <p:grpSpPr>
          <a:xfrm>
            <a:off x="381000" y="2291074"/>
            <a:ext cx="8305800" cy="2204727"/>
            <a:chOff x="2667001" y="3865412"/>
            <a:chExt cx="6858729" cy="150317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1" y="4020981"/>
              <a:ext cx="6858729" cy="1347609"/>
            </a:xfrm>
            <a:prstGeom prst="rect">
              <a:avLst/>
            </a:prstGeom>
          </p:spPr>
        </p:pic>
        <p:grpSp>
          <p:nvGrpSpPr>
            <p:cNvPr id="7" name="Group 6"/>
            <p:cNvGrpSpPr/>
            <p:nvPr/>
          </p:nvGrpSpPr>
          <p:grpSpPr>
            <a:xfrm>
              <a:off x="2895600" y="3865412"/>
              <a:ext cx="6324600" cy="152400"/>
              <a:chOff x="1219200" y="4206527"/>
              <a:chExt cx="6324600" cy="152400"/>
            </a:xfrm>
          </p:grpSpPr>
          <p:cxnSp>
            <p:nvCxnSpPr>
              <p:cNvPr id="12" name="Straight Connector 11"/>
              <p:cNvCxnSpPr/>
              <p:nvPr/>
            </p:nvCxnSpPr>
            <p:spPr>
              <a:xfrm>
                <a:off x="1237591"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4206527"/>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43800"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894682" y="4476520"/>
              <a:ext cx="429768" cy="152400"/>
              <a:chOff x="1218282" y="4817635"/>
              <a:chExt cx="429768" cy="152400"/>
            </a:xfrm>
          </p:grpSpPr>
          <p:cxnSp>
            <p:nvCxnSpPr>
              <p:cNvPr id="9" name="Straight Connector 8"/>
              <p:cNvCxnSpPr/>
              <p:nvPr/>
            </p:nvCxnSpPr>
            <p:spPr>
              <a:xfrm>
                <a:off x="1225656"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44268"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218282" y="4959018"/>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413989" y="3505200"/>
            <a:ext cx="857250" cy="400110"/>
          </a:xfrm>
          <a:prstGeom prst="rect">
            <a:avLst/>
          </a:prstGeom>
          <a:noFill/>
        </p:spPr>
        <p:txBody>
          <a:bodyPr wrap="square" rtlCol="0">
            <a:spAutoFit/>
          </a:bodyPr>
          <a:lstStyle/>
          <a:p>
            <a:pPr algn="ctr"/>
            <a:r>
              <a:rPr lang="en-US" sz="2000" b="0" i="1" dirty="0" err="1" smtClean="0">
                <a:solidFill>
                  <a:srgbClr val="FFFF00"/>
                </a:solidFill>
              </a:rPr>
              <a:t>dT</a:t>
            </a:r>
            <a:endParaRPr lang="en-US" sz="2000" b="0" i="1" dirty="0">
              <a:solidFill>
                <a:srgbClr val="FFFF00"/>
              </a:solidFill>
            </a:endParaRPr>
          </a:p>
        </p:txBody>
      </p:sp>
    </p:spTree>
    <p:extLst>
      <p:ext uri="{BB962C8B-B14F-4D97-AF65-F5344CB8AC3E}">
        <p14:creationId xmlns:p14="http://schemas.microsoft.com/office/powerpoint/2010/main" val="842559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050" y="685800"/>
            <a:ext cx="3771023" cy="5715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14400"/>
            <a:ext cx="5026776" cy="5036155"/>
          </a:xfrm>
          <a:prstGeom prst="rect">
            <a:avLst/>
          </a:prstGeom>
        </p:spPr>
      </p:pic>
      <p:sp>
        <p:nvSpPr>
          <p:cNvPr id="6" name="TextBox 5"/>
          <p:cNvSpPr txBox="1"/>
          <p:nvPr/>
        </p:nvSpPr>
        <p:spPr>
          <a:xfrm>
            <a:off x="723900" y="21336"/>
            <a:ext cx="7696200"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70C0"/>
                </a:solidFill>
                <a:latin typeface="Arial" panose="020B0604020202020204" pitchFamily="34" charset="0"/>
                <a:cs typeface="Arial" panose="020B0604020202020204" pitchFamily="34" charset="0"/>
              </a:rPr>
              <a:t>Linear Prediction (LP) Extrapolation</a:t>
            </a:r>
          </a:p>
          <a:p>
            <a:pPr algn="ctr" fontAlgn="auto">
              <a:spcBef>
                <a:spcPts val="0"/>
              </a:spcBef>
              <a:spcAft>
                <a:spcPts val="0"/>
              </a:spcAft>
            </a:pPr>
            <a:endParaRPr lang="en-US" sz="2400" b="0" i="1" dirty="0" smtClean="0">
              <a:solidFill>
                <a:srgbClr val="0070C0"/>
              </a:solidFill>
              <a:latin typeface="Arial" panose="020B0604020202020204" pitchFamily="34" charset="0"/>
              <a:cs typeface="Arial" panose="020B0604020202020204" pitchFamily="34" charset="0"/>
            </a:endParaRPr>
          </a:p>
        </p:txBody>
      </p:sp>
      <p:sp>
        <p:nvSpPr>
          <p:cNvPr id="7" name="TextBox 6"/>
          <p:cNvSpPr txBox="1"/>
          <p:nvPr/>
        </p:nvSpPr>
        <p:spPr>
          <a:xfrm>
            <a:off x="2819400" y="2057400"/>
            <a:ext cx="2209800" cy="369332"/>
          </a:xfrm>
          <a:prstGeom prst="rect">
            <a:avLst/>
          </a:prstGeom>
          <a:noFill/>
        </p:spPr>
        <p:txBody>
          <a:bodyPr wrap="square" rtlCol="0">
            <a:spAutoFit/>
          </a:bodyPr>
          <a:lstStyle/>
          <a:p>
            <a:pPr algn="r"/>
            <a:r>
              <a:rPr lang="en-US" sz="1800" b="0" i="1" dirty="0" smtClean="0">
                <a:solidFill>
                  <a:srgbClr val="0070C0"/>
                </a:solidFill>
              </a:rPr>
              <a:t>Original Spectrum</a:t>
            </a:r>
            <a:endParaRPr lang="en-US" sz="1800" b="0" i="1" dirty="0">
              <a:solidFill>
                <a:srgbClr val="0070C0"/>
              </a:solidFill>
            </a:endParaRPr>
          </a:p>
        </p:txBody>
      </p:sp>
      <p:sp>
        <p:nvSpPr>
          <p:cNvPr id="8" name="TextBox 7"/>
          <p:cNvSpPr txBox="1"/>
          <p:nvPr/>
        </p:nvSpPr>
        <p:spPr>
          <a:xfrm>
            <a:off x="1905000" y="3063145"/>
            <a:ext cx="3124200" cy="369332"/>
          </a:xfrm>
          <a:prstGeom prst="rect">
            <a:avLst/>
          </a:prstGeom>
          <a:noFill/>
        </p:spPr>
        <p:txBody>
          <a:bodyPr wrap="square" rtlCol="0">
            <a:spAutoFit/>
          </a:bodyPr>
          <a:lstStyle/>
          <a:p>
            <a:pPr algn="r"/>
            <a:r>
              <a:rPr lang="en-US" sz="1800" b="0" i="1" dirty="0" smtClean="0">
                <a:solidFill>
                  <a:srgbClr val="0070C0"/>
                </a:solidFill>
              </a:rPr>
              <a:t>Original Time-Domain</a:t>
            </a:r>
            <a:endParaRPr lang="en-US" sz="1800" b="0" i="1" dirty="0">
              <a:solidFill>
                <a:srgbClr val="0070C0"/>
              </a:solidFill>
            </a:endParaRPr>
          </a:p>
        </p:txBody>
      </p:sp>
      <p:sp>
        <p:nvSpPr>
          <p:cNvPr id="9" name="TextBox 8"/>
          <p:cNvSpPr txBox="1"/>
          <p:nvPr/>
        </p:nvSpPr>
        <p:spPr>
          <a:xfrm>
            <a:off x="1905000" y="4175509"/>
            <a:ext cx="3124200" cy="369332"/>
          </a:xfrm>
          <a:prstGeom prst="rect">
            <a:avLst/>
          </a:prstGeom>
          <a:noFill/>
        </p:spPr>
        <p:txBody>
          <a:bodyPr wrap="square" rtlCol="0">
            <a:spAutoFit/>
          </a:bodyPr>
          <a:lstStyle/>
          <a:p>
            <a:pPr algn="r"/>
            <a:r>
              <a:rPr lang="en-US" sz="1800" b="0" i="1" dirty="0" smtClean="0">
                <a:solidFill>
                  <a:srgbClr val="0070C0"/>
                </a:solidFill>
              </a:rPr>
              <a:t>Extrapolated Time-Domain</a:t>
            </a:r>
            <a:endParaRPr lang="en-US" sz="1800" b="0" i="1" dirty="0">
              <a:solidFill>
                <a:srgbClr val="0070C0"/>
              </a:solidFill>
            </a:endParaRPr>
          </a:p>
        </p:txBody>
      </p:sp>
      <p:sp>
        <p:nvSpPr>
          <p:cNvPr id="10" name="TextBox 9"/>
          <p:cNvSpPr txBox="1"/>
          <p:nvPr/>
        </p:nvSpPr>
        <p:spPr>
          <a:xfrm>
            <a:off x="2819400" y="5531997"/>
            <a:ext cx="2209800" cy="369332"/>
          </a:xfrm>
          <a:prstGeom prst="rect">
            <a:avLst/>
          </a:prstGeom>
          <a:noFill/>
        </p:spPr>
        <p:txBody>
          <a:bodyPr wrap="square" rtlCol="0">
            <a:spAutoFit/>
          </a:bodyPr>
          <a:lstStyle/>
          <a:p>
            <a:pPr algn="r"/>
            <a:r>
              <a:rPr lang="en-US" sz="1800" b="0" i="1" dirty="0" smtClean="0">
                <a:solidFill>
                  <a:srgbClr val="0070C0"/>
                </a:solidFill>
              </a:rPr>
              <a:t>Final Spectrum</a:t>
            </a:r>
            <a:endParaRPr lang="en-US" sz="1800" b="0" i="1" dirty="0">
              <a:solidFill>
                <a:srgbClr val="0070C0"/>
              </a:solidFill>
            </a:endParaRPr>
          </a:p>
        </p:txBody>
      </p:sp>
      <p:sp>
        <p:nvSpPr>
          <p:cNvPr id="11" name="TextBox 10"/>
          <p:cNvSpPr txBox="1"/>
          <p:nvPr/>
        </p:nvSpPr>
        <p:spPr>
          <a:xfrm>
            <a:off x="5885506" y="822709"/>
            <a:ext cx="914400" cy="369332"/>
          </a:xfrm>
          <a:prstGeom prst="rect">
            <a:avLst/>
          </a:prstGeom>
          <a:noFill/>
        </p:spPr>
        <p:txBody>
          <a:bodyPr wrap="square" rtlCol="0">
            <a:spAutoFit/>
          </a:bodyPr>
          <a:lstStyle/>
          <a:p>
            <a:pPr algn="r"/>
            <a:r>
              <a:rPr lang="en-US" sz="1800" b="0" i="1" dirty="0" smtClean="0">
                <a:solidFill>
                  <a:schemeClr val="bg1"/>
                </a:solidFill>
              </a:rPr>
              <a:t>FT</a:t>
            </a:r>
            <a:endParaRPr lang="en-US" sz="1800" b="0" i="1" dirty="0">
              <a:solidFill>
                <a:schemeClr val="bg1"/>
              </a:solidFill>
            </a:endParaRPr>
          </a:p>
        </p:txBody>
      </p:sp>
      <p:sp>
        <p:nvSpPr>
          <p:cNvPr id="12" name="TextBox 11"/>
          <p:cNvSpPr txBox="1"/>
          <p:nvPr/>
        </p:nvSpPr>
        <p:spPr>
          <a:xfrm>
            <a:off x="7505700" y="822709"/>
            <a:ext cx="914400" cy="369332"/>
          </a:xfrm>
          <a:prstGeom prst="rect">
            <a:avLst/>
          </a:prstGeom>
          <a:noFill/>
        </p:spPr>
        <p:txBody>
          <a:bodyPr wrap="square" rtlCol="0">
            <a:spAutoFit/>
          </a:bodyPr>
          <a:lstStyle/>
          <a:p>
            <a:pPr algn="r"/>
            <a:r>
              <a:rPr lang="en-US" sz="1800" b="0" i="1" dirty="0" smtClean="0">
                <a:solidFill>
                  <a:schemeClr val="bg1"/>
                </a:solidFill>
              </a:rPr>
              <a:t>LP</a:t>
            </a:r>
            <a:endParaRPr lang="en-US" sz="1800" b="0" i="1" dirty="0">
              <a:solidFill>
                <a:schemeClr val="bg1"/>
              </a:solidFill>
            </a:endParaRPr>
          </a:p>
        </p:txBody>
      </p:sp>
    </p:spTree>
    <p:extLst>
      <p:ext uri="{BB962C8B-B14F-4D97-AF65-F5344CB8AC3E}">
        <p14:creationId xmlns:p14="http://schemas.microsoft.com/office/powerpoint/2010/main" val="1473453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0"/>
            <a:ext cx="7980217" cy="6858000"/>
          </a:xfrm>
          <a:prstGeom prst="rect">
            <a:avLst/>
          </a:prstGeom>
        </p:spPr>
      </p:pic>
      <p:sp>
        <p:nvSpPr>
          <p:cNvPr id="3" name="TextBox 2"/>
          <p:cNvSpPr txBox="1"/>
          <p:nvPr/>
        </p:nvSpPr>
        <p:spPr>
          <a:xfrm>
            <a:off x="723900" y="138085"/>
            <a:ext cx="7696200"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B0F0"/>
                </a:solidFill>
                <a:latin typeface="Arial" panose="020B0604020202020204" pitchFamily="34" charset="0"/>
                <a:cs typeface="Arial" panose="020B0604020202020204" pitchFamily="34" charset="0"/>
              </a:rPr>
              <a:t>Reconstruction of NUS Data</a:t>
            </a:r>
          </a:p>
          <a:p>
            <a:pPr algn="ctr" fontAlgn="auto">
              <a:spcBef>
                <a:spcPts val="0"/>
              </a:spcBef>
              <a:spcAft>
                <a:spcPts val="0"/>
              </a:spcAft>
            </a:pPr>
            <a:endParaRPr lang="en-US" sz="2400" b="0" i="1" dirty="0" smtClean="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921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0"/>
            <a:ext cx="7980217" cy="6858000"/>
          </a:xfrm>
          <a:prstGeom prst="rect">
            <a:avLst/>
          </a:prstGeom>
        </p:spPr>
      </p:pic>
    </p:spTree>
    <p:extLst>
      <p:ext uri="{BB962C8B-B14F-4D97-AF65-F5344CB8AC3E}">
        <p14:creationId xmlns:p14="http://schemas.microsoft.com/office/powerpoint/2010/main" val="7011767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0"/>
            <a:ext cx="7980218" cy="6858000"/>
          </a:xfrm>
          <a:prstGeom prst="rect">
            <a:avLst/>
          </a:prstGeom>
        </p:spPr>
      </p:pic>
      <p:sp>
        <p:nvSpPr>
          <p:cNvPr id="3" name="Rectangle 7"/>
          <p:cNvSpPr>
            <a:spLocks noChangeArrowheads="1"/>
          </p:cNvSpPr>
          <p:nvPr/>
        </p:nvSpPr>
        <p:spPr bwMode="auto">
          <a:xfrm>
            <a:off x="152400" y="228600"/>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auto">
              <a:spcBef>
                <a:spcPct val="0"/>
              </a:spcBef>
              <a:spcAft>
                <a:spcPct val="10000"/>
              </a:spcAft>
              <a:defRPr/>
            </a:pPr>
            <a:r>
              <a:rPr lang="en-US" sz="2400" b="0" kern="0" dirty="0" smtClean="0">
                <a:solidFill>
                  <a:srgbClr val="FFFF00"/>
                </a:solidFill>
              </a:rPr>
              <a:t>Non-Uniform Sampling: </a:t>
            </a:r>
            <a:br>
              <a:rPr lang="en-US" sz="2400" b="0" kern="0" dirty="0" smtClean="0">
                <a:solidFill>
                  <a:srgbClr val="FFFF00"/>
                </a:solidFill>
              </a:rPr>
            </a:br>
            <a:r>
              <a:rPr lang="en-US" sz="2400" b="0" kern="0" dirty="0" smtClean="0">
                <a:solidFill>
                  <a:srgbClr val="FFFF00"/>
                </a:solidFill>
              </a:rPr>
              <a:t>for Fourier Transform, Replace Missing Points with Zeros</a:t>
            </a:r>
          </a:p>
        </p:txBody>
      </p:sp>
    </p:spTree>
    <p:extLst>
      <p:ext uri="{BB962C8B-B14F-4D97-AF65-F5344CB8AC3E}">
        <p14:creationId xmlns:p14="http://schemas.microsoft.com/office/powerpoint/2010/main" val="3278985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ft_nus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4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302" y="4137102"/>
            <a:ext cx="533400" cy="400110"/>
          </a:xfrm>
          <a:prstGeom prst="rect">
            <a:avLst/>
          </a:prstGeom>
          <a:noFill/>
        </p:spPr>
        <p:txBody>
          <a:bodyPr wrap="square" rtlCol="0">
            <a:spAutoFit/>
          </a:bodyPr>
          <a:lstStyle/>
          <a:p>
            <a:pPr algn="ctr"/>
            <a:r>
              <a:rPr lang="en-US" sz="2000" dirty="0" smtClean="0">
                <a:solidFill>
                  <a:srgbClr val="00FFFF"/>
                </a:solidFill>
                <a:latin typeface="Symbol" pitchFamily="18" charset="2"/>
              </a:rPr>
              <a:t>S</a:t>
            </a:r>
            <a:r>
              <a:rPr lang="en-US" sz="2000" dirty="0" smtClean="0">
                <a:solidFill>
                  <a:srgbClr val="00FFFF"/>
                </a:solidFill>
              </a:rPr>
              <a:t>+</a:t>
            </a:r>
            <a:endParaRPr lang="en-US" sz="2000" dirty="0">
              <a:solidFill>
                <a:srgbClr val="00FFFF"/>
              </a:solidFill>
            </a:endParaRPr>
          </a:p>
        </p:txBody>
      </p:sp>
      <p:sp>
        <p:nvSpPr>
          <p:cNvPr id="4" name="TextBox 3"/>
          <p:cNvSpPr txBox="1"/>
          <p:nvPr/>
        </p:nvSpPr>
        <p:spPr>
          <a:xfrm>
            <a:off x="806604" y="4137102"/>
            <a:ext cx="533400" cy="400110"/>
          </a:xfrm>
          <a:prstGeom prst="rect">
            <a:avLst/>
          </a:prstGeom>
          <a:noFill/>
        </p:spPr>
        <p:txBody>
          <a:bodyPr wrap="square" rtlCol="0">
            <a:spAutoFit/>
          </a:bodyPr>
          <a:lstStyle/>
          <a:p>
            <a:pPr algn="ctr"/>
            <a:r>
              <a:rPr lang="en-US" sz="2000" dirty="0" smtClean="0">
                <a:solidFill>
                  <a:srgbClr val="F57BF5"/>
                </a:solidFill>
                <a:latin typeface="Symbol" pitchFamily="18" charset="2"/>
              </a:rPr>
              <a:t>S</a:t>
            </a:r>
            <a:r>
              <a:rPr lang="en-US" sz="2000" dirty="0" smtClean="0">
                <a:solidFill>
                  <a:srgbClr val="F57BF5"/>
                </a:solidFill>
              </a:rPr>
              <a:t>-</a:t>
            </a:r>
            <a:endParaRPr lang="en-US" sz="2000" dirty="0">
              <a:solidFill>
                <a:srgbClr val="F57BF5"/>
              </a:solidFill>
            </a:endParaRPr>
          </a:p>
        </p:txBody>
      </p:sp>
      <p:sp>
        <p:nvSpPr>
          <p:cNvPr id="5" name="Rectangle 5"/>
          <p:cNvSpPr>
            <a:spLocks noChangeArrowheads="1"/>
          </p:cNvSpPr>
          <p:nvPr/>
        </p:nvSpPr>
        <p:spPr bwMode="auto">
          <a:xfrm>
            <a:off x="304800" y="6019800"/>
            <a:ext cx="8610600" cy="661720"/>
          </a:xfrm>
          <a:prstGeom prst="rect">
            <a:avLst/>
          </a:prstGeom>
          <a:solidFill>
            <a:schemeClr val="tx1"/>
          </a:solidFill>
          <a:ln>
            <a:noFill/>
          </a:ln>
          <a:effectLst/>
          <a:extLst/>
        </p:spPr>
        <p:txBody>
          <a:bodyPr tIns="0" anchor="ctr">
            <a:spAutoFit/>
          </a:bodyPr>
          <a:lstStyle/>
          <a:p>
            <a:pPr algn="ctr" fontAlgn="auto">
              <a:spcBef>
                <a:spcPct val="0"/>
              </a:spcBef>
              <a:spcAft>
                <a:spcPct val="10000"/>
              </a:spcAft>
              <a:defRPr/>
            </a:pPr>
            <a:r>
              <a:rPr lang="en-US" sz="2000" b="0" i="1" kern="0" dirty="0" smtClean="0">
                <a:solidFill>
                  <a:prstClr val="white"/>
                </a:solidFill>
              </a:rPr>
              <a:t>Since the product </a:t>
            </a:r>
            <a:r>
              <a:rPr lang="en-US" sz="2000" b="0" i="1" kern="0" smtClean="0">
                <a:solidFill>
                  <a:prstClr val="white"/>
                </a:solidFill>
              </a:rPr>
              <a:t>has “random” </a:t>
            </a:r>
            <a:r>
              <a:rPr lang="en-US" sz="2000" b="0" i="1" kern="0" dirty="0" smtClean="0">
                <a:solidFill>
                  <a:prstClr val="white"/>
                </a:solidFill>
              </a:rPr>
              <a:t>points zeroed, there is no longer ideal cancelation of positive and negative intensities, giving noise-like artifacts</a:t>
            </a:r>
          </a:p>
        </p:txBody>
      </p:sp>
    </p:spTree>
    <p:extLst>
      <p:ext uri="{BB962C8B-B14F-4D97-AF65-F5344CB8AC3E}">
        <p14:creationId xmlns:p14="http://schemas.microsoft.com/office/powerpoint/2010/main" val="500996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4788"/>
            <a:ext cx="7696200" cy="600075"/>
          </a:xfrm>
          <a:prstGeom prst="rect">
            <a:avLst/>
          </a:prstGeom>
        </p:spPr>
        <p:txBody>
          <a:bodyPr/>
          <a:lstStyle/>
          <a:p>
            <a:pPr algn="ctr"/>
            <a:r>
              <a:rPr lang="en-US" sz="2400" dirty="0" smtClean="0">
                <a:solidFill>
                  <a:schemeClr val="bg1"/>
                </a:solidFill>
                <a:latin typeface="Arial" panose="020B0604020202020204" pitchFamily="34" charset="0"/>
                <a:cs typeface="Arial" panose="020B0604020202020204" pitchFamily="34" charset="0"/>
              </a:rPr>
              <a:t>Fourier transform of Uniform versus Non-Uniform Sampling Schedules </a:t>
            </a:r>
            <a:endParaRPr lang="en-US" sz="2400" dirty="0">
              <a:solidFill>
                <a:schemeClr val="bg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4294967295"/>
          </p:nvPr>
        </p:nvSpPr>
        <p:spPr>
          <a:xfrm>
            <a:off x="768350" y="4524375"/>
            <a:ext cx="8375650" cy="2087563"/>
          </a:xfrm>
          <a:prstGeom prst="rect">
            <a:avLst/>
          </a:prstGeom>
          <a:noFill/>
          <a:effectLst/>
        </p:spPr>
        <p:txBody>
          <a:bodyPr>
            <a:spAutoFit/>
          </a:bodyPr>
          <a:lstStyle/>
          <a:p>
            <a:pPr marL="0" indent="0">
              <a:spcBef>
                <a:spcPts val="0"/>
              </a:spcBef>
              <a:spcAft>
                <a:spcPts val="0"/>
              </a:spcAft>
              <a:buNone/>
            </a:pPr>
            <a:r>
              <a:rPr lang="en-US" sz="1800"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Uniform Sampling Schedule: </a:t>
            </a:r>
          </a:p>
          <a:p>
            <a:pPr marL="0" indent="0">
              <a:spcBef>
                <a:spcPts val="0"/>
              </a:spcBef>
              <a:spcAft>
                <a:spcPts val="0"/>
              </a:spcAft>
              <a:buNone/>
            </a:pPr>
            <a:r>
              <a:rPr lang="en-US" sz="1800"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Broad lines and periodic </a:t>
            </a: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a:t>
            </a:r>
            <a:r>
              <a:rPr lang="en-US" sz="1800"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runcation wiggle artifacts</a:t>
            </a:r>
          </a:p>
          <a:p>
            <a:pPr marL="0" indent="0">
              <a:spcBef>
                <a:spcPts val="0"/>
              </a:spcBef>
              <a:spcAft>
                <a:spcPts val="0"/>
              </a:spcAft>
              <a:buNone/>
            </a:pPr>
            <a:endParaRPr lang="en-US" sz="1800"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spcBef>
                <a:spcPts val="0"/>
              </a:spcBef>
              <a:spcAft>
                <a:spcPts val="0"/>
              </a:spcAft>
              <a:buNone/>
            </a:pPr>
            <a:r>
              <a:rPr lang="en-US" sz="1800"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Non Uniform Sampling Schedule: </a:t>
            </a:r>
          </a:p>
          <a:p>
            <a:pPr marL="0" indent="0">
              <a:spcBef>
                <a:spcPts val="0"/>
              </a:spcBef>
              <a:spcAft>
                <a:spcPts val="0"/>
              </a:spcAft>
              <a:buNone/>
            </a:pPr>
            <a:r>
              <a:rPr lang="en-US" sz="1800"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Narrow lines and random-noise-like artifacts</a:t>
            </a:r>
          </a:p>
          <a:p>
            <a:pPr marL="0" indent="0">
              <a:spcBef>
                <a:spcPts val="0"/>
              </a:spcBef>
              <a:spcAft>
                <a:spcPts val="0"/>
              </a:spcAft>
              <a:buNone/>
            </a:pPr>
            <a:endParaRPr lang="en-US" sz="1800"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spcBef>
                <a:spcPts val="0"/>
              </a:spcBef>
              <a:spcAft>
                <a:spcPts val="0"/>
              </a:spcAft>
              <a:buNone/>
            </a:pPr>
            <a:r>
              <a:rPr lang="en-US" sz="1800" dirty="0" smtClean="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peaks for a given schedule have the same artifacts, and the size of the artifacts is proportional to the size of the peaks.</a:t>
            </a:r>
            <a:endParaRPr lang="en-US" sz="1800"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95" y="1134270"/>
            <a:ext cx="8761905" cy="3285330"/>
          </a:xfrm>
          <a:prstGeom prst="rect">
            <a:avLst/>
          </a:prstGeom>
        </p:spPr>
      </p:pic>
    </p:spTree>
    <p:extLst>
      <p:ext uri="{BB962C8B-B14F-4D97-AF65-F5344CB8AC3E}">
        <p14:creationId xmlns:p14="http://schemas.microsoft.com/office/powerpoint/2010/main" val="1400620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86867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FFFF"/>
                </a:solidFill>
              </a:rPr>
              <a:t>NUS Software from Our Friends</a:t>
            </a:r>
            <a:endParaRPr lang="en-US" sz="3200" b="0" kern="0" dirty="0" smtClean="0">
              <a:solidFill>
                <a:srgbClr val="00FFFF"/>
              </a:solidFill>
            </a:endParaRPr>
          </a:p>
        </p:txBody>
      </p:sp>
      <p:sp>
        <p:nvSpPr>
          <p:cNvPr id="4" name="TextBox 3"/>
          <p:cNvSpPr txBox="1"/>
          <p:nvPr/>
        </p:nvSpPr>
        <p:spPr>
          <a:xfrm>
            <a:off x="2362199" y="2788786"/>
            <a:ext cx="6324601" cy="461665"/>
          </a:xfrm>
          <a:prstGeom prst="rect">
            <a:avLst/>
          </a:prstGeom>
          <a:noFill/>
        </p:spPr>
        <p:txBody>
          <a:bodyPr wrap="square" rtlCol="0">
            <a:spAutoFit/>
          </a:bodyPr>
          <a:lstStyle/>
          <a:p>
            <a:pPr algn="just"/>
            <a:r>
              <a:rPr lang="en-US" sz="2400" b="0" dirty="0" smtClean="0">
                <a:solidFill>
                  <a:srgbClr val="00FFFF"/>
                </a:solidFill>
              </a:rPr>
              <a:t>NESTA</a:t>
            </a:r>
            <a:r>
              <a:rPr lang="en-US" sz="1800" b="0" dirty="0" smtClean="0">
                <a:solidFill>
                  <a:prstClr val="white"/>
                </a:solidFill>
              </a:rPr>
              <a:t>    </a:t>
            </a:r>
            <a:r>
              <a:rPr lang="en-US" sz="2000" b="0" dirty="0" smtClean="0">
                <a:solidFill>
                  <a:prstClr val="white"/>
                </a:solidFill>
              </a:rPr>
              <a:t>nestanmr.com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99" y="2211085"/>
            <a:ext cx="1430935" cy="16098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944" y="4801885"/>
            <a:ext cx="1369690" cy="6083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112" y="1296685"/>
            <a:ext cx="1200108" cy="990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12" y="3887485"/>
            <a:ext cx="1365108" cy="655862"/>
          </a:xfrm>
          <a:prstGeom prst="rect">
            <a:avLst/>
          </a:prstGeom>
        </p:spPr>
      </p:pic>
      <p:sp>
        <p:nvSpPr>
          <p:cNvPr id="8" name="TextBox 7"/>
          <p:cNvSpPr txBox="1"/>
          <p:nvPr/>
        </p:nvSpPr>
        <p:spPr>
          <a:xfrm>
            <a:off x="2362199" y="1432141"/>
            <a:ext cx="6324601" cy="461665"/>
          </a:xfrm>
          <a:prstGeom prst="rect">
            <a:avLst/>
          </a:prstGeom>
          <a:noFill/>
        </p:spPr>
        <p:txBody>
          <a:bodyPr wrap="square" rtlCol="0">
            <a:spAutoFit/>
          </a:bodyPr>
          <a:lstStyle/>
          <a:p>
            <a:pPr algn="just"/>
            <a:r>
              <a:rPr lang="en-US" sz="2400" b="0" dirty="0">
                <a:solidFill>
                  <a:srgbClr val="00FFFF"/>
                </a:solidFill>
              </a:rPr>
              <a:t>SMILE</a:t>
            </a:r>
            <a:r>
              <a:rPr lang="en-US" sz="1800" b="0" dirty="0">
                <a:solidFill>
                  <a:prstClr val="white"/>
                </a:solidFill>
              </a:rPr>
              <a:t>  </a:t>
            </a:r>
            <a:r>
              <a:rPr lang="en-US" sz="1800" b="0" dirty="0" smtClean="0">
                <a:solidFill>
                  <a:prstClr val="white"/>
                </a:solidFill>
              </a:rPr>
              <a:t>   </a:t>
            </a:r>
            <a:r>
              <a:rPr lang="en-US" sz="2000" b="0" dirty="0" smtClean="0">
                <a:solidFill>
                  <a:prstClr val="white"/>
                </a:solidFill>
              </a:rPr>
              <a:t>spin.niddk.nih.gov/</a:t>
            </a:r>
            <a:r>
              <a:rPr lang="en-US" sz="2000" b="0" dirty="0" err="1" smtClean="0">
                <a:solidFill>
                  <a:prstClr val="white"/>
                </a:solidFill>
              </a:rPr>
              <a:t>bax</a:t>
            </a:r>
            <a:r>
              <a:rPr lang="en-US" sz="2000" b="0" dirty="0" smtClean="0">
                <a:solidFill>
                  <a:prstClr val="white"/>
                </a:solidFill>
              </a:rPr>
              <a:t>/software/smile</a:t>
            </a:r>
            <a:endParaRPr lang="en-US" sz="800" b="0" dirty="0" smtClean="0">
              <a:solidFill>
                <a:srgbClr val="00FFFF"/>
              </a:solidFill>
            </a:endParaRPr>
          </a:p>
        </p:txBody>
      </p:sp>
      <p:sp>
        <p:nvSpPr>
          <p:cNvPr id="9" name="TextBox 8"/>
          <p:cNvSpPr txBox="1"/>
          <p:nvPr/>
        </p:nvSpPr>
        <p:spPr>
          <a:xfrm>
            <a:off x="2362199" y="3933747"/>
            <a:ext cx="6324601" cy="461665"/>
          </a:xfrm>
          <a:prstGeom prst="rect">
            <a:avLst/>
          </a:prstGeom>
          <a:noFill/>
        </p:spPr>
        <p:txBody>
          <a:bodyPr wrap="square" rtlCol="0">
            <a:spAutoFit/>
          </a:bodyPr>
          <a:lstStyle/>
          <a:p>
            <a:pPr algn="just"/>
            <a:r>
              <a:rPr lang="en-US" sz="2400" b="0" dirty="0" smtClean="0">
                <a:solidFill>
                  <a:srgbClr val="00FFFF"/>
                </a:solidFill>
              </a:rPr>
              <a:t>SCRUB</a:t>
            </a:r>
            <a:r>
              <a:rPr lang="en-US" sz="2400" b="0" dirty="0" smtClean="0">
                <a:solidFill>
                  <a:prstClr val="white"/>
                </a:solidFill>
              </a:rPr>
              <a:t>  </a:t>
            </a:r>
            <a:r>
              <a:rPr lang="en-US" sz="2000" b="0" dirty="0" smtClean="0">
                <a:solidFill>
                  <a:prstClr val="white"/>
                </a:solidFill>
              </a:rPr>
              <a:t>coggins.biochem.duke.edu/scrub</a:t>
            </a:r>
            <a:endParaRPr lang="en-US" sz="2000" b="0" dirty="0">
              <a:solidFill>
                <a:prstClr val="white"/>
              </a:solidFill>
            </a:endParaRPr>
          </a:p>
        </p:txBody>
      </p:sp>
      <p:sp>
        <p:nvSpPr>
          <p:cNvPr id="10" name="TextBox 9"/>
          <p:cNvSpPr txBox="1"/>
          <p:nvPr/>
        </p:nvSpPr>
        <p:spPr>
          <a:xfrm>
            <a:off x="2362199" y="4901120"/>
            <a:ext cx="6324601" cy="461665"/>
          </a:xfrm>
          <a:prstGeom prst="rect">
            <a:avLst/>
          </a:prstGeom>
          <a:noFill/>
        </p:spPr>
        <p:txBody>
          <a:bodyPr wrap="square" rtlCol="0">
            <a:spAutoFit/>
          </a:bodyPr>
          <a:lstStyle/>
          <a:p>
            <a:pPr algn="just"/>
            <a:r>
              <a:rPr lang="en-US" sz="2400" b="0" dirty="0" err="1" smtClean="0">
                <a:solidFill>
                  <a:srgbClr val="00FFFF"/>
                </a:solidFill>
              </a:rPr>
              <a:t>hmsIST</a:t>
            </a:r>
            <a:r>
              <a:rPr lang="en-US" sz="1800" b="0" dirty="0" smtClean="0">
                <a:solidFill>
                  <a:prstClr val="white"/>
                </a:solidFill>
              </a:rPr>
              <a:t>   </a:t>
            </a:r>
            <a:r>
              <a:rPr lang="en-US" sz="2000" b="0" dirty="0" smtClean="0">
                <a:solidFill>
                  <a:prstClr val="white"/>
                </a:solidFill>
              </a:rPr>
              <a:t>gwagner.med.harvard.edu/intranet/</a:t>
            </a:r>
            <a:r>
              <a:rPr lang="en-US" sz="2000" b="0" dirty="0" err="1" smtClean="0">
                <a:solidFill>
                  <a:prstClr val="white"/>
                </a:solidFill>
              </a:rPr>
              <a:t>istHMS</a:t>
            </a:r>
            <a:endParaRPr lang="en-US" sz="2000" b="0" dirty="0" smtClean="0">
              <a:solidFill>
                <a:prstClr val="white"/>
              </a:solidFill>
            </a:endParaRPr>
          </a:p>
        </p:txBody>
      </p:sp>
      <p:sp>
        <p:nvSpPr>
          <p:cNvPr id="11" name="TextBox 10"/>
          <p:cNvSpPr txBox="1"/>
          <p:nvPr/>
        </p:nvSpPr>
        <p:spPr>
          <a:xfrm>
            <a:off x="228601" y="533400"/>
            <a:ext cx="8686798" cy="400110"/>
          </a:xfrm>
          <a:prstGeom prst="rect">
            <a:avLst/>
          </a:prstGeom>
          <a:noFill/>
        </p:spPr>
        <p:txBody>
          <a:bodyPr wrap="square" rtlCol="0">
            <a:spAutoFit/>
          </a:bodyPr>
          <a:lstStyle/>
          <a:p>
            <a:pPr algn="ctr"/>
            <a:r>
              <a:rPr lang="en-US" sz="2000" b="0" i="1" dirty="0" smtClean="0">
                <a:solidFill>
                  <a:prstClr val="white"/>
                </a:solidFill>
              </a:rPr>
              <a:t>Many NUS Reconstruction Systems Use </a:t>
            </a:r>
            <a:r>
              <a:rPr lang="en-US" sz="2000" b="0" i="1" dirty="0" err="1" smtClean="0">
                <a:solidFill>
                  <a:prstClr val="white"/>
                </a:solidFill>
              </a:rPr>
              <a:t>NMRPipe</a:t>
            </a:r>
            <a:r>
              <a:rPr lang="en-US" sz="2000" b="0" i="1" dirty="0" smtClean="0">
                <a:solidFill>
                  <a:prstClr val="white"/>
                </a:solidFill>
              </a:rPr>
              <a:t> Workflows</a:t>
            </a:r>
            <a:endParaRPr lang="en-US" sz="700" b="0" i="1" dirty="0" smtClean="0">
              <a:solidFill>
                <a:prstClr val="white"/>
              </a:solidFill>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5233" y="5661279"/>
            <a:ext cx="971550" cy="1120521"/>
          </a:xfrm>
          <a:prstGeom prst="rect">
            <a:avLst/>
          </a:prstGeom>
        </p:spPr>
      </p:pic>
      <p:sp>
        <p:nvSpPr>
          <p:cNvPr id="13" name="TextBox 12"/>
          <p:cNvSpPr txBox="1"/>
          <p:nvPr/>
        </p:nvSpPr>
        <p:spPr>
          <a:xfrm>
            <a:off x="5257800" y="5952950"/>
            <a:ext cx="2895600" cy="523220"/>
          </a:xfrm>
          <a:prstGeom prst="rect">
            <a:avLst/>
          </a:prstGeom>
          <a:noFill/>
        </p:spPr>
        <p:txBody>
          <a:bodyPr wrap="square" rtlCol="0">
            <a:spAutoFit/>
          </a:bodyPr>
          <a:lstStyle/>
          <a:p>
            <a:r>
              <a:rPr lang="en-US" sz="2800" b="0" dirty="0" smtClean="0">
                <a:solidFill>
                  <a:srgbClr val="5050A0"/>
                </a:solidFill>
                <a:latin typeface="Calibri" panose="020F0502020204030204"/>
              </a:rPr>
              <a:t>NMRbox.org</a:t>
            </a:r>
            <a:endParaRPr lang="en-US" sz="2800" b="0" dirty="0">
              <a:solidFill>
                <a:srgbClr val="5050A0"/>
              </a:solidFill>
              <a:latin typeface="Calibri" panose="020F0502020204030204"/>
            </a:endParaRPr>
          </a:p>
        </p:txBody>
      </p:sp>
      <p:sp>
        <p:nvSpPr>
          <p:cNvPr id="14" name="TextBox 13"/>
          <p:cNvSpPr txBox="1"/>
          <p:nvPr/>
        </p:nvSpPr>
        <p:spPr>
          <a:xfrm>
            <a:off x="1066800" y="5860617"/>
            <a:ext cx="3322065" cy="707886"/>
          </a:xfrm>
          <a:prstGeom prst="rect">
            <a:avLst/>
          </a:prstGeom>
          <a:noFill/>
        </p:spPr>
        <p:txBody>
          <a:bodyPr wrap="square" rtlCol="0">
            <a:spAutoFit/>
          </a:bodyPr>
          <a:lstStyle/>
          <a:p>
            <a:pPr algn="ctr"/>
            <a:r>
              <a:rPr lang="en-US" sz="2000" b="0" i="1" dirty="0" smtClean="0">
                <a:solidFill>
                  <a:srgbClr val="5151A2"/>
                </a:solidFill>
              </a:rPr>
              <a:t>Find these methods and more on </a:t>
            </a:r>
            <a:r>
              <a:rPr lang="en-US" sz="2000" b="0" i="1" dirty="0" err="1" smtClean="0">
                <a:solidFill>
                  <a:srgbClr val="5151A2"/>
                </a:solidFill>
              </a:rPr>
              <a:t>NMRbox</a:t>
            </a:r>
            <a:endParaRPr lang="en-US" sz="700" b="0" i="1" dirty="0" smtClean="0">
              <a:solidFill>
                <a:srgbClr val="5151A2"/>
              </a:solidFill>
            </a:endParaRPr>
          </a:p>
        </p:txBody>
      </p:sp>
    </p:spTree>
    <p:extLst>
      <p:ext uri="{BB962C8B-B14F-4D97-AF65-F5344CB8AC3E}">
        <p14:creationId xmlns:p14="http://schemas.microsoft.com/office/powerpoint/2010/main" val="1233947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06" y="803871"/>
            <a:ext cx="6357386" cy="4681514"/>
          </a:xfrm>
          <a:prstGeom prst="rect">
            <a:avLst/>
          </a:prstGeom>
        </p:spPr>
      </p:pic>
      <p:sp>
        <p:nvSpPr>
          <p:cNvPr id="5" name="TextBox 4"/>
          <p:cNvSpPr txBox="1"/>
          <p:nvPr/>
        </p:nvSpPr>
        <p:spPr>
          <a:xfrm>
            <a:off x="7206340" y="511628"/>
            <a:ext cx="1632860" cy="4901342"/>
          </a:xfrm>
          <a:prstGeom prst="rect">
            <a:avLst/>
          </a:prstGeom>
          <a:solidFill>
            <a:schemeClr val="tx1"/>
          </a:solidFill>
        </p:spPr>
        <p:txBody>
          <a:bodyPr wrap="square" rtlCol="0">
            <a:spAutoFit/>
          </a:bodyPr>
          <a:lstStyle/>
          <a:p>
            <a:pPr>
              <a:spcBef>
                <a:spcPts val="1500"/>
              </a:spcBef>
            </a:pPr>
            <a:endParaRPr lang="en-US" sz="1500" b="0" dirty="0" smtClean="0">
              <a:solidFill>
                <a:srgbClr val="FFFF00"/>
              </a:solidFill>
            </a:endParaRPr>
          </a:p>
          <a:p>
            <a:pPr>
              <a:spcBef>
                <a:spcPts val="1700"/>
              </a:spcBef>
            </a:pPr>
            <a:r>
              <a:rPr lang="en-US" sz="1500" b="0" dirty="0" err="1" smtClean="0">
                <a:solidFill>
                  <a:srgbClr val="FFFF00"/>
                </a:solidFill>
              </a:rPr>
              <a:t>NMRPipe</a:t>
            </a:r>
            <a:r>
              <a:rPr lang="en-US" sz="1500" b="0" dirty="0">
                <a:solidFill>
                  <a:srgbClr val="FFFF00"/>
                </a:solidFill>
              </a:rPr>
              <a:t> </a:t>
            </a:r>
            <a:r>
              <a:rPr lang="en-US" sz="1500" b="0" dirty="0" smtClean="0">
                <a:solidFill>
                  <a:srgbClr val="FFFF00"/>
                </a:solidFill>
              </a:rPr>
              <a:t>IST</a:t>
            </a:r>
            <a:endParaRPr lang="en-US" sz="1500" b="0" dirty="0">
              <a:solidFill>
                <a:srgbClr val="FFFF00"/>
              </a:solidFill>
            </a:endParaRPr>
          </a:p>
          <a:p>
            <a:pPr>
              <a:spcBef>
                <a:spcPts val="1700"/>
              </a:spcBef>
            </a:pPr>
            <a:r>
              <a:rPr lang="en-US" sz="1500" b="0" dirty="0" err="1">
                <a:solidFill>
                  <a:srgbClr val="FFFF00"/>
                </a:solidFill>
              </a:rPr>
              <a:t>hmsIST</a:t>
            </a:r>
            <a:endParaRPr lang="en-US" sz="1500" b="0" dirty="0">
              <a:solidFill>
                <a:srgbClr val="FFFF00"/>
              </a:solidFill>
            </a:endParaRPr>
          </a:p>
          <a:p>
            <a:pPr>
              <a:spcBef>
                <a:spcPts val="1700"/>
              </a:spcBef>
            </a:pPr>
            <a:r>
              <a:rPr lang="en-US" sz="1500" b="0" dirty="0" err="1">
                <a:solidFill>
                  <a:srgbClr val="FFFF00"/>
                </a:solidFill>
              </a:rPr>
              <a:t>MaxEnt</a:t>
            </a:r>
            <a:endParaRPr lang="en-US" sz="1500" b="0" dirty="0">
              <a:solidFill>
                <a:srgbClr val="FFFF00"/>
              </a:solidFill>
            </a:endParaRPr>
          </a:p>
          <a:p>
            <a:pPr>
              <a:spcBef>
                <a:spcPts val="1700"/>
              </a:spcBef>
            </a:pPr>
            <a:r>
              <a:rPr lang="en-US" sz="1500" b="0" dirty="0">
                <a:solidFill>
                  <a:srgbClr val="FFFF00"/>
                </a:solidFill>
              </a:rPr>
              <a:t>NESTA</a:t>
            </a:r>
          </a:p>
          <a:p>
            <a:pPr>
              <a:spcBef>
                <a:spcPts val="1700"/>
              </a:spcBef>
            </a:pPr>
            <a:r>
              <a:rPr lang="en-US" sz="1500" b="0" dirty="0" smtClean="0">
                <a:solidFill>
                  <a:srgbClr val="FFFF00"/>
                </a:solidFill>
              </a:rPr>
              <a:t>SCRUB</a:t>
            </a:r>
            <a:endParaRPr lang="en-US" sz="1500" b="0" dirty="0">
              <a:solidFill>
                <a:srgbClr val="FFFF00"/>
              </a:solidFill>
            </a:endParaRPr>
          </a:p>
          <a:p>
            <a:pPr>
              <a:spcBef>
                <a:spcPts val="1700"/>
              </a:spcBef>
            </a:pPr>
            <a:r>
              <a:rPr lang="en-US" sz="1500" b="0" dirty="0">
                <a:solidFill>
                  <a:srgbClr val="FFFF00"/>
                </a:solidFill>
              </a:rPr>
              <a:t>SMILE</a:t>
            </a:r>
          </a:p>
          <a:p>
            <a:pPr>
              <a:spcBef>
                <a:spcPts val="1700"/>
              </a:spcBef>
            </a:pPr>
            <a:r>
              <a:rPr lang="en-US" sz="1500" b="0" dirty="0">
                <a:solidFill>
                  <a:srgbClr val="FFFF00"/>
                </a:solidFill>
              </a:rPr>
              <a:t>CAMERA</a:t>
            </a:r>
          </a:p>
          <a:p>
            <a:pPr>
              <a:spcBef>
                <a:spcPts val="1700"/>
              </a:spcBef>
            </a:pPr>
            <a:r>
              <a:rPr lang="en-US" sz="1500" b="0" dirty="0">
                <a:solidFill>
                  <a:srgbClr val="FFFF00"/>
                </a:solidFill>
              </a:rPr>
              <a:t>MDD</a:t>
            </a:r>
          </a:p>
          <a:p>
            <a:pPr>
              <a:spcBef>
                <a:spcPts val="1700"/>
              </a:spcBef>
            </a:pPr>
            <a:r>
              <a:rPr lang="en-US" sz="1500" b="0" dirty="0" smtClean="0">
                <a:solidFill>
                  <a:srgbClr val="FFFF00"/>
                </a:solidFill>
              </a:rPr>
              <a:t>MDD-CS</a:t>
            </a:r>
          </a:p>
          <a:p>
            <a:pPr>
              <a:spcBef>
                <a:spcPts val="1500"/>
              </a:spcBef>
            </a:pPr>
            <a:endParaRPr lang="en-US" sz="1500" b="0" dirty="0">
              <a:solidFill>
                <a:srgbClr val="FFFF00"/>
              </a:solidFill>
            </a:endParaRPr>
          </a:p>
        </p:txBody>
      </p:sp>
      <p:sp>
        <p:nvSpPr>
          <p:cNvPr id="6" name="TextBox 5"/>
          <p:cNvSpPr txBox="1"/>
          <p:nvPr/>
        </p:nvSpPr>
        <p:spPr>
          <a:xfrm>
            <a:off x="66115" y="2482496"/>
            <a:ext cx="1428750" cy="1200329"/>
          </a:xfrm>
          <a:prstGeom prst="rect">
            <a:avLst/>
          </a:prstGeom>
          <a:noFill/>
        </p:spPr>
        <p:txBody>
          <a:bodyPr wrap="square" rtlCol="0">
            <a:spAutoFit/>
          </a:bodyPr>
          <a:lstStyle/>
          <a:p>
            <a:pPr algn="ctr">
              <a:spcBef>
                <a:spcPts val="0"/>
              </a:spcBef>
            </a:pPr>
            <a:r>
              <a:rPr lang="en-US" sz="1200" b="0" dirty="0">
                <a:solidFill>
                  <a:prstClr val="white">
                    <a:lumMod val="65000"/>
                  </a:prstClr>
                </a:solidFill>
              </a:rPr>
              <a:t>Ubiquitin </a:t>
            </a:r>
          </a:p>
          <a:p>
            <a:pPr algn="ctr">
              <a:spcBef>
                <a:spcPts val="0"/>
              </a:spcBef>
            </a:pPr>
            <a:r>
              <a:rPr lang="en-US" sz="1200" b="0" dirty="0">
                <a:solidFill>
                  <a:prstClr val="white">
                    <a:lumMod val="65000"/>
                  </a:prstClr>
                </a:solidFill>
              </a:rPr>
              <a:t>3D 15N-NOE</a:t>
            </a:r>
          </a:p>
          <a:p>
            <a:pPr algn="ctr">
              <a:spcBef>
                <a:spcPts val="0"/>
              </a:spcBef>
            </a:pPr>
            <a:endParaRPr lang="en-US" sz="1200" b="0" dirty="0">
              <a:solidFill>
                <a:prstClr val="white">
                  <a:lumMod val="65000"/>
                </a:prstClr>
              </a:solidFill>
            </a:endParaRPr>
          </a:p>
          <a:p>
            <a:pPr algn="ctr">
              <a:spcBef>
                <a:spcPts val="0"/>
              </a:spcBef>
            </a:pPr>
            <a:r>
              <a:rPr lang="en-US" sz="1200" b="0" dirty="0">
                <a:solidFill>
                  <a:prstClr val="white">
                    <a:lumMod val="65000"/>
                  </a:prstClr>
                </a:solidFill>
              </a:rPr>
              <a:t>Strips at:</a:t>
            </a:r>
          </a:p>
          <a:p>
            <a:pPr algn="ctr">
              <a:spcBef>
                <a:spcPts val="0"/>
              </a:spcBef>
            </a:pPr>
            <a:r>
              <a:rPr lang="en-US" sz="1200" b="0" dirty="0">
                <a:solidFill>
                  <a:prstClr val="white">
                    <a:lumMod val="65000"/>
                  </a:prstClr>
                </a:solidFill>
              </a:rPr>
              <a:t>8.02ppm HN</a:t>
            </a:r>
          </a:p>
          <a:p>
            <a:pPr algn="ctr">
              <a:spcBef>
                <a:spcPts val="0"/>
              </a:spcBef>
            </a:pPr>
            <a:r>
              <a:rPr lang="en-US" sz="1200" b="0" dirty="0" smtClean="0">
                <a:solidFill>
                  <a:prstClr val="white">
                    <a:lumMod val="65000"/>
                  </a:prstClr>
                </a:solidFill>
              </a:rPr>
              <a:t>121.95ppm </a:t>
            </a:r>
            <a:r>
              <a:rPr lang="en-US" sz="1200" b="0" dirty="0">
                <a:solidFill>
                  <a:prstClr val="white">
                    <a:lumMod val="65000"/>
                  </a:prstClr>
                </a:solidFill>
              </a:rPr>
              <a:t>15N</a:t>
            </a:r>
          </a:p>
        </p:txBody>
      </p:sp>
      <p:sp>
        <p:nvSpPr>
          <p:cNvPr id="11" name="TextBox 10"/>
          <p:cNvSpPr txBox="1"/>
          <p:nvPr/>
        </p:nvSpPr>
        <p:spPr>
          <a:xfrm>
            <a:off x="195942" y="76200"/>
            <a:ext cx="83819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FFFF"/>
                </a:solidFill>
              </a:rPr>
              <a:t>NUS Software from Our Friends</a:t>
            </a:r>
            <a:endParaRPr lang="en-US" sz="3200" b="0" kern="0" dirty="0" smtClean="0">
              <a:solidFill>
                <a:srgbClr val="00FFFF"/>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5233" y="5661279"/>
            <a:ext cx="971550" cy="1120521"/>
          </a:xfrm>
          <a:prstGeom prst="rect">
            <a:avLst/>
          </a:prstGeom>
        </p:spPr>
      </p:pic>
      <p:sp>
        <p:nvSpPr>
          <p:cNvPr id="13" name="TextBox 12"/>
          <p:cNvSpPr txBox="1"/>
          <p:nvPr/>
        </p:nvSpPr>
        <p:spPr>
          <a:xfrm>
            <a:off x="5257800" y="5952950"/>
            <a:ext cx="2895600" cy="523220"/>
          </a:xfrm>
          <a:prstGeom prst="rect">
            <a:avLst/>
          </a:prstGeom>
          <a:noFill/>
        </p:spPr>
        <p:txBody>
          <a:bodyPr wrap="square" rtlCol="0">
            <a:spAutoFit/>
          </a:bodyPr>
          <a:lstStyle/>
          <a:p>
            <a:r>
              <a:rPr lang="en-US" sz="2800" b="0" dirty="0" smtClean="0">
                <a:solidFill>
                  <a:srgbClr val="5050A0"/>
                </a:solidFill>
                <a:latin typeface="Calibri" panose="020F0502020204030204"/>
              </a:rPr>
              <a:t>NMRbox.org</a:t>
            </a:r>
            <a:endParaRPr lang="en-US" sz="2800" b="0" dirty="0">
              <a:solidFill>
                <a:srgbClr val="5050A0"/>
              </a:solidFill>
              <a:latin typeface="Calibri" panose="020F0502020204030204"/>
            </a:endParaRPr>
          </a:p>
        </p:txBody>
      </p:sp>
      <p:sp>
        <p:nvSpPr>
          <p:cNvPr id="14" name="TextBox 13"/>
          <p:cNvSpPr txBox="1"/>
          <p:nvPr/>
        </p:nvSpPr>
        <p:spPr>
          <a:xfrm>
            <a:off x="1066800" y="5860617"/>
            <a:ext cx="3322065" cy="707886"/>
          </a:xfrm>
          <a:prstGeom prst="rect">
            <a:avLst/>
          </a:prstGeom>
          <a:noFill/>
        </p:spPr>
        <p:txBody>
          <a:bodyPr wrap="square" rtlCol="0">
            <a:spAutoFit/>
          </a:bodyPr>
          <a:lstStyle/>
          <a:p>
            <a:pPr algn="ctr"/>
            <a:r>
              <a:rPr lang="en-US" sz="2000" b="0" i="1" dirty="0" smtClean="0">
                <a:solidFill>
                  <a:srgbClr val="5151A2"/>
                </a:solidFill>
              </a:rPr>
              <a:t>Find these methods and more on </a:t>
            </a:r>
            <a:r>
              <a:rPr lang="en-US" sz="2000" b="0" i="1" dirty="0" err="1" smtClean="0">
                <a:solidFill>
                  <a:srgbClr val="5151A2"/>
                </a:solidFill>
              </a:rPr>
              <a:t>NMRbox</a:t>
            </a:r>
            <a:endParaRPr lang="en-US" sz="700" b="0" i="1" dirty="0" smtClean="0">
              <a:solidFill>
                <a:srgbClr val="5151A2"/>
              </a:solidFill>
            </a:endParaRPr>
          </a:p>
        </p:txBody>
      </p:sp>
      <p:sp>
        <p:nvSpPr>
          <p:cNvPr id="10" name="TextBox 9"/>
          <p:cNvSpPr txBox="1"/>
          <p:nvPr/>
        </p:nvSpPr>
        <p:spPr>
          <a:xfrm>
            <a:off x="3810000" y="5257800"/>
            <a:ext cx="1428750" cy="276999"/>
          </a:xfrm>
          <a:prstGeom prst="rect">
            <a:avLst/>
          </a:prstGeom>
          <a:solidFill>
            <a:schemeClr val="tx1"/>
          </a:solidFill>
        </p:spPr>
        <p:txBody>
          <a:bodyPr wrap="square" rtlCol="0">
            <a:spAutoFit/>
          </a:bodyPr>
          <a:lstStyle/>
          <a:p>
            <a:pPr algn="ctr">
              <a:spcBef>
                <a:spcPts val="0"/>
              </a:spcBef>
            </a:pPr>
            <a:r>
              <a:rPr lang="en-US" sz="1200" b="0" dirty="0" smtClean="0">
                <a:solidFill>
                  <a:prstClr val="white">
                    <a:lumMod val="65000"/>
                  </a:prstClr>
                </a:solidFill>
              </a:rPr>
              <a:t>1H PPM</a:t>
            </a:r>
            <a:endParaRPr lang="en-US" sz="1200" b="0" dirty="0">
              <a:solidFill>
                <a:prstClr val="white">
                  <a:lumMod val="65000"/>
                </a:prstClr>
              </a:solidFill>
            </a:endParaRPr>
          </a:p>
        </p:txBody>
      </p:sp>
    </p:spTree>
    <p:extLst>
      <p:ext uri="{BB962C8B-B14F-4D97-AF65-F5344CB8AC3E}">
        <p14:creationId xmlns:p14="http://schemas.microsoft.com/office/powerpoint/2010/main" val="27552870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81011" y="657046"/>
            <a:ext cx="8181979" cy="5755422"/>
          </a:xfrm>
          <a:prstGeom prst="rect">
            <a:avLst/>
          </a:prstGeom>
          <a:noFill/>
        </p:spPr>
        <p:txBody>
          <a:bodyPr wrap="square" tIns="0" bIns="0" rtlCol="0">
            <a:spAutoFit/>
          </a:bodyPr>
          <a:lstStyle/>
          <a:p>
            <a:pPr algn="just">
              <a:spcBef>
                <a:spcPts val="0"/>
              </a:spcBef>
            </a:pPr>
            <a:r>
              <a:rPr lang="en-US" sz="800" b="0" dirty="0">
                <a:solidFill>
                  <a:prstClr val="white"/>
                </a:solidFill>
              </a:rPr>
              <a:t> </a:t>
            </a:r>
            <a:r>
              <a:rPr lang="en-US" sz="1100" b="0" dirty="0" smtClean="0">
                <a:solidFill>
                  <a:schemeClr val="bg1"/>
                </a:solidFill>
              </a:rPr>
              <a:t>AS </a:t>
            </a:r>
            <a:r>
              <a:rPr lang="en-US" sz="1100" b="0" dirty="0">
                <a:solidFill>
                  <a:schemeClr val="bg1"/>
                </a:solidFill>
              </a:rPr>
              <a:t>Stern, </a:t>
            </a:r>
            <a:r>
              <a:rPr lang="en-US" sz="1100" b="0" dirty="0" smtClean="0">
                <a:solidFill>
                  <a:schemeClr val="bg1"/>
                </a:solidFill>
              </a:rPr>
              <a:t>DL </a:t>
            </a:r>
            <a:r>
              <a:rPr lang="en-US" sz="1100" b="0" dirty="0" err="1" smtClean="0">
                <a:solidFill>
                  <a:schemeClr val="bg1"/>
                </a:solidFill>
              </a:rPr>
              <a:t>Donoho</a:t>
            </a:r>
            <a:r>
              <a:rPr lang="en-US" sz="1100" b="0" dirty="0" smtClean="0">
                <a:solidFill>
                  <a:schemeClr val="bg1"/>
                </a:solidFill>
              </a:rPr>
              <a:t>, </a:t>
            </a:r>
            <a:r>
              <a:rPr lang="en-US" sz="1100" b="0" dirty="0">
                <a:solidFill>
                  <a:schemeClr val="bg1"/>
                </a:solidFill>
              </a:rPr>
              <a:t>and </a:t>
            </a:r>
            <a:r>
              <a:rPr lang="en-US" sz="1100" b="0" dirty="0" smtClean="0">
                <a:solidFill>
                  <a:schemeClr val="bg1"/>
                </a:solidFill>
              </a:rPr>
              <a:t>JC </a:t>
            </a:r>
            <a:r>
              <a:rPr lang="en-US" sz="1100" b="0" dirty="0">
                <a:solidFill>
                  <a:schemeClr val="bg1"/>
                </a:solidFill>
              </a:rPr>
              <a:t>Hoch: NMR data processing using iterative thresholding and minimum l(1)-norm reconstruction. </a:t>
            </a:r>
            <a:r>
              <a:rPr lang="en-US" sz="1100" b="0" i="1" dirty="0">
                <a:solidFill>
                  <a:schemeClr val="bg1"/>
                </a:solidFill>
              </a:rPr>
              <a:t>J </a:t>
            </a:r>
            <a:r>
              <a:rPr lang="en-US" sz="1100" b="0" i="1" dirty="0" err="1">
                <a:solidFill>
                  <a:schemeClr val="bg1"/>
                </a:solidFill>
              </a:rPr>
              <a:t>Magn</a:t>
            </a:r>
            <a:r>
              <a:rPr lang="en-US" sz="1100" b="0" i="1" dirty="0">
                <a:solidFill>
                  <a:schemeClr val="bg1"/>
                </a:solidFill>
              </a:rPr>
              <a:t> </a:t>
            </a:r>
            <a:r>
              <a:rPr lang="en-US" sz="1100" b="0" i="1" dirty="0" err="1">
                <a:solidFill>
                  <a:schemeClr val="bg1"/>
                </a:solidFill>
              </a:rPr>
              <a:t>Reson</a:t>
            </a:r>
            <a:r>
              <a:rPr lang="en-US" sz="1100" b="0" dirty="0">
                <a:solidFill>
                  <a:schemeClr val="bg1"/>
                </a:solidFill>
              </a:rPr>
              <a:t>., </a:t>
            </a:r>
            <a:r>
              <a:rPr lang="en-US" sz="1100" dirty="0">
                <a:solidFill>
                  <a:schemeClr val="bg1"/>
                </a:solidFill>
              </a:rPr>
              <a:t>188</a:t>
            </a:r>
            <a:r>
              <a:rPr lang="en-US" sz="1100" b="0" dirty="0">
                <a:solidFill>
                  <a:schemeClr val="bg1"/>
                </a:solidFill>
              </a:rPr>
              <a:t>, 295-300 (2007).</a:t>
            </a:r>
          </a:p>
          <a:p>
            <a:pPr algn="just">
              <a:spcBef>
                <a:spcPts val="0"/>
              </a:spcBef>
            </a:pPr>
            <a:endParaRPr lang="en-US" sz="800" b="0" dirty="0">
              <a:solidFill>
                <a:schemeClr val="bg1"/>
              </a:solidFill>
            </a:endParaRPr>
          </a:p>
          <a:p>
            <a:pPr algn="just">
              <a:spcBef>
                <a:spcPts val="0"/>
              </a:spcBef>
            </a:pPr>
            <a:r>
              <a:rPr lang="en-US" sz="1100" b="0" dirty="0" smtClean="0">
                <a:solidFill>
                  <a:schemeClr val="bg1"/>
                </a:solidFill>
              </a:rPr>
              <a:t>SG </a:t>
            </a:r>
            <a:r>
              <a:rPr lang="en-US" sz="1100" b="0" dirty="0" err="1">
                <a:solidFill>
                  <a:schemeClr val="bg1"/>
                </a:solidFill>
              </a:rPr>
              <a:t>Hyberts</a:t>
            </a:r>
            <a:r>
              <a:rPr lang="en-US" sz="1100" b="0" dirty="0">
                <a:solidFill>
                  <a:schemeClr val="bg1"/>
                </a:solidFill>
              </a:rPr>
              <a:t>, </a:t>
            </a:r>
            <a:r>
              <a:rPr lang="en-US" sz="1100" b="0" dirty="0" smtClean="0">
                <a:solidFill>
                  <a:schemeClr val="bg1"/>
                </a:solidFill>
              </a:rPr>
              <a:t>K </a:t>
            </a:r>
            <a:r>
              <a:rPr lang="en-US" sz="1100" b="0" dirty="0">
                <a:solidFill>
                  <a:schemeClr val="bg1"/>
                </a:solidFill>
              </a:rPr>
              <a:t>Takeuchi, and </a:t>
            </a:r>
            <a:r>
              <a:rPr lang="en-US" sz="1100" b="0" dirty="0" smtClean="0">
                <a:solidFill>
                  <a:schemeClr val="bg1"/>
                </a:solidFill>
              </a:rPr>
              <a:t>G </a:t>
            </a:r>
            <a:r>
              <a:rPr lang="en-US" sz="1100" b="0" dirty="0">
                <a:solidFill>
                  <a:schemeClr val="bg1"/>
                </a:solidFill>
              </a:rPr>
              <a:t>Wagner: Poisson-gap sampling and forward maximum entropy reconstruction for enhancing the resolution and sensitivity of protein NMR data. </a:t>
            </a:r>
            <a:r>
              <a:rPr lang="en-US" sz="1100" b="0" i="1" dirty="0">
                <a:solidFill>
                  <a:schemeClr val="bg1"/>
                </a:solidFill>
              </a:rPr>
              <a:t>J Am </a:t>
            </a:r>
            <a:r>
              <a:rPr lang="en-US" sz="1100" b="0" i="1" dirty="0" err="1">
                <a:solidFill>
                  <a:schemeClr val="bg1"/>
                </a:solidFill>
              </a:rPr>
              <a:t>Chem</a:t>
            </a:r>
            <a:r>
              <a:rPr lang="en-US" sz="1100" b="0" i="1" dirty="0">
                <a:solidFill>
                  <a:schemeClr val="bg1"/>
                </a:solidFill>
              </a:rPr>
              <a:t> Soc</a:t>
            </a:r>
            <a:r>
              <a:rPr lang="en-US" sz="1100" b="0" dirty="0">
                <a:solidFill>
                  <a:schemeClr val="bg1"/>
                </a:solidFill>
              </a:rPr>
              <a:t>., </a:t>
            </a:r>
            <a:r>
              <a:rPr lang="en-US" sz="1100" dirty="0">
                <a:solidFill>
                  <a:schemeClr val="bg1"/>
                </a:solidFill>
              </a:rPr>
              <a:t>132</a:t>
            </a:r>
            <a:r>
              <a:rPr lang="en-US" sz="1100" b="0" dirty="0">
                <a:solidFill>
                  <a:schemeClr val="bg1"/>
                </a:solidFill>
              </a:rPr>
              <a:t>, 2145-2147 (2010).</a:t>
            </a:r>
          </a:p>
          <a:p>
            <a:pPr algn="just">
              <a:spcBef>
                <a:spcPts val="0"/>
              </a:spcBef>
            </a:pPr>
            <a:endParaRPr lang="en-US" sz="800" b="0" dirty="0">
              <a:solidFill>
                <a:schemeClr val="bg1"/>
              </a:solidFill>
            </a:endParaRPr>
          </a:p>
          <a:p>
            <a:pPr algn="just">
              <a:spcBef>
                <a:spcPts val="0"/>
              </a:spcBef>
            </a:pPr>
            <a:r>
              <a:rPr lang="en-US" sz="1100" b="0" dirty="0" smtClean="0">
                <a:solidFill>
                  <a:schemeClr val="bg1"/>
                </a:solidFill>
              </a:rPr>
              <a:t>V </a:t>
            </a:r>
            <a:r>
              <a:rPr lang="en-US" sz="1100" b="0" dirty="0" err="1">
                <a:solidFill>
                  <a:schemeClr val="bg1"/>
                </a:solidFill>
              </a:rPr>
              <a:t>Orekhov</a:t>
            </a:r>
            <a:r>
              <a:rPr lang="en-US" sz="1100" b="0" dirty="0">
                <a:solidFill>
                  <a:schemeClr val="bg1"/>
                </a:solidFill>
              </a:rPr>
              <a:t> and </a:t>
            </a:r>
            <a:r>
              <a:rPr lang="en-US" sz="1100" b="0" dirty="0" smtClean="0">
                <a:solidFill>
                  <a:schemeClr val="bg1"/>
                </a:solidFill>
              </a:rPr>
              <a:t>VA </a:t>
            </a:r>
            <a:r>
              <a:rPr lang="en-US" sz="1100" b="0" dirty="0" err="1">
                <a:solidFill>
                  <a:schemeClr val="bg1"/>
                </a:solidFill>
              </a:rPr>
              <a:t>Jaravine</a:t>
            </a:r>
            <a:r>
              <a:rPr lang="en-US" sz="1100" b="0" dirty="0">
                <a:solidFill>
                  <a:schemeClr val="bg1"/>
                </a:solidFill>
              </a:rPr>
              <a:t>: Analysis of non-uniformly sampled spectra with Multi-Dimensional Decomposition. </a:t>
            </a:r>
            <a:r>
              <a:rPr lang="en-US" sz="1100" b="0" i="1" dirty="0">
                <a:solidFill>
                  <a:schemeClr val="bg1"/>
                </a:solidFill>
              </a:rPr>
              <a:t>Progress in Nuclear Magnetic Resonance Spectroscopy</a:t>
            </a:r>
            <a:r>
              <a:rPr lang="en-US" sz="1100" b="0" dirty="0">
                <a:solidFill>
                  <a:schemeClr val="bg1"/>
                </a:solidFill>
              </a:rPr>
              <a:t>, </a:t>
            </a:r>
            <a:r>
              <a:rPr lang="en-US" sz="1100" dirty="0">
                <a:solidFill>
                  <a:schemeClr val="bg1"/>
                </a:solidFill>
              </a:rPr>
              <a:t>59</a:t>
            </a:r>
            <a:r>
              <a:rPr lang="en-US" sz="1100" b="0" dirty="0">
                <a:solidFill>
                  <a:schemeClr val="bg1"/>
                </a:solidFill>
              </a:rPr>
              <a:t>, 271-292 (2011).</a:t>
            </a:r>
          </a:p>
          <a:p>
            <a:pPr algn="just">
              <a:spcBef>
                <a:spcPts val="0"/>
              </a:spcBef>
            </a:pPr>
            <a:endParaRPr lang="en-US" sz="800" b="0" dirty="0">
              <a:solidFill>
                <a:schemeClr val="bg1"/>
              </a:solidFill>
            </a:endParaRPr>
          </a:p>
          <a:p>
            <a:pPr algn="just">
              <a:spcBef>
                <a:spcPts val="0"/>
              </a:spcBef>
            </a:pPr>
            <a:r>
              <a:rPr lang="en-US" sz="1100" b="0" dirty="0" smtClean="0">
                <a:solidFill>
                  <a:schemeClr val="bg1"/>
                </a:solidFill>
              </a:rPr>
              <a:t>BE </a:t>
            </a:r>
            <a:r>
              <a:rPr lang="en-US" sz="1100" b="0" dirty="0">
                <a:solidFill>
                  <a:schemeClr val="bg1"/>
                </a:solidFill>
              </a:rPr>
              <a:t>Coggins, </a:t>
            </a:r>
            <a:r>
              <a:rPr lang="en-US" sz="1100" b="0" dirty="0" smtClean="0">
                <a:solidFill>
                  <a:schemeClr val="bg1"/>
                </a:solidFill>
              </a:rPr>
              <a:t>JW </a:t>
            </a:r>
            <a:r>
              <a:rPr lang="en-US" sz="1100" b="0" dirty="0">
                <a:solidFill>
                  <a:schemeClr val="bg1"/>
                </a:solidFill>
              </a:rPr>
              <a:t>Werner-Allen, </a:t>
            </a:r>
            <a:r>
              <a:rPr lang="en-US" sz="1100" b="0" dirty="0" smtClean="0">
                <a:solidFill>
                  <a:schemeClr val="bg1"/>
                </a:solidFill>
              </a:rPr>
              <a:t>A </a:t>
            </a:r>
            <a:r>
              <a:rPr lang="en-US" sz="1100" b="0" dirty="0">
                <a:solidFill>
                  <a:schemeClr val="bg1"/>
                </a:solidFill>
              </a:rPr>
              <a:t>Yan, and </a:t>
            </a:r>
            <a:r>
              <a:rPr lang="en-US" sz="1100" b="0" dirty="0" smtClean="0">
                <a:solidFill>
                  <a:schemeClr val="bg1"/>
                </a:solidFill>
              </a:rPr>
              <a:t>P </a:t>
            </a:r>
            <a:r>
              <a:rPr lang="en-US" sz="1100" b="0" dirty="0">
                <a:solidFill>
                  <a:schemeClr val="bg1"/>
                </a:solidFill>
              </a:rPr>
              <a:t>Zhou: Rapid Protein Global Fold Determination Using </a:t>
            </a:r>
            <a:r>
              <a:rPr lang="en-US" sz="1100" b="0" dirty="0" err="1">
                <a:solidFill>
                  <a:schemeClr val="bg1"/>
                </a:solidFill>
              </a:rPr>
              <a:t>Ultrasparse</a:t>
            </a:r>
            <a:r>
              <a:rPr lang="en-US" sz="1100" b="0" dirty="0">
                <a:solidFill>
                  <a:schemeClr val="bg1"/>
                </a:solidFill>
              </a:rPr>
              <a:t> Sampling, High-Dynamic Range Artifact Suppression, and Time-Shared NOESY. </a:t>
            </a:r>
            <a:r>
              <a:rPr lang="en-US" sz="1100" b="0" i="1" dirty="0">
                <a:solidFill>
                  <a:schemeClr val="bg1"/>
                </a:solidFill>
              </a:rPr>
              <a:t>J. Am. Chem. Soc</a:t>
            </a:r>
            <a:r>
              <a:rPr lang="en-US" sz="1100" b="0" dirty="0">
                <a:solidFill>
                  <a:schemeClr val="bg1"/>
                </a:solidFill>
              </a:rPr>
              <a:t>., </a:t>
            </a:r>
            <a:r>
              <a:rPr lang="en-US" sz="1100" dirty="0">
                <a:solidFill>
                  <a:schemeClr val="bg1"/>
                </a:solidFill>
              </a:rPr>
              <a:t>134</a:t>
            </a:r>
            <a:r>
              <a:rPr lang="en-US" sz="1100" b="0" dirty="0">
                <a:solidFill>
                  <a:schemeClr val="bg1"/>
                </a:solidFill>
              </a:rPr>
              <a:t>, 18619-18630 (2012).</a:t>
            </a:r>
          </a:p>
          <a:p>
            <a:pPr algn="just">
              <a:spcBef>
                <a:spcPts val="0"/>
              </a:spcBef>
            </a:pPr>
            <a:endParaRPr lang="en-US" sz="800" b="0" dirty="0">
              <a:solidFill>
                <a:schemeClr val="bg1"/>
              </a:solidFill>
            </a:endParaRPr>
          </a:p>
          <a:p>
            <a:pPr algn="just">
              <a:spcBef>
                <a:spcPts val="0"/>
              </a:spcBef>
            </a:pPr>
            <a:r>
              <a:rPr lang="en-US" sz="1100" b="0" dirty="0" smtClean="0">
                <a:solidFill>
                  <a:schemeClr val="bg1"/>
                </a:solidFill>
              </a:rPr>
              <a:t>K </a:t>
            </a:r>
            <a:r>
              <a:rPr lang="en-US" sz="1100" b="0" dirty="0" err="1">
                <a:solidFill>
                  <a:schemeClr val="bg1"/>
                </a:solidFill>
              </a:rPr>
              <a:t>Kazimierczuk</a:t>
            </a:r>
            <a:r>
              <a:rPr lang="en-US" sz="1100" b="0" dirty="0">
                <a:solidFill>
                  <a:schemeClr val="bg1"/>
                </a:solidFill>
              </a:rPr>
              <a:t> and </a:t>
            </a:r>
            <a:r>
              <a:rPr lang="en-US" sz="1100" b="0" dirty="0" smtClean="0">
                <a:solidFill>
                  <a:schemeClr val="bg1"/>
                </a:solidFill>
              </a:rPr>
              <a:t>V </a:t>
            </a:r>
            <a:r>
              <a:rPr lang="en-US" sz="1100" b="0" dirty="0" err="1">
                <a:solidFill>
                  <a:schemeClr val="bg1"/>
                </a:solidFill>
              </a:rPr>
              <a:t>Orekhov</a:t>
            </a:r>
            <a:r>
              <a:rPr lang="en-US" sz="1100" b="0" dirty="0">
                <a:solidFill>
                  <a:schemeClr val="bg1"/>
                </a:solidFill>
              </a:rPr>
              <a:t>: A comparison of convex and non-convex compressed sensing applied to multidimensional NMR. </a:t>
            </a:r>
            <a:r>
              <a:rPr lang="en-US" sz="1100" b="0" i="1" dirty="0">
                <a:solidFill>
                  <a:schemeClr val="bg1"/>
                </a:solidFill>
              </a:rPr>
              <a:t>J </a:t>
            </a:r>
            <a:r>
              <a:rPr lang="en-US" sz="1100" b="0" i="1" dirty="0" err="1">
                <a:solidFill>
                  <a:schemeClr val="bg1"/>
                </a:solidFill>
              </a:rPr>
              <a:t>Magn</a:t>
            </a:r>
            <a:r>
              <a:rPr lang="en-US" sz="1100" b="0" i="1" dirty="0">
                <a:solidFill>
                  <a:schemeClr val="bg1"/>
                </a:solidFill>
              </a:rPr>
              <a:t> </a:t>
            </a:r>
            <a:r>
              <a:rPr lang="en-US" sz="1100" b="0" i="1" dirty="0" err="1">
                <a:solidFill>
                  <a:schemeClr val="bg1"/>
                </a:solidFill>
              </a:rPr>
              <a:t>Reson</a:t>
            </a:r>
            <a:r>
              <a:rPr lang="en-US" sz="1100" b="0" dirty="0">
                <a:solidFill>
                  <a:schemeClr val="bg1"/>
                </a:solidFill>
              </a:rPr>
              <a:t>., </a:t>
            </a:r>
            <a:r>
              <a:rPr lang="en-US" sz="1100" dirty="0">
                <a:solidFill>
                  <a:schemeClr val="bg1"/>
                </a:solidFill>
              </a:rPr>
              <a:t>223</a:t>
            </a:r>
            <a:r>
              <a:rPr lang="en-US" sz="1100" b="0" dirty="0">
                <a:solidFill>
                  <a:schemeClr val="bg1"/>
                </a:solidFill>
              </a:rPr>
              <a:t>, 1-10 (2012).</a:t>
            </a:r>
          </a:p>
          <a:p>
            <a:pPr algn="just">
              <a:spcBef>
                <a:spcPts val="0"/>
              </a:spcBef>
            </a:pPr>
            <a:endParaRPr lang="en-US" sz="800" b="0" dirty="0">
              <a:solidFill>
                <a:schemeClr val="bg1"/>
              </a:solidFill>
            </a:endParaRPr>
          </a:p>
          <a:p>
            <a:pPr algn="just">
              <a:spcBef>
                <a:spcPts val="0"/>
              </a:spcBef>
            </a:pPr>
            <a:r>
              <a:rPr lang="en-US" sz="1100" b="0" dirty="0" smtClean="0">
                <a:solidFill>
                  <a:schemeClr val="bg1"/>
                </a:solidFill>
              </a:rPr>
              <a:t>SG </a:t>
            </a:r>
            <a:r>
              <a:rPr lang="en-US" sz="1100" b="0" dirty="0" err="1">
                <a:solidFill>
                  <a:schemeClr val="bg1"/>
                </a:solidFill>
              </a:rPr>
              <a:t>Hyberts</a:t>
            </a:r>
            <a:r>
              <a:rPr lang="en-US" sz="1100" b="0" dirty="0">
                <a:solidFill>
                  <a:schemeClr val="bg1"/>
                </a:solidFill>
              </a:rPr>
              <a:t>, </a:t>
            </a:r>
            <a:r>
              <a:rPr lang="en-US" sz="1100" b="0" dirty="0" smtClean="0">
                <a:solidFill>
                  <a:schemeClr val="bg1"/>
                </a:solidFill>
              </a:rPr>
              <a:t>AG </a:t>
            </a:r>
            <a:r>
              <a:rPr lang="en-US" sz="1100" b="0" dirty="0" err="1">
                <a:solidFill>
                  <a:schemeClr val="bg1"/>
                </a:solidFill>
              </a:rPr>
              <a:t>Milbradt</a:t>
            </a:r>
            <a:r>
              <a:rPr lang="en-US" sz="1100" b="0" dirty="0">
                <a:solidFill>
                  <a:schemeClr val="bg1"/>
                </a:solidFill>
              </a:rPr>
              <a:t>, </a:t>
            </a:r>
            <a:r>
              <a:rPr lang="en-US" sz="1100" b="0" dirty="0" smtClean="0">
                <a:solidFill>
                  <a:schemeClr val="bg1"/>
                </a:solidFill>
              </a:rPr>
              <a:t>AB </a:t>
            </a:r>
            <a:r>
              <a:rPr lang="en-US" sz="1100" b="0" dirty="0">
                <a:solidFill>
                  <a:schemeClr val="bg1"/>
                </a:solidFill>
              </a:rPr>
              <a:t>Wagner, </a:t>
            </a:r>
            <a:r>
              <a:rPr lang="en-US" sz="1100" b="0" dirty="0" smtClean="0">
                <a:solidFill>
                  <a:schemeClr val="bg1"/>
                </a:solidFill>
              </a:rPr>
              <a:t>H </a:t>
            </a:r>
            <a:r>
              <a:rPr lang="en-US" sz="1100" b="0" dirty="0" err="1">
                <a:solidFill>
                  <a:schemeClr val="bg1"/>
                </a:solidFill>
              </a:rPr>
              <a:t>Arthanari</a:t>
            </a:r>
            <a:r>
              <a:rPr lang="en-US" sz="1100" b="0" dirty="0">
                <a:solidFill>
                  <a:schemeClr val="bg1"/>
                </a:solidFill>
              </a:rPr>
              <a:t>, and </a:t>
            </a:r>
            <a:r>
              <a:rPr lang="en-US" sz="1100" b="0" dirty="0" smtClean="0">
                <a:solidFill>
                  <a:schemeClr val="bg1"/>
                </a:solidFill>
              </a:rPr>
              <a:t>G </a:t>
            </a:r>
            <a:r>
              <a:rPr lang="en-US" sz="1100" b="0" dirty="0">
                <a:solidFill>
                  <a:schemeClr val="bg1"/>
                </a:solidFill>
              </a:rPr>
              <a:t>Wagner: Application of iterative soft thresholding for fast reconstruction of NMR data non-uniformly sampled with multidimensional Poisson Gap scheduling. </a:t>
            </a:r>
            <a:r>
              <a:rPr lang="en-US" sz="1100" b="0" i="1" dirty="0">
                <a:solidFill>
                  <a:schemeClr val="bg1"/>
                </a:solidFill>
              </a:rPr>
              <a:t>J </a:t>
            </a:r>
            <a:r>
              <a:rPr lang="en-US" sz="1100" b="0" i="1" dirty="0" err="1">
                <a:solidFill>
                  <a:schemeClr val="bg1"/>
                </a:solidFill>
              </a:rPr>
              <a:t>Biomol</a:t>
            </a:r>
            <a:r>
              <a:rPr lang="en-US" sz="1100" b="0" i="1" dirty="0">
                <a:solidFill>
                  <a:schemeClr val="bg1"/>
                </a:solidFill>
              </a:rPr>
              <a:t> NMR</a:t>
            </a:r>
            <a:r>
              <a:rPr lang="en-US" sz="1100" b="0" dirty="0">
                <a:solidFill>
                  <a:schemeClr val="bg1"/>
                </a:solidFill>
              </a:rPr>
              <a:t>., </a:t>
            </a:r>
            <a:r>
              <a:rPr lang="en-US" sz="1100" dirty="0">
                <a:solidFill>
                  <a:schemeClr val="bg1"/>
                </a:solidFill>
              </a:rPr>
              <a:t>52</a:t>
            </a:r>
            <a:r>
              <a:rPr lang="en-US" sz="1100" b="0" dirty="0">
                <a:solidFill>
                  <a:schemeClr val="bg1"/>
                </a:solidFill>
              </a:rPr>
              <a:t>, 315-27 (2012).</a:t>
            </a:r>
          </a:p>
          <a:p>
            <a:pPr algn="just">
              <a:spcBef>
                <a:spcPts val="0"/>
              </a:spcBef>
            </a:pPr>
            <a:endParaRPr lang="en-US" sz="800" b="0" dirty="0">
              <a:solidFill>
                <a:schemeClr val="bg1"/>
              </a:solidFill>
            </a:endParaRPr>
          </a:p>
          <a:p>
            <a:pPr algn="just">
              <a:spcBef>
                <a:spcPts val="0"/>
              </a:spcBef>
            </a:pPr>
            <a:r>
              <a:rPr lang="en-US" sz="1100" b="0" dirty="0" smtClean="0">
                <a:solidFill>
                  <a:schemeClr val="bg1"/>
                </a:solidFill>
              </a:rPr>
              <a:t>SG </a:t>
            </a:r>
            <a:r>
              <a:rPr lang="en-US" sz="1100" b="0" dirty="0" err="1">
                <a:solidFill>
                  <a:schemeClr val="bg1"/>
                </a:solidFill>
              </a:rPr>
              <a:t>Hyberts</a:t>
            </a:r>
            <a:r>
              <a:rPr lang="en-US" sz="1100" b="0" dirty="0">
                <a:solidFill>
                  <a:schemeClr val="bg1"/>
                </a:solidFill>
              </a:rPr>
              <a:t>, </a:t>
            </a:r>
            <a:r>
              <a:rPr lang="en-US" sz="1100" b="0" dirty="0" smtClean="0">
                <a:solidFill>
                  <a:schemeClr val="bg1"/>
                </a:solidFill>
              </a:rPr>
              <a:t>H </a:t>
            </a:r>
            <a:r>
              <a:rPr lang="en-US" sz="1100" b="0" dirty="0" err="1">
                <a:solidFill>
                  <a:schemeClr val="bg1"/>
                </a:solidFill>
              </a:rPr>
              <a:t>Arthanari</a:t>
            </a:r>
            <a:r>
              <a:rPr lang="en-US" sz="1100" b="0" dirty="0">
                <a:solidFill>
                  <a:schemeClr val="bg1"/>
                </a:solidFill>
              </a:rPr>
              <a:t>, </a:t>
            </a:r>
            <a:r>
              <a:rPr lang="en-US" sz="1100" b="0" dirty="0" smtClean="0">
                <a:solidFill>
                  <a:schemeClr val="bg1"/>
                </a:solidFill>
              </a:rPr>
              <a:t>SA </a:t>
            </a:r>
            <a:r>
              <a:rPr lang="en-US" sz="1100" b="0" dirty="0">
                <a:solidFill>
                  <a:schemeClr val="bg1"/>
                </a:solidFill>
              </a:rPr>
              <a:t>Robson, and </a:t>
            </a:r>
            <a:r>
              <a:rPr lang="en-US" sz="1100" b="0" dirty="0" smtClean="0">
                <a:solidFill>
                  <a:schemeClr val="bg1"/>
                </a:solidFill>
              </a:rPr>
              <a:t>G Wagner</a:t>
            </a:r>
            <a:r>
              <a:rPr lang="en-US" sz="1100" b="0" dirty="0">
                <a:solidFill>
                  <a:schemeClr val="bg1"/>
                </a:solidFill>
              </a:rPr>
              <a:t>: Perspectives in magnetic resonance: NMR in the post-FFT era. </a:t>
            </a:r>
            <a:r>
              <a:rPr lang="en-US" sz="1100" b="0" i="1" dirty="0">
                <a:solidFill>
                  <a:schemeClr val="bg1"/>
                </a:solidFill>
              </a:rPr>
              <a:t>J </a:t>
            </a:r>
            <a:r>
              <a:rPr lang="en-US" sz="1100" b="0" i="1" dirty="0" err="1">
                <a:solidFill>
                  <a:schemeClr val="bg1"/>
                </a:solidFill>
              </a:rPr>
              <a:t>Magn</a:t>
            </a:r>
            <a:r>
              <a:rPr lang="en-US" sz="1100" b="0" i="1" dirty="0">
                <a:solidFill>
                  <a:schemeClr val="bg1"/>
                </a:solidFill>
              </a:rPr>
              <a:t> </a:t>
            </a:r>
            <a:r>
              <a:rPr lang="en-US" sz="1100" b="0" i="1" dirty="0" err="1">
                <a:solidFill>
                  <a:schemeClr val="bg1"/>
                </a:solidFill>
              </a:rPr>
              <a:t>Reson</a:t>
            </a:r>
            <a:r>
              <a:rPr lang="en-US" sz="1100" b="0" dirty="0">
                <a:solidFill>
                  <a:schemeClr val="bg1"/>
                </a:solidFill>
              </a:rPr>
              <a:t>., </a:t>
            </a:r>
            <a:r>
              <a:rPr lang="en-US" sz="1100" dirty="0">
                <a:solidFill>
                  <a:schemeClr val="bg1"/>
                </a:solidFill>
              </a:rPr>
              <a:t>241</a:t>
            </a:r>
            <a:r>
              <a:rPr lang="en-US" sz="1100" b="0" dirty="0">
                <a:solidFill>
                  <a:schemeClr val="bg1"/>
                </a:solidFill>
              </a:rPr>
              <a:t>, 60-73 (2014).</a:t>
            </a:r>
          </a:p>
          <a:p>
            <a:pPr algn="just">
              <a:spcBef>
                <a:spcPts val="0"/>
              </a:spcBef>
            </a:pPr>
            <a:endParaRPr lang="en-US" sz="800" b="0" dirty="0">
              <a:solidFill>
                <a:schemeClr val="bg1"/>
              </a:solidFill>
            </a:endParaRPr>
          </a:p>
          <a:p>
            <a:pPr algn="just">
              <a:spcBef>
                <a:spcPts val="0"/>
              </a:spcBef>
            </a:pPr>
            <a:r>
              <a:rPr lang="en-US" sz="1100" b="0" dirty="0" smtClean="0">
                <a:solidFill>
                  <a:schemeClr val="bg1"/>
                </a:solidFill>
              </a:rPr>
              <a:t>JC </a:t>
            </a:r>
            <a:r>
              <a:rPr lang="en-US" sz="1100" b="0" dirty="0">
                <a:solidFill>
                  <a:schemeClr val="bg1"/>
                </a:solidFill>
              </a:rPr>
              <a:t>Hoch, </a:t>
            </a:r>
            <a:r>
              <a:rPr lang="en-US" sz="1100" b="0" dirty="0" smtClean="0">
                <a:solidFill>
                  <a:schemeClr val="bg1"/>
                </a:solidFill>
              </a:rPr>
              <a:t>MW </a:t>
            </a:r>
            <a:r>
              <a:rPr lang="en-US" sz="1100" b="0" dirty="0" err="1">
                <a:solidFill>
                  <a:schemeClr val="bg1"/>
                </a:solidFill>
              </a:rPr>
              <a:t>Maciejewski</a:t>
            </a:r>
            <a:r>
              <a:rPr lang="en-US" sz="1100" b="0" dirty="0">
                <a:solidFill>
                  <a:schemeClr val="bg1"/>
                </a:solidFill>
              </a:rPr>
              <a:t>, </a:t>
            </a:r>
            <a:r>
              <a:rPr lang="en-US" sz="1100" b="0" dirty="0" smtClean="0">
                <a:solidFill>
                  <a:schemeClr val="bg1"/>
                </a:solidFill>
              </a:rPr>
              <a:t>M </a:t>
            </a:r>
            <a:r>
              <a:rPr lang="en-US" sz="1100" b="0" dirty="0" err="1" smtClean="0">
                <a:solidFill>
                  <a:schemeClr val="bg1"/>
                </a:solidFill>
              </a:rPr>
              <a:t>Mobli</a:t>
            </a:r>
            <a:r>
              <a:rPr lang="en-US" sz="1100" b="0" dirty="0">
                <a:solidFill>
                  <a:schemeClr val="bg1"/>
                </a:solidFill>
              </a:rPr>
              <a:t>, </a:t>
            </a:r>
            <a:r>
              <a:rPr lang="en-US" sz="1100" b="0" dirty="0" smtClean="0">
                <a:solidFill>
                  <a:schemeClr val="bg1"/>
                </a:solidFill>
              </a:rPr>
              <a:t>AD </a:t>
            </a:r>
            <a:r>
              <a:rPr lang="en-US" sz="1100" b="0" dirty="0">
                <a:solidFill>
                  <a:schemeClr val="bg1"/>
                </a:solidFill>
              </a:rPr>
              <a:t>Schuyler, and </a:t>
            </a:r>
            <a:r>
              <a:rPr lang="en-US" sz="1100" b="0" dirty="0" smtClean="0">
                <a:solidFill>
                  <a:schemeClr val="bg1"/>
                </a:solidFill>
              </a:rPr>
              <a:t>AS </a:t>
            </a:r>
            <a:r>
              <a:rPr lang="en-US" sz="1100" b="0" dirty="0">
                <a:solidFill>
                  <a:schemeClr val="bg1"/>
                </a:solidFill>
              </a:rPr>
              <a:t>Stern: </a:t>
            </a:r>
            <a:r>
              <a:rPr lang="en-US" sz="1100" b="0" dirty="0" err="1">
                <a:solidFill>
                  <a:schemeClr val="bg1"/>
                </a:solidFill>
              </a:rPr>
              <a:t>Nonuniform</a:t>
            </a:r>
            <a:r>
              <a:rPr lang="en-US" sz="1100" b="0" dirty="0">
                <a:solidFill>
                  <a:schemeClr val="bg1"/>
                </a:solidFill>
              </a:rPr>
              <a:t> sampling and maximum entropy reconstruction in multidimensional NMR. </a:t>
            </a:r>
            <a:r>
              <a:rPr lang="en-US" sz="1100" b="0" i="1" dirty="0" err="1">
                <a:solidFill>
                  <a:schemeClr val="bg1"/>
                </a:solidFill>
              </a:rPr>
              <a:t>Acc</a:t>
            </a:r>
            <a:r>
              <a:rPr lang="en-US" sz="1100" b="0" i="1" dirty="0">
                <a:solidFill>
                  <a:schemeClr val="bg1"/>
                </a:solidFill>
              </a:rPr>
              <a:t> </a:t>
            </a:r>
            <a:r>
              <a:rPr lang="en-US" sz="1100" b="0" i="1" dirty="0" err="1">
                <a:solidFill>
                  <a:schemeClr val="bg1"/>
                </a:solidFill>
              </a:rPr>
              <a:t>Chem</a:t>
            </a:r>
            <a:r>
              <a:rPr lang="en-US" sz="1100" b="0" i="1" dirty="0">
                <a:solidFill>
                  <a:schemeClr val="bg1"/>
                </a:solidFill>
              </a:rPr>
              <a:t> Res</a:t>
            </a:r>
            <a:r>
              <a:rPr lang="en-US" sz="1100" b="0" dirty="0">
                <a:solidFill>
                  <a:schemeClr val="bg1"/>
                </a:solidFill>
              </a:rPr>
              <a:t>., </a:t>
            </a:r>
            <a:r>
              <a:rPr lang="en-US" sz="1100" dirty="0">
                <a:solidFill>
                  <a:schemeClr val="bg1"/>
                </a:solidFill>
              </a:rPr>
              <a:t>47</a:t>
            </a:r>
            <a:r>
              <a:rPr lang="en-US" sz="1100" b="0" dirty="0">
                <a:solidFill>
                  <a:schemeClr val="bg1"/>
                </a:solidFill>
              </a:rPr>
              <a:t>, 708-17 (2014).</a:t>
            </a:r>
          </a:p>
          <a:p>
            <a:pPr algn="just">
              <a:spcBef>
                <a:spcPts val="0"/>
              </a:spcBef>
            </a:pPr>
            <a:endParaRPr lang="en-US" sz="800" b="0" dirty="0">
              <a:solidFill>
                <a:schemeClr val="bg1"/>
              </a:solidFill>
            </a:endParaRPr>
          </a:p>
          <a:p>
            <a:pPr algn="just">
              <a:spcBef>
                <a:spcPts val="0"/>
              </a:spcBef>
            </a:pPr>
            <a:r>
              <a:rPr lang="en-US" sz="1100" b="0" dirty="0" smtClean="0">
                <a:solidFill>
                  <a:schemeClr val="bg1"/>
                </a:solidFill>
              </a:rPr>
              <a:t>S </a:t>
            </a:r>
            <a:r>
              <a:rPr lang="en-US" sz="1100" b="0" dirty="0">
                <a:solidFill>
                  <a:schemeClr val="bg1"/>
                </a:solidFill>
              </a:rPr>
              <a:t>Sun, </a:t>
            </a:r>
            <a:r>
              <a:rPr lang="en-US" sz="1100" b="0" dirty="0" smtClean="0">
                <a:solidFill>
                  <a:schemeClr val="bg1"/>
                </a:solidFill>
              </a:rPr>
              <a:t>M </a:t>
            </a:r>
            <a:r>
              <a:rPr lang="en-US" sz="1100" b="0" dirty="0">
                <a:solidFill>
                  <a:schemeClr val="bg1"/>
                </a:solidFill>
              </a:rPr>
              <a:t>Gill, </a:t>
            </a:r>
            <a:r>
              <a:rPr lang="en-US" sz="1100" b="0" dirty="0" smtClean="0">
                <a:solidFill>
                  <a:schemeClr val="bg1"/>
                </a:solidFill>
              </a:rPr>
              <a:t>Y </a:t>
            </a:r>
            <a:r>
              <a:rPr lang="en-US" sz="1100" b="0" dirty="0">
                <a:solidFill>
                  <a:schemeClr val="bg1"/>
                </a:solidFill>
              </a:rPr>
              <a:t>Li, </a:t>
            </a:r>
            <a:r>
              <a:rPr lang="en-US" sz="1100" b="0" dirty="0" smtClean="0">
                <a:solidFill>
                  <a:schemeClr val="bg1"/>
                </a:solidFill>
              </a:rPr>
              <a:t>M </a:t>
            </a:r>
            <a:r>
              <a:rPr lang="en-US" sz="1100" b="0" dirty="0">
                <a:solidFill>
                  <a:schemeClr val="bg1"/>
                </a:solidFill>
              </a:rPr>
              <a:t>Huang, and </a:t>
            </a:r>
            <a:r>
              <a:rPr lang="en-US" sz="1100" b="0" dirty="0" smtClean="0">
                <a:solidFill>
                  <a:schemeClr val="bg1"/>
                </a:solidFill>
              </a:rPr>
              <a:t>RA </a:t>
            </a:r>
            <a:r>
              <a:rPr lang="en-US" sz="1100" b="0" dirty="0">
                <a:solidFill>
                  <a:schemeClr val="bg1"/>
                </a:solidFill>
              </a:rPr>
              <a:t>Byrd: Efficient and generalized processing of multidimensional NUS NMR data: the NESTA algorithm and comparison of regularization terms. </a:t>
            </a:r>
            <a:r>
              <a:rPr lang="en-US" sz="1100" b="0" i="1" dirty="0">
                <a:solidFill>
                  <a:schemeClr val="bg1"/>
                </a:solidFill>
              </a:rPr>
              <a:t>J </a:t>
            </a:r>
            <a:r>
              <a:rPr lang="en-US" sz="1100" b="0" i="1" dirty="0" err="1">
                <a:solidFill>
                  <a:schemeClr val="bg1"/>
                </a:solidFill>
              </a:rPr>
              <a:t>Biomol</a:t>
            </a:r>
            <a:r>
              <a:rPr lang="en-US" sz="1100" b="0" i="1" dirty="0">
                <a:solidFill>
                  <a:schemeClr val="bg1"/>
                </a:solidFill>
              </a:rPr>
              <a:t> NMR</a:t>
            </a:r>
            <a:r>
              <a:rPr lang="en-US" sz="1100" b="0" dirty="0">
                <a:solidFill>
                  <a:schemeClr val="bg1"/>
                </a:solidFill>
              </a:rPr>
              <a:t>., </a:t>
            </a:r>
            <a:r>
              <a:rPr lang="en-US" sz="1100" dirty="0">
                <a:solidFill>
                  <a:schemeClr val="bg1"/>
                </a:solidFill>
              </a:rPr>
              <a:t>62</a:t>
            </a:r>
            <a:r>
              <a:rPr lang="en-US" sz="1100" b="0" dirty="0">
                <a:solidFill>
                  <a:schemeClr val="bg1"/>
                </a:solidFill>
              </a:rPr>
              <a:t>, 105-117 (2015).</a:t>
            </a:r>
          </a:p>
          <a:p>
            <a:pPr algn="just">
              <a:spcBef>
                <a:spcPts val="0"/>
              </a:spcBef>
            </a:pPr>
            <a:endParaRPr lang="en-US" sz="800" b="0" dirty="0" smtClean="0">
              <a:solidFill>
                <a:schemeClr val="bg1"/>
              </a:solidFill>
            </a:endParaRPr>
          </a:p>
          <a:p>
            <a:pPr algn="just">
              <a:spcBef>
                <a:spcPts val="0"/>
              </a:spcBef>
            </a:pPr>
            <a:r>
              <a:rPr lang="en-US" sz="1100" b="0" dirty="0" smtClean="0">
                <a:solidFill>
                  <a:schemeClr val="bg1"/>
                </a:solidFill>
              </a:rPr>
              <a:t>MR </a:t>
            </a:r>
            <a:r>
              <a:rPr lang="en-US" sz="1100" b="0" dirty="0">
                <a:solidFill>
                  <a:schemeClr val="bg1"/>
                </a:solidFill>
              </a:rPr>
              <a:t>Palmer</a:t>
            </a:r>
            <a:r>
              <a:rPr lang="en-US" sz="1100" b="0" dirty="0" smtClean="0">
                <a:solidFill>
                  <a:schemeClr val="bg1"/>
                </a:solidFill>
              </a:rPr>
              <a:t>, CL Suiter, GE </a:t>
            </a:r>
            <a:r>
              <a:rPr lang="en-US" sz="1100" b="0" dirty="0">
                <a:solidFill>
                  <a:schemeClr val="bg1"/>
                </a:solidFill>
              </a:rPr>
              <a:t>Henry</a:t>
            </a:r>
            <a:r>
              <a:rPr lang="en-US" sz="1100" b="0" dirty="0" smtClean="0">
                <a:solidFill>
                  <a:schemeClr val="bg1"/>
                </a:solidFill>
              </a:rPr>
              <a:t>, J </a:t>
            </a:r>
            <a:r>
              <a:rPr lang="en-US" sz="1100" b="0" dirty="0" err="1" smtClean="0">
                <a:solidFill>
                  <a:schemeClr val="bg1"/>
                </a:solidFill>
              </a:rPr>
              <a:t>Rovnyak</a:t>
            </a:r>
            <a:r>
              <a:rPr lang="en-US" sz="1100" b="0" dirty="0" smtClean="0">
                <a:solidFill>
                  <a:schemeClr val="bg1"/>
                </a:solidFill>
              </a:rPr>
              <a:t>,</a:t>
            </a:r>
            <a:r>
              <a:rPr lang="en-US" sz="1100" b="0" dirty="0">
                <a:solidFill>
                  <a:schemeClr val="bg1"/>
                </a:solidFill>
              </a:rPr>
              <a:t> JC </a:t>
            </a:r>
            <a:r>
              <a:rPr lang="en-US" sz="1100" b="0" dirty="0" smtClean="0">
                <a:solidFill>
                  <a:schemeClr val="bg1"/>
                </a:solidFill>
              </a:rPr>
              <a:t>Hoch, T </a:t>
            </a:r>
            <a:r>
              <a:rPr lang="en-US" sz="1100" b="0" dirty="0" err="1" smtClean="0">
                <a:solidFill>
                  <a:schemeClr val="bg1"/>
                </a:solidFill>
              </a:rPr>
              <a:t>Polenova</a:t>
            </a:r>
            <a:r>
              <a:rPr lang="en-US" sz="1100" b="0" dirty="0" smtClean="0">
                <a:solidFill>
                  <a:schemeClr val="bg1"/>
                </a:solidFill>
              </a:rPr>
              <a:t>, </a:t>
            </a:r>
            <a:r>
              <a:rPr lang="en-US" sz="1100" b="0" dirty="0">
                <a:solidFill>
                  <a:schemeClr val="bg1"/>
                </a:solidFill>
              </a:rPr>
              <a:t>and </a:t>
            </a:r>
            <a:r>
              <a:rPr lang="en-US" sz="1100" b="0" dirty="0" smtClean="0">
                <a:solidFill>
                  <a:schemeClr val="bg1"/>
                </a:solidFill>
              </a:rPr>
              <a:t>D </a:t>
            </a:r>
            <a:r>
              <a:rPr lang="en-US" sz="1100" b="0" dirty="0" err="1" smtClean="0">
                <a:solidFill>
                  <a:schemeClr val="bg1"/>
                </a:solidFill>
              </a:rPr>
              <a:t>Rovnyak</a:t>
            </a:r>
            <a:r>
              <a:rPr lang="en-US" sz="1100" b="0" dirty="0" smtClean="0">
                <a:solidFill>
                  <a:schemeClr val="bg1"/>
                </a:solidFill>
              </a:rPr>
              <a:t>: </a:t>
            </a:r>
            <a:r>
              <a:rPr lang="en-US" sz="1100" b="0" dirty="0">
                <a:solidFill>
                  <a:schemeClr val="bg1"/>
                </a:solidFill>
              </a:rPr>
              <a:t>Sensitivity of </a:t>
            </a:r>
            <a:r>
              <a:rPr lang="en-US" sz="1100" b="0" dirty="0" err="1">
                <a:solidFill>
                  <a:schemeClr val="bg1"/>
                </a:solidFill>
              </a:rPr>
              <a:t>Nonuniform</a:t>
            </a:r>
            <a:r>
              <a:rPr lang="en-US" sz="1100" b="0" dirty="0">
                <a:solidFill>
                  <a:schemeClr val="bg1"/>
                </a:solidFill>
              </a:rPr>
              <a:t> Sampling </a:t>
            </a:r>
            <a:r>
              <a:rPr lang="en-US" sz="1100" b="0" dirty="0" smtClean="0">
                <a:solidFill>
                  <a:schemeClr val="bg1"/>
                </a:solidFill>
              </a:rPr>
              <a:t>NMR. </a:t>
            </a:r>
            <a:r>
              <a:rPr lang="en-US" sz="1100" b="0" i="1" dirty="0" smtClean="0">
                <a:solidFill>
                  <a:schemeClr val="bg1"/>
                </a:solidFill>
              </a:rPr>
              <a:t>J</a:t>
            </a:r>
            <a:r>
              <a:rPr lang="en-US" sz="1100" b="0" i="1" dirty="0">
                <a:solidFill>
                  <a:schemeClr val="bg1"/>
                </a:solidFill>
              </a:rPr>
              <a:t>. Phys. Chem. </a:t>
            </a:r>
            <a:r>
              <a:rPr lang="en-US" sz="1100" b="0" i="1" dirty="0" smtClean="0">
                <a:solidFill>
                  <a:schemeClr val="bg1"/>
                </a:solidFill>
              </a:rPr>
              <a:t>B</a:t>
            </a:r>
            <a:r>
              <a:rPr lang="en-US" sz="1100" b="0" dirty="0" smtClean="0">
                <a:solidFill>
                  <a:schemeClr val="bg1"/>
                </a:solidFill>
              </a:rPr>
              <a:t>, </a:t>
            </a:r>
            <a:r>
              <a:rPr lang="en-US" sz="1100" dirty="0">
                <a:solidFill>
                  <a:schemeClr val="bg1"/>
                </a:solidFill>
              </a:rPr>
              <a:t>119</a:t>
            </a:r>
            <a:r>
              <a:rPr lang="en-US" sz="1100" b="0" dirty="0">
                <a:solidFill>
                  <a:schemeClr val="bg1"/>
                </a:solidFill>
              </a:rPr>
              <a:t>, 6502−</a:t>
            </a:r>
            <a:r>
              <a:rPr lang="en-US" sz="1100" b="0" dirty="0" smtClean="0">
                <a:solidFill>
                  <a:schemeClr val="bg1"/>
                </a:solidFill>
              </a:rPr>
              <a:t>6515 (2015).</a:t>
            </a:r>
            <a:r>
              <a:rPr lang="en-US" sz="1100" b="0" dirty="0">
                <a:solidFill>
                  <a:schemeClr val="bg1"/>
                </a:solidFill>
              </a:rPr>
              <a:t> </a:t>
            </a:r>
            <a:endParaRPr lang="en-US" sz="1100" b="0" dirty="0" smtClean="0">
              <a:solidFill>
                <a:schemeClr val="bg1"/>
              </a:solidFill>
            </a:endParaRPr>
          </a:p>
          <a:p>
            <a:pPr algn="just">
              <a:spcBef>
                <a:spcPts val="0"/>
              </a:spcBef>
            </a:pPr>
            <a:endParaRPr lang="en-US" sz="800" b="0" dirty="0">
              <a:solidFill>
                <a:schemeClr val="bg1"/>
              </a:solidFill>
            </a:endParaRPr>
          </a:p>
          <a:p>
            <a:pPr algn="just">
              <a:spcBef>
                <a:spcPts val="0"/>
              </a:spcBef>
            </a:pPr>
            <a:r>
              <a:rPr lang="en-US" sz="1100" b="0" dirty="0" smtClean="0">
                <a:solidFill>
                  <a:schemeClr val="bg1"/>
                </a:solidFill>
              </a:rPr>
              <a:t>AS </a:t>
            </a:r>
            <a:r>
              <a:rPr lang="en-US" sz="1100" b="0" dirty="0">
                <a:solidFill>
                  <a:schemeClr val="bg1"/>
                </a:solidFill>
              </a:rPr>
              <a:t>Stern and JC Hoch: A new approach to compressed sensing for NMR. </a:t>
            </a:r>
            <a:r>
              <a:rPr lang="en-US" sz="1100" b="0" i="1" dirty="0" err="1">
                <a:solidFill>
                  <a:schemeClr val="bg1"/>
                </a:solidFill>
              </a:rPr>
              <a:t>Magn</a:t>
            </a:r>
            <a:r>
              <a:rPr lang="en-US" sz="1100" b="0" i="1" dirty="0">
                <a:solidFill>
                  <a:schemeClr val="bg1"/>
                </a:solidFill>
              </a:rPr>
              <a:t> </a:t>
            </a:r>
            <a:r>
              <a:rPr lang="en-US" sz="1100" b="0" i="1" dirty="0" err="1">
                <a:solidFill>
                  <a:schemeClr val="bg1"/>
                </a:solidFill>
              </a:rPr>
              <a:t>Reson</a:t>
            </a:r>
            <a:r>
              <a:rPr lang="en-US" sz="1100" b="0" i="1" dirty="0">
                <a:solidFill>
                  <a:schemeClr val="bg1"/>
                </a:solidFill>
              </a:rPr>
              <a:t> Chem</a:t>
            </a:r>
            <a:r>
              <a:rPr lang="en-US" sz="1100" b="0" dirty="0">
                <a:solidFill>
                  <a:schemeClr val="bg1"/>
                </a:solidFill>
              </a:rPr>
              <a:t>., </a:t>
            </a:r>
            <a:r>
              <a:rPr lang="en-US" sz="1100" dirty="0">
                <a:solidFill>
                  <a:schemeClr val="bg1"/>
                </a:solidFill>
              </a:rPr>
              <a:t>53</a:t>
            </a:r>
            <a:r>
              <a:rPr lang="en-US" sz="1100" b="0" dirty="0">
                <a:solidFill>
                  <a:schemeClr val="bg1"/>
                </a:solidFill>
              </a:rPr>
              <a:t>, 908-912 (2015). </a:t>
            </a:r>
            <a:endParaRPr lang="en-US" sz="1100" b="0" dirty="0" smtClean="0">
              <a:solidFill>
                <a:schemeClr val="bg1"/>
              </a:solidFill>
            </a:endParaRPr>
          </a:p>
          <a:p>
            <a:pPr algn="just">
              <a:spcBef>
                <a:spcPts val="0"/>
              </a:spcBef>
            </a:pPr>
            <a:endParaRPr lang="en-US" sz="800" b="0" dirty="0" smtClean="0">
              <a:solidFill>
                <a:schemeClr val="bg1"/>
              </a:solidFill>
            </a:endParaRPr>
          </a:p>
          <a:p>
            <a:pPr algn="just">
              <a:spcBef>
                <a:spcPts val="0"/>
              </a:spcBef>
            </a:pPr>
            <a:r>
              <a:rPr lang="en-US" sz="1100" b="0" dirty="0" smtClean="0">
                <a:solidFill>
                  <a:schemeClr val="bg1"/>
                </a:solidFill>
              </a:rPr>
              <a:t>J Ying</a:t>
            </a:r>
            <a:r>
              <a:rPr lang="en-US" sz="1100" b="0" dirty="0">
                <a:solidFill>
                  <a:schemeClr val="bg1"/>
                </a:solidFill>
              </a:rPr>
              <a:t>, </a:t>
            </a:r>
            <a:r>
              <a:rPr lang="en-US" sz="1100" b="0" dirty="0" smtClean="0">
                <a:solidFill>
                  <a:schemeClr val="bg1"/>
                </a:solidFill>
              </a:rPr>
              <a:t>F </a:t>
            </a:r>
            <a:r>
              <a:rPr lang="en-US" sz="1100" b="0" dirty="0">
                <a:solidFill>
                  <a:schemeClr val="bg1"/>
                </a:solidFill>
              </a:rPr>
              <a:t>Delaglio, </a:t>
            </a:r>
            <a:r>
              <a:rPr lang="en-US" sz="1100" b="0" dirty="0" smtClean="0">
                <a:solidFill>
                  <a:schemeClr val="bg1"/>
                </a:solidFill>
              </a:rPr>
              <a:t>DA </a:t>
            </a:r>
            <a:r>
              <a:rPr lang="en-US" sz="1100" b="0" dirty="0" err="1">
                <a:solidFill>
                  <a:schemeClr val="bg1"/>
                </a:solidFill>
              </a:rPr>
              <a:t>Torchia</a:t>
            </a:r>
            <a:r>
              <a:rPr lang="en-US" sz="1100" b="0" dirty="0">
                <a:solidFill>
                  <a:schemeClr val="bg1"/>
                </a:solidFill>
              </a:rPr>
              <a:t>, and </a:t>
            </a:r>
            <a:r>
              <a:rPr lang="en-US" sz="1100" b="0" dirty="0" smtClean="0">
                <a:solidFill>
                  <a:schemeClr val="bg1"/>
                </a:solidFill>
              </a:rPr>
              <a:t>A </a:t>
            </a:r>
            <a:r>
              <a:rPr lang="en-US" sz="1100" b="0" dirty="0" err="1">
                <a:solidFill>
                  <a:schemeClr val="bg1"/>
                </a:solidFill>
              </a:rPr>
              <a:t>Bax</a:t>
            </a:r>
            <a:r>
              <a:rPr lang="en-US" sz="1100" b="0" dirty="0">
                <a:solidFill>
                  <a:schemeClr val="bg1"/>
                </a:solidFill>
              </a:rPr>
              <a:t>: Sparse multidimensional iterative </a:t>
            </a:r>
            <a:r>
              <a:rPr lang="en-US" sz="1100" b="0" dirty="0" err="1">
                <a:solidFill>
                  <a:schemeClr val="bg1"/>
                </a:solidFill>
              </a:rPr>
              <a:t>lineshape</a:t>
            </a:r>
            <a:r>
              <a:rPr lang="en-US" sz="1100" b="0" dirty="0">
                <a:solidFill>
                  <a:schemeClr val="bg1"/>
                </a:solidFill>
              </a:rPr>
              <a:t>-enhanced (SMILE) reconstruction of both non-uniformly sampled and conventional NMR data. J. </a:t>
            </a:r>
            <a:r>
              <a:rPr lang="en-US" sz="1100" b="0" dirty="0" err="1">
                <a:solidFill>
                  <a:schemeClr val="bg1"/>
                </a:solidFill>
              </a:rPr>
              <a:t>Biomol</a:t>
            </a:r>
            <a:r>
              <a:rPr lang="en-US" sz="1100" b="0" dirty="0">
                <a:solidFill>
                  <a:schemeClr val="bg1"/>
                </a:solidFill>
              </a:rPr>
              <a:t>. NMR, doi:10.1007/s10858-016-0072-7 (2016</a:t>
            </a:r>
            <a:r>
              <a:rPr lang="en-US" sz="1100" b="0" dirty="0" smtClean="0">
                <a:solidFill>
                  <a:schemeClr val="bg1"/>
                </a:solidFill>
              </a:rPr>
              <a:t>).</a:t>
            </a:r>
            <a:endParaRPr lang="en-US" sz="1100" b="0" dirty="0">
              <a:solidFill>
                <a:schemeClr val="bg1"/>
              </a:solidFill>
            </a:endParaRPr>
          </a:p>
          <a:p>
            <a:pPr algn="just">
              <a:spcBef>
                <a:spcPts val="0"/>
              </a:spcBef>
            </a:pPr>
            <a:endParaRPr lang="en-US" sz="800" b="0" dirty="0" smtClean="0">
              <a:solidFill>
                <a:schemeClr val="bg1"/>
              </a:solidFill>
            </a:endParaRPr>
          </a:p>
          <a:p>
            <a:pPr algn="just">
              <a:spcBef>
                <a:spcPts val="0"/>
              </a:spcBef>
            </a:pPr>
            <a:r>
              <a:rPr lang="pl-PL" sz="1100" b="0" dirty="0" smtClean="0">
                <a:solidFill>
                  <a:schemeClr val="bg1"/>
                </a:solidFill>
              </a:rPr>
              <a:t>K</a:t>
            </a:r>
            <a:r>
              <a:rPr lang="en-US" sz="1100" b="0" dirty="0" smtClean="0">
                <a:solidFill>
                  <a:schemeClr val="bg1"/>
                </a:solidFill>
              </a:rPr>
              <a:t> </a:t>
            </a:r>
            <a:r>
              <a:rPr lang="pl-PL" sz="1100" b="0" dirty="0" smtClean="0">
                <a:solidFill>
                  <a:schemeClr val="bg1"/>
                </a:solidFill>
              </a:rPr>
              <a:t>Kosiński</a:t>
            </a:r>
            <a:r>
              <a:rPr lang="en-US" sz="1100" b="0" dirty="0" smtClean="0">
                <a:solidFill>
                  <a:schemeClr val="bg1"/>
                </a:solidFill>
              </a:rPr>
              <a:t>, J </a:t>
            </a:r>
            <a:r>
              <a:rPr lang="pl-PL" sz="1100" b="0" dirty="0" smtClean="0">
                <a:solidFill>
                  <a:schemeClr val="bg1"/>
                </a:solidFill>
              </a:rPr>
              <a:t>Stanek</a:t>
            </a:r>
            <a:r>
              <a:rPr lang="en-US" sz="1100" b="0" dirty="0" smtClean="0">
                <a:solidFill>
                  <a:schemeClr val="bg1"/>
                </a:solidFill>
              </a:rPr>
              <a:t>, </a:t>
            </a:r>
            <a:r>
              <a:rPr lang="pl-PL" sz="1100" b="0" dirty="0" smtClean="0">
                <a:solidFill>
                  <a:schemeClr val="bg1"/>
                </a:solidFill>
              </a:rPr>
              <a:t>MJ</a:t>
            </a:r>
            <a:r>
              <a:rPr lang="pl-PL" sz="1100" b="0" dirty="0">
                <a:solidFill>
                  <a:schemeClr val="bg1"/>
                </a:solidFill>
              </a:rPr>
              <a:t> </a:t>
            </a:r>
            <a:r>
              <a:rPr lang="pl-PL" sz="1100" b="0" dirty="0" smtClean="0">
                <a:solidFill>
                  <a:schemeClr val="bg1"/>
                </a:solidFill>
              </a:rPr>
              <a:t>Górka</a:t>
            </a:r>
            <a:r>
              <a:rPr lang="en-US" sz="1100" b="0" dirty="0" smtClean="0">
                <a:solidFill>
                  <a:schemeClr val="bg1"/>
                </a:solidFill>
              </a:rPr>
              <a:t>, </a:t>
            </a:r>
            <a:r>
              <a:rPr lang="pl-PL" sz="1100" b="0" dirty="0" smtClean="0">
                <a:solidFill>
                  <a:schemeClr val="bg1"/>
                </a:solidFill>
              </a:rPr>
              <a:t>S</a:t>
            </a:r>
            <a:r>
              <a:rPr lang="pl-PL" sz="1100" b="0" dirty="0">
                <a:solidFill>
                  <a:schemeClr val="bg1"/>
                </a:solidFill>
              </a:rPr>
              <a:t> </a:t>
            </a:r>
            <a:r>
              <a:rPr lang="pl-PL" sz="1100" b="0" dirty="0" smtClean="0">
                <a:solidFill>
                  <a:schemeClr val="bg1"/>
                </a:solidFill>
              </a:rPr>
              <a:t>Żerko</a:t>
            </a:r>
            <a:r>
              <a:rPr lang="en-US" sz="1100" b="0" dirty="0" smtClean="0">
                <a:solidFill>
                  <a:schemeClr val="bg1"/>
                </a:solidFill>
              </a:rPr>
              <a:t>, and </a:t>
            </a:r>
            <a:r>
              <a:rPr lang="pl-PL" sz="1100" b="0" dirty="0" smtClean="0">
                <a:solidFill>
                  <a:schemeClr val="bg1"/>
                </a:solidFill>
              </a:rPr>
              <a:t>W</a:t>
            </a:r>
            <a:r>
              <a:rPr lang="en-US" sz="1100" b="0" dirty="0" smtClean="0">
                <a:solidFill>
                  <a:schemeClr val="bg1"/>
                </a:solidFill>
              </a:rPr>
              <a:t> </a:t>
            </a:r>
            <a:r>
              <a:rPr lang="pl-PL" sz="1100" b="0" dirty="0" smtClean="0">
                <a:solidFill>
                  <a:schemeClr val="bg1"/>
                </a:solidFill>
              </a:rPr>
              <a:t>Koźmiński</a:t>
            </a:r>
            <a:r>
              <a:rPr lang="en-US" sz="1100" b="0" dirty="0">
                <a:solidFill>
                  <a:schemeClr val="bg1"/>
                </a:solidFill>
              </a:rPr>
              <a:t>: Reconstruction of non-uniformly sampled five-dimensional NMR spectra by signal separation algorithm. J </a:t>
            </a:r>
            <a:r>
              <a:rPr lang="en-US" sz="1100" b="0" dirty="0" err="1">
                <a:solidFill>
                  <a:schemeClr val="bg1"/>
                </a:solidFill>
              </a:rPr>
              <a:t>Biomol</a:t>
            </a:r>
            <a:r>
              <a:rPr lang="en-US" sz="1100" b="0" dirty="0">
                <a:solidFill>
                  <a:schemeClr val="bg1"/>
                </a:solidFill>
              </a:rPr>
              <a:t> NMR doi:10.1007/s10858-017-0095-8 </a:t>
            </a:r>
            <a:r>
              <a:rPr lang="en-US" sz="1100" b="0" dirty="0" smtClean="0">
                <a:solidFill>
                  <a:schemeClr val="bg1"/>
                </a:solidFill>
              </a:rPr>
              <a:t> (2017).</a:t>
            </a:r>
            <a:endParaRPr lang="pl-PL" sz="1100" b="0" dirty="0">
              <a:solidFill>
                <a:schemeClr val="bg1"/>
              </a:solidFill>
            </a:endParaRPr>
          </a:p>
        </p:txBody>
      </p:sp>
      <p:sp>
        <p:nvSpPr>
          <p:cNvPr id="4" name="TextBox 3"/>
          <p:cNvSpPr txBox="1"/>
          <p:nvPr/>
        </p:nvSpPr>
        <p:spPr>
          <a:xfrm>
            <a:off x="228601" y="81409"/>
            <a:ext cx="8686799"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Some Related References</a:t>
            </a:r>
            <a:endParaRPr lang="en-US" sz="2400" b="0" kern="0" dirty="0" smtClean="0">
              <a:solidFill>
                <a:srgbClr val="00B0F0"/>
              </a:solidFill>
            </a:endParaRPr>
          </a:p>
        </p:txBody>
      </p:sp>
    </p:spTree>
    <p:extLst>
      <p:ext uri="{BB962C8B-B14F-4D97-AF65-F5344CB8AC3E}">
        <p14:creationId xmlns:p14="http://schemas.microsoft.com/office/powerpoint/2010/main" val="40251293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p:nvSpPr>
        <p:spPr>
          <a:xfrm>
            <a:off x="0"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09" y="1916087"/>
            <a:ext cx="4033016" cy="23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2388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736" y="3698897"/>
            <a:ext cx="3972064" cy="1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165100" y="196850"/>
            <a:ext cx="8369300" cy="600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smtClean="0">
                <a:solidFill>
                  <a:prstClr val="white"/>
                </a:solidFill>
                <a:latin typeface="Arial" panose="020B0604020202020204" pitchFamily="34" charset="0"/>
                <a:cs typeface="Arial" panose="020B0604020202020204" pitchFamily="34" charset="0"/>
              </a:rPr>
              <a:t>Non Uniform Sampling</a:t>
            </a:r>
            <a:endParaRPr lang="en-US" sz="3600" b="0" dirty="0">
              <a:solidFill>
                <a:prstClr val="white"/>
              </a:solidFill>
              <a:latin typeface="Arial" panose="020B0604020202020204" pitchFamily="34" charset="0"/>
              <a:cs typeface="Arial" panose="020B0604020202020204" pitchFamily="34" charset="0"/>
            </a:endParaRPr>
          </a:p>
        </p:txBody>
      </p:sp>
      <p:sp>
        <p:nvSpPr>
          <p:cNvPr id="12" name="Text Placeholder 5"/>
          <p:cNvSpPr txBox="1">
            <a:spLocks/>
          </p:cNvSpPr>
          <p:nvPr/>
        </p:nvSpPr>
        <p:spPr>
          <a:xfrm>
            <a:off x="165100" y="762000"/>
            <a:ext cx="8353425" cy="422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 Iterative Soft Thresholding</a:t>
            </a:r>
            <a:endParaRPr lang="en-US" b="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8" name="Text Placeholder 5"/>
          <p:cNvSpPr txBox="1">
            <a:spLocks/>
          </p:cNvSpPr>
          <p:nvPr/>
        </p:nvSpPr>
        <p:spPr>
          <a:xfrm>
            <a:off x="435482" y="5984706"/>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pPr>
            <a:r>
              <a:rPr lang="en-US" sz="1800"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takes advantage of the fact that the size of sampling schedule artifacts is proportional to the size of the peaks.</a:t>
            </a:r>
          </a:p>
        </p:txBody>
      </p:sp>
    </p:spTree>
    <p:extLst>
      <p:ext uri="{BB962C8B-B14F-4D97-AF65-F5344CB8AC3E}">
        <p14:creationId xmlns:p14="http://schemas.microsoft.com/office/powerpoint/2010/main" val="3717285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04" t="-1" r="2000" b="27807"/>
          <a:stretch/>
        </p:blipFill>
        <p:spPr>
          <a:xfrm>
            <a:off x="259080" y="563656"/>
            <a:ext cx="8808720" cy="5813797"/>
          </a:xfrm>
          <a:prstGeom prst="rect">
            <a:avLst/>
          </a:prstGeom>
        </p:spPr>
      </p:pic>
      <p:sp>
        <p:nvSpPr>
          <p:cNvPr id="3" name="TextBox 2"/>
          <p:cNvSpPr txBox="1"/>
          <p:nvPr/>
        </p:nvSpPr>
        <p:spPr>
          <a:xfrm>
            <a:off x="666750" y="177225"/>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a:solidFill>
                  <a:srgbClr val="00B0F0"/>
                </a:solidFill>
              </a:rPr>
              <a:t>Sampling and Resolution</a:t>
            </a:r>
            <a:endParaRPr lang="en-US" sz="3200" b="0" kern="0" dirty="0">
              <a:solidFill>
                <a:srgbClr val="00B0F0"/>
              </a:solidFill>
            </a:endParaRPr>
          </a:p>
        </p:txBody>
      </p:sp>
      <p:sp>
        <p:nvSpPr>
          <p:cNvPr id="4" name="TextBox 3"/>
          <p:cNvSpPr txBox="1"/>
          <p:nvPr/>
        </p:nvSpPr>
        <p:spPr>
          <a:xfrm>
            <a:off x="666750" y="2743200"/>
            <a:ext cx="2971800" cy="369332"/>
          </a:xfrm>
          <a:prstGeom prst="rect">
            <a:avLst/>
          </a:prstGeom>
          <a:noFill/>
        </p:spPr>
        <p:txBody>
          <a:bodyPr wrap="square" rtlCol="0">
            <a:spAutoFit/>
          </a:bodyPr>
          <a:lstStyle/>
          <a:p>
            <a:r>
              <a:rPr lang="en-US" sz="1800" b="0" i="1" dirty="0" smtClean="0">
                <a:solidFill>
                  <a:schemeClr val="bg1">
                    <a:lumMod val="50000"/>
                  </a:schemeClr>
                </a:solidFill>
              </a:rPr>
              <a:t>Time-Domain Data</a:t>
            </a:r>
            <a:endParaRPr lang="en-US" sz="1800" b="0" i="1" dirty="0">
              <a:solidFill>
                <a:schemeClr val="bg1">
                  <a:lumMod val="50000"/>
                </a:schemeClr>
              </a:solidFill>
            </a:endParaRPr>
          </a:p>
        </p:txBody>
      </p:sp>
      <p:sp>
        <p:nvSpPr>
          <p:cNvPr id="5" name="TextBox 4"/>
          <p:cNvSpPr txBox="1"/>
          <p:nvPr/>
        </p:nvSpPr>
        <p:spPr>
          <a:xfrm>
            <a:off x="666750" y="6043888"/>
            <a:ext cx="3295650" cy="369332"/>
          </a:xfrm>
          <a:prstGeom prst="rect">
            <a:avLst/>
          </a:prstGeom>
          <a:noFill/>
        </p:spPr>
        <p:txBody>
          <a:bodyPr wrap="square" rtlCol="0">
            <a:spAutoFit/>
          </a:bodyPr>
          <a:lstStyle/>
          <a:p>
            <a:r>
              <a:rPr lang="en-US" sz="1800" b="0" i="1" dirty="0" smtClean="0">
                <a:solidFill>
                  <a:schemeClr val="bg1">
                    <a:lumMod val="50000"/>
                  </a:schemeClr>
                </a:solidFill>
              </a:rPr>
              <a:t>Fourier Transform (Excerpt)</a:t>
            </a:r>
            <a:endParaRPr lang="en-US" sz="1800" b="0" i="1" dirty="0">
              <a:solidFill>
                <a:schemeClr val="bg1">
                  <a:lumMod val="50000"/>
                </a:schemeClr>
              </a:solidFill>
            </a:endParaRPr>
          </a:p>
        </p:txBody>
      </p:sp>
    </p:spTree>
    <p:extLst>
      <p:ext uri="{BB962C8B-B14F-4D97-AF65-F5344CB8AC3E}">
        <p14:creationId xmlns:p14="http://schemas.microsoft.com/office/powerpoint/2010/main" val="16278218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p:cNvSpPr/>
          <p:nvPr/>
        </p:nvSpPr>
        <p:spPr>
          <a:xfrm>
            <a:off x="0"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308" y="3205574"/>
            <a:ext cx="4063492" cy="75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2388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73" r="-373"/>
          <a:stretch/>
        </p:blipFill>
        <p:spPr bwMode="auto">
          <a:xfrm>
            <a:off x="548640" y="2260832"/>
            <a:ext cx="4083810" cy="18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txBox="1">
            <a:spLocks/>
          </p:cNvSpPr>
          <p:nvPr/>
        </p:nvSpPr>
        <p:spPr>
          <a:xfrm>
            <a:off x="435482" y="6027033"/>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pPr>
            <a:r>
              <a:rPr lang="en-US" sz="1800"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works by gradually moving intensity from the tops of the largest signals remaining and accumulating them in a reconstruction.</a:t>
            </a:r>
            <a:endParaRPr lang="en-US" sz="1800" b="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1" name="Title 1"/>
          <p:cNvSpPr txBox="1">
            <a:spLocks/>
          </p:cNvSpPr>
          <p:nvPr/>
        </p:nvSpPr>
        <p:spPr>
          <a:xfrm>
            <a:off x="165100" y="196850"/>
            <a:ext cx="8369300" cy="600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smtClean="0">
                <a:solidFill>
                  <a:prstClr val="white"/>
                </a:solidFill>
                <a:latin typeface="Arial" panose="020B0604020202020204" pitchFamily="34" charset="0"/>
                <a:cs typeface="Arial" panose="020B0604020202020204" pitchFamily="34" charset="0"/>
              </a:rPr>
              <a:t>Non Uniform Sampling</a:t>
            </a:r>
            <a:endParaRPr lang="en-US" sz="3600" b="0" dirty="0">
              <a:solidFill>
                <a:prstClr val="white"/>
              </a:solidFill>
              <a:latin typeface="Arial" panose="020B0604020202020204" pitchFamily="34" charset="0"/>
              <a:cs typeface="Arial" panose="020B0604020202020204" pitchFamily="34" charset="0"/>
            </a:endParaRPr>
          </a:p>
        </p:txBody>
      </p:sp>
      <p:sp>
        <p:nvSpPr>
          <p:cNvPr id="12" name="Text Placeholder 5"/>
          <p:cNvSpPr txBox="1">
            <a:spLocks/>
          </p:cNvSpPr>
          <p:nvPr/>
        </p:nvSpPr>
        <p:spPr>
          <a:xfrm>
            <a:off x="165100" y="762000"/>
            <a:ext cx="8353425" cy="422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 Iterative Soft Thresholding</a:t>
            </a:r>
            <a:endParaRPr lang="en-US" b="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5566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6553200"/>
            <a:ext cx="612775" cy="119063"/>
          </a:xfrm>
          <a:prstGeom prst="rect">
            <a:avLst/>
          </a:prstGeom>
        </p:spPr>
        <p:txBody>
          <a:bodyPr/>
          <a:lstStyle/>
          <a:p>
            <a:fld id="{793EC66B-EF27-4603-8557-B6CFD2D77735}" type="slidenum">
              <a:rPr lang="en-US" smtClean="0">
                <a:solidFill>
                  <a:prstClr val="black"/>
                </a:solidFill>
              </a:rPr>
              <a:pPr/>
              <a:t>41</a:t>
            </a:fld>
            <a:endParaRPr lang="en-US" dirty="0">
              <a:solidFill>
                <a:prstClr val="black"/>
              </a:solidFill>
            </a:endParaRPr>
          </a:p>
        </p:txBody>
      </p:sp>
      <p:sp>
        <p:nvSpPr>
          <p:cNvPr id="17" name="Rectangle 16"/>
          <p:cNvSpPr/>
          <p:nvPr/>
        </p:nvSpPr>
        <p:spPr>
          <a:xfrm>
            <a:off x="0"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308" y="3205574"/>
            <a:ext cx="4063492" cy="75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2388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73" r="-373"/>
          <a:stretch/>
        </p:blipFill>
        <p:spPr bwMode="auto">
          <a:xfrm>
            <a:off x="548640" y="2260832"/>
            <a:ext cx="4083810" cy="18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87" y="4983619"/>
            <a:ext cx="4058413" cy="111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urved Right Arrow 10"/>
          <p:cNvSpPr/>
          <p:nvPr/>
        </p:nvSpPr>
        <p:spPr>
          <a:xfrm>
            <a:off x="76200" y="3993019"/>
            <a:ext cx="457200" cy="1371600"/>
          </a:xfrm>
          <a:prstGeom prst="curv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Curved Right Arrow 11"/>
          <p:cNvSpPr/>
          <p:nvPr/>
        </p:nvSpPr>
        <p:spPr>
          <a:xfrm rot="10800000">
            <a:off x="4572000" y="3993019"/>
            <a:ext cx="457200" cy="1371600"/>
          </a:xfrm>
          <a:prstGeom prst="curv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ext Placeholder 5"/>
          <p:cNvSpPr txBox="1">
            <a:spLocks/>
          </p:cNvSpPr>
          <p:nvPr/>
        </p:nvSpPr>
        <p:spPr>
          <a:xfrm>
            <a:off x="435482" y="6019800"/>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pPr>
            <a:r>
              <a:rPr lang="en-US" sz="1800"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each iteration, the reduced spectrum is inverse transformed, and the parts that were originally skipped in the sampling schedule are set to zero again.</a:t>
            </a:r>
            <a:endParaRPr lang="en-US" sz="1800" b="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Title 1"/>
          <p:cNvSpPr txBox="1">
            <a:spLocks/>
          </p:cNvSpPr>
          <p:nvPr/>
        </p:nvSpPr>
        <p:spPr>
          <a:xfrm>
            <a:off x="165100" y="196850"/>
            <a:ext cx="8369300" cy="600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smtClean="0">
                <a:solidFill>
                  <a:prstClr val="white"/>
                </a:solidFill>
                <a:latin typeface="Arial" panose="020B0604020202020204" pitchFamily="34" charset="0"/>
                <a:cs typeface="Arial" panose="020B0604020202020204" pitchFamily="34" charset="0"/>
              </a:rPr>
              <a:t>Non Uniform Sampling</a:t>
            </a:r>
            <a:endParaRPr lang="en-US" sz="3600" b="0" dirty="0">
              <a:solidFill>
                <a:prstClr val="white"/>
              </a:solidFill>
              <a:latin typeface="Arial" panose="020B0604020202020204" pitchFamily="34" charset="0"/>
              <a:cs typeface="Arial" panose="020B0604020202020204" pitchFamily="34" charset="0"/>
            </a:endParaRPr>
          </a:p>
        </p:txBody>
      </p:sp>
      <p:sp>
        <p:nvSpPr>
          <p:cNvPr id="18" name="Text Placeholder 5"/>
          <p:cNvSpPr txBox="1">
            <a:spLocks/>
          </p:cNvSpPr>
          <p:nvPr/>
        </p:nvSpPr>
        <p:spPr>
          <a:xfrm>
            <a:off x="165100" y="762000"/>
            <a:ext cx="8353425" cy="422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 Iterative Soft Thresholding</a:t>
            </a:r>
            <a:endParaRPr lang="en-US" b="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22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24000"/>
            <a:ext cx="8761905" cy="4684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438400"/>
            <a:ext cx="8315324" cy="2605676"/>
          </a:xfrm>
          <a:prstGeom prst="rect">
            <a:avLst/>
          </a:prstGeom>
        </p:spPr>
      </p:pic>
      <p:sp>
        <p:nvSpPr>
          <p:cNvPr id="10" name="TextBox 9"/>
          <p:cNvSpPr txBox="1"/>
          <p:nvPr/>
        </p:nvSpPr>
        <p:spPr>
          <a:xfrm>
            <a:off x="228600" y="1752600"/>
            <a:ext cx="4038600" cy="461665"/>
          </a:xfrm>
          <a:prstGeom prst="rect">
            <a:avLst/>
          </a:prstGeom>
          <a:noFill/>
        </p:spPr>
        <p:txBody>
          <a:bodyPr wrap="square" rtlCol="0">
            <a:spAutoFit/>
          </a:bodyPr>
          <a:lstStyle/>
          <a:p>
            <a:pPr algn="ctr"/>
            <a:r>
              <a:rPr lang="en-US" sz="2400" dirty="0" smtClean="0">
                <a:solidFill>
                  <a:srgbClr val="11FF39"/>
                </a:solidFill>
              </a:rPr>
              <a:t>Fourier Spectrum</a:t>
            </a:r>
            <a:endParaRPr lang="en-US" sz="2400" dirty="0">
              <a:solidFill>
                <a:srgbClr val="11FF39"/>
              </a:solidFill>
            </a:endParaRPr>
          </a:p>
        </p:txBody>
      </p:sp>
      <p:sp>
        <p:nvSpPr>
          <p:cNvPr id="11" name="TextBox 10"/>
          <p:cNvSpPr txBox="1"/>
          <p:nvPr/>
        </p:nvSpPr>
        <p:spPr>
          <a:xfrm>
            <a:off x="4419600" y="1748135"/>
            <a:ext cx="4038600" cy="461665"/>
          </a:xfrm>
          <a:prstGeom prst="rect">
            <a:avLst/>
          </a:prstGeom>
          <a:noFill/>
        </p:spPr>
        <p:txBody>
          <a:bodyPr wrap="square" rtlCol="0">
            <a:spAutoFit/>
          </a:bodyPr>
          <a:lstStyle/>
          <a:p>
            <a:pPr algn="ctr"/>
            <a:r>
              <a:rPr lang="en-US" sz="2400" dirty="0" smtClean="0">
                <a:solidFill>
                  <a:srgbClr val="00FFFF"/>
                </a:solidFill>
              </a:rPr>
              <a:t>IST Spectrum</a:t>
            </a:r>
            <a:endParaRPr lang="en-US" sz="2400" dirty="0">
              <a:solidFill>
                <a:srgbClr val="00FFFF"/>
              </a:solidFill>
            </a:endParaRPr>
          </a:p>
        </p:txBody>
      </p:sp>
      <p:sp>
        <p:nvSpPr>
          <p:cNvPr id="8" name="Rectangle 7"/>
          <p:cNvSpPr/>
          <p:nvPr/>
        </p:nvSpPr>
        <p:spPr>
          <a:xfrm>
            <a:off x="304800" y="2438400"/>
            <a:ext cx="8315324" cy="2605676"/>
          </a:xfrm>
          <a:prstGeom prst="rect">
            <a:avLst/>
          </a:prstGeom>
          <a:noFill/>
          <a:ln w="508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 Placeholder 5"/>
          <p:cNvSpPr txBox="1">
            <a:spLocks/>
          </p:cNvSpPr>
          <p:nvPr/>
        </p:nvSpPr>
        <p:spPr>
          <a:xfrm>
            <a:off x="418552" y="4876800"/>
            <a:ext cx="7924800" cy="1809726"/>
          </a:xfrm>
          <a:prstGeom prst="rect">
            <a:avLst/>
          </a:prstGeom>
          <a:noFill/>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Bef>
                <a:spcPts val="0"/>
              </a:spcBef>
              <a:spcAft>
                <a:spcPts val="0"/>
              </a:spcAft>
              <a:buFont typeface="Arial" panose="020B0604020202020204" pitchFamily="34" charset="0"/>
              <a:buNone/>
            </a:pPr>
            <a:r>
              <a:rPr lang="en-US" sz="1800"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each IST iteration, the largest signals in the residual get smaller, and so do the corresponding artifacts.</a:t>
            </a:r>
          </a:p>
          <a:p>
            <a:pPr marL="0" indent="0" algn="just" fontAlgn="auto">
              <a:spcBef>
                <a:spcPts val="0"/>
              </a:spcBef>
              <a:spcAft>
                <a:spcPts val="0"/>
              </a:spcAft>
              <a:buFont typeface="Arial" panose="020B0604020202020204" pitchFamily="34" charset="0"/>
              <a:buNone/>
            </a:pPr>
            <a:endParaRPr lang="en-US" sz="800" b="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just" fontAlgn="auto">
              <a:spcBef>
                <a:spcPts val="0"/>
              </a:spcBef>
              <a:spcAft>
                <a:spcPts val="0"/>
              </a:spcAft>
              <a:buFont typeface="Arial" panose="020B0604020202020204" pitchFamily="34" charset="0"/>
              <a:buNone/>
            </a:pPr>
            <a:r>
              <a:rPr lang="en-US" sz="1800" b="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a:t>
            </a:r>
            <a:r>
              <a:rPr lang="en-US" sz="1800"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terations conclude when the largest point remaining in the residual is below a target value.</a:t>
            </a:r>
          </a:p>
          <a:p>
            <a:pPr marL="0" indent="0" algn="just" fontAlgn="auto">
              <a:spcBef>
                <a:spcPts val="0"/>
              </a:spcBef>
              <a:spcAft>
                <a:spcPts val="0"/>
              </a:spcAft>
              <a:buFont typeface="Arial" panose="020B0604020202020204" pitchFamily="34" charset="0"/>
              <a:buNone/>
            </a:pPr>
            <a:endParaRPr lang="en-US" sz="800"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just" fontAlgn="auto">
              <a:spcBef>
                <a:spcPts val="0"/>
              </a:spcBef>
              <a:spcAft>
                <a:spcPts val="0"/>
              </a:spcAft>
              <a:buFont typeface="Arial" panose="020B0604020202020204" pitchFamily="34" charset="0"/>
              <a:buNone/>
            </a:pPr>
            <a:r>
              <a:rPr lang="en-US" sz="1800"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When the IST iterations conclude, any remaining residual can be added to the reconstruction.</a:t>
            </a:r>
            <a:endParaRPr lang="en-US" sz="1800" b="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Title 1"/>
          <p:cNvSpPr txBox="1">
            <a:spLocks/>
          </p:cNvSpPr>
          <p:nvPr/>
        </p:nvSpPr>
        <p:spPr>
          <a:xfrm>
            <a:off x="165100" y="196850"/>
            <a:ext cx="8369300" cy="600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smtClean="0">
                <a:solidFill>
                  <a:prstClr val="white"/>
                </a:solidFill>
                <a:latin typeface="Arial" panose="020B0604020202020204" pitchFamily="34" charset="0"/>
                <a:cs typeface="Arial" panose="020B0604020202020204" pitchFamily="34" charset="0"/>
              </a:rPr>
              <a:t>Non Uniform Sampling</a:t>
            </a:r>
            <a:endParaRPr lang="en-US" sz="3600" b="0" dirty="0">
              <a:solidFill>
                <a:prstClr val="white"/>
              </a:solidFill>
              <a:latin typeface="Arial" panose="020B0604020202020204" pitchFamily="34" charset="0"/>
              <a:cs typeface="Arial" panose="020B0604020202020204" pitchFamily="34" charset="0"/>
            </a:endParaRPr>
          </a:p>
        </p:txBody>
      </p:sp>
      <p:sp>
        <p:nvSpPr>
          <p:cNvPr id="17" name="Text Placeholder 5"/>
          <p:cNvSpPr txBox="1">
            <a:spLocks/>
          </p:cNvSpPr>
          <p:nvPr/>
        </p:nvSpPr>
        <p:spPr>
          <a:xfrm>
            <a:off x="165100" y="762000"/>
            <a:ext cx="8353425" cy="422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0"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 Iterative Soft Thresholding</a:t>
            </a:r>
            <a:endParaRPr lang="en-US" b="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162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166592" y="1143000"/>
            <a:ext cx="8778240" cy="3840480"/>
          </a:xfrm>
          <a:prstGeom prst="rect">
            <a:avLst/>
          </a:prstGeom>
          <a:solidFill>
            <a:srgbClr val="4D4D4D"/>
          </a:solidFill>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352918" y="152400"/>
            <a:ext cx="8562482"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err="1" smtClean="0">
                <a:solidFill>
                  <a:srgbClr val="00FFFF"/>
                </a:solidFill>
              </a:rPr>
              <a:t>NMRPipe</a:t>
            </a:r>
            <a:r>
              <a:rPr lang="en-US" sz="2400" b="0" i="1" kern="0" dirty="0" smtClean="0">
                <a:solidFill>
                  <a:srgbClr val="00FFFF"/>
                </a:solidFill>
              </a:rPr>
              <a:t> IST Reconstruction of 2D NUS Data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792" y="1714083"/>
            <a:ext cx="4329207" cy="32438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714083"/>
            <a:ext cx="4329207" cy="3243834"/>
          </a:xfrm>
          <a:prstGeom prst="rect">
            <a:avLst/>
          </a:prstGeom>
        </p:spPr>
      </p:pic>
      <p:sp>
        <p:nvSpPr>
          <p:cNvPr id="8" name="TextBox 7"/>
          <p:cNvSpPr txBox="1"/>
          <p:nvPr/>
        </p:nvSpPr>
        <p:spPr>
          <a:xfrm>
            <a:off x="966107" y="1172741"/>
            <a:ext cx="2534236" cy="584775"/>
          </a:xfrm>
          <a:prstGeom prst="rect">
            <a:avLst/>
          </a:prstGeom>
          <a:noFill/>
        </p:spPr>
        <p:txBody>
          <a:bodyPr wrap="square" rtlCol="0">
            <a:spAutoFit/>
          </a:bodyPr>
          <a:lstStyle/>
          <a:p>
            <a:pPr algn="ctr"/>
            <a:r>
              <a:rPr lang="en-US" b="0" dirty="0" smtClean="0">
                <a:solidFill>
                  <a:srgbClr val="FFFF00"/>
                </a:solidFill>
              </a:rPr>
              <a:t>Conventional Data Processed by FT</a:t>
            </a:r>
            <a:endParaRPr lang="en-US" b="0" dirty="0">
              <a:solidFill>
                <a:srgbClr val="FFFF00"/>
              </a:solidFill>
            </a:endParaRPr>
          </a:p>
        </p:txBody>
      </p:sp>
      <p:sp>
        <p:nvSpPr>
          <p:cNvPr id="9" name="TextBox 8"/>
          <p:cNvSpPr txBox="1"/>
          <p:nvPr/>
        </p:nvSpPr>
        <p:spPr>
          <a:xfrm>
            <a:off x="4800600" y="1172742"/>
            <a:ext cx="3505200" cy="584775"/>
          </a:xfrm>
          <a:prstGeom prst="rect">
            <a:avLst/>
          </a:prstGeom>
          <a:noFill/>
        </p:spPr>
        <p:txBody>
          <a:bodyPr wrap="square" rtlCol="0">
            <a:spAutoFit/>
          </a:bodyPr>
          <a:lstStyle/>
          <a:p>
            <a:pPr algn="ctr"/>
            <a:r>
              <a:rPr lang="en-US" b="0" dirty="0" smtClean="0">
                <a:solidFill>
                  <a:srgbClr val="FFFF00"/>
                </a:solidFill>
              </a:rPr>
              <a:t>50% NUS Data Processed by IST and NUS Zero Fill</a:t>
            </a:r>
            <a:endParaRPr lang="en-US" b="0" dirty="0">
              <a:solidFill>
                <a:srgbClr val="FFFF00"/>
              </a:solidFill>
            </a:endParaRPr>
          </a:p>
        </p:txBody>
      </p:sp>
    </p:spTree>
    <p:extLst>
      <p:ext uri="{BB962C8B-B14F-4D97-AF65-F5344CB8AC3E}">
        <p14:creationId xmlns:p14="http://schemas.microsoft.com/office/powerpoint/2010/main" val="5894841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47" y="1219200"/>
            <a:ext cx="8534400" cy="5245452"/>
          </a:xfrm>
          <a:prstGeom prst="rect">
            <a:avLst/>
          </a:prstGeom>
        </p:spPr>
      </p:pic>
      <p:sp>
        <p:nvSpPr>
          <p:cNvPr id="6" name="Title 1"/>
          <p:cNvSpPr txBox="1">
            <a:spLocks/>
          </p:cNvSpPr>
          <p:nvPr/>
        </p:nvSpPr>
        <p:spPr>
          <a:xfrm>
            <a:off x="889208" y="314325"/>
            <a:ext cx="7279078" cy="600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2400" b="0" i="1" dirty="0" smtClean="0">
                <a:solidFill>
                  <a:prstClr val="white"/>
                </a:solidFill>
                <a:latin typeface="Arial" panose="020B0604020202020204" pitchFamily="34" charset="0"/>
                <a:cs typeface="Arial" panose="020B0604020202020204" pitchFamily="34" charset="0"/>
              </a:rPr>
              <a:t>Uniformly Sampled Data and 33% NUS Reconstructed by </a:t>
            </a:r>
            <a:r>
              <a:rPr lang="en-US" sz="2400" b="0" i="1" dirty="0" err="1" smtClean="0">
                <a:solidFill>
                  <a:prstClr val="white"/>
                </a:solidFill>
                <a:latin typeface="Arial" panose="020B0604020202020204" pitchFamily="34" charset="0"/>
                <a:cs typeface="Arial" panose="020B0604020202020204" pitchFamily="34" charset="0"/>
              </a:rPr>
              <a:t>NMRPipe’s</a:t>
            </a:r>
            <a:r>
              <a:rPr lang="en-US" sz="2400" b="0" i="1" dirty="0" smtClean="0">
                <a:solidFill>
                  <a:prstClr val="white"/>
                </a:solidFill>
                <a:latin typeface="Arial" panose="020B0604020202020204" pitchFamily="34" charset="0"/>
                <a:cs typeface="Arial" panose="020B0604020202020204" pitchFamily="34" charset="0"/>
              </a:rPr>
              <a:t> IST</a:t>
            </a:r>
            <a:endParaRPr lang="en-US" sz="2400" b="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69945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76200" y="152400"/>
            <a:ext cx="8991599"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FFFF"/>
                </a:solidFill>
              </a:rPr>
              <a:t>Reconstruction of </a:t>
            </a:r>
            <a:r>
              <a:rPr lang="en-US" sz="2400" b="0" i="1" kern="0" dirty="0" smtClean="0">
                <a:solidFill>
                  <a:srgbClr val="00B0F0"/>
                </a:solidFill>
              </a:rPr>
              <a:t>NUS Data </a:t>
            </a:r>
            <a:r>
              <a:rPr lang="en-US" sz="2400" b="0" i="1" kern="0" dirty="0" smtClean="0">
                <a:solidFill>
                  <a:srgbClr val="00FFFF"/>
                </a:solidFill>
              </a:rPr>
              <a:t>With and Without NUS Zero Fill </a:t>
            </a:r>
            <a:endParaRPr lang="en-US" sz="2400" b="0" kern="0" dirty="0" smtClean="0">
              <a:solidFill>
                <a:srgbClr val="00FFFF"/>
              </a:solidFill>
            </a:endParaRPr>
          </a:p>
        </p:txBody>
      </p:sp>
      <p:grpSp>
        <p:nvGrpSpPr>
          <p:cNvPr id="4" name="Group 3"/>
          <p:cNvGrpSpPr/>
          <p:nvPr/>
        </p:nvGrpSpPr>
        <p:grpSpPr>
          <a:xfrm>
            <a:off x="800857" y="721718"/>
            <a:ext cx="7542286" cy="5907682"/>
            <a:chOff x="903516" y="813158"/>
            <a:chExt cx="7542286" cy="5907682"/>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640" b="-1292"/>
            <a:stretch/>
          </p:blipFill>
          <p:spPr>
            <a:xfrm>
              <a:off x="990600" y="1325880"/>
              <a:ext cx="7336135" cy="5394960"/>
            </a:xfrm>
            <a:prstGeom prst="rect">
              <a:avLst/>
            </a:prstGeom>
          </p:spPr>
        </p:pic>
        <p:grpSp>
          <p:nvGrpSpPr>
            <p:cNvPr id="2" name="Group 1"/>
            <p:cNvGrpSpPr/>
            <p:nvPr/>
          </p:nvGrpSpPr>
          <p:grpSpPr>
            <a:xfrm>
              <a:off x="903516" y="813158"/>
              <a:ext cx="1654628" cy="523220"/>
              <a:chOff x="903516" y="805189"/>
              <a:chExt cx="1654628" cy="523220"/>
            </a:xfrm>
          </p:grpSpPr>
          <p:sp>
            <p:nvSpPr>
              <p:cNvPr id="6" name="TextBox 5"/>
              <p:cNvSpPr txBox="1"/>
              <p:nvPr/>
            </p:nvSpPr>
            <p:spPr>
              <a:xfrm>
                <a:off x="903516" y="912911"/>
                <a:ext cx="959283" cy="307777"/>
              </a:xfrm>
              <a:prstGeom prst="rect">
                <a:avLst/>
              </a:prstGeom>
              <a:solidFill>
                <a:schemeClr val="tx1"/>
              </a:solidFill>
            </p:spPr>
            <p:txBody>
              <a:bodyPr wrap="square" rtlCol="0">
                <a:spAutoFit/>
              </a:bodyPr>
              <a:lstStyle/>
              <a:p>
                <a:pPr algn="ctr">
                  <a:spcBef>
                    <a:spcPts val="0"/>
                  </a:spcBef>
                </a:pPr>
                <a:r>
                  <a:rPr lang="en-US" sz="1400" b="0" i="1" dirty="0" smtClean="0">
                    <a:solidFill>
                      <a:prstClr val="white">
                        <a:lumMod val="75000"/>
                      </a:prstClr>
                    </a:solidFill>
                  </a:rPr>
                  <a:t>IST</a:t>
                </a:r>
              </a:p>
            </p:txBody>
          </p:sp>
          <p:sp>
            <p:nvSpPr>
              <p:cNvPr id="10" name="TextBox 9"/>
              <p:cNvSpPr txBox="1"/>
              <p:nvPr/>
            </p:nvSpPr>
            <p:spPr>
              <a:xfrm>
                <a:off x="1598861" y="805189"/>
                <a:ext cx="959283" cy="523220"/>
              </a:xfrm>
              <a:prstGeom prst="rect">
                <a:avLst/>
              </a:prstGeom>
              <a:noFill/>
            </p:spPr>
            <p:txBody>
              <a:bodyPr wrap="square" rtlCol="0">
                <a:spAutoFit/>
              </a:bodyPr>
              <a:lstStyle/>
              <a:p>
                <a:pPr algn="ctr">
                  <a:spcBef>
                    <a:spcPts val="0"/>
                  </a:spcBef>
                </a:pPr>
                <a:r>
                  <a:rPr lang="en-US" sz="1400" b="0" i="1" dirty="0" smtClean="0">
                    <a:solidFill>
                      <a:prstClr val="white">
                        <a:lumMod val="75000"/>
                      </a:prstClr>
                    </a:solidFill>
                  </a:rPr>
                  <a:t>IST</a:t>
                </a:r>
              </a:p>
              <a:p>
                <a:pPr algn="ctr">
                  <a:spcBef>
                    <a:spcPts val="0"/>
                  </a:spcBef>
                </a:pPr>
                <a:r>
                  <a:rPr lang="en-US" sz="1400" b="0" i="1" dirty="0" smtClean="0">
                    <a:solidFill>
                      <a:prstClr val="white">
                        <a:lumMod val="75000"/>
                      </a:prstClr>
                    </a:solidFill>
                  </a:rPr>
                  <a:t>NUS ZF</a:t>
                </a:r>
              </a:p>
            </p:txBody>
          </p:sp>
        </p:grpSp>
        <p:grpSp>
          <p:nvGrpSpPr>
            <p:cNvPr id="24" name="Group 23"/>
            <p:cNvGrpSpPr/>
            <p:nvPr/>
          </p:nvGrpSpPr>
          <p:grpSpPr>
            <a:xfrm>
              <a:off x="6791174" y="813158"/>
              <a:ext cx="1654628" cy="523220"/>
              <a:chOff x="903516" y="805189"/>
              <a:chExt cx="1654628" cy="523220"/>
            </a:xfrm>
          </p:grpSpPr>
          <p:sp>
            <p:nvSpPr>
              <p:cNvPr id="25" name="TextBox 24"/>
              <p:cNvSpPr txBox="1"/>
              <p:nvPr/>
            </p:nvSpPr>
            <p:spPr>
              <a:xfrm>
                <a:off x="903516" y="912911"/>
                <a:ext cx="959283" cy="307777"/>
              </a:xfrm>
              <a:prstGeom prst="rect">
                <a:avLst/>
              </a:prstGeom>
              <a:solidFill>
                <a:schemeClr val="tx1"/>
              </a:solidFill>
            </p:spPr>
            <p:txBody>
              <a:bodyPr wrap="square" rtlCol="0">
                <a:spAutoFit/>
              </a:bodyPr>
              <a:lstStyle/>
              <a:p>
                <a:pPr algn="ctr">
                  <a:spcBef>
                    <a:spcPts val="0"/>
                  </a:spcBef>
                </a:pPr>
                <a:r>
                  <a:rPr lang="en-US" sz="1400" b="0" i="1" dirty="0" smtClean="0">
                    <a:solidFill>
                      <a:prstClr val="white">
                        <a:lumMod val="75000"/>
                      </a:prstClr>
                    </a:solidFill>
                  </a:rPr>
                  <a:t>IST</a:t>
                </a:r>
              </a:p>
            </p:txBody>
          </p:sp>
          <p:sp>
            <p:nvSpPr>
              <p:cNvPr id="26" name="TextBox 25"/>
              <p:cNvSpPr txBox="1"/>
              <p:nvPr/>
            </p:nvSpPr>
            <p:spPr>
              <a:xfrm>
                <a:off x="1598861" y="805189"/>
                <a:ext cx="959283" cy="523220"/>
              </a:xfrm>
              <a:prstGeom prst="rect">
                <a:avLst/>
              </a:prstGeom>
              <a:noFill/>
            </p:spPr>
            <p:txBody>
              <a:bodyPr wrap="square" rtlCol="0">
                <a:spAutoFit/>
              </a:bodyPr>
              <a:lstStyle/>
              <a:p>
                <a:pPr algn="ctr">
                  <a:spcBef>
                    <a:spcPts val="0"/>
                  </a:spcBef>
                </a:pPr>
                <a:r>
                  <a:rPr lang="en-US" sz="1400" b="0" i="1" dirty="0" smtClean="0">
                    <a:solidFill>
                      <a:prstClr val="white">
                        <a:lumMod val="75000"/>
                      </a:prstClr>
                    </a:solidFill>
                  </a:rPr>
                  <a:t>IST</a:t>
                </a:r>
              </a:p>
              <a:p>
                <a:pPr algn="ctr">
                  <a:spcBef>
                    <a:spcPts val="0"/>
                  </a:spcBef>
                </a:pPr>
                <a:r>
                  <a:rPr lang="en-US" sz="1400" b="0" i="1" dirty="0" smtClean="0">
                    <a:solidFill>
                      <a:prstClr val="white">
                        <a:lumMod val="75000"/>
                      </a:prstClr>
                    </a:solidFill>
                  </a:rPr>
                  <a:t>NUS ZF</a:t>
                </a:r>
              </a:p>
            </p:txBody>
          </p:sp>
        </p:grpSp>
        <p:grpSp>
          <p:nvGrpSpPr>
            <p:cNvPr id="15" name="Group 14"/>
            <p:cNvGrpSpPr/>
            <p:nvPr/>
          </p:nvGrpSpPr>
          <p:grpSpPr>
            <a:xfrm>
              <a:off x="2373088" y="813158"/>
              <a:ext cx="1654628" cy="523220"/>
              <a:chOff x="903516" y="805189"/>
              <a:chExt cx="1654628" cy="523220"/>
            </a:xfrm>
          </p:grpSpPr>
          <p:sp>
            <p:nvSpPr>
              <p:cNvPr id="16" name="TextBox 15"/>
              <p:cNvSpPr txBox="1"/>
              <p:nvPr/>
            </p:nvSpPr>
            <p:spPr>
              <a:xfrm>
                <a:off x="903516" y="912911"/>
                <a:ext cx="959283" cy="307777"/>
              </a:xfrm>
              <a:prstGeom prst="rect">
                <a:avLst/>
              </a:prstGeom>
              <a:noFill/>
            </p:spPr>
            <p:txBody>
              <a:bodyPr wrap="square" rtlCol="0">
                <a:spAutoFit/>
              </a:bodyPr>
              <a:lstStyle/>
              <a:p>
                <a:pPr algn="ctr">
                  <a:spcBef>
                    <a:spcPts val="0"/>
                  </a:spcBef>
                </a:pPr>
                <a:r>
                  <a:rPr lang="en-US" sz="1400" b="0" i="1" dirty="0" smtClean="0">
                    <a:solidFill>
                      <a:prstClr val="white">
                        <a:lumMod val="75000"/>
                      </a:prstClr>
                    </a:solidFill>
                  </a:rPr>
                  <a:t>IST</a:t>
                </a:r>
              </a:p>
            </p:txBody>
          </p:sp>
          <p:sp>
            <p:nvSpPr>
              <p:cNvPr id="17" name="TextBox 16"/>
              <p:cNvSpPr txBox="1"/>
              <p:nvPr/>
            </p:nvSpPr>
            <p:spPr>
              <a:xfrm>
                <a:off x="1598861" y="805189"/>
                <a:ext cx="959283" cy="523220"/>
              </a:xfrm>
              <a:prstGeom prst="rect">
                <a:avLst/>
              </a:prstGeom>
              <a:solidFill>
                <a:schemeClr val="tx1"/>
              </a:solidFill>
            </p:spPr>
            <p:txBody>
              <a:bodyPr wrap="square" rtlCol="0">
                <a:spAutoFit/>
              </a:bodyPr>
              <a:lstStyle/>
              <a:p>
                <a:pPr algn="ctr">
                  <a:spcBef>
                    <a:spcPts val="0"/>
                  </a:spcBef>
                </a:pPr>
                <a:r>
                  <a:rPr lang="en-US" sz="1400" b="0" i="1" dirty="0" smtClean="0">
                    <a:solidFill>
                      <a:prstClr val="white">
                        <a:lumMod val="75000"/>
                      </a:prstClr>
                    </a:solidFill>
                  </a:rPr>
                  <a:t>IST</a:t>
                </a:r>
              </a:p>
              <a:p>
                <a:pPr algn="ctr">
                  <a:spcBef>
                    <a:spcPts val="0"/>
                  </a:spcBef>
                </a:pPr>
                <a:r>
                  <a:rPr lang="en-US" sz="1400" b="0" i="1" dirty="0" smtClean="0">
                    <a:solidFill>
                      <a:prstClr val="white">
                        <a:lumMod val="75000"/>
                      </a:prstClr>
                    </a:solidFill>
                  </a:rPr>
                  <a:t>NUS ZF</a:t>
                </a:r>
              </a:p>
            </p:txBody>
          </p:sp>
        </p:grpSp>
        <p:grpSp>
          <p:nvGrpSpPr>
            <p:cNvPr id="18" name="Group 17"/>
            <p:cNvGrpSpPr/>
            <p:nvPr/>
          </p:nvGrpSpPr>
          <p:grpSpPr>
            <a:xfrm>
              <a:off x="3853542" y="813158"/>
              <a:ext cx="1654628" cy="523220"/>
              <a:chOff x="903516" y="805189"/>
              <a:chExt cx="1654628" cy="523220"/>
            </a:xfrm>
          </p:grpSpPr>
          <p:sp>
            <p:nvSpPr>
              <p:cNvPr id="19" name="TextBox 18"/>
              <p:cNvSpPr txBox="1"/>
              <p:nvPr/>
            </p:nvSpPr>
            <p:spPr>
              <a:xfrm>
                <a:off x="903516" y="912911"/>
                <a:ext cx="959283" cy="307777"/>
              </a:xfrm>
              <a:prstGeom prst="rect">
                <a:avLst/>
              </a:prstGeom>
              <a:noFill/>
            </p:spPr>
            <p:txBody>
              <a:bodyPr wrap="square" rtlCol="0">
                <a:spAutoFit/>
              </a:bodyPr>
              <a:lstStyle/>
              <a:p>
                <a:pPr algn="ctr">
                  <a:spcBef>
                    <a:spcPts val="0"/>
                  </a:spcBef>
                </a:pPr>
                <a:r>
                  <a:rPr lang="en-US" sz="1400" b="0" i="1" dirty="0" smtClean="0">
                    <a:solidFill>
                      <a:prstClr val="white">
                        <a:lumMod val="75000"/>
                      </a:prstClr>
                    </a:solidFill>
                  </a:rPr>
                  <a:t>IST</a:t>
                </a:r>
              </a:p>
            </p:txBody>
          </p:sp>
          <p:sp>
            <p:nvSpPr>
              <p:cNvPr id="20" name="TextBox 19"/>
              <p:cNvSpPr txBox="1"/>
              <p:nvPr/>
            </p:nvSpPr>
            <p:spPr>
              <a:xfrm>
                <a:off x="1598861" y="805189"/>
                <a:ext cx="959283" cy="523220"/>
              </a:xfrm>
              <a:prstGeom prst="rect">
                <a:avLst/>
              </a:prstGeom>
              <a:noFill/>
            </p:spPr>
            <p:txBody>
              <a:bodyPr wrap="square" rtlCol="0">
                <a:spAutoFit/>
              </a:bodyPr>
              <a:lstStyle/>
              <a:p>
                <a:pPr algn="ctr">
                  <a:spcBef>
                    <a:spcPts val="0"/>
                  </a:spcBef>
                </a:pPr>
                <a:r>
                  <a:rPr lang="en-US" sz="1400" b="0" i="1" dirty="0" smtClean="0">
                    <a:solidFill>
                      <a:prstClr val="white">
                        <a:lumMod val="75000"/>
                      </a:prstClr>
                    </a:solidFill>
                  </a:rPr>
                  <a:t>IST</a:t>
                </a:r>
              </a:p>
              <a:p>
                <a:pPr algn="ctr">
                  <a:spcBef>
                    <a:spcPts val="0"/>
                  </a:spcBef>
                </a:pPr>
                <a:r>
                  <a:rPr lang="en-US" sz="1400" b="0" i="1" dirty="0" smtClean="0">
                    <a:solidFill>
                      <a:prstClr val="white">
                        <a:lumMod val="75000"/>
                      </a:prstClr>
                    </a:solidFill>
                  </a:rPr>
                  <a:t>NUS ZF</a:t>
                </a:r>
              </a:p>
            </p:txBody>
          </p:sp>
        </p:grpSp>
        <p:grpSp>
          <p:nvGrpSpPr>
            <p:cNvPr id="21" name="Group 20"/>
            <p:cNvGrpSpPr/>
            <p:nvPr/>
          </p:nvGrpSpPr>
          <p:grpSpPr>
            <a:xfrm>
              <a:off x="5300005" y="813158"/>
              <a:ext cx="1654628" cy="523220"/>
              <a:chOff x="903516" y="805189"/>
              <a:chExt cx="1654628" cy="523220"/>
            </a:xfrm>
          </p:grpSpPr>
          <p:sp>
            <p:nvSpPr>
              <p:cNvPr id="22" name="TextBox 21"/>
              <p:cNvSpPr txBox="1"/>
              <p:nvPr/>
            </p:nvSpPr>
            <p:spPr>
              <a:xfrm>
                <a:off x="903516" y="912911"/>
                <a:ext cx="959283" cy="307777"/>
              </a:xfrm>
              <a:prstGeom prst="rect">
                <a:avLst/>
              </a:prstGeom>
              <a:noFill/>
            </p:spPr>
            <p:txBody>
              <a:bodyPr wrap="square" rtlCol="0">
                <a:spAutoFit/>
              </a:bodyPr>
              <a:lstStyle/>
              <a:p>
                <a:pPr algn="ctr">
                  <a:spcBef>
                    <a:spcPts val="0"/>
                  </a:spcBef>
                </a:pPr>
                <a:r>
                  <a:rPr lang="en-US" sz="1400" b="0" i="1" dirty="0" smtClean="0">
                    <a:solidFill>
                      <a:prstClr val="white">
                        <a:lumMod val="75000"/>
                      </a:prstClr>
                    </a:solidFill>
                  </a:rPr>
                  <a:t>IST</a:t>
                </a:r>
              </a:p>
            </p:txBody>
          </p:sp>
          <p:sp>
            <p:nvSpPr>
              <p:cNvPr id="23" name="TextBox 22"/>
              <p:cNvSpPr txBox="1"/>
              <p:nvPr/>
            </p:nvSpPr>
            <p:spPr>
              <a:xfrm>
                <a:off x="1598861" y="805189"/>
                <a:ext cx="959283" cy="523220"/>
              </a:xfrm>
              <a:prstGeom prst="rect">
                <a:avLst/>
              </a:prstGeom>
              <a:noFill/>
            </p:spPr>
            <p:txBody>
              <a:bodyPr wrap="square" rtlCol="0">
                <a:spAutoFit/>
              </a:bodyPr>
              <a:lstStyle/>
              <a:p>
                <a:pPr algn="ctr">
                  <a:spcBef>
                    <a:spcPts val="0"/>
                  </a:spcBef>
                </a:pPr>
                <a:r>
                  <a:rPr lang="en-US" sz="1400" b="0" i="1" dirty="0" smtClean="0">
                    <a:solidFill>
                      <a:prstClr val="white">
                        <a:lumMod val="75000"/>
                      </a:prstClr>
                    </a:solidFill>
                  </a:rPr>
                  <a:t>IST</a:t>
                </a:r>
              </a:p>
              <a:p>
                <a:pPr algn="ctr">
                  <a:spcBef>
                    <a:spcPts val="0"/>
                  </a:spcBef>
                </a:pPr>
                <a:r>
                  <a:rPr lang="en-US" sz="1400" b="0" i="1" dirty="0" smtClean="0">
                    <a:solidFill>
                      <a:prstClr val="white">
                        <a:lumMod val="75000"/>
                      </a:prstClr>
                    </a:solidFill>
                  </a:rPr>
                  <a:t>NUS ZF</a:t>
                </a:r>
              </a:p>
            </p:txBody>
          </p:sp>
        </p:grpSp>
      </p:grpSp>
    </p:spTree>
    <p:extLst>
      <p:ext uri="{BB962C8B-B14F-4D97-AF65-F5344CB8AC3E}">
        <p14:creationId xmlns:p14="http://schemas.microsoft.com/office/powerpoint/2010/main" val="30794369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223" y="1895242"/>
            <a:ext cx="8094177" cy="3743557"/>
          </a:xfrm>
          <a:prstGeom prst="rect">
            <a:avLst/>
          </a:prstGeom>
        </p:spPr>
      </p:pic>
      <p:sp>
        <p:nvSpPr>
          <p:cNvPr id="3" name="TextBox 2"/>
          <p:cNvSpPr txBox="1"/>
          <p:nvPr/>
        </p:nvSpPr>
        <p:spPr>
          <a:xfrm>
            <a:off x="1167225" y="1012684"/>
            <a:ext cx="2133600" cy="584775"/>
          </a:xfrm>
          <a:prstGeom prst="rect">
            <a:avLst/>
          </a:prstGeom>
          <a:solidFill>
            <a:schemeClr val="tx1"/>
          </a:solidFill>
        </p:spPr>
        <p:txBody>
          <a:bodyPr wrap="square" rtlCol="0">
            <a:spAutoFit/>
          </a:bodyPr>
          <a:lstStyle/>
          <a:p>
            <a:pPr algn="ctr">
              <a:spcBef>
                <a:spcPts val="0"/>
              </a:spcBef>
            </a:pPr>
            <a:r>
              <a:rPr lang="en-US" b="0" i="1" dirty="0" smtClean="0">
                <a:solidFill>
                  <a:srgbClr val="1290DE"/>
                </a:solidFill>
              </a:rPr>
              <a:t>Conventional FT</a:t>
            </a:r>
          </a:p>
          <a:p>
            <a:pPr algn="ctr">
              <a:spcBef>
                <a:spcPts val="0"/>
              </a:spcBef>
            </a:pPr>
            <a:r>
              <a:rPr lang="en-US" b="0" i="1" dirty="0">
                <a:solidFill>
                  <a:prstClr val="white"/>
                </a:solidFill>
              </a:rPr>
              <a:t>4</a:t>
            </a:r>
            <a:r>
              <a:rPr lang="en-US" b="0" i="1" dirty="0" smtClean="0">
                <a:solidFill>
                  <a:prstClr val="white"/>
                </a:solidFill>
              </a:rPr>
              <a:t> sec</a:t>
            </a:r>
            <a:endParaRPr lang="en-US" b="0" i="1" dirty="0">
              <a:solidFill>
                <a:prstClr val="white"/>
              </a:solidFill>
            </a:endParaRPr>
          </a:p>
        </p:txBody>
      </p:sp>
      <p:sp>
        <p:nvSpPr>
          <p:cNvPr id="9" name="TextBox 8"/>
          <p:cNvSpPr txBox="1"/>
          <p:nvPr/>
        </p:nvSpPr>
        <p:spPr>
          <a:xfrm>
            <a:off x="685799" y="83403"/>
            <a:ext cx="7752364"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NUS Zero Fill as an Alternative to Linear Prediction for Conventional NMR Data (15N-NOE)</a:t>
            </a:r>
            <a:endParaRPr lang="en-US" sz="2400" b="0" kern="0" dirty="0" smtClean="0">
              <a:solidFill>
                <a:srgbClr val="00B0F0"/>
              </a:solidFill>
            </a:endParaRPr>
          </a:p>
        </p:txBody>
      </p:sp>
      <p:sp>
        <p:nvSpPr>
          <p:cNvPr id="5" name="TextBox 4"/>
          <p:cNvSpPr txBox="1"/>
          <p:nvPr/>
        </p:nvSpPr>
        <p:spPr>
          <a:xfrm>
            <a:off x="3032644" y="1014473"/>
            <a:ext cx="2737898" cy="584775"/>
          </a:xfrm>
          <a:prstGeom prst="rect">
            <a:avLst/>
          </a:prstGeom>
          <a:solidFill>
            <a:schemeClr val="tx1"/>
          </a:solidFill>
        </p:spPr>
        <p:txBody>
          <a:bodyPr wrap="square" rtlCol="0">
            <a:spAutoFit/>
          </a:bodyPr>
          <a:lstStyle/>
          <a:p>
            <a:pPr algn="ctr">
              <a:spcBef>
                <a:spcPts val="0"/>
              </a:spcBef>
            </a:pPr>
            <a:r>
              <a:rPr lang="en-US" b="0" i="1" dirty="0" smtClean="0">
                <a:solidFill>
                  <a:srgbClr val="00B050"/>
                </a:solidFill>
              </a:rPr>
              <a:t>Linear Prediction</a:t>
            </a:r>
          </a:p>
          <a:p>
            <a:pPr algn="ctr">
              <a:spcBef>
                <a:spcPts val="0"/>
              </a:spcBef>
            </a:pPr>
            <a:r>
              <a:rPr lang="en-US" b="0" i="1" dirty="0" smtClean="0">
                <a:solidFill>
                  <a:prstClr val="white"/>
                </a:solidFill>
              </a:rPr>
              <a:t>2 min 30 sec</a:t>
            </a:r>
            <a:endParaRPr lang="en-US" b="0" i="1" dirty="0">
              <a:solidFill>
                <a:prstClr val="white"/>
              </a:solidFill>
            </a:endParaRPr>
          </a:p>
        </p:txBody>
      </p:sp>
      <p:sp>
        <p:nvSpPr>
          <p:cNvPr id="6" name="TextBox 5"/>
          <p:cNvSpPr txBox="1"/>
          <p:nvPr/>
        </p:nvSpPr>
        <p:spPr>
          <a:xfrm>
            <a:off x="5524740" y="1014511"/>
            <a:ext cx="2545860" cy="584775"/>
          </a:xfrm>
          <a:prstGeom prst="rect">
            <a:avLst/>
          </a:prstGeom>
          <a:solidFill>
            <a:schemeClr val="tx1"/>
          </a:solidFill>
        </p:spPr>
        <p:txBody>
          <a:bodyPr wrap="square" rtlCol="0">
            <a:spAutoFit/>
          </a:bodyPr>
          <a:lstStyle/>
          <a:p>
            <a:pPr algn="ctr">
              <a:spcBef>
                <a:spcPts val="0"/>
              </a:spcBef>
            </a:pPr>
            <a:r>
              <a:rPr lang="en-US" b="0" i="1" dirty="0" smtClean="0">
                <a:solidFill>
                  <a:srgbClr val="FF99FF"/>
                </a:solidFill>
              </a:rPr>
              <a:t>NUS Zero Fill via IST</a:t>
            </a:r>
          </a:p>
          <a:p>
            <a:pPr algn="ctr">
              <a:spcBef>
                <a:spcPts val="0"/>
              </a:spcBef>
            </a:pPr>
            <a:r>
              <a:rPr lang="en-US" b="0" i="1" dirty="0">
                <a:solidFill>
                  <a:prstClr val="white"/>
                </a:solidFill>
              </a:rPr>
              <a:t>2</a:t>
            </a:r>
            <a:r>
              <a:rPr lang="en-US" b="0" i="1" dirty="0" smtClean="0">
                <a:solidFill>
                  <a:prstClr val="white"/>
                </a:solidFill>
              </a:rPr>
              <a:t>0 min 21 sec</a:t>
            </a:r>
            <a:endParaRPr lang="en-US" b="0" i="1" dirty="0">
              <a:solidFill>
                <a:prstClr val="white"/>
              </a:solidFill>
            </a:endParaRPr>
          </a:p>
        </p:txBody>
      </p:sp>
      <p:sp>
        <p:nvSpPr>
          <p:cNvPr id="4" name="TextBox 3"/>
          <p:cNvSpPr txBox="1"/>
          <p:nvPr/>
        </p:nvSpPr>
        <p:spPr>
          <a:xfrm>
            <a:off x="260495" y="5756939"/>
            <a:ext cx="938625" cy="400110"/>
          </a:xfrm>
          <a:prstGeom prst="rect">
            <a:avLst/>
          </a:prstGeom>
          <a:noFill/>
        </p:spPr>
        <p:txBody>
          <a:bodyPr wrap="square" rtlCol="0">
            <a:spAutoFit/>
          </a:bodyPr>
          <a:lstStyle/>
          <a:p>
            <a:pPr algn="ctr">
              <a:spcBef>
                <a:spcPts val="0"/>
              </a:spcBef>
            </a:pPr>
            <a:r>
              <a:rPr lang="en-US" sz="1000" b="0" dirty="0" smtClean="0">
                <a:solidFill>
                  <a:prstClr val="white"/>
                </a:solidFill>
              </a:rPr>
              <a:t>HN </a:t>
            </a:r>
          </a:p>
          <a:p>
            <a:pPr algn="ctr">
              <a:spcBef>
                <a:spcPts val="0"/>
              </a:spcBef>
            </a:pPr>
            <a:r>
              <a:rPr lang="en-US" sz="1000" b="0" dirty="0" smtClean="0">
                <a:solidFill>
                  <a:prstClr val="white"/>
                </a:solidFill>
              </a:rPr>
              <a:t>8.929 ppm</a:t>
            </a:r>
            <a:endParaRPr lang="en-US" sz="1000" b="0" dirty="0">
              <a:solidFill>
                <a:prstClr val="white"/>
              </a:solidFill>
            </a:endParaRPr>
          </a:p>
        </p:txBody>
      </p:sp>
      <p:sp>
        <p:nvSpPr>
          <p:cNvPr id="8" name="TextBox 7"/>
          <p:cNvSpPr txBox="1"/>
          <p:nvPr/>
        </p:nvSpPr>
        <p:spPr>
          <a:xfrm>
            <a:off x="963529" y="5756939"/>
            <a:ext cx="938625" cy="400110"/>
          </a:xfrm>
          <a:prstGeom prst="rect">
            <a:avLst/>
          </a:prstGeom>
          <a:noFill/>
        </p:spPr>
        <p:txBody>
          <a:bodyPr wrap="square" rtlCol="0">
            <a:spAutoFit/>
          </a:bodyPr>
          <a:lstStyle/>
          <a:p>
            <a:pPr algn="ctr">
              <a:spcBef>
                <a:spcPts val="0"/>
              </a:spcBef>
            </a:pPr>
            <a:r>
              <a:rPr lang="en-US" sz="1000" b="0" dirty="0" smtClean="0">
                <a:solidFill>
                  <a:prstClr val="white"/>
                </a:solidFill>
              </a:rPr>
              <a:t>N </a:t>
            </a:r>
          </a:p>
          <a:p>
            <a:pPr algn="ctr">
              <a:spcBef>
                <a:spcPts val="0"/>
              </a:spcBef>
            </a:pPr>
            <a:r>
              <a:rPr lang="en-US" sz="1000" b="0" dirty="0" smtClean="0">
                <a:solidFill>
                  <a:prstClr val="white"/>
                </a:solidFill>
              </a:rPr>
              <a:t>122.2 ppm</a:t>
            </a:r>
            <a:endParaRPr lang="en-US" sz="1000" b="0" dirty="0">
              <a:solidFill>
                <a:prstClr val="white"/>
              </a:solidFill>
            </a:endParaRPr>
          </a:p>
        </p:txBody>
      </p:sp>
      <p:sp>
        <p:nvSpPr>
          <p:cNvPr id="10" name="TextBox 9"/>
          <p:cNvSpPr txBox="1"/>
          <p:nvPr/>
        </p:nvSpPr>
        <p:spPr>
          <a:xfrm>
            <a:off x="4335856" y="5751031"/>
            <a:ext cx="938625" cy="400110"/>
          </a:xfrm>
          <a:prstGeom prst="rect">
            <a:avLst/>
          </a:prstGeom>
          <a:noFill/>
        </p:spPr>
        <p:txBody>
          <a:bodyPr wrap="square" rtlCol="0">
            <a:spAutoFit/>
          </a:bodyPr>
          <a:lstStyle/>
          <a:p>
            <a:pPr algn="ctr">
              <a:spcBef>
                <a:spcPts val="0"/>
              </a:spcBef>
            </a:pPr>
            <a:r>
              <a:rPr lang="en-US" sz="1000" b="0" dirty="0" smtClean="0">
                <a:solidFill>
                  <a:prstClr val="white"/>
                </a:solidFill>
              </a:rPr>
              <a:t>HN </a:t>
            </a:r>
          </a:p>
          <a:p>
            <a:pPr algn="ctr">
              <a:spcBef>
                <a:spcPts val="0"/>
              </a:spcBef>
            </a:pPr>
            <a:r>
              <a:rPr lang="en-US" sz="1000" b="0" dirty="0" smtClean="0">
                <a:solidFill>
                  <a:prstClr val="white"/>
                </a:solidFill>
              </a:rPr>
              <a:t>9.138 ppm</a:t>
            </a:r>
            <a:endParaRPr lang="en-US" sz="1000" b="0" dirty="0">
              <a:solidFill>
                <a:prstClr val="white"/>
              </a:solidFill>
            </a:endParaRPr>
          </a:p>
        </p:txBody>
      </p:sp>
      <p:sp>
        <p:nvSpPr>
          <p:cNvPr id="11" name="TextBox 10"/>
          <p:cNvSpPr txBox="1"/>
          <p:nvPr/>
        </p:nvSpPr>
        <p:spPr>
          <a:xfrm>
            <a:off x="5029200" y="5751031"/>
            <a:ext cx="938625" cy="400110"/>
          </a:xfrm>
          <a:prstGeom prst="rect">
            <a:avLst/>
          </a:prstGeom>
          <a:noFill/>
        </p:spPr>
        <p:txBody>
          <a:bodyPr wrap="square" rtlCol="0">
            <a:spAutoFit/>
          </a:bodyPr>
          <a:lstStyle/>
          <a:p>
            <a:pPr algn="ctr">
              <a:spcBef>
                <a:spcPts val="0"/>
              </a:spcBef>
            </a:pPr>
            <a:r>
              <a:rPr lang="en-US" sz="1000" b="0" dirty="0" smtClean="0">
                <a:solidFill>
                  <a:prstClr val="white"/>
                </a:solidFill>
              </a:rPr>
              <a:t>N </a:t>
            </a:r>
          </a:p>
          <a:p>
            <a:pPr algn="ctr">
              <a:spcBef>
                <a:spcPts val="0"/>
              </a:spcBef>
            </a:pPr>
            <a:r>
              <a:rPr lang="en-US" sz="1000" b="0" dirty="0" smtClean="0">
                <a:solidFill>
                  <a:prstClr val="white"/>
                </a:solidFill>
              </a:rPr>
              <a:t>121.9 ppm</a:t>
            </a:r>
            <a:endParaRPr lang="en-US" sz="1000" b="0" dirty="0">
              <a:solidFill>
                <a:prstClr val="white"/>
              </a:solidFill>
            </a:endParaRPr>
          </a:p>
        </p:txBody>
      </p:sp>
    </p:spTree>
    <p:extLst>
      <p:ext uri="{BB962C8B-B14F-4D97-AF65-F5344CB8AC3E}">
        <p14:creationId xmlns:p14="http://schemas.microsoft.com/office/powerpoint/2010/main" val="38784676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708" y="1012684"/>
            <a:ext cx="7467600" cy="5581842"/>
          </a:xfrm>
          <a:prstGeom prst="rect">
            <a:avLst/>
          </a:prstGeom>
        </p:spPr>
      </p:pic>
      <p:sp>
        <p:nvSpPr>
          <p:cNvPr id="3" name="TextBox 2"/>
          <p:cNvSpPr txBox="1"/>
          <p:nvPr/>
        </p:nvSpPr>
        <p:spPr>
          <a:xfrm>
            <a:off x="1102425" y="1470798"/>
            <a:ext cx="2133600" cy="338554"/>
          </a:xfrm>
          <a:prstGeom prst="rect">
            <a:avLst/>
          </a:prstGeom>
          <a:noFill/>
        </p:spPr>
        <p:txBody>
          <a:bodyPr wrap="square" rtlCol="0">
            <a:spAutoFit/>
          </a:bodyPr>
          <a:lstStyle/>
          <a:p>
            <a:pPr algn="ctr">
              <a:spcBef>
                <a:spcPts val="0"/>
              </a:spcBef>
            </a:pPr>
            <a:r>
              <a:rPr lang="en-US" b="0" i="1" dirty="0" smtClean="0">
                <a:solidFill>
                  <a:srgbClr val="1290DE"/>
                </a:solidFill>
              </a:rPr>
              <a:t>FT</a:t>
            </a:r>
          </a:p>
        </p:txBody>
      </p:sp>
      <p:sp>
        <p:nvSpPr>
          <p:cNvPr id="9" name="TextBox 8"/>
          <p:cNvSpPr txBox="1"/>
          <p:nvPr/>
        </p:nvSpPr>
        <p:spPr>
          <a:xfrm>
            <a:off x="685799" y="83403"/>
            <a:ext cx="7752364"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NUS Zero Fill as an Alternative to Linear Prediction for Conventional NMR Data (4D Methyl-Methyl NOE)</a:t>
            </a:r>
            <a:endParaRPr lang="en-US" sz="2400" b="0" kern="0" dirty="0" smtClean="0">
              <a:solidFill>
                <a:srgbClr val="00B0F0"/>
              </a:solidFill>
            </a:endParaRPr>
          </a:p>
        </p:txBody>
      </p:sp>
      <p:sp>
        <p:nvSpPr>
          <p:cNvPr id="5" name="TextBox 4"/>
          <p:cNvSpPr txBox="1"/>
          <p:nvPr/>
        </p:nvSpPr>
        <p:spPr>
          <a:xfrm>
            <a:off x="3412175" y="1472587"/>
            <a:ext cx="2133600" cy="338554"/>
          </a:xfrm>
          <a:prstGeom prst="rect">
            <a:avLst/>
          </a:prstGeom>
          <a:noFill/>
        </p:spPr>
        <p:txBody>
          <a:bodyPr wrap="square" rtlCol="0">
            <a:spAutoFit/>
          </a:bodyPr>
          <a:lstStyle/>
          <a:p>
            <a:pPr algn="ctr">
              <a:spcBef>
                <a:spcPts val="0"/>
              </a:spcBef>
            </a:pPr>
            <a:r>
              <a:rPr lang="en-US" b="0" i="1" dirty="0" smtClean="0">
                <a:solidFill>
                  <a:srgbClr val="00B050"/>
                </a:solidFill>
              </a:rPr>
              <a:t>LP</a:t>
            </a:r>
          </a:p>
        </p:txBody>
      </p:sp>
      <p:sp>
        <p:nvSpPr>
          <p:cNvPr id="6" name="TextBox 5"/>
          <p:cNvSpPr txBox="1"/>
          <p:nvPr/>
        </p:nvSpPr>
        <p:spPr>
          <a:xfrm>
            <a:off x="5670117" y="1472625"/>
            <a:ext cx="2254683" cy="338554"/>
          </a:xfrm>
          <a:prstGeom prst="rect">
            <a:avLst/>
          </a:prstGeom>
          <a:noFill/>
        </p:spPr>
        <p:txBody>
          <a:bodyPr wrap="square" rtlCol="0">
            <a:spAutoFit/>
          </a:bodyPr>
          <a:lstStyle/>
          <a:p>
            <a:pPr algn="ctr">
              <a:spcBef>
                <a:spcPts val="0"/>
              </a:spcBef>
            </a:pPr>
            <a:r>
              <a:rPr lang="en-US" b="0" i="1" dirty="0" smtClean="0">
                <a:solidFill>
                  <a:srgbClr val="FF99FF"/>
                </a:solidFill>
              </a:rPr>
              <a:t>IST</a:t>
            </a:r>
          </a:p>
        </p:txBody>
      </p:sp>
      <p:sp>
        <p:nvSpPr>
          <p:cNvPr id="12" name="TextBox 11"/>
          <p:cNvSpPr txBox="1"/>
          <p:nvPr/>
        </p:nvSpPr>
        <p:spPr>
          <a:xfrm>
            <a:off x="2550225" y="3319046"/>
            <a:ext cx="685800" cy="338554"/>
          </a:xfrm>
          <a:prstGeom prst="rect">
            <a:avLst/>
          </a:prstGeom>
          <a:noFill/>
        </p:spPr>
        <p:txBody>
          <a:bodyPr wrap="square" rtlCol="0">
            <a:spAutoFit/>
          </a:bodyPr>
          <a:lstStyle/>
          <a:p>
            <a:pPr algn="r">
              <a:spcBef>
                <a:spcPts val="0"/>
              </a:spcBef>
            </a:pPr>
            <a:r>
              <a:rPr lang="en-US" b="0" i="1" dirty="0" smtClean="0">
                <a:solidFill>
                  <a:prstClr val="white">
                    <a:lumMod val="65000"/>
                  </a:prstClr>
                </a:solidFill>
              </a:rPr>
              <a:t>3 sec</a:t>
            </a:r>
            <a:endParaRPr lang="en-US" b="0" i="1" dirty="0">
              <a:solidFill>
                <a:prstClr val="white">
                  <a:lumMod val="65000"/>
                </a:prstClr>
              </a:solidFill>
            </a:endParaRPr>
          </a:p>
        </p:txBody>
      </p:sp>
      <p:sp>
        <p:nvSpPr>
          <p:cNvPr id="13" name="TextBox 12"/>
          <p:cNvSpPr txBox="1"/>
          <p:nvPr/>
        </p:nvSpPr>
        <p:spPr>
          <a:xfrm>
            <a:off x="4131625" y="3319046"/>
            <a:ext cx="1430975" cy="338554"/>
          </a:xfrm>
          <a:prstGeom prst="rect">
            <a:avLst/>
          </a:prstGeom>
          <a:noFill/>
        </p:spPr>
        <p:txBody>
          <a:bodyPr wrap="square" rtlCol="0">
            <a:spAutoFit/>
          </a:bodyPr>
          <a:lstStyle/>
          <a:p>
            <a:pPr algn="r">
              <a:spcBef>
                <a:spcPts val="0"/>
              </a:spcBef>
            </a:pPr>
            <a:r>
              <a:rPr lang="en-US" b="0" i="1" dirty="0" smtClean="0">
                <a:solidFill>
                  <a:prstClr val="white">
                    <a:lumMod val="65000"/>
                  </a:prstClr>
                </a:solidFill>
              </a:rPr>
              <a:t>4 min 33 sec</a:t>
            </a:r>
            <a:endParaRPr lang="en-US" b="0" i="1" dirty="0">
              <a:solidFill>
                <a:prstClr val="white">
                  <a:lumMod val="65000"/>
                </a:prstClr>
              </a:solidFill>
            </a:endParaRPr>
          </a:p>
        </p:txBody>
      </p:sp>
      <p:sp>
        <p:nvSpPr>
          <p:cNvPr id="14" name="TextBox 13"/>
          <p:cNvSpPr txBox="1"/>
          <p:nvPr/>
        </p:nvSpPr>
        <p:spPr>
          <a:xfrm>
            <a:off x="6934200" y="3319046"/>
            <a:ext cx="914400" cy="338554"/>
          </a:xfrm>
          <a:prstGeom prst="rect">
            <a:avLst/>
          </a:prstGeom>
          <a:noFill/>
        </p:spPr>
        <p:txBody>
          <a:bodyPr wrap="square" rtlCol="0">
            <a:spAutoFit/>
          </a:bodyPr>
          <a:lstStyle/>
          <a:p>
            <a:pPr algn="r">
              <a:spcBef>
                <a:spcPts val="0"/>
              </a:spcBef>
            </a:pPr>
            <a:r>
              <a:rPr lang="en-US" b="0" i="1" dirty="0" smtClean="0">
                <a:solidFill>
                  <a:prstClr val="white">
                    <a:lumMod val="65000"/>
                  </a:prstClr>
                </a:solidFill>
              </a:rPr>
              <a:t>126 min</a:t>
            </a:r>
            <a:endParaRPr lang="en-US" b="0" i="1" dirty="0">
              <a:solidFill>
                <a:prstClr val="white">
                  <a:lumMod val="65000"/>
                </a:prstClr>
              </a:solidFill>
            </a:endParaRPr>
          </a:p>
        </p:txBody>
      </p:sp>
    </p:spTree>
    <p:extLst>
      <p:ext uri="{BB962C8B-B14F-4D97-AF65-F5344CB8AC3E}">
        <p14:creationId xmlns:p14="http://schemas.microsoft.com/office/powerpoint/2010/main" val="25596192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524000" y="1767179"/>
            <a:ext cx="6596904" cy="4857720"/>
          </a:xfrm>
          <a:prstGeom prst="rect">
            <a:avLst/>
          </a:prstGeom>
        </p:spPr>
      </p:pic>
      <p:sp>
        <p:nvSpPr>
          <p:cNvPr id="2" name="TextBox 1"/>
          <p:cNvSpPr txBox="1"/>
          <p:nvPr/>
        </p:nvSpPr>
        <p:spPr>
          <a:xfrm>
            <a:off x="2110263" y="193496"/>
            <a:ext cx="6327901" cy="156966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a:solidFill>
                  <a:srgbClr val="00B0F0"/>
                </a:solidFill>
              </a:rPr>
              <a:t>SMILE - </a:t>
            </a:r>
            <a:r>
              <a:rPr lang="en-US" sz="3200" b="0" i="1" kern="0" dirty="0" smtClean="0">
                <a:solidFill>
                  <a:srgbClr val="00B0F0"/>
                </a:solidFill>
              </a:rPr>
              <a:t>S</a:t>
            </a:r>
            <a:r>
              <a:rPr lang="en-US" sz="3200" b="0" i="1" kern="0" dirty="0" smtClean="0">
                <a:solidFill>
                  <a:prstClr val="white"/>
                </a:solidFill>
              </a:rPr>
              <a:t>parse</a:t>
            </a:r>
            <a:r>
              <a:rPr lang="en-US" sz="3200" b="0" i="1" kern="0" dirty="0" smtClean="0">
                <a:solidFill>
                  <a:srgbClr val="00FFFF"/>
                </a:solidFill>
              </a:rPr>
              <a:t> </a:t>
            </a:r>
            <a:r>
              <a:rPr lang="en-US" sz="3200" b="0" i="1" kern="0" dirty="0">
                <a:solidFill>
                  <a:srgbClr val="00B0F0"/>
                </a:solidFill>
              </a:rPr>
              <a:t>M</a:t>
            </a:r>
            <a:r>
              <a:rPr lang="en-US" sz="3200" b="0" i="1" kern="0" dirty="0">
                <a:solidFill>
                  <a:prstClr val="white"/>
                </a:solidFill>
              </a:rPr>
              <a:t>ultidimensional</a:t>
            </a:r>
            <a:r>
              <a:rPr lang="en-US" sz="3200" b="0" i="1" kern="0" dirty="0">
                <a:solidFill>
                  <a:srgbClr val="00FFFF"/>
                </a:solidFill>
              </a:rPr>
              <a:t> </a:t>
            </a:r>
            <a:r>
              <a:rPr lang="en-US" sz="3200" b="0" i="1" kern="0" dirty="0">
                <a:solidFill>
                  <a:srgbClr val="00B0F0"/>
                </a:solidFill>
              </a:rPr>
              <a:t>I</a:t>
            </a:r>
            <a:r>
              <a:rPr lang="en-US" sz="3200" b="0" i="1" kern="0" dirty="0">
                <a:solidFill>
                  <a:prstClr val="white"/>
                </a:solidFill>
              </a:rPr>
              <a:t>terative</a:t>
            </a:r>
            <a:r>
              <a:rPr lang="en-US" sz="3200" b="0" i="1" kern="0" dirty="0">
                <a:solidFill>
                  <a:srgbClr val="00FFFF"/>
                </a:solidFill>
              </a:rPr>
              <a:t> </a:t>
            </a:r>
            <a:r>
              <a:rPr lang="en-US" sz="3200" b="0" i="1" kern="0" dirty="0" err="1">
                <a:solidFill>
                  <a:srgbClr val="00B0F0"/>
                </a:solidFill>
              </a:rPr>
              <a:t>L</a:t>
            </a:r>
            <a:r>
              <a:rPr lang="en-US" sz="3200" b="0" i="1" kern="0" dirty="0" err="1">
                <a:solidFill>
                  <a:prstClr val="white"/>
                </a:solidFill>
              </a:rPr>
              <a:t>ineshape</a:t>
            </a:r>
            <a:r>
              <a:rPr lang="en-US" sz="3200" b="0" i="1" kern="0" dirty="0">
                <a:solidFill>
                  <a:srgbClr val="00FFFF"/>
                </a:solidFill>
              </a:rPr>
              <a:t> </a:t>
            </a:r>
            <a:r>
              <a:rPr lang="en-US" sz="3200" b="0" i="1" kern="0" dirty="0" smtClean="0">
                <a:solidFill>
                  <a:srgbClr val="00B0F0"/>
                </a:solidFill>
              </a:rPr>
              <a:t>E</a:t>
            </a:r>
            <a:r>
              <a:rPr lang="en-US" sz="3200" b="0" i="1" kern="0" dirty="0" smtClean="0">
                <a:solidFill>
                  <a:prstClr val="white"/>
                </a:solidFill>
              </a:rPr>
              <a:t>nhanced</a:t>
            </a:r>
            <a:r>
              <a:rPr lang="en-US" sz="3200" b="0" i="1" kern="0" dirty="0" smtClean="0">
                <a:solidFill>
                  <a:srgbClr val="00FFFF"/>
                </a:solidFill>
              </a:rPr>
              <a:t> </a:t>
            </a:r>
            <a:r>
              <a:rPr lang="en-US" sz="3200" b="0" i="1" kern="0" dirty="0" smtClean="0">
                <a:solidFill>
                  <a:srgbClr val="00B0F0"/>
                </a:solidFill>
              </a:rPr>
              <a:t>NUS Reconstruction</a:t>
            </a:r>
          </a:p>
        </p:txBody>
      </p:sp>
      <p:sp>
        <p:nvSpPr>
          <p:cNvPr id="6" name="Rectangle 4"/>
          <p:cNvSpPr>
            <a:spLocks noChangeArrowheads="1"/>
          </p:cNvSpPr>
          <p:nvPr/>
        </p:nvSpPr>
        <p:spPr bwMode="auto">
          <a:xfrm>
            <a:off x="207818" y="152400"/>
            <a:ext cx="1856173" cy="1656425"/>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b="0">
              <a:solidFill>
                <a:prstClr val="black"/>
              </a:solidFill>
              <a:latin typeface="Calibri" panose="020F0502020204030204"/>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358" y="268690"/>
            <a:ext cx="1437773" cy="1434430"/>
          </a:xfrm>
          <a:prstGeom prst="rect">
            <a:avLst/>
          </a:prstGeom>
        </p:spPr>
      </p:pic>
      <p:sp>
        <p:nvSpPr>
          <p:cNvPr id="8" name="TextBox 7"/>
          <p:cNvSpPr txBox="1"/>
          <p:nvPr/>
        </p:nvSpPr>
        <p:spPr>
          <a:xfrm>
            <a:off x="2113563" y="1808825"/>
            <a:ext cx="6324601" cy="861774"/>
          </a:xfrm>
          <a:prstGeom prst="rect">
            <a:avLst/>
          </a:prstGeom>
          <a:noFill/>
        </p:spPr>
        <p:txBody>
          <a:bodyPr wrap="square" rtlCol="0">
            <a:spAutoFit/>
          </a:bodyPr>
          <a:lstStyle/>
          <a:p>
            <a:pPr algn="ctr"/>
            <a:r>
              <a:rPr lang="en-US" sz="2000" b="0" dirty="0" smtClean="0">
                <a:solidFill>
                  <a:prstClr val="white"/>
                </a:solidFill>
                <a:hlinkClick r:id="rId5"/>
              </a:rPr>
              <a:t>http://spin.niddk.nih.gov/bax/software/smile</a:t>
            </a:r>
            <a:endParaRPr lang="en-US" sz="2000" b="0" dirty="0" smtClean="0">
              <a:solidFill>
                <a:prstClr val="white"/>
              </a:solidFill>
            </a:endParaRPr>
          </a:p>
          <a:p>
            <a:pPr algn="ctr"/>
            <a:r>
              <a:rPr lang="en-US" sz="2000" b="0" dirty="0" err="1" smtClean="0">
                <a:solidFill>
                  <a:prstClr val="white"/>
                </a:solidFill>
              </a:rPr>
              <a:t>Jinfa</a:t>
            </a:r>
            <a:r>
              <a:rPr lang="en-US" sz="2000" b="0" dirty="0" smtClean="0">
                <a:solidFill>
                  <a:prstClr val="white"/>
                </a:solidFill>
              </a:rPr>
              <a:t> Ying and Ad </a:t>
            </a:r>
            <a:r>
              <a:rPr lang="en-US" sz="2000" b="0" dirty="0" err="1" smtClean="0">
                <a:solidFill>
                  <a:prstClr val="white"/>
                </a:solidFill>
              </a:rPr>
              <a:t>Bax</a:t>
            </a:r>
            <a:endParaRPr lang="en-US" sz="2000" b="0" dirty="0" smtClean="0">
              <a:solidFill>
                <a:prstClr val="white"/>
              </a:solidFill>
            </a:endParaRPr>
          </a:p>
        </p:txBody>
      </p:sp>
    </p:spTree>
    <p:extLst>
      <p:ext uri="{BB962C8B-B14F-4D97-AF65-F5344CB8AC3E}">
        <p14:creationId xmlns:p14="http://schemas.microsoft.com/office/powerpoint/2010/main" val="8879680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263611" y="868873"/>
            <a:ext cx="2107936" cy="5684327"/>
            <a:chOff x="263611" y="690895"/>
            <a:chExt cx="2107936" cy="5684327"/>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611" y="690895"/>
              <a:ext cx="2107936" cy="14222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611" y="2111597"/>
              <a:ext cx="2107936" cy="14222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11" y="3532299"/>
              <a:ext cx="2107936" cy="14222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611" y="4953000"/>
              <a:ext cx="2107936" cy="1422222"/>
            </a:xfrm>
            <a:prstGeom prst="rect">
              <a:avLst/>
            </a:prstGeom>
          </p:spPr>
        </p:pic>
      </p:gr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 b="18227"/>
          <a:stretch/>
        </p:blipFill>
        <p:spPr>
          <a:xfrm>
            <a:off x="2667000" y="3578423"/>
            <a:ext cx="3995822" cy="640080"/>
          </a:xfrm>
          <a:prstGeom prst="rect">
            <a:avLst/>
          </a:prstGeom>
        </p:spPr>
      </p:pic>
      <p:grpSp>
        <p:nvGrpSpPr>
          <p:cNvPr id="13" name="Group 12"/>
          <p:cNvGrpSpPr/>
          <p:nvPr/>
        </p:nvGrpSpPr>
        <p:grpSpPr>
          <a:xfrm>
            <a:off x="6774905" y="710260"/>
            <a:ext cx="2022857" cy="5766740"/>
            <a:chOff x="6774905" y="533400"/>
            <a:chExt cx="2022857" cy="5766740"/>
          </a:xfrm>
        </p:grpSpPr>
        <p:pic>
          <p:nvPicPr>
            <p:cNvPr id="8" name="Picture 7"/>
            <p:cNvPicPr>
              <a:picLocks/>
            </p:cNvPicPr>
            <p:nvPr/>
          </p:nvPicPr>
          <p:blipFill>
            <a:blip r:embed="rId7">
              <a:extLst>
                <a:ext uri="{28A0092B-C50C-407E-A947-70E740481C1C}">
                  <a14:useLocalDpi xmlns:a14="http://schemas.microsoft.com/office/drawing/2010/main" val="0"/>
                </a:ext>
              </a:extLst>
            </a:blip>
            <a:stretch>
              <a:fillRect/>
            </a:stretch>
          </p:blipFill>
          <p:spPr>
            <a:xfrm>
              <a:off x="6774905" y="533400"/>
              <a:ext cx="2022857" cy="1504635"/>
            </a:xfrm>
            <a:prstGeom prst="rect">
              <a:avLst/>
            </a:prstGeom>
          </p:spPr>
        </p:pic>
        <p:pic>
          <p:nvPicPr>
            <p:cNvPr id="9" name="Picture 8"/>
            <p:cNvPicPr>
              <a:picLocks/>
            </p:cNvPicPr>
            <p:nvPr/>
          </p:nvPicPr>
          <p:blipFill>
            <a:blip r:embed="rId8">
              <a:extLst>
                <a:ext uri="{28A0092B-C50C-407E-A947-70E740481C1C}">
                  <a14:useLocalDpi xmlns:a14="http://schemas.microsoft.com/office/drawing/2010/main" val="0"/>
                </a:ext>
              </a:extLst>
            </a:blip>
            <a:stretch>
              <a:fillRect/>
            </a:stretch>
          </p:blipFill>
          <p:spPr>
            <a:xfrm>
              <a:off x="6774905" y="1957910"/>
              <a:ext cx="2022857" cy="1499429"/>
            </a:xfrm>
            <a:prstGeom prst="rect">
              <a:avLst/>
            </a:prstGeom>
          </p:spPr>
        </p:pic>
        <p:pic>
          <p:nvPicPr>
            <p:cNvPr id="10" name="Picture 9"/>
            <p:cNvPicPr>
              <a:picLocks/>
            </p:cNvPicPr>
            <p:nvPr/>
          </p:nvPicPr>
          <p:blipFill>
            <a:blip r:embed="rId9">
              <a:extLst>
                <a:ext uri="{28A0092B-C50C-407E-A947-70E740481C1C}">
                  <a14:useLocalDpi xmlns:a14="http://schemas.microsoft.com/office/drawing/2010/main" val="0"/>
                </a:ext>
              </a:extLst>
            </a:blip>
            <a:stretch>
              <a:fillRect/>
            </a:stretch>
          </p:blipFill>
          <p:spPr>
            <a:xfrm>
              <a:off x="6774905" y="3370993"/>
              <a:ext cx="2022857" cy="1509841"/>
            </a:xfrm>
            <a:prstGeom prst="rect">
              <a:avLst/>
            </a:prstGeom>
          </p:spPr>
        </p:pic>
        <p:pic>
          <p:nvPicPr>
            <p:cNvPr id="11" name="Picture 10"/>
            <p:cNvPicPr>
              <a:picLocks/>
            </p:cNvPicPr>
            <p:nvPr/>
          </p:nvPicPr>
          <p:blipFill>
            <a:blip r:embed="rId10">
              <a:extLst>
                <a:ext uri="{28A0092B-C50C-407E-A947-70E740481C1C}">
                  <a14:useLocalDpi xmlns:a14="http://schemas.microsoft.com/office/drawing/2010/main" val="0"/>
                </a:ext>
              </a:extLst>
            </a:blip>
            <a:stretch>
              <a:fillRect/>
            </a:stretch>
          </p:blipFill>
          <p:spPr>
            <a:xfrm>
              <a:off x="6774905" y="4795505"/>
              <a:ext cx="2019047" cy="1504635"/>
            </a:xfrm>
            <a:prstGeom prst="rect">
              <a:avLst/>
            </a:prstGeom>
          </p:spPr>
        </p:pic>
      </p:grpSp>
      <p:sp>
        <p:nvSpPr>
          <p:cNvPr id="12" name="TextBox 11"/>
          <p:cNvSpPr txBox="1"/>
          <p:nvPr/>
        </p:nvSpPr>
        <p:spPr>
          <a:xfrm>
            <a:off x="152400" y="0"/>
            <a:ext cx="8839200" cy="954107"/>
          </a:xfrm>
          <a:prstGeom prst="rect">
            <a:avLst/>
          </a:prstGeom>
          <a:no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70C0"/>
                </a:solidFill>
              </a:rPr>
              <a:t> SMILE:</a:t>
            </a:r>
          </a:p>
          <a:p>
            <a:pPr algn="ctr" fontAlgn="auto">
              <a:spcBef>
                <a:spcPts val="0"/>
              </a:spcBef>
              <a:spcAft>
                <a:spcPts val="0"/>
              </a:spcAft>
              <a:defRPr/>
            </a:pPr>
            <a:r>
              <a:rPr lang="en-US" sz="2000" b="0" i="1" kern="0" dirty="0" smtClean="0"/>
              <a:t>Establish Relationship Between Decay and Observed Linewidth</a:t>
            </a:r>
            <a:endParaRPr lang="en-US" sz="800" b="0" i="1" kern="0" dirty="0" smtClean="0"/>
          </a:p>
        </p:txBody>
      </p:sp>
      <p:sp>
        <p:nvSpPr>
          <p:cNvPr id="14" name="TextBox 13"/>
          <p:cNvSpPr txBox="1"/>
          <p:nvPr/>
        </p:nvSpPr>
        <p:spPr>
          <a:xfrm>
            <a:off x="2667000" y="4191000"/>
            <a:ext cx="3810000" cy="276999"/>
          </a:xfrm>
          <a:prstGeom prst="rect">
            <a:avLst/>
          </a:prstGeom>
          <a:noFill/>
        </p:spPr>
        <p:txBody>
          <a:bodyPr wrap="square" rtlCol="0">
            <a:spAutoFit/>
          </a:bodyPr>
          <a:lstStyle/>
          <a:p>
            <a:pPr algn="ctr"/>
            <a:r>
              <a:rPr lang="en-US" sz="1200" b="0" i="1" dirty="0" smtClean="0">
                <a:solidFill>
                  <a:schemeClr val="bg1">
                    <a:lumMod val="50000"/>
                  </a:schemeClr>
                </a:solidFill>
              </a:rPr>
              <a:t>Sampling Schedule, Pts</a:t>
            </a:r>
            <a:endParaRPr lang="en-US" sz="1200" b="0" i="1" dirty="0">
              <a:solidFill>
                <a:schemeClr val="bg1">
                  <a:lumMod val="50000"/>
                </a:schemeClr>
              </a:solidFill>
            </a:endParaRPr>
          </a:p>
        </p:txBody>
      </p:sp>
      <p:sp>
        <p:nvSpPr>
          <p:cNvPr id="15" name="Right Arrow 14"/>
          <p:cNvSpPr/>
          <p:nvPr/>
        </p:nvSpPr>
        <p:spPr>
          <a:xfrm>
            <a:off x="3750511" y="2404404"/>
            <a:ext cx="1828800" cy="849321"/>
          </a:xfrm>
          <a:prstGeom prst="rightArrow">
            <a:avLst>
              <a:gd name="adj1" fmla="val 50000"/>
              <a:gd name="adj2" fmla="val 6164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756651" y="1691675"/>
            <a:ext cx="3810000" cy="523220"/>
          </a:xfrm>
          <a:prstGeom prst="rect">
            <a:avLst/>
          </a:prstGeom>
          <a:noFill/>
        </p:spPr>
        <p:txBody>
          <a:bodyPr wrap="square" rtlCol="0">
            <a:spAutoFit/>
          </a:bodyPr>
          <a:lstStyle/>
          <a:p>
            <a:pPr algn="ctr">
              <a:spcBef>
                <a:spcPts val="0"/>
              </a:spcBef>
            </a:pPr>
            <a:r>
              <a:rPr lang="en-US" sz="1400" b="0" i="1" dirty="0" smtClean="0"/>
              <a:t>Multiply by Sampling Schedule and</a:t>
            </a:r>
          </a:p>
          <a:p>
            <a:pPr algn="ctr">
              <a:spcBef>
                <a:spcPts val="0"/>
              </a:spcBef>
            </a:pPr>
            <a:r>
              <a:rPr lang="en-US" sz="1400" b="0" i="1" dirty="0" smtClean="0"/>
              <a:t>Fourier Transform</a:t>
            </a:r>
            <a:endParaRPr lang="en-US" sz="1400" b="0" i="1" dirty="0"/>
          </a:p>
        </p:txBody>
      </p:sp>
      <p:sp>
        <p:nvSpPr>
          <p:cNvPr id="17" name="TextBox 16"/>
          <p:cNvSpPr txBox="1"/>
          <p:nvPr/>
        </p:nvSpPr>
        <p:spPr>
          <a:xfrm>
            <a:off x="385366" y="1810266"/>
            <a:ext cx="533400" cy="307777"/>
          </a:xfrm>
          <a:prstGeom prst="rect">
            <a:avLst/>
          </a:prstGeom>
          <a:noFill/>
        </p:spPr>
        <p:txBody>
          <a:bodyPr wrap="square" lIns="0" rtlCol="0">
            <a:spAutoFit/>
          </a:bodyPr>
          <a:lstStyle/>
          <a:p>
            <a:r>
              <a:rPr lang="en-US" sz="1400" b="0" dirty="0" smtClean="0">
                <a:solidFill>
                  <a:schemeClr val="bg1"/>
                </a:solidFill>
              </a:rPr>
              <a:t>5Hz</a:t>
            </a:r>
            <a:endParaRPr lang="en-US" sz="1400" b="0" dirty="0">
              <a:solidFill>
                <a:schemeClr val="bg1"/>
              </a:solidFill>
            </a:endParaRPr>
          </a:p>
        </p:txBody>
      </p:sp>
      <p:sp>
        <p:nvSpPr>
          <p:cNvPr id="18" name="TextBox 17"/>
          <p:cNvSpPr txBox="1"/>
          <p:nvPr/>
        </p:nvSpPr>
        <p:spPr>
          <a:xfrm>
            <a:off x="385366" y="3229884"/>
            <a:ext cx="640244" cy="307777"/>
          </a:xfrm>
          <a:prstGeom prst="rect">
            <a:avLst/>
          </a:prstGeom>
          <a:noFill/>
        </p:spPr>
        <p:txBody>
          <a:bodyPr wrap="square" lIns="0" rtlCol="0">
            <a:spAutoFit/>
          </a:bodyPr>
          <a:lstStyle/>
          <a:p>
            <a:r>
              <a:rPr lang="en-US" sz="1400" b="0" dirty="0" smtClean="0">
                <a:solidFill>
                  <a:schemeClr val="bg1"/>
                </a:solidFill>
              </a:rPr>
              <a:t>10Hz</a:t>
            </a:r>
            <a:endParaRPr lang="en-US" sz="1400" b="0" dirty="0">
              <a:solidFill>
                <a:schemeClr val="bg1"/>
              </a:solidFill>
            </a:endParaRPr>
          </a:p>
        </p:txBody>
      </p:sp>
      <p:sp>
        <p:nvSpPr>
          <p:cNvPr id="19" name="TextBox 18"/>
          <p:cNvSpPr txBox="1"/>
          <p:nvPr/>
        </p:nvSpPr>
        <p:spPr>
          <a:xfrm>
            <a:off x="385366" y="4648526"/>
            <a:ext cx="640244" cy="307777"/>
          </a:xfrm>
          <a:prstGeom prst="rect">
            <a:avLst/>
          </a:prstGeom>
          <a:noFill/>
        </p:spPr>
        <p:txBody>
          <a:bodyPr wrap="square" lIns="0" rtlCol="0">
            <a:spAutoFit/>
          </a:bodyPr>
          <a:lstStyle/>
          <a:p>
            <a:r>
              <a:rPr lang="en-US" sz="1400" b="0" dirty="0" smtClean="0">
                <a:solidFill>
                  <a:schemeClr val="bg1"/>
                </a:solidFill>
              </a:rPr>
              <a:t>15Hz</a:t>
            </a:r>
            <a:endParaRPr lang="en-US" sz="1400" b="0" dirty="0">
              <a:solidFill>
                <a:schemeClr val="bg1"/>
              </a:solidFill>
            </a:endParaRPr>
          </a:p>
        </p:txBody>
      </p:sp>
      <p:sp>
        <p:nvSpPr>
          <p:cNvPr id="20" name="TextBox 19"/>
          <p:cNvSpPr txBox="1"/>
          <p:nvPr/>
        </p:nvSpPr>
        <p:spPr>
          <a:xfrm>
            <a:off x="385366" y="6069228"/>
            <a:ext cx="627888" cy="307777"/>
          </a:xfrm>
          <a:prstGeom prst="rect">
            <a:avLst/>
          </a:prstGeom>
          <a:noFill/>
        </p:spPr>
        <p:txBody>
          <a:bodyPr wrap="square" lIns="0" rtlCol="0">
            <a:spAutoFit/>
          </a:bodyPr>
          <a:lstStyle/>
          <a:p>
            <a:r>
              <a:rPr lang="en-US" sz="1400" b="0" dirty="0" smtClean="0">
                <a:solidFill>
                  <a:schemeClr val="bg1"/>
                </a:solidFill>
              </a:rPr>
              <a:t>20Hz</a:t>
            </a:r>
            <a:endParaRPr lang="en-US" sz="1400" b="0" dirty="0">
              <a:solidFill>
                <a:schemeClr val="bg1"/>
              </a:solidFill>
            </a:endParaRPr>
          </a:p>
        </p:txBody>
      </p:sp>
    </p:spTree>
    <p:extLst>
      <p:ext uri="{BB962C8B-B14F-4D97-AF65-F5344CB8AC3E}">
        <p14:creationId xmlns:p14="http://schemas.microsoft.com/office/powerpoint/2010/main" val="3232033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9445"/>
            <a:ext cx="9144000" cy="5599109"/>
          </a:xfrm>
          <a:prstGeom prst="rect">
            <a:avLst/>
          </a:prstGeom>
        </p:spPr>
      </p:pic>
      <p:sp>
        <p:nvSpPr>
          <p:cNvPr id="3" name="TextBox 2"/>
          <p:cNvSpPr txBox="1"/>
          <p:nvPr/>
        </p:nvSpPr>
        <p:spPr>
          <a:xfrm>
            <a:off x="666750" y="177225"/>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a:solidFill>
                  <a:srgbClr val="00B0F0"/>
                </a:solidFill>
              </a:rPr>
              <a:t>Sampling and Resolution</a:t>
            </a:r>
            <a:endParaRPr lang="en-US" sz="3200" b="0" kern="0" dirty="0">
              <a:solidFill>
                <a:srgbClr val="00B0F0"/>
              </a:solidFill>
            </a:endParaRPr>
          </a:p>
        </p:txBody>
      </p:sp>
      <p:sp>
        <p:nvSpPr>
          <p:cNvPr id="4" name="TextBox 3"/>
          <p:cNvSpPr txBox="1"/>
          <p:nvPr/>
        </p:nvSpPr>
        <p:spPr>
          <a:xfrm>
            <a:off x="666750" y="2743200"/>
            <a:ext cx="2971800" cy="369332"/>
          </a:xfrm>
          <a:prstGeom prst="rect">
            <a:avLst/>
          </a:prstGeom>
          <a:noFill/>
        </p:spPr>
        <p:txBody>
          <a:bodyPr wrap="square" rtlCol="0">
            <a:spAutoFit/>
          </a:bodyPr>
          <a:lstStyle/>
          <a:p>
            <a:r>
              <a:rPr lang="en-US" sz="1800" b="0" i="1" dirty="0" smtClean="0">
                <a:solidFill>
                  <a:schemeClr val="bg1">
                    <a:lumMod val="50000"/>
                  </a:schemeClr>
                </a:solidFill>
              </a:rPr>
              <a:t>Time-Domain Data</a:t>
            </a:r>
            <a:endParaRPr lang="en-US" sz="1800" b="0" i="1" dirty="0">
              <a:solidFill>
                <a:schemeClr val="bg1">
                  <a:lumMod val="50000"/>
                </a:schemeClr>
              </a:solidFill>
            </a:endParaRPr>
          </a:p>
        </p:txBody>
      </p:sp>
      <p:sp>
        <p:nvSpPr>
          <p:cNvPr id="5" name="TextBox 4"/>
          <p:cNvSpPr txBox="1"/>
          <p:nvPr/>
        </p:nvSpPr>
        <p:spPr>
          <a:xfrm>
            <a:off x="666750" y="6043888"/>
            <a:ext cx="3295650" cy="369332"/>
          </a:xfrm>
          <a:prstGeom prst="rect">
            <a:avLst/>
          </a:prstGeom>
          <a:noFill/>
        </p:spPr>
        <p:txBody>
          <a:bodyPr wrap="square" rtlCol="0">
            <a:spAutoFit/>
          </a:bodyPr>
          <a:lstStyle/>
          <a:p>
            <a:r>
              <a:rPr lang="en-US" sz="1800" b="0" i="1" dirty="0" smtClean="0">
                <a:solidFill>
                  <a:schemeClr val="bg1">
                    <a:lumMod val="50000"/>
                  </a:schemeClr>
                </a:solidFill>
              </a:rPr>
              <a:t>Fourier Transform (Excerpt)</a:t>
            </a:r>
            <a:endParaRPr lang="en-US" sz="1800" b="0" i="1" dirty="0">
              <a:solidFill>
                <a:schemeClr val="bg1">
                  <a:lumMod val="50000"/>
                </a:schemeClr>
              </a:solidFill>
            </a:endParaRPr>
          </a:p>
        </p:txBody>
      </p:sp>
    </p:spTree>
    <p:extLst>
      <p:ext uri="{BB962C8B-B14F-4D97-AF65-F5344CB8AC3E}">
        <p14:creationId xmlns:p14="http://schemas.microsoft.com/office/powerpoint/2010/main" val="927660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2" name="TextBox 11"/>
          <p:cNvSpPr txBox="1"/>
          <p:nvPr/>
        </p:nvSpPr>
        <p:spPr>
          <a:xfrm>
            <a:off x="152400" y="0"/>
            <a:ext cx="8839200" cy="954107"/>
          </a:xfrm>
          <a:prstGeom prst="rect">
            <a:avLst/>
          </a:prstGeom>
          <a:no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70C0"/>
                </a:solidFill>
              </a:rPr>
              <a:t> </a:t>
            </a:r>
            <a:r>
              <a:rPr lang="en-US" sz="2400" b="0" i="1" kern="0" dirty="0" smtClean="0">
                <a:solidFill>
                  <a:srgbClr val="00B0F0"/>
                </a:solidFill>
              </a:rPr>
              <a:t>SMILE:</a:t>
            </a:r>
          </a:p>
          <a:p>
            <a:pPr algn="ctr" fontAlgn="auto">
              <a:spcBef>
                <a:spcPts val="0"/>
              </a:spcBef>
              <a:spcAft>
                <a:spcPts val="0"/>
              </a:spcAft>
              <a:defRPr/>
            </a:pPr>
            <a:r>
              <a:rPr lang="en-US" sz="2000" b="0" i="1" kern="0" dirty="0" smtClean="0">
                <a:solidFill>
                  <a:schemeClr val="bg1"/>
                </a:solidFill>
              </a:rPr>
              <a:t>Each Iteration Models the Largest Remaining Signals</a:t>
            </a:r>
            <a:endParaRPr lang="en-US" sz="800" b="0" i="1" kern="0" dirty="0" smtClean="0">
              <a:solidFill>
                <a:schemeClr val="bg1"/>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82939"/>
            <a:ext cx="7691257" cy="5410200"/>
          </a:xfrm>
          <a:prstGeom prst="rect">
            <a:avLst/>
          </a:prstGeom>
        </p:spPr>
      </p:pic>
    </p:spTree>
    <p:extLst>
      <p:ext uri="{BB962C8B-B14F-4D97-AF65-F5344CB8AC3E}">
        <p14:creationId xmlns:p14="http://schemas.microsoft.com/office/powerpoint/2010/main" val="3075231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08" y="1600200"/>
            <a:ext cx="7377778" cy="5028571"/>
          </a:xfrm>
          <a:prstGeom prst="rect">
            <a:avLst/>
          </a:prstGeom>
        </p:spPr>
      </p:pic>
      <p:sp>
        <p:nvSpPr>
          <p:cNvPr id="6" name="Title 1"/>
          <p:cNvSpPr txBox="1">
            <a:spLocks/>
          </p:cNvSpPr>
          <p:nvPr/>
        </p:nvSpPr>
        <p:spPr>
          <a:xfrm>
            <a:off x="942754" y="117058"/>
            <a:ext cx="7279078" cy="600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2000" b="0" i="1" dirty="0" smtClean="0">
                <a:solidFill>
                  <a:prstClr val="white"/>
                </a:solidFill>
                <a:latin typeface="Arial" panose="020B0604020202020204" pitchFamily="34" charset="0"/>
                <a:cs typeface="Arial" panose="020B0604020202020204" pitchFamily="34" charset="0"/>
              </a:rPr>
              <a:t>Uniformly Sampled Data and 33% NUS Reconstructed by </a:t>
            </a:r>
            <a:r>
              <a:rPr lang="en-US" sz="2000" b="0" i="1" dirty="0" err="1" smtClean="0">
                <a:solidFill>
                  <a:prstClr val="white"/>
                </a:solidFill>
                <a:latin typeface="Arial" panose="020B0604020202020204" pitchFamily="34" charset="0"/>
                <a:cs typeface="Arial" panose="020B0604020202020204" pitchFamily="34" charset="0"/>
              </a:rPr>
              <a:t>NMRPipe’s</a:t>
            </a:r>
            <a:r>
              <a:rPr lang="en-US" sz="2000" b="0" i="1" dirty="0" smtClean="0">
                <a:solidFill>
                  <a:prstClr val="white"/>
                </a:solidFill>
                <a:latin typeface="Arial" panose="020B0604020202020204" pitchFamily="34" charset="0"/>
                <a:cs typeface="Arial" panose="020B0604020202020204" pitchFamily="34" charset="0"/>
              </a:rPr>
              <a:t> IST and By SMILE</a:t>
            </a:r>
            <a:endParaRPr lang="en-US" sz="2000" b="0" i="1" dirty="0">
              <a:solidFill>
                <a:prstClr val="white"/>
              </a:solidFill>
              <a:latin typeface="Arial" panose="020B0604020202020204" pitchFamily="34" charset="0"/>
              <a:cs typeface="Arial" panose="020B0604020202020204" pitchFamily="34" charset="0"/>
            </a:endParaRPr>
          </a:p>
        </p:txBody>
      </p:sp>
      <p:sp>
        <p:nvSpPr>
          <p:cNvPr id="2" name="TextBox 1"/>
          <p:cNvSpPr txBox="1"/>
          <p:nvPr/>
        </p:nvSpPr>
        <p:spPr>
          <a:xfrm>
            <a:off x="990599" y="1012995"/>
            <a:ext cx="1074243" cy="523220"/>
          </a:xfrm>
          <a:prstGeom prst="rect">
            <a:avLst/>
          </a:prstGeom>
          <a:noFill/>
        </p:spPr>
        <p:txBody>
          <a:bodyPr wrap="square" rtlCol="0">
            <a:spAutoFit/>
          </a:bodyPr>
          <a:lstStyle/>
          <a:p>
            <a:pPr algn="ctr"/>
            <a:r>
              <a:rPr lang="en-US" sz="1400" b="0" dirty="0" smtClean="0">
                <a:solidFill>
                  <a:srgbClr val="00A0E2"/>
                </a:solidFill>
              </a:rPr>
              <a:t>Uniformly Sampled</a:t>
            </a:r>
            <a:endParaRPr lang="en-US" sz="1400" b="0" dirty="0">
              <a:solidFill>
                <a:srgbClr val="00A0E2"/>
              </a:solidFill>
            </a:endParaRPr>
          </a:p>
        </p:txBody>
      </p:sp>
      <p:sp>
        <p:nvSpPr>
          <p:cNvPr id="5" name="TextBox 4"/>
          <p:cNvSpPr txBox="1"/>
          <p:nvPr/>
        </p:nvSpPr>
        <p:spPr>
          <a:xfrm>
            <a:off x="2209800" y="1120717"/>
            <a:ext cx="990600" cy="307777"/>
          </a:xfrm>
          <a:prstGeom prst="rect">
            <a:avLst/>
          </a:prstGeom>
          <a:noFill/>
        </p:spPr>
        <p:txBody>
          <a:bodyPr wrap="square" rtlCol="0">
            <a:spAutoFit/>
          </a:bodyPr>
          <a:lstStyle/>
          <a:p>
            <a:pPr algn="ctr"/>
            <a:r>
              <a:rPr lang="en-US" sz="1400" b="0" dirty="0" smtClean="0">
                <a:solidFill>
                  <a:srgbClr val="FFC0CB"/>
                </a:solidFill>
              </a:rPr>
              <a:t>NUS IST</a:t>
            </a:r>
            <a:endParaRPr lang="en-US" sz="1400" b="0" dirty="0">
              <a:solidFill>
                <a:srgbClr val="FFC0CB"/>
              </a:solidFill>
            </a:endParaRPr>
          </a:p>
        </p:txBody>
      </p:sp>
      <p:sp>
        <p:nvSpPr>
          <p:cNvPr id="7" name="TextBox 6"/>
          <p:cNvSpPr txBox="1"/>
          <p:nvPr/>
        </p:nvSpPr>
        <p:spPr>
          <a:xfrm>
            <a:off x="3318257" y="1120717"/>
            <a:ext cx="1101343" cy="307777"/>
          </a:xfrm>
          <a:prstGeom prst="rect">
            <a:avLst/>
          </a:prstGeom>
          <a:noFill/>
        </p:spPr>
        <p:txBody>
          <a:bodyPr wrap="square" rtlCol="0">
            <a:spAutoFit/>
          </a:bodyPr>
          <a:lstStyle/>
          <a:p>
            <a:pPr algn="ctr"/>
            <a:r>
              <a:rPr lang="en-US" sz="1400" b="0" dirty="0" smtClean="0">
                <a:solidFill>
                  <a:srgbClr val="FFAF00"/>
                </a:solidFill>
              </a:rPr>
              <a:t>NUS RIST</a:t>
            </a:r>
            <a:endParaRPr lang="en-US" sz="1400" b="0" dirty="0">
              <a:solidFill>
                <a:srgbClr val="FFAF00"/>
              </a:solidFill>
            </a:endParaRPr>
          </a:p>
        </p:txBody>
      </p:sp>
      <p:sp>
        <p:nvSpPr>
          <p:cNvPr id="9" name="TextBox 8"/>
          <p:cNvSpPr txBox="1"/>
          <p:nvPr/>
        </p:nvSpPr>
        <p:spPr>
          <a:xfrm>
            <a:off x="4343400" y="1012995"/>
            <a:ext cx="1371600" cy="523220"/>
          </a:xfrm>
          <a:prstGeom prst="rect">
            <a:avLst/>
          </a:prstGeom>
          <a:noFill/>
        </p:spPr>
        <p:txBody>
          <a:bodyPr wrap="square" rtlCol="0">
            <a:spAutoFit/>
          </a:bodyPr>
          <a:lstStyle/>
          <a:p>
            <a:pPr algn="ctr"/>
            <a:r>
              <a:rPr lang="en-US" sz="1400" b="0" dirty="0" smtClean="0">
                <a:solidFill>
                  <a:srgbClr val="00FFFF"/>
                </a:solidFill>
              </a:rPr>
              <a:t>NUS IST + Extrapolation</a:t>
            </a:r>
            <a:endParaRPr lang="en-US" sz="1400" b="0" dirty="0">
              <a:solidFill>
                <a:srgbClr val="00FFFF"/>
              </a:solidFill>
            </a:endParaRPr>
          </a:p>
        </p:txBody>
      </p:sp>
      <p:sp>
        <p:nvSpPr>
          <p:cNvPr id="10" name="TextBox 9"/>
          <p:cNvSpPr txBox="1"/>
          <p:nvPr/>
        </p:nvSpPr>
        <p:spPr>
          <a:xfrm>
            <a:off x="5528853" y="1012995"/>
            <a:ext cx="1371600" cy="523220"/>
          </a:xfrm>
          <a:prstGeom prst="rect">
            <a:avLst/>
          </a:prstGeom>
          <a:noFill/>
        </p:spPr>
        <p:txBody>
          <a:bodyPr wrap="square" rtlCol="0">
            <a:spAutoFit/>
          </a:bodyPr>
          <a:lstStyle/>
          <a:p>
            <a:pPr algn="ctr"/>
            <a:r>
              <a:rPr lang="en-US" sz="1400" b="0" dirty="0" smtClean="0">
                <a:solidFill>
                  <a:srgbClr val="EE82EE"/>
                </a:solidFill>
              </a:rPr>
              <a:t>NUS RIST + Extrapolation</a:t>
            </a:r>
            <a:endParaRPr lang="en-US" sz="1400" b="0" dirty="0">
              <a:solidFill>
                <a:srgbClr val="EE82EE"/>
              </a:solidFill>
            </a:endParaRPr>
          </a:p>
        </p:txBody>
      </p:sp>
      <p:sp>
        <p:nvSpPr>
          <p:cNvPr id="11" name="TextBox 10"/>
          <p:cNvSpPr txBox="1"/>
          <p:nvPr/>
        </p:nvSpPr>
        <p:spPr>
          <a:xfrm>
            <a:off x="6705600" y="1012995"/>
            <a:ext cx="1371600" cy="523220"/>
          </a:xfrm>
          <a:prstGeom prst="rect">
            <a:avLst/>
          </a:prstGeom>
          <a:noFill/>
        </p:spPr>
        <p:txBody>
          <a:bodyPr wrap="square" rtlCol="0">
            <a:spAutoFit/>
          </a:bodyPr>
          <a:lstStyle/>
          <a:p>
            <a:pPr algn="ctr"/>
            <a:r>
              <a:rPr lang="en-US" sz="1400" b="0" dirty="0" smtClean="0">
                <a:solidFill>
                  <a:srgbClr val="9932CC"/>
                </a:solidFill>
              </a:rPr>
              <a:t>NUS SMILE + Extrapolation</a:t>
            </a:r>
            <a:endParaRPr lang="en-US" sz="1400" b="0" dirty="0">
              <a:solidFill>
                <a:srgbClr val="9932CC"/>
              </a:solidFill>
            </a:endParaRPr>
          </a:p>
        </p:txBody>
      </p:sp>
    </p:spTree>
    <p:extLst>
      <p:ext uri="{BB962C8B-B14F-4D97-AF65-F5344CB8AC3E}">
        <p14:creationId xmlns:p14="http://schemas.microsoft.com/office/powerpoint/2010/main" val="11582005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238125" y="1487299"/>
            <a:ext cx="8667750"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1400" dirty="0">
                <a:solidFill>
                  <a:prstClr val="white"/>
                </a:solidFill>
                <a:latin typeface="Courier New" pitchFamily="49" charset="0"/>
              </a:rPr>
              <a:t>#!/</a:t>
            </a:r>
            <a:r>
              <a:rPr lang="en-US" sz="1400" dirty="0" smtClean="0">
                <a:solidFill>
                  <a:prstClr val="white"/>
                </a:solidFill>
                <a:latin typeface="Courier New" pitchFamily="49" charset="0"/>
              </a:rPr>
              <a:t>bin/</a:t>
            </a:r>
            <a:r>
              <a:rPr lang="en-US" sz="1400" dirty="0" err="1" smtClean="0">
                <a:solidFill>
                  <a:prstClr val="white"/>
                </a:solidFill>
                <a:latin typeface="Courier New" pitchFamily="49" charset="0"/>
              </a:rPr>
              <a:t>csh</a:t>
            </a:r>
            <a:endParaRPr lang="en-US" sz="1400" dirty="0">
              <a:solidFill>
                <a:prstClr val="white"/>
              </a:solidFill>
              <a:latin typeface="Courier New" pitchFamily="49" charset="0"/>
            </a:endParaRPr>
          </a:p>
          <a:p>
            <a:pPr eaLnBrk="1" hangingPunct="1"/>
            <a:endParaRPr lang="en-US" sz="8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xyz2pipe -in fid/test%03d.fid -x -verb </a:t>
            </a:r>
            <a:r>
              <a:rPr lang="en-US" sz="1400" dirty="0" smtClean="0">
                <a:solidFill>
                  <a:prstClr val="white"/>
                </a:solidFill>
                <a:latin typeface="Courier New" pitchFamily="49" charset="0"/>
              </a:rPr>
              <a:t>             \  </a:t>
            </a:r>
            <a:r>
              <a:rPr lang="en-US" sz="1400" b="0" i="1" dirty="0" smtClean="0">
                <a:solidFill>
                  <a:prstClr val="white"/>
                </a:solidFill>
                <a:latin typeface="Arial" panose="020B0604020202020204" pitchFamily="34" charset="0"/>
                <a:cs typeface="Arial" panose="020B0604020202020204" pitchFamily="34" charset="0"/>
              </a:rPr>
              <a:t>Read vectors from X-Axis</a:t>
            </a:r>
            <a:endParaRPr lang="en-US" sz="1400" b="0" i="1" dirty="0">
              <a:solidFill>
                <a:prstClr val="white"/>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SOL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Solvent Subtraction</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2 -c </a:t>
            </a:r>
            <a:r>
              <a:rPr lang="en-US" sz="1400" dirty="0">
                <a:solidFill>
                  <a:srgbClr val="00B0F0"/>
                </a:solidFill>
                <a:latin typeface="Courier New" pitchFamily="49" charset="0"/>
              </a:rPr>
              <a:t>0.5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Window and First Point Scale</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Zero Fill</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Fourier Transform</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43.0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Phase Correction</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EXT –x1 </a:t>
            </a:r>
            <a:r>
              <a:rPr lang="en-US" sz="1400" dirty="0">
                <a:solidFill>
                  <a:srgbClr val="00B0F0"/>
                </a:solidFill>
                <a:latin typeface="Courier New" pitchFamily="49" charset="0"/>
              </a:rPr>
              <a:t>10.5ppm</a:t>
            </a:r>
            <a:r>
              <a:rPr lang="en-US" sz="1400" dirty="0">
                <a:solidFill>
                  <a:prstClr val="white"/>
                </a:solidFill>
                <a:latin typeface="Courier New" pitchFamily="49" charset="0"/>
              </a:rPr>
              <a:t> –</a:t>
            </a:r>
            <a:r>
              <a:rPr lang="en-US" sz="1400" dirty="0" err="1">
                <a:solidFill>
                  <a:prstClr val="white"/>
                </a:solidFill>
                <a:latin typeface="Courier New" pitchFamily="49" charset="0"/>
              </a:rPr>
              <a:t>xn</a:t>
            </a:r>
            <a:r>
              <a:rPr lang="en-US" sz="1400" dirty="0">
                <a:solidFill>
                  <a:prstClr val="white"/>
                </a:solidFill>
                <a:latin typeface="Courier New" pitchFamily="49" charset="0"/>
              </a:rPr>
              <a:t> </a:t>
            </a:r>
            <a:r>
              <a:rPr lang="en-US" sz="1400" dirty="0">
                <a:solidFill>
                  <a:srgbClr val="00B0F0"/>
                </a:solidFill>
                <a:latin typeface="Courier New" pitchFamily="49" charset="0"/>
              </a:rPr>
              <a:t>5.7ppm</a:t>
            </a:r>
            <a:r>
              <a:rPr lang="en-US" sz="1400" dirty="0">
                <a:solidFill>
                  <a:prstClr val="white"/>
                </a:solidFill>
                <a:latin typeface="Courier New" pitchFamily="49" charset="0"/>
              </a:rPr>
              <a:t> -</a:t>
            </a:r>
            <a:r>
              <a:rPr lang="en-US" sz="1400" dirty="0" err="1">
                <a:solidFill>
                  <a:prstClr val="white"/>
                </a:solidFill>
                <a:latin typeface="Courier New" pitchFamily="49" charset="0"/>
              </a:rPr>
              <a:t>sw</a:t>
            </a:r>
            <a:r>
              <a:rPr lang="en-US" sz="1400" dirty="0">
                <a:solidFill>
                  <a:prstClr val="white"/>
                </a:solidFill>
                <a:latin typeface="Courier New" pitchFamily="49" charset="0"/>
              </a:rPr>
              <a:t>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Extract PPM Range</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a:t>
            </a:r>
            <a:r>
              <a:rPr lang="en-US" sz="1400" dirty="0" smtClean="0">
                <a:solidFill>
                  <a:prstClr val="white"/>
                </a:solidFill>
                <a:latin typeface="Courier New" pitchFamily="49" charset="0"/>
              </a:rPr>
              <a:t>\  </a:t>
            </a:r>
            <a:r>
              <a:rPr lang="en-US" sz="1400" b="0" i="1" dirty="0" smtClean="0">
                <a:solidFill>
                  <a:prstClr val="white"/>
                </a:solidFill>
                <a:latin typeface="Arial" panose="020B0604020202020204" pitchFamily="34" charset="0"/>
                <a:cs typeface="Arial" panose="020B0604020202020204" pitchFamily="34" charset="0"/>
              </a:rPr>
              <a:t>X/Y </a:t>
            </a:r>
            <a:r>
              <a:rPr lang="en-US" sz="1400" b="0" i="1" dirty="0">
                <a:solidFill>
                  <a:prstClr val="white"/>
                </a:solidFill>
                <a:latin typeface="Arial" panose="020B0604020202020204" pitchFamily="34" charset="0"/>
                <a:cs typeface="Arial" panose="020B0604020202020204" pitchFamily="34" charset="0"/>
              </a:rPr>
              <a:t>Transpose</a:t>
            </a:r>
            <a:endParaRPr lang="en-US" sz="14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1.0</a:t>
            </a:r>
            <a:r>
              <a:rPr lang="en-US" sz="1400" dirty="0">
                <a:solidFill>
                  <a:prstClr val="white"/>
                </a:solidFill>
                <a:latin typeface="Courier New" pitchFamily="49" charset="0"/>
              </a:rPr>
              <a:t>  </a:t>
            </a:r>
            <a:r>
              <a:rPr lang="en-US" sz="1400" dirty="0" smtClean="0">
                <a:solidFill>
                  <a:prstClr val="white"/>
                </a:solidFill>
                <a:latin typeface="Courier New" pitchFamily="49" charset="0"/>
              </a:rPr>
              <a:t>\   </a:t>
            </a:r>
            <a:r>
              <a:rPr lang="en-US" sz="1400" b="0" i="1" dirty="0" smtClean="0">
                <a:solidFill>
                  <a:srgbClr val="00B050"/>
                </a:solidFill>
                <a:latin typeface="Arial" panose="020B0604020202020204" pitchFamily="34" charset="0"/>
                <a:cs typeface="Arial" panose="020B0604020202020204" pitchFamily="34" charset="0"/>
              </a:rPr>
              <a:t>Window </a:t>
            </a:r>
            <a:r>
              <a:rPr lang="en-US" sz="1400" b="0" i="1" dirty="0">
                <a:solidFill>
                  <a:srgbClr val="00B050"/>
                </a:solidFill>
                <a:latin typeface="Arial" panose="020B0604020202020204" pitchFamily="34" charset="0"/>
                <a:cs typeface="Arial" panose="020B0604020202020204" pitchFamily="34" charset="0"/>
              </a:rPr>
              <a:t>and First Point Scale</a:t>
            </a:r>
            <a:endParaRPr lang="en-US" sz="1400" dirty="0">
              <a:solidFill>
                <a:srgbClr val="00B050"/>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a:t>
            </a:r>
            <a:r>
              <a:rPr lang="en-US" sz="1400" dirty="0" smtClean="0">
                <a:solidFill>
                  <a:prstClr val="white"/>
                </a:solidFill>
                <a:latin typeface="Courier New" pitchFamily="49" charset="0"/>
              </a:rPr>
              <a:t>\   </a:t>
            </a:r>
            <a:r>
              <a:rPr lang="en-US" sz="1400" b="0" i="1" dirty="0" smtClean="0">
                <a:solidFill>
                  <a:srgbClr val="00B050"/>
                </a:solidFill>
                <a:latin typeface="Arial" panose="020B0604020202020204" pitchFamily="34" charset="0"/>
                <a:cs typeface="Arial" panose="020B0604020202020204" pitchFamily="34" charset="0"/>
              </a:rPr>
              <a:t>Zero </a:t>
            </a:r>
            <a:r>
              <a:rPr lang="en-US" sz="1400" b="0" i="1" dirty="0">
                <a:solidFill>
                  <a:srgbClr val="00B050"/>
                </a:solidFill>
                <a:latin typeface="Arial" panose="020B0604020202020204" pitchFamily="34" charset="0"/>
                <a:cs typeface="Arial" panose="020B0604020202020204" pitchFamily="34" charset="0"/>
              </a:rPr>
              <a:t>Fill</a:t>
            </a:r>
            <a:endParaRPr lang="en-US" sz="1400" dirty="0">
              <a:solidFill>
                <a:srgbClr val="00B050"/>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a:t>
            </a:r>
            <a:r>
              <a:rPr lang="en-US" sz="1400" dirty="0" smtClean="0">
                <a:solidFill>
                  <a:prstClr val="white"/>
                </a:solidFill>
                <a:latin typeface="Courier New" pitchFamily="49" charset="0"/>
              </a:rPr>
              <a:t>\   </a:t>
            </a:r>
            <a:r>
              <a:rPr lang="en-US" sz="1400" b="0" i="1" dirty="0" smtClean="0">
                <a:solidFill>
                  <a:srgbClr val="00B050"/>
                </a:solidFill>
                <a:latin typeface="Arial" panose="020B0604020202020204" pitchFamily="34" charset="0"/>
                <a:cs typeface="Arial" panose="020B0604020202020204" pitchFamily="34" charset="0"/>
              </a:rPr>
              <a:t>Fourier </a:t>
            </a:r>
            <a:r>
              <a:rPr lang="en-US" sz="1400" b="0" i="1" dirty="0">
                <a:solidFill>
                  <a:srgbClr val="00B050"/>
                </a:solidFill>
                <a:latin typeface="Arial" panose="020B0604020202020204" pitchFamily="34" charset="0"/>
                <a:cs typeface="Arial" panose="020B0604020202020204" pitchFamily="34" charset="0"/>
              </a:rPr>
              <a:t>Transform</a:t>
            </a:r>
            <a:endParaRPr lang="en-US" sz="1400" dirty="0">
              <a:solidFill>
                <a:srgbClr val="00B050"/>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-90.0 </a:t>
            </a:r>
            <a:r>
              <a:rPr lang="en-US" sz="1400" dirty="0">
                <a:solidFill>
                  <a:prstClr val="white"/>
                </a:solidFill>
                <a:latin typeface="Courier New" pitchFamily="49" charset="0"/>
              </a:rPr>
              <a:t>-p1 </a:t>
            </a:r>
            <a:r>
              <a:rPr lang="en-US" sz="1400" dirty="0">
                <a:solidFill>
                  <a:srgbClr val="00B0F0"/>
                </a:solidFill>
                <a:latin typeface="Courier New" pitchFamily="49" charset="0"/>
              </a:rPr>
              <a:t>180.0</a:t>
            </a:r>
            <a:r>
              <a:rPr lang="en-US" sz="1400" dirty="0">
                <a:solidFill>
                  <a:prstClr val="white"/>
                </a:solidFill>
                <a:latin typeface="Courier New" pitchFamily="49" charset="0"/>
              </a:rPr>
              <a:t> -di           </a:t>
            </a:r>
            <a:r>
              <a:rPr lang="en-US" sz="1400" dirty="0" smtClean="0">
                <a:solidFill>
                  <a:prstClr val="white"/>
                </a:solidFill>
                <a:latin typeface="Courier New" pitchFamily="49" charset="0"/>
              </a:rPr>
              <a:t>\   </a:t>
            </a:r>
            <a:r>
              <a:rPr lang="en-US" sz="1400" b="0" i="1" dirty="0" smtClean="0">
                <a:solidFill>
                  <a:srgbClr val="00B050"/>
                </a:solidFill>
                <a:latin typeface="Arial" panose="020B0604020202020204" pitchFamily="34" charset="0"/>
                <a:cs typeface="Arial" panose="020B0604020202020204" pitchFamily="34" charset="0"/>
              </a:rPr>
              <a:t>Phase </a:t>
            </a:r>
            <a:r>
              <a:rPr lang="en-US" sz="1400" b="0" i="1" dirty="0">
                <a:solidFill>
                  <a:srgbClr val="00B050"/>
                </a:solidFill>
                <a:latin typeface="Arial" panose="020B0604020202020204" pitchFamily="34" charset="0"/>
                <a:cs typeface="Arial" panose="020B0604020202020204" pitchFamily="34" charset="0"/>
              </a:rPr>
              <a:t>Correction</a:t>
            </a:r>
            <a:endParaRPr lang="en-US" sz="1400" dirty="0">
              <a:solidFill>
                <a:srgbClr val="00B050"/>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a:t>
            </a:r>
            <a:r>
              <a:rPr lang="en-US" sz="1400" dirty="0" smtClean="0">
                <a:solidFill>
                  <a:prstClr val="white"/>
                </a:solidFill>
                <a:latin typeface="Courier New" pitchFamily="49" charset="0"/>
              </a:rPr>
              <a:t>\  </a:t>
            </a:r>
            <a:r>
              <a:rPr lang="en-US" sz="1400" b="0" i="1" dirty="0" smtClean="0">
                <a:solidFill>
                  <a:prstClr val="white"/>
                </a:solidFill>
                <a:latin typeface="Arial" panose="020B0604020202020204" pitchFamily="34" charset="0"/>
                <a:cs typeface="Arial" panose="020B0604020202020204" pitchFamily="34" charset="0"/>
              </a:rPr>
              <a:t>X/Y </a:t>
            </a:r>
            <a:r>
              <a:rPr lang="en-US" sz="1400" b="0" i="1" dirty="0">
                <a:solidFill>
                  <a:prstClr val="white"/>
                </a:solidFill>
                <a:latin typeface="Arial" panose="020B0604020202020204" pitchFamily="34" charset="0"/>
                <a:cs typeface="Arial" panose="020B0604020202020204" pitchFamily="34" charset="0"/>
              </a:rPr>
              <a:t>Transpose</a:t>
            </a:r>
            <a:endParaRPr lang="en-US" sz="14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POLY -auto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Baseline Correction</a:t>
            </a:r>
            <a:endParaRPr lang="en-US" sz="1400" dirty="0">
              <a:solidFill>
                <a:srgbClr val="FFFF00"/>
              </a:solidFill>
              <a:latin typeface="Courier New" pitchFamily="49" charset="0"/>
            </a:endParaRPr>
          </a:p>
          <a:p>
            <a:pPr eaLnBrk="1" hangingPunct="1">
              <a:spcBef>
                <a:spcPct val="0"/>
              </a:spcBef>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a:t>
            </a:r>
            <a:r>
              <a:rPr lang="en-US" sz="1400" dirty="0" smtClean="0">
                <a:solidFill>
                  <a:prstClr val="white"/>
                </a:solidFill>
                <a:latin typeface="Courier New" pitchFamily="49" charset="0"/>
              </a:rPr>
              <a:t>–x                     </a:t>
            </a:r>
            <a:r>
              <a:rPr lang="en-US" sz="1400" b="0" i="1" dirty="0" smtClean="0">
                <a:solidFill>
                  <a:prstClr val="white"/>
                </a:solidFill>
                <a:latin typeface="Arial" panose="020B0604020202020204" pitchFamily="34" charset="0"/>
                <a:cs typeface="Arial" panose="020B0604020202020204" pitchFamily="34" charset="0"/>
              </a:rPr>
              <a:t>Write </a:t>
            </a:r>
            <a:r>
              <a:rPr lang="en-US" sz="1400" b="0" i="1" dirty="0">
                <a:solidFill>
                  <a:prstClr val="white"/>
                </a:solidFill>
                <a:latin typeface="Arial" panose="020B0604020202020204" pitchFamily="34" charset="0"/>
                <a:cs typeface="Arial" panose="020B0604020202020204" pitchFamily="34" charset="0"/>
              </a:rPr>
              <a:t>vectors </a:t>
            </a:r>
            <a:r>
              <a:rPr lang="en-US" sz="1400" b="0" i="1" dirty="0" smtClean="0">
                <a:solidFill>
                  <a:prstClr val="white"/>
                </a:solidFill>
                <a:latin typeface="Arial" panose="020B0604020202020204" pitchFamily="34" charset="0"/>
                <a:cs typeface="Arial" panose="020B0604020202020204" pitchFamily="34" charset="0"/>
              </a:rPr>
              <a:t>to </a:t>
            </a:r>
            <a:r>
              <a:rPr lang="en-US" sz="1400" b="0" i="1" dirty="0">
                <a:solidFill>
                  <a:prstClr val="white"/>
                </a:solidFill>
                <a:latin typeface="Arial" panose="020B0604020202020204" pitchFamily="34" charset="0"/>
                <a:cs typeface="Arial" panose="020B0604020202020204" pitchFamily="34" charset="0"/>
              </a:rPr>
              <a:t>X-Axis</a:t>
            </a:r>
            <a:endParaRPr lang="en-US" sz="1400" dirty="0">
              <a:solidFill>
                <a:prstClr val="white"/>
              </a:solidFill>
              <a:latin typeface="Courier New" pitchFamily="49" charset="0"/>
            </a:endParaRPr>
          </a:p>
          <a:p>
            <a:pPr eaLnBrk="1" hangingPunct="1">
              <a:spcBef>
                <a:spcPct val="0"/>
              </a:spcBef>
            </a:pPr>
            <a:endParaRPr lang="en-US" sz="14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xyz2pipe -in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/test%03d.ft2 -z -verb               </a:t>
            </a:r>
            <a:r>
              <a:rPr lang="en-US" sz="1400" dirty="0" smtClean="0">
                <a:solidFill>
                  <a:prstClr val="white"/>
                </a:solidFill>
                <a:latin typeface="Courier New" pitchFamily="49" charset="0"/>
              </a:rPr>
              <a:t>\  </a:t>
            </a:r>
            <a:r>
              <a:rPr lang="en-US" sz="1400" b="0" i="1" dirty="0" smtClean="0">
                <a:solidFill>
                  <a:prstClr val="white"/>
                </a:solidFill>
                <a:latin typeface="Arial" panose="020B0604020202020204" pitchFamily="34" charset="0"/>
                <a:cs typeface="Arial" panose="020B0604020202020204" pitchFamily="34" charset="0"/>
              </a:rPr>
              <a:t>Read </a:t>
            </a:r>
            <a:r>
              <a:rPr lang="en-US" sz="1400" b="0" i="1" dirty="0">
                <a:solidFill>
                  <a:prstClr val="white"/>
                </a:solidFill>
                <a:latin typeface="Arial" panose="020B0604020202020204" pitchFamily="34" charset="0"/>
                <a:cs typeface="Arial" panose="020B0604020202020204" pitchFamily="34" charset="0"/>
              </a:rPr>
              <a:t>vectors from </a:t>
            </a:r>
            <a:r>
              <a:rPr lang="en-US" sz="1400" b="0" i="1" dirty="0" smtClean="0">
                <a:solidFill>
                  <a:prstClr val="white"/>
                </a:solidFill>
                <a:latin typeface="Arial" panose="020B0604020202020204" pitchFamily="34" charset="0"/>
                <a:cs typeface="Arial" panose="020B0604020202020204" pitchFamily="34" charset="0"/>
              </a:rPr>
              <a:t>Z-Axis</a:t>
            </a:r>
            <a:endParaRPr lang="en-US" sz="14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0.5</a:t>
            </a:r>
            <a:r>
              <a:rPr lang="en-US" sz="1400" dirty="0">
                <a:solidFill>
                  <a:prstClr val="white"/>
                </a:solidFill>
                <a:latin typeface="Courier New" pitchFamily="49" charset="0"/>
              </a:rPr>
              <a:t>  </a:t>
            </a:r>
            <a:r>
              <a:rPr lang="en-US" sz="1400" dirty="0" smtClean="0">
                <a:solidFill>
                  <a:prstClr val="white"/>
                </a:solidFill>
                <a:latin typeface="Courier New" pitchFamily="49" charset="0"/>
              </a:rPr>
              <a:t>\   </a:t>
            </a:r>
            <a:r>
              <a:rPr lang="en-US" sz="1400" b="0" i="1" dirty="0" smtClean="0">
                <a:solidFill>
                  <a:srgbClr val="703DF1"/>
                </a:solidFill>
                <a:latin typeface="Arial" panose="020B0604020202020204" pitchFamily="34" charset="0"/>
                <a:cs typeface="Arial" panose="020B0604020202020204" pitchFamily="34" charset="0"/>
              </a:rPr>
              <a:t>Window </a:t>
            </a:r>
            <a:r>
              <a:rPr lang="en-US" sz="1400" b="0" i="1" dirty="0">
                <a:solidFill>
                  <a:srgbClr val="703DF1"/>
                </a:solidFill>
                <a:latin typeface="Arial" panose="020B0604020202020204" pitchFamily="34" charset="0"/>
                <a:cs typeface="Arial" panose="020B0604020202020204" pitchFamily="34" charset="0"/>
              </a:rPr>
              <a:t>and First Point Scale</a:t>
            </a:r>
            <a:endParaRPr lang="en-US" sz="1400" dirty="0">
              <a:solidFill>
                <a:srgbClr val="703DF1"/>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a:t>
            </a:r>
            <a:r>
              <a:rPr lang="en-US" sz="1400" dirty="0" smtClean="0">
                <a:solidFill>
                  <a:prstClr val="white"/>
                </a:solidFill>
                <a:latin typeface="Courier New" pitchFamily="49" charset="0"/>
              </a:rPr>
              <a:t>\   </a:t>
            </a:r>
            <a:r>
              <a:rPr lang="en-US" sz="1400" b="0" i="1" dirty="0" smtClean="0">
                <a:solidFill>
                  <a:srgbClr val="703DF1"/>
                </a:solidFill>
                <a:latin typeface="Arial" panose="020B0604020202020204" pitchFamily="34" charset="0"/>
                <a:cs typeface="Arial" panose="020B0604020202020204" pitchFamily="34" charset="0"/>
              </a:rPr>
              <a:t>Zero </a:t>
            </a:r>
            <a:r>
              <a:rPr lang="en-US" sz="1400" b="0" i="1" dirty="0">
                <a:solidFill>
                  <a:srgbClr val="703DF1"/>
                </a:solidFill>
                <a:latin typeface="Arial" panose="020B0604020202020204" pitchFamily="34" charset="0"/>
                <a:cs typeface="Arial" panose="020B0604020202020204" pitchFamily="34" charset="0"/>
              </a:rPr>
              <a:t>Fill</a:t>
            </a:r>
            <a:endParaRPr lang="en-US" sz="1400" dirty="0">
              <a:solidFill>
                <a:srgbClr val="703DF1"/>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a:t>
            </a:r>
            <a:r>
              <a:rPr lang="en-US" sz="1400" dirty="0" smtClean="0">
                <a:solidFill>
                  <a:prstClr val="white"/>
                </a:solidFill>
                <a:latin typeface="Courier New" pitchFamily="49" charset="0"/>
              </a:rPr>
              <a:t>\</a:t>
            </a:r>
            <a:r>
              <a:rPr lang="en-US" sz="1400" b="0" i="1" dirty="0">
                <a:solidFill>
                  <a:srgbClr val="FFFF00"/>
                </a:solidFill>
                <a:latin typeface="Arial" panose="020B0604020202020204" pitchFamily="34" charset="0"/>
                <a:cs typeface="Arial" panose="020B0604020202020204" pitchFamily="34" charset="0"/>
              </a:rPr>
              <a:t> </a:t>
            </a:r>
            <a:r>
              <a:rPr lang="en-US" sz="1400" b="0" i="1" dirty="0" smtClean="0">
                <a:solidFill>
                  <a:srgbClr val="FFFF00"/>
                </a:solidFill>
                <a:latin typeface="Arial" panose="020B0604020202020204" pitchFamily="34" charset="0"/>
                <a:cs typeface="Arial" panose="020B0604020202020204" pitchFamily="34" charset="0"/>
              </a:rPr>
              <a:t>     </a:t>
            </a:r>
            <a:r>
              <a:rPr lang="en-US" sz="1400" b="0" i="1" dirty="0" smtClean="0">
                <a:solidFill>
                  <a:srgbClr val="703DF1"/>
                </a:solidFill>
                <a:latin typeface="Arial" panose="020B0604020202020204" pitchFamily="34" charset="0"/>
                <a:cs typeface="Arial" panose="020B0604020202020204" pitchFamily="34" charset="0"/>
              </a:rPr>
              <a:t>Fourier </a:t>
            </a:r>
            <a:r>
              <a:rPr lang="en-US" sz="1400" b="0" i="1" dirty="0">
                <a:solidFill>
                  <a:srgbClr val="703DF1"/>
                </a:solidFill>
                <a:latin typeface="Arial" panose="020B0604020202020204" pitchFamily="34" charset="0"/>
                <a:cs typeface="Arial" panose="020B0604020202020204" pitchFamily="34" charset="0"/>
              </a:rPr>
              <a:t>Transform</a:t>
            </a:r>
            <a:endParaRPr lang="en-US" sz="1400" dirty="0">
              <a:solidFill>
                <a:srgbClr val="703DF1"/>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0.0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a:t>
            </a:r>
            <a:r>
              <a:rPr lang="en-US" sz="1400" dirty="0" smtClean="0">
                <a:solidFill>
                  <a:prstClr val="white"/>
                </a:solidFill>
                <a:latin typeface="Courier New" pitchFamily="49" charset="0"/>
              </a:rPr>
              <a:t>\   </a:t>
            </a:r>
            <a:r>
              <a:rPr lang="en-US" sz="1400" b="0" i="1" dirty="0" smtClean="0">
                <a:solidFill>
                  <a:srgbClr val="703DF1"/>
                </a:solidFill>
                <a:latin typeface="Arial" panose="020B0604020202020204" pitchFamily="34" charset="0"/>
                <a:cs typeface="Arial" panose="020B0604020202020204" pitchFamily="34" charset="0"/>
              </a:rPr>
              <a:t>Phase </a:t>
            </a:r>
            <a:r>
              <a:rPr lang="en-US" sz="1400" b="0" i="1" dirty="0">
                <a:solidFill>
                  <a:srgbClr val="703DF1"/>
                </a:solidFill>
                <a:latin typeface="Arial" panose="020B0604020202020204" pitchFamily="34" charset="0"/>
                <a:cs typeface="Arial" panose="020B0604020202020204" pitchFamily="34" charset="0"/>
              </a:rPr>
              <a:t>Correction</a:t>
            </a:r>
            <a:endParaRPr lang="en-US" sz="1400" dirty="0">
              <a:solidFill>
                <a:srgbClr val="703DF1"/>
              </a:solidFill>
              <a:latin typeface="Courier New" pitchFamily="49" charset="0"/>
            </a:endParaRPr>
          </a:p>
          <a:p>
            <a:pPr eaLnBrk="1" hangingPunct="1">
              <a:spcBef>
                <a:spcPct val="0"/>
              </a:spcBef>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/test%03d.ft3 -z </a:t>
            </a:r>
            <a:r>
              <a:rPr lang="en-US" sz="1400" dirty="0" smtClean="0">
                <a:solidFill>
                  <a:prstClr val="white"/>
                </a:solidFill>
                <a:latin typeface="Courier New" pitchFamily="49" charset="0"/>
              </a:rPr>
              <a:t>                    </a:t>
            </a:r>
            <a:r>
              <a:rPr lang="en-US" sz="1400" b="0" i="1" dirty="0" smtClean="0">
                <a:solidFill>
                  <a:prstClr val="white"/>
                </a:solidFill>
                <a:latin typeface="Arial" panose="020B0604020202020204" pitchFamily="34" charset="0"/>
                <a:cs typeface="Arial" panose="020B0604020202020204" pitchFamily="34" charset="0"/>
              </a:rPr>
              <a:t>Write </a:t>
            </a:r>
            <a:r>
              <a:rPr lang="en-US" sz="1400" b="0" i="1" dirty="0">
                <a:solidFill>
                  <a:prstClr val="white"/>
                </a:solidFill>
                <a:latin typeface="Arial" panose="020B0604020202020204" pitchFamily="34" charset="0"/>
                <a:cs typeface="Arial" panose="020B0604020202020204" pitchFamily="34" charset="0"/>
              </a:rPr>
              <a:t>vectors to </a:t>
            </a:r>
            <a:r>
              <a:rPr lang="en-US" sz="1400" b="0" i="1" dirty="0" smtClean="0">
                <a:solidFill>
                  <a:prstClr val="white"/>
                </a:solidFill>
                <a:latin typeface="Arial" panose="020B0604020202020204" pitchFamily="34" charset="0"/>
                <a:cs typeface="Arial" panose="020B0604020202020204" pitchFamily="34" charset="0"/>
              </a:rPr>
              <a:t>Z-Axis</a:t>
            </a:r>
            <a:endParaRPr lang="en-US" sz="1400" dirty="0">
              <a:solidFill>
                <a:prstClr val="white"/>
              </a:solidFill>
              <a:latin typeface="Courier New" pitchFamily="49" charset="0"/>
            </a:endParaRPr>
          </a:p>
        </p:txBody>
      </p:sp>
      <p:sp>
        <p:nvSpPr>
          <p:cNvPr id="9" name="TextBox 8"/>
          <p:cNvSpPr txBox="1"/>
          <p:nvPr/>
        </p:nvSpPr>
        <p:spPr>
          <a:xfrm>
            <a:off x="76200" y="95214"/>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Typical </a:t>
            </a:r>
            <a:r>
              <a:rPr lang="en-US" sz="2800" b="0" i="1" dirty="0" err="1" smtClean="0">
                <a:solidFill>
                  <a:srgbClr val="00B0F0"/>
                </a:solidFill>
                <a:latin typeface="Arial" panose="020B0604020202020204" pitchFamily="34" charset="0"/>
                <a:cs typeface="Arial" panose="020B0604020202020204" pitchFamily="34" charset="0"/>
              </a:rPr>
              <a:t>NMRPipe</a:t>
            </a:r>
            <a:r>
              <a:rPr lang="en-US" sz="2800" b="0" i="1" dirty="0" smtClean="0">
                <a:solidFill>
                  <a:srgbClr val="00B0F0"/>
                </a:solidFill>
                <a:latin typeface="Arial" panose="020B0604020202020204" pitchFamily="34" charset="0"/>
                <a:cs typeface="Arial" panose="020B0604020202020204" pitchFamily="34" charset="0"/>
              </a:rPr>
              <a:t> 3D Spectral Processing Scheme</a:t>
            </a:r>
          </a:p>
        </p:txBody>
      </p:sp>
      <p:sp>
        <p:nvSpPr>
          <p:cNvPr id="2" name="TextBox 1"/>
          <p:cNvSpPr txBox="1"/>
          <p:nvPr/>
        </p:nvSpPr>
        <p:spPr>
          <a:xfrm>
            <a:off x="238125" y="679103"/>
            <a:ext cx="8601075" cy="692497"/>
          </a:xfrm>
          <a:prstGeom prst="rect">
            <a:avLst/>
          </a:prstGeom>
          <a:noFill/>
        </p:spPr>
        <p:txBody>
          <a:bodyPr wrap="square" rtlCol="0">
            <a:spAutoFit/>
          </a:bodyPr>
          <a:lstStyle/>
          <a:p>
            <a:pPr algn="ctr">
              <a:spcBef>
                <a:spcPts val="600"/>
              </a:spcBef>
            </a:pPr>
            <a:r>
              <a:rPr lang="en-US" b="0" i="1" dirty="0" smtClean="0">
                <a:solidFill>
                  <a:srgbClr val="00B0F0"/>
                </a:solidFill>
              </a:rPr>
              <a:t>Commonly Adjusted Parameters / </a:t>
            </a:r>
            <a:r>
              <a:rPr lang="en-US" b="0" i="1" dirty="0" smtClean="0">
                <a:solidFill>
                  <a:srgbClr val="FFFF00"/>
                </a:solidFill>
              </a:rPr>
              <a:t>X-Axis Processing </a:t>
            </a:r>
            <a:r>
              <a:rPr lang="en-US" b="0" i="1" dirty="0" smtClean="0">
                <a:solidFill>
                  <a:srgbClr val="00B0F0"/>
                </a:solidFill>
              </a:rPr>
              <a:t>/ </a:t>
            </a:r>
            <a:r>
              <a:rPr lang="en-US" b="0" i="1" dirty="0" smtClean="0">
                <a:solidFill>
                  <a:srgbClr val="00B050"/>
                </a:solidFill>
              </a:rPr>
              <a:t>Y-Axis Processing </a:t>
            </a:r>
            <a:r>
              <a:rPr lang="en-US" b="0" i="1" dirty="0" smtClean="0">
                <a:solidFill>
                  <a:srgbClr val="00B0F0"/>
                </a:solidFill>
              </a:rPr>
              <a:t>/ </a:t>
            </a:r>
            <a:r>
              <a:rPr lang="en-US" b="0" i="1" dirty="0" smtClean="0">
                <a:solidFill>
                  <a:srgbClr val="7948F2"/>
                </a:solidFill>
              </a:rPr>
              <a:t>Z-Axis Processing</a:t>
            </a:r>
          </a:p>
          <a:p>
            <a:pPr algn="ctr">
              <a:spcBef>
                <a:spcPts val="600"/>
              </a:spcBef>
            </a:pPr>
            <a:r>
              <a:rPr lang="en-US" sz="1800" b="0" i="1" dirty="0" smtClean="0">
                <a:solidFill>
                  <a:schemeClr val="bg1"/>
                </a:solidFill>
              </a:rPr>
              <a:t>The Script Provides Reproducible</a:t>
            </a:r>
            <a:r>
              <a:rPr lang="en-US" sz="1800" b="0" i="1" dirty="0">
                <a:solidFill>
                  <a:schemeClr val="bg1"/>
                </a:solidFill>
              </a:rPr>
              <a:t> </a:t>
            </a:r>
            <a:r>
              <a:rPr lang="en-US" sz="1800" b="0" i="1" dirty="0" smtClean="0">
                <a:solidFill>
                  <a:schemeClr val="bg1"/>
                </a:solidFill>
              </a:rPr>
              <a:t>Processing</a:t>
            </a:r>
            <a:endParaRPr lang="en-US" sz="1800" b="0" i="1" dirty="0">
              <a:solidFill>
                <a:schemeClr val="bg1"/>
              </a:solidFill>
            </a:endParaRPr>
          </a:p>
        </p:txBody>
      </p:sp>
    </p:spTree>
    <p:extLst>
      <p:ext uri="{BB962C8B-B14F-4D97-AF65-F5344CB8AC3E}">
        <p14:creationId xmlns:p14="http://schemas.microsoft.com/office/powerpoint/2010/main" val="2570905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prstClr val="white"/>
                </a:solidFill>
                <a:latin typeface="Courier New" pitchFamily="49" charset="0"/>
              </a:rPr>
              <a:t>basicFT3.com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yP0 -90 -yP1 180 </a:t>
            </a: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p:txBody>
      </p:sp>
    </p:spTree>
    <p:extLst>
      <p:ext uri="{BB962C8B-B14F-4D97-AF65-F5344CB8AC3E}">
        <p14:creationId xmlns:p14="http://schemas.microsoft.com/office/powerpoint/2010/main" val="2770055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prstClr val="white"/>
                </a:solidFill>
                <a:latin typeface="Courier New" pitchFamily="49" charset="0"/>
              </a:rPr>
              <a:t>basicFT3.com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a:t>
            </a:r>
            <a:r>
              <a:rPr lang="en-US" sz="2000" dirty="0" smtClean="0">
                <a:solidFill>
                  <a:prstClr val="white"/>
                </a:solidFill>
                <a:latin typeface="Courier New" pitchFamily="49" charset="0"/>
              </a:rPr>
              <a:t>180 </a:t>
            </a:r>
            <a:r>
              <a:rPr lang="en-US" sz="2000" dirty="0" smtClean="0">
                <a:solidFill>
                  <a:srgbClr val="FFFF00"/>
                </a:solidFill>
                <a:latin typeface="Courier New" pitchFamily="49" charset="0"/>
              </a:rPr>
              <a:t>–</a:t>
            </a:r>
            <a:r>
              <a:rPr lang="en-US" sz="2000" dirty="0" err="1" smtClean="0">
                <a:solidFill>
                  <a:srgbClr val="FFFF00"/>
                </a:solidFill>
                <a:latin typeface="Courier New" pitchFamily="49" charset="0"/>
              </a:rPr>
              <a:t>nusZF</a:t>
            </a:r>
            <a:r>
              <a:rPr lang="en-US" sz="2000" dirty="0" smtClean="0">
                <a:solidFill>
                  <a:srgbClr val="FFFF00"/>
                </a:solidFill>
                <a:latin typeface="Courier New" pitchFamily="49" charset="0"/>
              </a:rPr>
              <a:t> -</a:t>
            </a:r>
            <a:r>
              <a:rPr lang="en-US" sz="2000" dirty="0" err="1" smtClean="0">
                <a:solidFill>
                  <a:srgbClr val="FFFF00"/>
                </a:solidFill>
                <a:latin typeface="Courier New" pitchFamily="49" charset="0"/>
              </a:rPr>
              <a:t>ist</a:t>
            </a:r>
            <a:endParaRPr lang="en-US" sz="2000" dirty="0">
              <a:solidFill>
                <a:srgbClr val="FFFF00"/>
              </a:solidFill>
              <a:latin typeface="Courier New" pitchFamily="49" charset="0"/>
            </a:endParaRP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a:p>
            <a:pPr algn="ctr" fontAlgn="auto">
              <a:spcBef>
                <a:spcPts val="0"/>
              </a:spcBef>
              <a:spcAft>
                <a:spcPts val="0"/>
              </a:spcAft>
            </a:pPr>
            <a:endParaRPr lang="en-US" sz="800" b="0" i="1" dirty="0" smtClean="0">
              <a:solidFill>
                <a:srgbClr val="00B0F0"/>
              </a:solidFill>
              <a:latin typeface="Arial" panose="020B0604020202020204" pitchFamily="34" charset="0"/>
              <a:cs typeface="Arial" panose="020B0604020202020204" pitchFamily="34" charset="0"/>
            </a:endParaRPr>
          </a:p>
          <a:p>
            <a:pPr algn="ctr" fontAlgn="auto">
              <a:spcBef>
                <a:spcPts val="0"/>
              </a:spcBef>
              <a:spcAft>
                <a:spcPts val="0"/>
              </a:spcAft>
            </a:pPr>
            <a:r>
              <a:rPr lang="en-US" sz="2800" b="0" dirty="0" smtClean="0">
                <a:solidFill>
                  <a:srgbClr val="FFFF00"/>
                </a:solidFill>
                <a:latin typeface="Arial" panose="020B0604020202020204" pitchFamily="34" charset="0"/>
                <a:cs typeface="Arial" panose="020B0604020202020204" pitchFamily="34" charset="0"/>
              </a:rPr>
              <a:t>Adding NUS-Style Extrapolation via IST</a:t>
            </a:r>
          </a:p>
        </p:txBody>
      </p:sp>
    </p:spTree>
    <p:extLst>
      <p:ext uri="{BB962C8B-B14F-4D97-AF65-F5344CB8AC3E}">
        <p14:creationId xmlns:p14="http://schemas.microsoft.com/office/powerpoint/2010/main" val="315023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srgbClr val="FFFF00"/>
                </a:solidFill>
                <a:latin typeface="Courier New" pitchFamily="49" charset="0"/>
              </a:rPr>
              <a:t>ist3D.com</a:t>
            </a:r>
            <a:r>
              <a:rPr lang="en-US" sz="2000" dirty="0" smtClean="0">
                <a:solidFill>
                  <a:prstClr val="white"/>
                </a:solidFill>
                <a:latin typeface="Courier New" pitchFamily="49" charset="0"/>
              </a:rPr>
              <a:t>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a:t>
            </a:r>
            <a:r>
              <a:rPr lang="en-US" sz="2000" dirty="0" smtClean="0">
                <a:solidFill>
                  <a:prstClr val="white"/>
                </a:solidFill>
                <a:latin typeface="Courier New" pitchFamily="49" charset="0"/>
              </a:rPr>
              <a:t>180</a:t>
            </a:r>
            <a:endParaRPr lang="en-US" sz="2000" dirty="0">
              <a:solidFill>
                <a:srgbClr val="FFFF00"/>
              </a:solidFill>
              <a:latin typeface="Courier New" pitchFamily="49" charset="0"/>
            </a:endParaRP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a:p>
            <a:pPr algn="ctr" fontAlgn="auto">
              <a:spcBef>
                <a:spcPts val="0"/>
              </a:spcBef>
              <a:spcAft>
                <a:spcPts val="0"/>
              </a:spcAft>
            </a:pPr>
            <a:endParaRPr lang="en-US" sz="800" b="0" i="1" dirty="0" smtClean="0">
              <a:solidFill>
                <a:srgbClr val="00B0F0"/>
              </a:solidFill>
              <a:latin typeface="Arial" panose="020B0604020202020204" pitchFamily="34" charset="0"/>
              <a:cs typeface="Arial" panose="020B0604020202020204" pitchFamily="34" charset="0"/>
            </a:endParaRPr>
          </a:p>
          <a:p>
            <a:pPr algn="ctr" fontAlgn="auto">
              <a:spcBef>
                <a:spcPts val="0"/>
              </a:spcBef>
              <a:spcAft>
                <a:spcPts val="0"/>
              </a:spcAft>
            </a:pPr>
            <a:r>
              <a:rPr lang="en-US" sz="2800" b="0" dirty="0" smtClean="0">
                <a:solidFill>
                  <a:srgbClr val="FFFF00"/>
                </a:solidFill>
                <a:latin typeface="Arial" panose="020B0604020202020204" pitchFamily="34" charset="0"/>
                <a:cs typeface="Arial" panose="020B0604020202020204" pitchFamily="34" charset="0"/>
              </a:rPr>
              <a:t>Process NUS Data with IST</a:t>
            </a:r>
          </a:p>
        </p:txBody>
      </p:sp>
    </p:spTree>
    <p:extLst>
      <p:ext uri="{BB962C8B-B14F-4D97-AF65-F5344CB8AC3E}">
        <p14:creationId xmlns:p14="http://schemas.microsoft.com/office/powerpoint/2010/main" val="3914762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300"/>
            <a:ext cx="9144000" cy="5143500"/>
          </a:xfrm>
          <a:prstGeom prst="rect">
            <a:avLst/>
          </a:prstGeom>
        </p:spPr>
      </p:pic>
      <p:sp>
        <p:nvSpPr>
          <p:cNvPr id="3" name="TextBox 2"/>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Graphical Interface for Processing Script Generation</a:t>
            </a:r>
          </a:p>
        </p:txBody>
      </p:sp>
    </p:spTree>
    <p:extLst>
      <p:ext uri="{BB962C8B-B14F-4D97-AF65-F5344CB8AC3E}">
        <p14:creationId xmlns:p14="http://schemas.microsoft.com/office/powerpoint/2010/main" val="38337267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345" y="762000"/>
            <a:ext cx="8180552" cy="3508653"/>
          </a:xfrm>
          <a:prstGeom prst="rect">
            <a:avLst/>
          </a:prstGeom>
        </p:spPr>
        <p:txBody>
          <a:bodyPr wrap="square">
            <a:spAutoFit/>
          </a:bodyPr>
          <a:lstStyle/>
          <a:p>
            <a:pPr algn="ctr" defTabSz="457200" fontAlgn="auto">
              <a:spcBef>
                <a:spcPts val="0"/>
              </a:spcBef>
              <a:spcAft>
                <a:spcPts val="0"/>
              </a:spcAft>
            </a:pPr>
            <a:endParaRPr lang="en-US" sz="1800" dirty="0">
              <a:solidFill>
                <a:prstClr val="black"/>
              </a:solidFill>
              <a:latin typeface="Calibri"/>
            </a:endParaRPr>
          </a:p>
          <a:p>
            <a:pPr algn="ctr" defTabSz="457200" fontAlgn="auto">
              <a:spcBef>
                <a:spcPts val="0"/>
              </a:spcBef>
              <a:spcAft>
                <a:spcPts val="0"/>
              </a:spcAft>
            </a:pPr>
            <a:endParaRPr lang="en-US" dirty="0" smtClean="0">
              <a:solidFill>
                <a:prstClr val="black"/>
              </a:solidFill>
              <a:latin typeface="Calibri"/>
            </a:endParaRPr>
          </a:p>
          <a:p>
            <a:pPr algn="ctr" defTabSz="457200" fontAlgn="auto">
              <a:spcBef>
                <a:spcPts val="0"/>
              </a:spcBef>
              <a:spcAft>
                <a:spcPts val="0"/>
              </a:spcAft>
            </a:pPr>
            <a:endParaRPr lang="en-US" sz="2000" dirty="0" smtClean="0">
              <a:solidFill>
                <a:prstClr val="black"/>
              </a:solidFill>
              <a:latin typeface="Calibri"/>
            </a:endParaRPr>
          </a:p>
          <a:p>
            <a:pPr algn="ctr" defTabSz="457200" fontAlgn="auto">
              <a:spcBef>
                <a:spcPts val="0"/>
              </a:spcBef>
              <a:spcAft>
                <a:spcPts val="0"/>
              </a:spcAft>
            </a:pPr>
            <a:r>
              <a:rPr lang="en-US" dirty="0" smtClean="0">
                <a:solidFill>
                  <a:prstClr val="black"/>
                </a:solidFill>
                <a:latin typeface="Calibri"/>
              </a:rPr>
              <a:t>Spectral Processing of Conventional</a:t>
            </a:r>
          </a:p>
          <a:p>
            <a:pPr algn="ctr" defTabSz="457200" fontAlgn="auto">
              <a:spcBef>
                <a:spcPts val="0"/>
              </a:spcBef>
              <a:spcAft>
                <a:spcPts val="0"/>
              </a:spcAft>
            </a:pPr>
            <a:r>
              <a:rPr lang="en-US" dirty="0">
                <a:solidFill>
                  <a:prstClr val="black"/>
                </a:solidFill>
                <a:latin typeface="Calibri"/>
              </a:rPr>
              <a:t>a</a:t>
            </a:r>
            <a:r>
              <a:rPr lang="en-US" dirty="0" smtClean="0">
                <a:solidFill>
                  <a:prstClr val="black"/>
                </a:solidFill>
                <a:latin typeface="Calibri"/>
              </a:rPr>
              <a:t>nd Non-Uniformly Sampled NMR Data Using </a:t>
            </a:r>
            <a:r>
              <a:rPr lang="en-US" dirty="0" err="1" smtClean="0">
                <a:solidFill>
                  <a:prstClr val="black"/>
                </a:solidFill>
                <a:latin typeface="Calibri"/>
              </a:rPr>
              <a:t>NMRPipe</a:t>
            </a:r>
            <a:endParaRPr lang="en-US" dirty="0" smtClean="0">
              <a:solidFill>
                <a:prstClr val="black"/>
              </a:solidFill>
              <a:latin typeface="Calibri"/>
            </a:endParaRPr>
          </a:p>
          <a:p>
            <a:pPr algn="ctr" defTabSz="457200" fontAlgn="auto">
              <a:spcBef>
                <a:spcPts val="0"/>
              </a:spcBef>
              <a:spcAft>
                <a:spcPts val="0"/>
              </a:spcAft>
            </a:pPr>
            <a:endParaRPr lang="en-US" dirty="0" smtClean="0">
              <a:solidFill>
                <a:prstClr val="black"/>
              </a:solidFill>
              <a:latin typeface="Calibri"/>
            </a:endParaRPr>
          </a:p>
          <a:p>
            <a:pPr algn="ctr" defTabSz="457200" fontAlgn="auto">
              <a:spcBef>
                <a:spcPts val="0"/>
              </a:spcBef>
              <a:spcAft>
                <a:spcPts val="0"/>
              </a:spcAft>
            </a:pPr>
            <a:r>
              <a:rPr lang="en-US" dirty="0" smtClean="0">
                <a:solidFill>
                  <a:prstClr val="black"/>
                </a:solidFill>
                <a:latin typeface="Calibri"/>
              </a:rPr>
              <a:t>Frank </a:t>
            </a:r>
            <a:r>
              <a:rPr lang="en-US" dirty="0" err="1" smtClean="0">
                <a:solidFill>
                  <a:prstClr val="black"/>
                </a:solidFill>
                <a:latin typeface="Calibri"/>
              </a:rPr>
              <a:t>Delaglio</a:t>
            </a:r>
            <a:r>
              <a:rPr lang="en-US" dirty="0" smtClean="0">
                <a:solidFill>
                  <a:prstClr val="black"/>
                </a:solidFill>
                <a:latin typeface="Calibri"/>
              </a:rPr>
              <a:t>, Ph.D.</a:t>
            </a:r>
            <a:endParaRPr lang="en-US" b="0" dirty="0" smtClean="0">
              <a:solidFill>
                <a:prstClr val="black"/>
              </a:solidFill>
              <a:latin typeface="Calibri"/>
            </a:endParaRPr>
          </a:p>
          <a:p>
            <a:pPr algn="ctr" defTabSz="457200" fontAlgn="auto">
              <a:spcBef>
                <a:spcPts val="0"/>
              </a:spcBef>
              <a:spcAft>
                <a:spcPts val="0"/>
              </a:spcAft>
            </a:pPr>
            <a:r>
              <a:rPr lang="en-US" sz="1400" b="0" dirty="0" smtClean="0">
                <a:solidFill>
                  <a:prstClr val="black"/>
                </a:solidFill>
                <a:latin typeface="Calibri"/>
              </a:rPr>
              <a:t>Principal Investigator</a:t>
            </a:r>
          </a:p>
          <a:p>
            <a:pPr algn="ctr" defTabSz="457200" fontAlgn="auto">
              <a:spcBef>
                <a:spcPts val="0"/>
              </a:spcBef>
              <a:spcAft>
                <a:spcPts val="0"/>
              </a:spcAft>
            </a:pPr>
            <a:r>
              <a:rPr lang="en-US" sz="1400" b="0" dirty="0" smtClean="0">
                <a:solidFill>
                  <a:prstClr val="black"/>
                </a:solidFill>
                <a:latin typeface="Calibri"/>
              </a:rPr>
              <a:t>Institute for Bioscience and Biotechnology Research</a:t>
            </a:r>
          </a:p>
          <a:p>
            <a:pPr algn="ctr" defTabSz="457200" fontAlgn="auto">
              <a:spcBef>
                <a:spcPts val="0"/>
              </a:spcBef>
              <a:spcAft>
                <a:spcPts val="0"/>
              </a:spcAft>
            </a:pPr>
            <a:endParaRPr lang="en-US" sz="1400" b="0" dirty="0" smtClean="0">
              <a:solidFill>
                <a:prstClr val="black"/>
              </a:solidFill>
              <a:latin typeface="Calibri"/>
            </a:endParaRPr>
          </a:p>
          <a:p>
            <a:pPr algn="ctr" defTabSz="457200" fontAlgn="auto">
              <a:spcBef>
                <a:spcPts val="0"/>
              </a:spcBef>
              <a:spcAft>
                <a:spcPts val="0"/>
              </a:spcAft>
            </a:pPr>
            <a:endParaRPr lang="en-US" sz="1400" b="0" dirty="0" smtClean="0">
              <a:solidFill>
                <a:prstClr val="black"/>
              </a:solidFill>
              <a:latin typeface="Calibri"/>
            </a:endParaRPr>
          </a:p>
          <a:p>
            <a:pPr algn="ctr" defTabSz="457200" fontAlgn="auto">
              <a:spcBef>
                <a:spcPts val="0"/>
              </a:spcBef>
              <a:spcAft>
                <a:spcPts val="0"/>
              </a:spcAft>
            </a:pPr>
            <a:r>
              <a:rPr lang="en-US" dirty="0" smtClean="0">
                <a:solidFill>
                  <a:prstClr val="black"/>
                </a:solidFill>
                <a:latin typeface="Calibri"/>
              </a:rPr>
              <a:t>Tuesday, December 12</a:t>
            </a:r>
            <a:r>
              <a:rPr lang="en-US" baseline="30000" dirty="0" smtClean="0">
                <a:solidFill>
                  <a:prstClr val="black"/>
                </a:solidFill>
                <a:latin typeface="Calibri"/>
              </a:rPr>
              <a:t>th</a:t>
            </a:r>
            <a:r>
              <a:rPr lang="en-US" dirty="0" smtClean="0">
                <a:solidFill>
                  <a:prstClr val="black"/>
                </a:solidFill>
                <a:latin typeface="Calibri"/>
              </a:rPr>
              <a:t> at 12:00pm EST</a:t>
            </a:r>
          </a:p>
          <a:p>
            <a:pPr algn="ctr" defTabSz="457200" fontAlgn="auto">
              <a:spcBef>
                <a:spcPts val="0"/>
              </a:spcBef>
              <a:spcAft>
                <a:spcPts val="0"/>
              </a:spcAft>
            </a:pPr>
            <a:endParaRPr lang="en-US" b="0" dirty="0" smtClean="0">
              <a:solidFill>
                <a:prstClr val="black"/>
              </a:solidFill>
              <a:latin typeface="Calibri"/>
            </a:endParaRPr>
          </a:p>
          <a:p>
            <a:pPr algn="ctr" defTabSz="457200" fontAlgn="auto">
              <a:spcBef>
                <a:spcPts val="0"/>
              </a:spcBef>
              <a:spcAft>
                <a:spcPts val="0"/>
              </a:spcAft>
            </a:pPr>
            <a:endParaRPr lang="en-US" b="0" dirty="0" smtClean="0">
              <a:solidFill>
                <a:prstClr val="black"/>
              </a:solidFill>
              <a:latin typeface="Calibri"/>
            </a:endParaRPr>
          </a:p>
        </p:txBody>
      </p:sp>
      <p:sp>
        <p:nvSpPr>
          <p:cNvPr id="3" name="Rectangle 2"/>
          <p:cNvSpPr/>
          <p:nvPr/>
        </p:nvSpPr>
        <p:spPr>
          <a:xfrm>
            <a:off x="604345" y="6141135"/>
            <a:ext cx="8180552" cy="307777"/>
          </a:xfrm>
          <a:prstGeom prst="rect">
            <a:avLst/>
          </a:prstGeom>
        </p:spPr>
        <p:txBody>
          <a:bodyPr wrap="square">
            <a:spAutoFit/>
          </a:bodyPr>
          <a:lstStyle/>
          <a:p>
            <a:pPr algn="ctr" defTabSz="457200" fontAlgn="auto">
              <a:spcBef>
                <a:spcPts val="0"/>
              </a:spcBef>
              <a:spcAft>
                <a:spcPts val="0"/>
              </a:spcAft>
            </a:pPr>
            <a:r>
              <a:rPr lang="en-US" sz="1400" b="0" dirty="0" smtClean="0">
                <a:solidFill>
                  <a:prstClr val="black"/>
                </a:solidFill>
                <a:latin typeface="Calibri"/>
              </a:rPr>
              <a:t>Events are posted on SBGrid Google Calendar (to join visit http://</a:t>
            </a:r>
            <a:r>
              <a:rPr lang="en-US" sz="1400" b="0" dirty="0" err="1" smtClean="0">
                <a:solidFill>
                  <a:prstClr val="black"/>
                </a:solidFill>
                <a:latin typeface="Calibri"/>
              </a:rPr>
              <a:t>sbgrid.org</a:t>
            </a:r>
            <a:r>
              <a:rPr lang="en-US" sz="1400" b="0" dirty="0" smtClean="0">
                <a:solidFill>
                  <a:prstClr val="black"/>
                </a:solidFill>
                <a:latin typeface="Calibri"/>
              </a:rPr>
              <a:t>/calendar)</a:t>
            </a:r>
            <a:endParaRPr lang="en-US" sz="1400" b="0" dirty="0">
              <a:solidFill>
                <a:prstClr val="black"/>
              </a:solidFill>
              <a:latin typeface="Calibri"/>
            </a:endParaRPr>
          </a:p>
        </p:txBody>
      </p:sp>
      <p:grpSp>
        <p:nvGrpSpPr>
          <p:cNvPr id="4" name="Group 3"/>
          <p:cNvGrpSpPr/>
          <p:nvPr/>
        </p:nvGrpSpPr>
        <p:grpSpPr>
          <a:xfrm>
            <a:off x="515445" y="4471450"/>
            <a:ext cx="8180552" cy="1384995"/>
            <a:chOff x="515445" y="4471450"/>
            <a:chExt cx="8180552" cy="1384995"/>
          </a:xfrm>
        </p:grpSpPr>
        <p:sp>
          <p:nvSpPr>
            <p:cNvPr id="5" name="Rectangle 4"/>
            <p:cNvSpPr/>
            <p:nvPr/>
          </p:nvSpPr>
          <p:spPr>
            <a:xfrm>
              <a:off x="515445" y="4471450"/>
              <a:ext cx="8180552" cy="1384995"/>
            </a:xfrm>
            <a:prstGeom prst="rect">
              <a:avLst/>
            </a:prstGeom>
            <a:ln>
              <a:solidFill>
                <a:sysClr val="windowText" lastClr="000000"/>
              </a:solidFill>
            </a:ln>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rPr>
                <a:t>Upcoming Webinars: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rPr>
                <a:t>December 12</a:t>
              </a:r>
              <a:r>
                <a:rPr kumimoji="0" lang="en-US" sz="1400" b="0" i="0" u="none" strike="noStrike" kern="0" cap="none" spc="0" normalizeH="0" baseline="30000" noProof="0" dirty="0" smtClean="0">
                  <a:ln>
                    <a:noFill/>
                  </a:ln>
                  <a:solidFill>
                    <a:prstClr val="black"/>
                  </a:solidFill>
                  <a:effectLst/>
                  <a:uLnTx/>
                  <a:uFillTx/>
                  <a:latin typeface="Calibri"/>
                </a:rPr>
                <a:t>th</a:t>
              </a:r>
              <a:r>
                <a:rPr kumimoji="0" lang="en-US" sz="1400" b="0" i="0" u="none" strike="noStrike" kern="0" cap="none" spc="0" normalizeH="0" baseline="0" noProof="0" dirty="0" smtClean="0">
                  <a:ln>
                    <a:noFill/>
                  </a:ln>
                  <a:solidFill>
                    <a:prstClr val="black"/>
                  </a:solidFill>
                  <a:effectLst/>
                  <a:uLnTx/>
                  <a:uFillTx/>
                  <a:latin typeface="Calibri"/>
                </a:rPr>
                <a:t>: </a:t>
              </a:r>
              <a:r>
                <a:rPr kumimoji="0" lang="en-US" sz="1400" b="0" i="0" u="none" strike="noStrike" kern="0" cap="none" spc="0" normalizeH="0" baseline="0" noProof="0" dirty="0" err="1" smtClean="0">
                  <a:ln>
                    <a:noFill/>
                  </a:ln>
                  <a:solidFill>
                    <a:prstClr val="black"/>
                  </a:solidFill>
                  <a:effectLst/>
                  <a:uLnTx/>
                  <a:uFillTx/>
                  <a:latin typeface="Calibri"/>
                </a:rPr>
                <a:t>NMRPipe</a:t>
              </a:r>
              <a:r>
                <a:rPr kumimoji="0" lang="en-US" sz="1400" b="0" i="0" u="none" strike="noStrike" kern="0" cap="none" spc="0" normalizeH="0" baseline="0" noProof="0" dirty="0" smtClean="0">
                  <a:ln>
                    <a:noFill/>
                  </a:ln>
                  <a:solidFill>
                    <a:prstClr val="black"/>
                  </a:solidFill>
                  <a:effectLst/>
                  <a:uLnTx/>
                  <a:uFillTx/>
                  <a:latin typeface="Calibri"/>
                </a:rPr>
                <a:t> Part 2: Software Tutorial with Frank Delaglio</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rPr>
                <a:t>January: (POSTPONED </a:t>
              </a:r>
              <a:r>
                <a:rPr kumimoji="0" lang="mr-IN" sz="1400" b="0" i="0" u="none" strike="noStrike" kern="0" cap="none" spc="0" normalizeH="0" baseline="0" noProof="0" dirty="0" smtClean="0">
                  <a:ln>
                    <a:noFill/>
                  </a:ln>
                  <a:solidFill>
                    <a:prstClr val="black"/>
                  </a:solidFill>
                  <a:effectLst/>
                  <a:uLnTx/>
                  <a:uFillTx/>
                  <a:latin typeface="Calibri"/>
                </a:rPr>
                <a:t>–</a:t>
              </a:r>
              <a:r>
                <a:rPr kumimoji="0" lang="en-US" sz="1400" b="0" i="0" u="none" strike="noStrike" kern="0" cap="none" spc="0" normalizeH="0" baseline="0" noProof="0" dirty="0" smtClean="0">
                  <a:ln>
                    <a:noFill/>
                  </a:ln>
                  <a:solidFill>
                    <a:prstClr val="black"/>
                  </a:solidFill>
                  <a:effectLst/>
                  <a:uLnTx/>
                  <a:uFillTx/>
                  <a:latin typeface="Calibri"/>
                </a:rPr>
                <a:t> PROBABLY MARCH) SIMPLE with Hans </a:t>
              </a:r>
              <a:r>
                <a:rPr kumimoji="0" lang="en-US" sz="1400" b="0" i="0" u="none" strike="noStrike" kern="0" cap="none" spc="0" normalizeH="0" baseline="0" noProof="0" dirty="0" err="1" smtClean="0">
                  <a:ln>
                    <a:noFill/>
                  </a:ln>
                  <a:solidFill>
                    <a:prstClr val="black"/>
                  </a:solidFill>
                  <a:effectLst/>
                  <a:uLnTx/>
                  <a:uFillTx/>
                  <a:latin typeface="Calibri"/>
                </a:rPr>
                <a:t>Elmund</a:t>
              </a:r>
              <a:endParaRPr kumimoji="0" lang="en-US" sz="1400" b="0" i="0" u="none" strike="noStrike" kern="0" cap="none" spc="0" normalizeH="0" baseline="0" noProof="0" dirty="0" smtClean="0">
                <a:ln>
                  <a:noFill/>
                </a:ln>
                <a:solidFill>
                  <a:prstClr val="black"/>
                </a:solidFill>
                <a:effectLst/>
                <a:uLnTx/>
                <a:uFillTx/>
                <a:latin typeface="Calibri"/>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rPr>
                <a:t>February: ORCA with Frank </a:t>
              </a:r>
              <a:r>
                <a:rPr kumimoji="0" lang="en-US" sz="1400" b="0" i="0" u="none" strike="noStrike" kern="0" cap="none" spc="0" normalizeH="0" baseline="0" noProof="0" dirty="0" err="1" smtClean="0">
                  <a:ln>
                    <a:noFill/>
                  </a:ln>
                  <a:solidFill>
                    <a:prstClr val="black"/>
                  </a:solidFill>
                  <a:effectLst/>
                  <a:uLnTx/>
                  <a:uFillTx/>
                  <a:latin typeface="Calibri"/>
                </a:rPr>
                <a:t>Neese</a:t>
              </a:r>
              <a:endParaRPr kumimoji="0" lang="en-US" sz="1400" b="0" i="0" u="none" strike="noStrike" kern="0" cap="none" spc="0" normalizeH="0" baseline="0" noProof="0" dirty="0" smtClean="0">
                <a:ln>
                  <a:noFill/>
                </a:ln>
                <a:solidFill>
                  <a:prstClr val="black"/>
                </a:solidFill>
                <a:effectLst/>
                <a:uLnTx/>
                <a:uFillTx/>
                <a:latin typeface="Calibri"/>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Calibri"/>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rPr>
                <a:t>Please let us know what software titles you would like us to feature in future webinars.</a:t>
              </a:r>
            </a:p>
          </p:txBody>
        </p:sp>
        <p:pic>
          <p:nvPicPr>
            <p:cNvPr id="6" name="Picture 5" descr="SBGrid_Logo_High_Resolution_mick.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1500" y="4573510"/>
              <a:ext cx="1723696" cy="635618"/>
            </a:xfrm>
            <a:prstGeom prst="rect">
              <a:avLst/>
            </a:prstGeom>
          </p:spPr>
        </p:pic>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200" y="457200"/>
            <a:ext cx="1596697" cy="1993392"/>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57200"/>
            <a:ext cx="2002522" cy="1888635"/>
          </a:xfrm>
          <a:prstGeom prst="rect">
            <a:avLst/>
          </a:prstGeom>
        </p:spPr>
      </p:pic>
    </p:spTree>
    <p:extLst>
      <p:ext uri="{BB962C8B-B14F-4D97-AF65-F5344CB8AC3E}">
        <p14:creationId xmlns:p14="http://schemas.microsoft.com/office/powerpoint/2010/main" val="41723260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13042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ysClr val="windowText" lastClr="000000"/>
                </a:solidFill>
                <a:effectLst/>
                <a:uLnTx/>
                <a:uFillTx/>
                <a:latin typeface="Calibri"/>
                <a:ea typeface="+mj-ea"/>
                <a:cs typeface="+mj-cs"/>
              </a:rPr>
              <a:t>Systems Check</a:t>
            </a:r>
            <a:endParaRPr kumimoji="0" lang="en-US"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41772544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 name="TextBox 25"/>
          <p:cNvSpPr txBox="1"/>
          <p:nvPr/>
        </p:nvSpPr>
        <p:spPr>
          <a:xfrm>
            <a:off x="0" y="76200"/>
            <a:ext cx="9144000" cy="40011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a:solidFill>
                  <a:prstClr val="white"/>
                </a:solidFill>
              </a:rPr>
              <a:t>Spectral </a:t>
            </a:r>
            <a:r>
              <a:rPr lang="en-US" sz="2000" b="0" i="1" kern="0" dirty="0" smtClean="0">
                <a:solidFill>
                  <a:prstClr val="white"/>
                </a:solidFill>
              </a:rPr>
              <a:t>Processing Using </a:t>
            </a:r>
            <a:r>
              <a:rPr lang="en-US" sz="2000" b="0" i="1" kern="0" dirty="0" err="1" smtClean="0">
                <a:solidFill>
                  <a:prstClr val="white"/>
                </a:solidFill>
              </a:rPr>
              <a:t>NMRPipe</a:t>
            </a:r>
            <a:endParaRPr lang="en-US" sz="2000" b="0" i="1" kern="0" dirty="0">
              <a:solidFill>
                <a:prstClr val="white"/>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60" y="6167224"/>
            <a:ext cx="2507219" cy="518363"/>
          </a:xfrm>
          <a:prstGeom prst="rect">
            <a:avLst/>
          </a:prstGeom>
        </p:spPr>
      </p:pic>
      <p:sp>
        <p:nvSpPr>
          <p:cNvPr id="28" name="TextBox 27"/>
          <p:cNvSpPr txBox="1"/>
          <p:nvPr/>
        </p:nvSpPr>
        <p:spPr>
          <a:xfrm>
            <a:off x="427900" y="2807398"/>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1050" b="0" i="1" kern="0" dirty="0" smtClean="0">
                <a:solidFill>
                  <a:srgbClr val="0070C0"/>
                </a:solidFill>
              </a:rPr>
              <a:t> </a:t>
            </a:r>
            <a:r>
              <a:rPr lang="en-US" b="0" i="1" kern="0" dirty="0" smtClean="0">
                <a:solidFill>
                  <a:srgbClr val="7030A0"/>
                </a:solidFill>
              </a:rPr>
              <a:t>www.nmrpipe.com</a:t>
            </a:r>
          </a:p>
        </p:txBody>
      </p:sp>
      <p:pic>
        <p:nvPicPr>
          <p:cNvPr id="30" name="Picture 29"/>
          <p:cNvPicPr>
            <a:picLocks noChangeAspect="1"/>
          </p:cNvPicPr>
          <p:nvPr/>
        </p:nvPicPr>
        <p:blipFill rotWithShape="1">
          <a:blip r:embed="rId3"/>
          <a:srcRect b="6147"/>
          <a:stretch/>
        </p:blipFill>
        <p:spPr>
          <a:xfrm>
            <a:off x="381000" y="762000"/>
            <a:ext cx="2110930" cy="2079280"/>
          </a:xfrm>
          <a:prstGeom prst="rect">
            <a:avLst/>
          </a:prstGeom>
        </p:spPr>
      </p:pic>
      <p:sp>
        <p:nvSpPr>
          <p:cNvPr id="11" name="TextBox 6"/>
          <p:cNvSpPr txBox="1">
            <a:spLocks noChangeArrowheads="1"/>
          </p:cNvSpPr>
          <p:nvPr/>
        </p:nvSpPr>
        <p:spPr bwMode="auto">
          <a:xfrm>
            <a:off x="6781800" y="6114019"/>
            <a:ext cx="22097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fontAlgn="auto" hangingPunct="1">
              <a:spcBef>
                <a:spcPct val="0"/>
              </a:spcBef>
              <a:spcAft>
                <a:spcPts val="0"/>
              </a:spcAft>
              <a:defRPr/>
            </a:pPr>
            <a:r>
              <a:rPr lang="en-US" sz="1400" b="0" i="1" kern="0" dirty="0" smtClean="0">
                <a:solidFill>
                  <a:prstClr val="white">
                    <a:lumMod val="65000"/>
                  </a:prstClr>
                </a:solidFill>
              </a:rPr>
              <a:t>frank.delaglio@nist.gov</a:t>
            </a:r>
          </a:p>
          <a:p>
            <a:pPr algn="ctr" eaLnBrk="1" fontAlgn="auto" hangingPunct="1">
              <a:spcBef>
                <a:spcPct val="0"/>
              </a:spcBef>
              <a:spcAft>
                <a:spcPts val="0"/>
              </a:spcAft>
              <a:defRPr/>
            </a:pPr>
            <a:r>
              <a:rPr lang="en-US" sz="1200" b="0" i="1" kern="0" dirty="0" smtClean="0">
                <a:solidFill>
                  <a:prstClr val="white">
                    <a:lumMod val="65000"/>
                  </a:prstClr>
                </a:solidFill>
              </a:rPr>
              <a:t>Dec </a:t>
            </a:r>
            <a:r>
              <a:rPr lang="en-US" sz="1200" b="0" i="1" kern="0" dirty="0" smtClean="0">
                <a:solidFill>
                  <a:prstClr val="white">
                    <a:lumMod val="65000"/>
                  </a:prstClr>
                </a:solidFill>
              </a:rPr>
              <a:t>12 </a:t>
            </a:r>
            <a:r>
              <a:rPr lang="en-US" sz="1200" b="0" i="1" kern="0" dirty="0" smtClean="0">
                <a:solidFill>
                  <a:prstClr val="white">
                    <a:lumMod val="65000"/>
                  </a:prstClr>
                </a:solidFill>
              </a:rPr>
              <a:t>2017 </a:t>
            </a:r>
            <a:r>
              <a:rPr lang="en-US" sz="1200" b="0" i="1" kern="0" dirty="0" smtClean="0">
                <a:solidFill>
                  <a:prstClr val="white">
                    <a:lumMod val="65000"/>
                  </a:prstClr>
                </a:solidFill>
              </a:rPr>
              <a:t>v3</a:t>
            </a:r>
            <a:endParaRPr lang="en-US" sz="1200" b="0" i="1" kern="0" dirty="0" smtClean="0">
              <a:solidFill>
                <a:prstClr val="white">
                  <a:lumMod val="65000"/>
                </a:prstClr>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6096000"/>
            <a:ext cx="599365" cy="518095"/>
          </a:xfrm>
          <a:prstGeom prst="rect">
            <a:avLst/>
          </a:prstGeom>
        </p:spPr>
      </p:pic>
      <p:grpSp>
        <p:nvGrpSpPr>
          <p:cNvPr id="5" name="Group 4"/>
          <p:cNvGrpSpPr/>
          <p:nvPr/>
        </p:nvGrpSpPr>
        <p:grpSpPr>
          <a:xfrm>
            <a:off x="2895600" y="533400"/>
            <a:ext cx="6057902" cy="5409107"/>
            <a:chOff x="2781299" y="712017"/>
            <a:chExt cx="5753101" cy="5409107"/>
          </a:xfrm>
        </p:grpSpPr>
        <p:sp>
          <p:nvSpPr>
            <p:cNvPr id="14" name="TextBox 13"/>
            <p:cNvSpPr txBox="1"/>
            <p:nvPr/>
          </p:nvSpPr>
          <p:spPr>
            <a:xfrm>
              <a:off x="3162300" y="1002657"/>
              <a:ext cx="3543300" cy="954107"/>
            </a:xfrm>
            <a:prstGeom prst="rect">
              <a:avLst/>
            </a:prstGeom>
            <a:noFill/>
          </p:spPr>
          <p:txBody>
            <a:bodyPr wrap="square" rtlCol="0">
              <a:spAutoFit/>
            </a:bodyPr>
            <a:lstStyle/>
            <a:p>
              <a:pPr marL="285750" indent="-285750" defTabSz="365760">
                <a:spcBef>
                  <a:spcPts val="0"/>
                </a:spcBef>
                <a:buFont typeface="Wingdings" panose="05000000000000000000" pitchFamily="2" charset="2"/>
                <a:buChar char="§"/>
              </a:pPr>
              <a:r>
                <a:rPr lang="en-US" sz="1400" b="0" dirty="0" smtClean="0">
                  <a:solidFill>
                    <a:prstClr val="white"/>
                  </a:solidFill>
                </a:rPr>
                <a:t>Window Function and First </a:t>
              </a:r>
              <a:r>
                <a:rPr lang="en-US" sz="1400" b="0" dirty="0">
                  <a:solidFill>
                    <a:prstClr val="white"/>
                  </a:solidFill>
                </a:rPr>
                <a:t>P</a:t>
              </a:r>
              <a:r>
                <a:rPr lang="en-US" sz="1400" b="0" dirty="0" smtClean="0">
                  <a:solidFill>
                    <a:prstClr val="white"/>
                  </a:solidFill>
                </a:rPr>
                <a:t>oint </a:t>
              </a:r>
              <a:r>
                <a:rPr lang="en-US" sz="1400" b="0" dirty="0">
                  <a:solidFill>
                    <a:prstClr val="white"/>
                  </a:solidFill>
                </a:rPr>
                <a:t>S</a:t>
              </a:r>
              <a:r>
                <a:rPr lang="en-US" sz="1400" b="0" dirty="0" smtClean="0">
                  <a:solidFill>
                    <a:prstClr val="white"/>
                  </a:solidFill>
                </a:rPr>
                <a:t>caling</a:t>
              </a:r>
              <a:endParaRPr lang="en-US" sz="1400" b="0" dirty="0">
                <a:solidFill>
                  <a:prstClr val="white"/>
                </a:solidFill>
              </a:endParaRPr>
            </a:p>
            <a:p>
              <a:pPr marL="285750" indent="-285750" defTabSz="365760">
                <a:spcBef>
                  <a:spcPts val="0"/>
                </a:spcBef>
                <a:buFont typeface="Wingdings" panose="05000000000000000000" pitchFamily="2" charset="2"/>
                <a:buChar char="§"/>
              </a:pPr>
              <a:r>
                <a:rPr lang="en-US" sz="1400" b="0" dirty="0" smtClean="0">
                  <a:solidFill>
                    <a:prstClr val="white"/>
                  </a:solidFill>
                </a:rPr>
                <a:t>Zero Fill</a:t>
              </a:r>
              <a:endParaRPr lang="en-US" sz="1400" b="0" dirty="0">
                <a:solidFill>
                  <a:prstClr val="white"/>
                </a:solidFill>
              </a:endParaRPr>
            </a:p>
            <a:p>
              <a:pPr marL="285750" indent="-285750" defTabSz="365760">
                <a:spcBef>
                  <a:spcPts val="0"/>
                </a:spcBef>
                <a:buFont typeface="Wingdings" panose="05000000000000000000" pitchFamily="2" charset="2"/>
                <a:buChar char="§"/>
              </a:pPr>
              <a:r>
                <a:rPr lang="en-US" sz="1400" b="0" dirty="0" smtClean="0">
                  <a:solidFill>
                    <a:prstClr val="white"/>
                  </a:solidFill>
                </a:rPr>
                <a:t>Fourier Transform</a:t>
              </a:r>
              <a:endParaRPr lang="en-US" sz="1400" b="0" dirty="0">
                <a:solidFill>
                  <a:prstClr val="white"/>
                </a:solidFill>
              </a:endParaRPr>
            </a:p>
            <a:p>
              <a:pPr marL="285750" indent="-285750" defTabSz="365760">
                <a:spcBef>
                  <a:spcPts val="0"/>
                </a:spcBef>
                <a:buFont typeface="Wingdings" panose="05000000000000000000" pitchFamily="2" charset="2"/>
                <a:buChar char="§"/>
              </a:pPr>
              <a:r>
                <a:rPr lang="en-US" sz="1400" b="0" dirty="0" smtClean="0">
                  <a:solidFill>
                    <a:prstClr val="white"/>
                  </a:solidFill>
                </a:rPr>
                <a:t>Phase Correction</a:t>
              </a:r>
              <a:endParaRPr lang="en-US" sz="1400" b="0" dirty="0">
                <a:solidFill>
                  <a:prstClr val="white"/>
                </a:solidFill>
              </a:endParaRPr>
            </a:p>
          </p:txBody>
        </p:sp>
        <p:sp>
          <p:nvSpPr>
            <p:cNvPr id="15" name="TextBox 14"/>
            <p:cNvSpPr txBox="1"/>
            <p:nvPr/>
          </p:nvSpPr>
          <p:spPr>
            <a:xfrm>
              <a:off x="2781300" y="7120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fontAlgn="auto">
                <a:spcBef>
                  <a:spcPts val="0"/>
                </a:spcBef>
                <a:spcAft>
                  <a:spcPts val="0"/>
                </a:spcAft>
              </a:pPr>
              <a:r>
                <a:rPr lang="en-US" sz="1800" b="0" i="1" dirty="0" smtClean="0">
                  <a:solidFill>
                    <a:srgbClr val="00B0F0"/>
                  </a:solidFill>
                  <a:latin typeface="Arial" panose="020B0604020202020204" pitchFamily="34" charset="0"/>
                  <a:cs typeface="Arial" panose="020B0604020202020204" pitchFamily="34" charset="0"/>
                </a:rPr>
                <a:t>Key Steps of Spectral Processing</a:t>
              </a:r>
            </a:p>
          </p:txBody>
        </p:sp>
        <p:sp>
          <p:nvSpPr>
            <p:cNvPr id="16" name="TextBox 15"/>
            <p:cNvSpPr txBox="1"/>
            <p:nvPr/>
          </p:nvSpPr>
          <p:spPr>
            <a:xfrm>
              <a:off x="3162299" y="2163763"/>
              <a:ext cx="3848101" cy="954107"/>
            </a:xfrm>
            <a:prstGeom prst="rect">
              <a:avLst/>
            </a:prstGeom>
            <a:noFill/>
          </p:spPr>
          <p:txBody>
            <a:bodyPr wrap="square" rtlCol="0">
              <a:spAutoFit/>
            </a:bodyPr>
            <a:lstStyle/>
            <a:p>
              <a:pPr marL="342900" indent="-342900" defTabSz="365760">
                <a:spcBef>
                  <a:spcPts val="0"/>
                </a:spcBef>
                <a:buFont typeface="Wingdings" panose="05000000000000000000" pitchFamily="2" charset="2"/>
                <a:buChar char="§"/>
              </a:pPr>
              <a:r>
                <a:rPr lang="en-US" sz="1400" b="0" dirty="0" smtClean="0">
                  <a:solidFill>
                    <a:prstClr val="white"/>
                  </a:solidFill>
                </a:rPr>
                <a:t>Solvent Subtraction</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Baseline Correction</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Linear Prediction</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Hilbert Transform and Inverse Processing</a:t>
              </a:r>
              <a:endParaRPr lang="en-US" sz="1400" b="0" dirty="0">
                <a:solidFill>
                  <a:prstClr val="white"/>
                </a:solidFill>
              </a:endParaRPr>
            </a:p>
          </p:txBody>
        </p:sp>
        <p:sp>
          <p:nvSpPr>
            <p:cNvPr id="18" name="TextBox 17"/>
            <p:cNvSpPr txBox="1"/>
            <p:nvPr/>
          </p:nvSpPr>
          <p:spPr>
            <a:xfrm>
              <a:off x="2781299" y="1873123"/>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fontAlgn="auto">
                <a:spcBef>
                  <a:spcPts val="0"/>
                </a:spcBef>
                <a:spcAft>
                  <a:spcPts val="0"/>
                </a:spcAft>
              </a:pPr>
              <a:r>
                <a:rPr lang="en-US" sz="1800" b="0" i="1" dirty="0" smtClean="0">
                  <a:solidFill>
                    <a:srgbClr val="00B0F0"/>
                  </a:solidFill>
                  <a:latin typeface="Arial" panose="020B0604020202020204" pitchFamily="34" charset="0"/>
                  <a:cs typeface="Arial" panose="020B0604020202020204" pitchFamily="34" charset="0"/>
                </a:rPr>
                <a:t>Other Common Spectral Processing Tasks</a:t>
              </a:r>
            </a:p>
          </p:txBody>
        </p:sp>
        <p:sp>
          <p:nvSpPr>
            <p:cNvPr id="19" name="TextBox 18"/>
            <p:cNvSpPr txBox="1"/>
            <p:nvPr/>
          </p:nvSpPr>
          <p:spPr>
            <a:xfrm>
              <a:off x="2781300" y="3038005"/>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fontAlgn="auto">
                <a:spcBef>
                  <a:spcPts val="0"/>
                </a:spcBef>
                <a:spcAft>
                  <a:spcPts val="0"/>
                </a:spcAft>
              </a:pPr>
              <a:r>
                <a:rPr lang="en-US" sz="1800" b="0" i="1" dirty="0" smtClean="0">
                  <a:solidFill>
                    <a:srgbClr val="00B0F0"/>
                  </a:solidFill>
                  <a:latin typeface="Arial" panose="020B0604020202020204" pitchFamily="34" charset="0"/>
                  <a:cs typeface="Arial" panose="020B0604020202020204" pitchFamily="34" charset="0"/>
                </a:rPr>
                <a:t>Special Cases</a:t>
              </a:r>
            </a:p>
          </p:txBody>
        </p:sp>
        <p:sp>
          <p:nvSpPr>
            <p:cNvPr id="20" name="TextBox 19"/>
            <p:cNvSpPr txBox="1"/>
            <p:nvPr/>
          </p:nvSpPr>
          <p:spPr>
            <a:xfrm>
              <a:off x="3162301" y="3328645"/>
              <a:ext cx="5295900" cy="954107"/>
            </a:xfrm>
            <a:prstGeom prst="rect">
              <a:avLst/>
            </a:prstGeom>
            <a:noFill/>
          </p:spPr>
          <p:txBody>
            <a:bodyPr wrap="square" rtlCol="0">
              <a:spAutoFit/>
            </a:bodyPr>
            <a:lstStyle/>
            <a:p>
              <a:pPr marL="342900" indent="-342900" defTabSz="365760">
                <a:spcBef>
                  <a:spcPts val="0"/>
                </a:spcBef>
                <a:buFont typeface="Wingdings" panose="05000000000000000000" pitchFamily="2" charset="2"/>
                <a:buChar char="§"/>
              </a:pPr>
              <a:r>
                <a:rPr lang="en-US" sz="1400" b="0" dirty="0" smtClean="0">
                  <a:solidFill>
                    <a:prstClr val="white"/>
                  </a:solidFill>
                </a:rPr>
                <a:t>Gradient-Enhanced Data</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Interleaved Experiments and Spectral Series</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schemeClr val="bg1"/>
                  </a:solidFill>
                </a:rPr>
                <a:t>Non-Uniform Sampling and Alternatives to Fourier Transform</a:t>
              </a:r>
              <a:endParaRPr lang="en-US" sz="1400" b="0" dirty="0">
                <a:solidFill>
                  <a:schemeClr val="bg1"/>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Correction of Bad Points</a:t>
              </a:r>
              <a:endParaRPr lang="en-US" sz="1400" b="0" dirty="0">
                <a:solidFill>
                  <a:prstClr val="white"/>
                </a:solidFill>
              </a:endParaRPr>
            </a:p>
          </p:txBody>
        </p:sp>
        <p:sp>
          <p:nvSpPr>
            <p:cNvPr id="21" name="TextBox 20"/>
            <p:cNvSpPr txBox="1"/>
            <p:nvPr/>
          </p:nvSpPr>
          <p:spPr>
            <a:xfrm>
              <a:off x="2781300" y="4232808"/>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fontAlgn="auto">
                <a:spcBef>
                  <a:spcPts val="0"/>
                </a:spcBef>
                <a:spcAft>
                  <a:spcPts val="0"/>
                </a:spcAft>
              </a:pPr>
              <a:r>
                <a:rPr lang="en-US" sz="1800" b="0" i="1" dirty="0" smtClean="0">
                  <a:solidFill>
                    <a:srgbClr val="00B0F0"/>
                  </a:solidFill>
                  <a:latin typeface="Arial" panose="020B0604020202020204" pitchFamily="34" charset="0"/>
                  <a:cs typeface="Arial" panose="020B0604020202020204" pitchFamily="34" charset="0"/>
                </a:rPr>
                <a:t>Post-Processing</a:t>
              </a:r>
            </a:p>
          </p:txBody>
        </p:sp>
        <p:sp>
          <p:nvSpPr>
            <p:cNvPr id="22" name="TextBox 21"/>
            <p:cNvSpPr txBox="1"/>
            <p:nvPr/>
          </p:nvSpPr>
          <p:spPr>
            <a:xfrm>
              <a:off x="3162299" y="4520686"/>
              <a:ext cx="5372101" cy="1600438"/>
            </a:xfrm>
            <a:prstGeom prst="rect">
              <a:avLst/>
            </a:prstGeom>
            <a:noFill/>
          </p:spPr>
          <p:txBody>
            <a:bodyPr wrap="square" rtlCol="0">
              <a:spAutoFit/>
            </a:bodyPr>
            <a:lstStyle/>
            <a:p>
              <a:pPr marL="342900" indent="-342900" defTabSz="365760">
                <a:spcBef>
                  <a:spcPts val="0"/>
                </a:spcBef>
                <a:buFont typeface="Wingdings" panose="05000000000000000000" pitchFamily="2" charset="2"/>
                <a:buChar char="§"/>
              </a:pPr>
              <a:r>
                <a:rPr lang="en-US" sz="1400" b="0" dirty="0" smtClean="0">
                  <a:solidFill>
                    <a:prstClr val="white"/>
                  </a:solidFill>
                </a:rPr>
                <a:t>Generating Projections and Extracts from 3D or 4D Spectra</a:t>
              </a:r>
            </a:p>
            <a:p>
              <a:pPr marL="342900" indent="-342900" defTabSz="365760">
                <a:spcBef>
                  <a:spcPts val="0"/>
                </a:spcBef>
                <a:buFont typeface="Wingdings" panose="05000000000000000000" pitchFamily="2" charset="2"/>
                <a:buChar char="§"/>
              </a:pPr>
              <a:r>
                <a:rPr lang="en-US" sz="1400" b="0" dirty="0" smtClean="0">
                  <a:solidFill>
                    <a:prstClr val="white"/>
                  </a:solidFill>
                </a:rPr>
                <a:t>Viewing 2D Strips from 3D Spectra </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Peak Detection and Fitting of Spectra and Spectral Series</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Extracting Chemical Shift Evolutions from Spectral Series</a:t>
              </a:r>
            </a:p>
            <a:p>
              <a:pPr marL="342900" indent="-342900" defTabSz="365760">
                <a:spcBef>
                  <a:spcPts val="0"/>
                </a:spcBef>
                <a:buFont typeface="Wingdings" panose="05000000000000000000" pitchFamily="2" charset="2"/>
                <a:buChar char="§"/>
              </a:pPr>
              <a:r>
                <a:rPr lang="en-US" sz="1400" b="0" dirty="0" smtClean="0">
                  <a:solidFill>
                    <a:prstClr val="white"/>
                  </a:solidFill>
                </a:rPr>
                <a:t>Backbone Structure from Chemical Shifts and Dipolar Couplings</a:t>
              </a:r>
              <a:endParaRPr lang="en-US" sz="1400" b="0" dirty="0">
                <a:solidFill>
                  <a:prstClr val="white"/>
                </a:solidFill>
              </a:endParaRPr>
            </a:p>
            <a:p>
              <a:pPr marL="342900" indent="-342900" defTabSz="365760">
                <a:spcBef>
                  <a:spcPts val="0"/>
                </a:spcBef>
                <a:buFont typeface="Wingdings" panose="05000000000000000000" pitchFamily="2" charset="2"/>
                <a:buChar char="§"/>
              </a:pPr>
              <a:r>
                <a:rPr lang="en-US" sz="1400" b="0" dirty="0" smtClean="0">
                  <a:solidFill>
                    <a:prstClr val="white"/>
                  </a:solidFill>
                </a:rPr>
                <a:t>Multivariate Analysis of Spectral Series</a:t>
              </a:r>
            </a:p>
            <a:p>
              <a:pPr marL="342900" indent="-342900" defTabSz="365760">
                <a:spcBef>
                  <a:spcPts val="0"/>
                </a:spcBef>
                <a:buFont typeface="Wingdings" panose="05000000000000000000" pitchFamily="2" charset="2"/>
                <a:buChar char="§"/>
              </a:pPr>
              <a:r>
                <a:rPr lang="en-US" sz="1400" b="0" dirty="0" smtClean="0">
                  <a:solidFill>
                    <a:prstClr val="white"/>
                  </a:solidFill>
                </a:rPr>
                <a:t>Structure Manipulation and Analysis</a:t>
              </a:r>
              <a:endParaRPr lang="en-US" sz="1400" b="0" dirty="0">
                <a:solidFill>
                  <a:prstClr val="white"/>
                </a:solidFill>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72" y="3200400"/>
            <a:ext cx="2358880" cy="13225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9914" y="6143084"/>
            <a:ext cx="1284172" cy="64208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070" y="4790224"/>
            <a:ext cx="2737530" cy="1009244"/>
          </a:xfrm>
          <a:prstGeom prst="rect">
            <a:avLst/>
          </a:prstGeom>
        </p:spPr>
      </p:pic>
    </p:spTree>
    <p:extLst>
      <p:ext uri="{BB962C8B-B14F-4D97-AF65-F5344CB8AC3E}">
        <p14:creationId xmlns:p14="http://schemas.microsoft.com/office/powerpoint/2010/main" val="3932344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800" b="0" i="1" kern="0" dirty="0" smtClean="0">
                <a:solidFill>
                  <a:srgbClr val="0070C0"/>
                </a:solidFill>
              </a:rPr>
              <a:t> The Direct Dimension</a:t>
            </a:r>
          </a:p>
        </p:txBody>
      </p:sp>
      <p:grpSp>
        <p:nvGrpSpPr>
          <p:cNvPr id="24" name="Group 23"/>
          <p:cNvGrpSpPr/>
          <p:nvPr/>
        </p:nvGrpSpPr>
        <p:grpSpPr>
          <a:xfrm>
            <a:off x="1524000" y="1132058"/>
            <a:ext cx="6156182" cy="4938607"/>
            <a:chOff x="2126758" y="1132058"/>
            <a:chExt cx="6156182" cy="4938607"/>
          </a:xfrm>
        </p:grpSpPr>
        <p:cxnSp>
          <p:nvCxnSpPr>
            <p:cNvPr id="5" name="Straight Connector 4"/>
            <p:cNvCxnSpPr/>
            <p:nvPr/>
          </p:nvCxnSpPr>
          <p:spPr>
            <a:xfrm>
              <a:off x="3589798" y="3699390"/>
              <a:ext cx="4297680" cy="5254"/>
            </a:xfrm>
            <a:prstGeom prst="line">
              <a:avLst/>
            </a:prstGeom>
            <a:ln w="38100">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898" y="2057400"/>
              <a:ext cx="4019683" cy="2740317"/>
            </a:xfrm>
            <a:prstGeom prst="rect">
              <a:avLst/>
            </a:prstGeom>
          </p:spPr>
        </p:pic>
        <p:sp>
          <p:nvSpPr>
            <p:cNvPr id="8" name="Rectangle 7"/>
            <p:cNvSpPr>
              <a:spLocks noChangeAspect="1"/>
            </p:cNvSpPr>
            <p:nvPr/>
          </p:nvSpPr>
          <p:spPr>
            <a:xfrm>
              <a:off x="2407395" y="2124679"/>
              <a:ext cx="1074837" cy="1554480"/>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latin typeface="Arial" panose="020B0604020202020204" pitchFamily="34" charset="0"/>
                  <a:cs typeface="Arial" panose="020B0604020202020204" pitchFamily="34" charset="0"/>
                </a:rPr>
                <a:t>RF </a:t>
              </a:r>
            </a:p>
            <a:p>
              <a:pPr algn="ctr"/>
              <a:r>
                <a:rPr lang="en-US" dirty="0" smtClean="0">
                  <a:solidFill>
                    <a:srgbClr val="002060"/>
                  </a:solidFill>
                  <a:latin typeface="Arial" panose="020B0604020202020204" pitchFamily="34" charset="0"/>
                  <a:cs typeface="Arial" panose="020B0604020202020204" pitchFamily="34" charset="0"/>
                </a:rPr>
                <a:t>PULSE</a:t>
              </a:r>
              <a:endParaRPr lang="en-US" dirty="0">
                <a:solidFill>
                  <a:srgbClr val="00206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2126758" y="3688239"/>
              <a:ext cx="1463040" cy="5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81400" y="2057399"/>
              <a:ext cx="3840480" cy="1"/>
            </a:xfrm>
            <a:prstGeom prst="line">
              <a:avLst/>
            </a:prstGeom>
            <a:ln w="50800">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1132058"/>
              <a:ext cx="5562600" cy="646331"/>
            </a:xfrm>
            <a:prstGeom prst="rect">
              <a:avLst/>
            </a:prstGeom>
            <a:noFill/>
          </p:spPr>
          <p:txBody>
            <a:bodyPr wrap="square" rtlCol="0">
              <a:spAutoFit/>
            </a:bodyPr>
            <a:lstStyle/>
            <a:p>
              <a:pPr algn="ctr">
                <a:spcBef>
                  <a:spcPts val="0"/>
                </a:spcBef>
              </a:pPr>
              <a:r>
                <a:rPr lang="en-US" sz="1800" b="0" i="1" dirty="0" smtClean="0">
                  <a:solidFill>
                    <a:srgbClr val="FF0000"/>
                  </a:solidFill>
                  <a:latin typeface="Arial" panose="020B0604020202020204" pitchFamily="34" charset="0"/>
                  <a:cs typeface="Arial" panose="020B0604020202020204" pitchFamily="34" charset="0"/>
                </a:rPr>
                <a:t>Resolution</a:t>
              </a:r>
              <a:r>
                <a:rPr lang="en-US" sz="1800" b="0" i="1" dirty="0" smtClean="0">
                  <a:solidFill>
                    <a:prstClr val="black"/>
                  </a:solidFill>
                  <a:latin typeface="Arial" panose="020B0604020202020204" pitchFamily="34" charset="0"/>
                  <a:cs typeface="Arial" panose="020B0604020202020204" pitchFamily="34" charset="0"/>
                </a:rPr>
                <a:t> in the Direct Dimension is Determined by Max Sampling Time t2</a:t>
              </a:r>
            </a:p>
          </p:txBody>
        </p:sp>
        <p:sp>
          <p:nvSpPr>
            <p:cNvPr id="26" name="TextBox 25"/>
            <p:cNvSpPr txBox="1"/>
            <p:nvPr/>
          </p:nvSpPr>
          <p:spPr>
            <a:xfrm>
              <a:off x="2720340" y="4870336"/>
              <a:ext cx="5562600" cy="1200329"/>
            </a:xfrm>
            <a:prstGeom prst="rect">
              <a:avLst/>
            </a:prstGeom>
            <a:noFill/>
          </p:spPr>
          <p:txBody>
            <a:bodyPr wrap="square" rtlCol="0">
              <a:spAutoFit/>
            </a:bodyPr>
            <a:lstStyle/>
            <a:p>
              <a:pPr algn="ctr">
                <a:spcBef>
                  <a:spcPts val="0"/>
                </a:spcBef>
              </a:pPr>
              <a:r>
                <a:rPr lang="en-US" sz="1800" b="0" i="1" dirty="0" smtClean="0">
                  <a:solidFill>
                    <a:srgbClr val="FF0000"/>
                  </a:solidFill>
                  <a:latin typeface="Arial" panose="020B0604020202020204" pitchFamily="34" charset="0"/>
                  <a:cs typeface="Arial" panose="020B0604020202020204" pitchFamily="34" charset="0"/>
                </a:rPr>
                <a:t>Measurement Time</a:t>
              </a:r>
              <a:r>
                <a:rPr lang="en-US" sz="1800" b="0" i="1" dirty="0" smtClean="0">
                  <a:solidFill>
                    <a:prstClr val="black"/>
                  </a:solidFill>
                  <a:latin typeface="Arial" panose="020B0604020202020204" pitchFamily="34" charset="0"/>
                  <a:cs typeface="Arial" panose="020B0604020202020204" pitchFamily="34" charset="0"/>
                </a:rPr>
                <a:t> in the Direct Dimension is Also Determined by Max Sampling Time t2 …</a:t>
              </a:r>
            </a:p>
            <a:p>
              <a:pPr algn="ctr">
                <a:spcBef>
                  <a:spcPts val="0"/>
                </a:spcBef>
              </a:pPr>
              <a:endParaRPr lang="en-US" sz="1800" b="0" i="1" dirty="0" smtClean="0">
                <a:solidFill>
                  <a:prstClr val="black"/>
                </a:solidFill>
                <a:latin typeface="Arial" panose="020B0604020202020204" pitchFamily="34" charset="0"/>
                <a:cs typeface="Arial" panose="020B0604020202020204" pitchFamily="34" charset="0"/>
              </a:endParaRPr>
            </a:p>
            <a:p>
              <a:pPr algn="ctr">
                <a:spcBef>
                  <a:spcPts val="0"/>
                </a:spcBef>
              </a:pPr>
              <a:r>
                <a:rPr lang="en-US" sz="1800" b="0" i="1" dirty="0" smtClean="0">
                  <a:solidFill>
                    <a:prstClr val="black"/>
                  </a:solidFill>
                  <a:latin typeface="Arial" panose="020B0604020202020204" pitchFamily="34" charset="0"/>
                  <a:cs typeface="Arial" panose="020B0604020202020204" pitchFamily="34" charset="0"/>
                </a:rPr>
                <a:t>It is </a:t>
              </a:r>
              <a:r>
                <a:rPr lang="en-US" sz="1800" b="0" i="1" dirty="0" smtClean="0">
                  <a:solidFill>
                    <a:srgbClr val="FF0000"/>
                  </a:solidFill>
                  <a:latin typeface="Arial" panose="020B0604020202020204" pitchFamily="34" charset="0"/>
                  <a:cs typeface="Arial" panose="020B0604020202020204" pitchFamily="34" charset="0"/>
                </a:rPr>
                <a:t>Not</a:t>
              </a:r>
              <a:r>
                <a:rPr lang="en-US" sz="1800" b="0" i="1" dirty="0" smtClean="0">
                  <a:solidFill>
                    <a:prstClr val="black"/>
                  </a:solidFill>
                  <a:latin typeface="Arial" panose="020B0604020202020204" pitchFamily="34" charset="0"/>
                  <a:cs typeface="Arial" panose="020B0604020202020204" pitchFamily="34" charset="0"/>
                </a:rPr>
                <a:t> Determined by the Number of Samples</a:t>
              </a:r>
            </a:p>
          </p:txBody>
        </p:sp>
      </p:grpSp>
      <p:sp>
        <p:nvSpPr>
          <p:cNvPr id="27" name="Oval 26"/>
          <p:cNvSpPr/>
          <p:nvPr/>
        </p:nvSpPr>
        <p:spPr>
          <a:xfrm>
            <a:off x="2940204" y="2202372"/>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658544" y="361857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471395" y="3272868"/>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002586" y="393079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533777" y="370778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064968" y="355166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596159" y="357396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127350" y="361857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5767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92B3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26232"/>
            <a:ext cx="7956752" cy="5578947"/>
          </a:xfrm>
          <a:prstGeom prst="rect">
            <a:avLst/>
          </a:prstGeom>
        </p:spPr>
      </p:pic>
      <p:sp>
        <p:nvSpPr>
          <p:cNvPr id="3" name="TextBox 2"/>
          <p:cNvSpPr txBox="1"/>
          <p:nvPr/>
        </p:nvSpPr>
        <p:spPr>
          <a:xfrm>
            <a:off x="152400" y="43346"/>
            <a:ext cx="8915400" cy="794853"/>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400" b="0" i="1" dirty="0" smtClean="0">
                <a:solidFill>
                  <a:srgbClr val="00B0F0"/>
                </a:solidFill>
                <a:latin typeface="Arial" panose="020B0604020202020204" pitchFamily="34" charset="0"/>
                <a:cs typeface="Arial" panose="020B0604020202020204" pitchFamily="34" charset="0"/>
              </a:rPr>
              <a:t>www.nmrpipe.com</a:t>
            </a:r>
          </a:p>
          <a:p>
            <a:pPr algn="ctr" fontAlgn="auto">
              <a:spcBef>
                <a:spcPts val="0"/>
              </a:spcBef>
              <a:spcAft>
                <a:spcPts val="0"/>
              </a:spcAft>
            </a:pPr>
            <a:r>
              <a:rPr lang="en-US" sz="2400" b="0" i="1" dirty="0" smtClean="0">
                <a:solidFill>
                  <a:srgbClr val="00B0F0"/>
                </a:solidFill>
                <a:latin typeface="Arial" panose="020B0604020202020204" pitchFamily="34" charset="0"/>
                <a:cs typeface="Arial" panose="020B0604020202020204" pitchFamily="34" charset="0"/>
              </a:rPr>
              <a:t>www.ibbr.umd.edu/nmrpipe</a:t>
            </a:r>
          </a:p>
        </p:txBody>
      </p:sp>
    </p:spTree>
    <p:extLst>
      <p:ext uri="{BB962C8B-B14F-4D97-AF65-F5344CB8AC3E}">
        <p14:creationId xmlns:p14="http://schemas.microsoft.com/office/powerpoint/2010/main" val="4813960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126623"/>
            <a:ext cx="8991599" cy="46166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Typical </a:t>
            </a:r>
            <a:r>
              <a:rPr lang="en-US" sz="2400" b="0" i="1" kern="0" dirty="0" err="1" smtClean="0">
                <a:solidFill>
                  <a:srgbClr val="00B0F0"/>
                </a:solidFill>
              </a:rPr>
              <a:t>NMRPipe</a:t>
            </a:r>
            <a:r>
              <a:rPr lang="en-US" sz="2400" b="0" i="1" kern="0" dirty="0" smtClean="0">
                <a:solidFill>
                  <a:srgbClr val="00B0F0"/>
                </a:solidFill>
              </a:rPr>
              <a:t> Workflow</a:t>
            </a:r>
            <a:endParaRPr lang="en-US" sz="2400" b="0" kern="0" dirty="0" smtClean="0">
              <a:solidFill>
                <a:srgbClr val="00B0F0"/>
              </a:solidFill>
              <a:latin typeface="Courier New" panose="02070309020205020404" pitchFamily="49" charset="0"/>
              <a:cs typeface="Courier New" panose="02070309020205020404" pitchFamily="49" charset="0"/>
            </a:endParaRPr>
          </a:p>
        </p:txBody>
      </p:sp>
      <p:sp>
        <p:nvSpPr>
          <p:cNvPr id="8" name="TextBox 7"/>
          <p:cNvSpPr txBox="1"/>
          <p:nvPr/>
        </p:nvSpPr>
        <p:spPr>
          <a:xfrm>
            <a:off x="571500" y="660023"/>
            <a:ext cx="8001000" cy="5816977"/>
          </a:xfrm>
          <a:prstGeom prst="rect">
            <a:avLst/>
          </a:prstGeom>
          <a:noFill/>
        </p:spPr>
        <p:txBody>
          <a:bodyPr wrap="square" rtlCol="0">
            <a:spAutoFit/>
          </a:bodyPr>
          <a:lstStyle/>
          <a:p>
            <a:pPr algn="just"/>
            <a:r>
              <a:rPr lang="en-US" b="0" dirty="0" smtClean="0">
                <a:solidFill>
                  <a:prstClr val="white"/>
                </a:solidFill>
              </a:rPr>
              <a:t>The typical </a:t>
            </a:r>
            <a:r>
              <a:rPr lang="en-US" b="0" dirty="0" err="1" smtClean="0">
                <a:solidFill>
                  <a:prstClr val="white"/>
                </a:solidFill>
              </a:rPr>
              <a:t>NMRPipe</a:t>
            </a:r>
            <a:r>
              <a:rPr lang="en-US" b="0" dirty="0" smtClean="0">
                <a:solidFill>
                  <a:prstClr val="white"/>
                </a:solidFill>
              </a:rPr>
              <a:t> processing workflow involves </a:t>
            </a:r>
            <a:r>
              <a:rPr lang="en-US" b="0" dirty="0" smtClean="0">
                <a:solidFill>
                  <a:srgbClr val="FF0000"/>
                </a:solidFill>
              </a:rPr>
              <a:t>frequent alternation </a:t>
            </a:r>
            <a:r>
              <a:rPr lang="en-US" b="0" dirty="0" smtClean="0">
                <a:solidFill>
                  <a:prstClr val="white"/>
                </a:solidFill>
              </a:rPr>
              <a:t>between the UNIX command line and the </a:t>
            </a:r>
            <a:r>
              <a:rPr lang="en-US" b="0" dirty="0" err="1" smtClean="0">
                <a:solidFill>
                  <a:srgbClr val="FFFF00"/>
                </a:solidFill>
                <a:latin typeface="Courier New" panose="02070309020205020404" pitchFamily="49" charset="0"/>
                <a:cs typeface="Courier New" panose="02070309020205020404" pitchFamily="49" charset="0"/>
              </a:rPr>
              <a:t>nmrDraw</a:t>
            </a:r>
            <a:r>
              <a:rPr lang="en-US" b="0" dirty="0" smtClean="0">
                <a:solidFill>
                  <a:prstClr val="white"/>
                </a:solidFill>
              </a:rPr>
              <a:t> graphical interface:</a:t>
            </a:r>
          </a:p>
          <a:p>
            <a:pPr marL="342900" indent="-342900" algn="just">
              <a:buFont typeface="+mj-lt"/>
              <a:buAutoNum type="arabicPeriod"/>
            </a:pPr>
            <a:r>
              <a:rPr lang="en-US" b="0" dirty="0" smtClean="0">
                <a:solidFill>
                  <a:prstClr val="white"/>
                </a:solidFill>
              </a:rPr>
              <a:t>Prepare a script to convert spectrometer format data to </a:t>
            </a:r>
            <a:r>
              <a:rPr lang="en-US" b="0" dirty="0" err="1" smtClean="0">
                <a:solidFill>
                  <a:prstClr val="white"/>
                </a:solidFill>
              </a:rPr>
              <a:t>NMRPipe</a:t>
            </a:r>
            <a:r>
              <a:rPr lang="en-US" b="0" dirty="0" smtClean="0">
                <a:solidFill>
                  <a:prstClr val="white"/>
                </a:solidFill>
              </a:rPr>
              <a:t> format via an interactive interface. Commands: </a:t>
            </a:r>
            <a:r>
              <a:rPr lang="en-US" b="0" dirty="0" err="1" smtClean="0">
                <a:solidFill>
                  <a:srgbClr val="FFFF00"/>
                </a:solidFill>
                <a:latin typeface="Courier New" panose="02070309020205020404" pitchFamily="49" charset="0"/>
                <a:cs typeface="Courier New" panose="02070309020205020404" pitchFamily="49" charset="0"/>
              </a:rPr>
              <a:t>bruker</a:t>
            </a:r>
            <a:r>
              <a:rPr lang="en-US" b="0" dirty="0" smtClean="0">
                <a:solidFill>
                  <a:srgbClr val="FFFF00"/>
                </a:solidFill>
                <a:latin typeface="Courier New" panose="02070309020205020404" pitchFamily="49" charset="0"/>
                <a:cs typeface="Courier New" panose="02070309020205020404" pitchFamily="49" charset="0"/>
              </a:rPr>
              <a:t> </a:t>
            </a:r>
            <a:r>
              <a:rPr lang="en-US" b="0" dirty="0" smtClean="0">
                <a:solidFill>
                  <a:prstClr val="white"/>
                </a:solidFill>
                <a:latin typeface="Courier New" panose="02070309020205020404" pitchFamily="49" charset="0"/>
                <a:cs typeface="Courier New" panose="02070309020205020404" pitchFamily="49" charset="0"/>
              </a:rPr>
              <a:t>/ </a:t>
            </a:r>
            <a:r>
              <a:rPr lang="en-US" b="0" dirty="0" err="1" smtClean="0">
                <a:solidFill>
                  <a:srgbClr val="FFFF00"/>
                </a:solidFill>
                <a:latin typeface="Courier New" panose="02070309020205020404" pitchFamily="49" charset="0"/>
                <a:cs typeface="Courier New" panose="02070309020205020404" pitchFamily="49" charset="0"/>
              </a:rPr>
              <a:t>varian</a:t>
            </a:r>
            <a:r>
              <a:rPr lang="en-US" b="0" dirty="0" smtClean="0">
                <a:solidFill>
                  <a:srgbClr val="FFFF00"/>
                </a:solidFill>
                <a:latin typeface="Courier New" panose="02070309020205020404" pitchFamily="49" charset="0"/>
                <a:cs typeface="Courier New" panose="02070309020205020404" pitchFamily="49" charset="0"/>
              </a:rPr>
              <a:t> </a:t>
            </a:r>
            <a:r>
              <a:rPr lang="en-US" b="0" dirty="0" smtClean="0">
                <a:solidFill>
                  <a:prstClr val="white"/>
                </a:solidFill>
                <a:latin typeface="Courier New" panose="02070309020205020404" pitchFamily="49" charset="0"/>
                <a:cs typeface="Courier New" panose="02070309020205020404" pitchFamily="49" charset="0"/>
              </a:rPr>
              <a:t>/ </a:t>
            </a:r>
            <a:r>
              <a:rPr lang="en-US" b="0" dirty="0" smtClean="0">
                <a:solidFill>
                  <a:srgbClr val="FFFF00"/>
                </a:solidFill>
                <a:latin typeface="Courier New" panose="02070309020205020404" pitchFamily="49" charset="0"/>
                <a:cs typeface="Courier New" panose="02070309020205020404" pitchFamily="49" charset="0"/>
              </a:rPr>
              <a:t>delta</a:t>
            </a:r>
          </a:p>
          <a:p>
            <a:pPr marL="342900" indent="-342900" algn="just">
              <a:buFont typeface="+mj-lt"/>
              <a:buAutoNum type="arabicPeriod" startAt="2"/>
            </a:pPr>
            <a:r>
              <a:rPr lang="en-US" b="0" dirty="0" smtClean="0">
                <a:solidFill>
                  <a:prstClr val="white"/>
                </a:solidFill>
              </a:rPr>
              <a:t>Execute the conversion script, and inspect the result via the </a:t>
            </a:r>
            <a:r>
              <a:rPr lang="en-US" b="0" dirty="0" err="1" smtClean="0">
                <a:solidFill>
                  <a:srgbClr val="FFFF00"/>
                </a:solidFill>
                <a:latin typeface="Courier New" panose="02070309020205020404" pitchFamily="49" charset="0"/>
                <a:cs typeface="Courier New" panose="02070309020205020404" pitchFamily="49" charset="0"/>
              </a:rPr>
              <a:t>nmrDraw</a:t>
            </a:r>
            <a:r>
              <a:rPr lang="en-US" b="0" dirty="0" smtClean="0">
                <a:solidFill>
                  <a:prstClr val="white"/>
                </a:solidFill>
              </a:rPr>
              <a:t> graphical interface. Use the </a:t>
            </a:r>
            <a:r>
              <a:rPr lang="en-US" b="0" dirty="0" smtClean="0">
                <a:solidFill>
                  <a:srgbClr val="00FFFF"/>
                </a:solidFill>
                <a:latin typeface="Courier New" panose="02070309020205020404" pitchFamily="49" charset="0"/>
                <a:cs typeface="Courier New" panose="02070309020205020404" pitchFamily="49" charset="0"/>
              </a:rPr>
              <a:t>Proc/Auto Process 1D </a:t>
            </a:r>
            <a:r>
              <a:rPr lang="en-US" b="0" dirty="0" smtClean="0">
                <a:solidFill>
                  <a:prstClr val="white"/>
                </a:solidFill>
              </a:rPr>
              <a:t>menu option to process the first 1D vector, and use the graphical interface to find a phase correction value.</a:t>
            </a:r>
          </a:p>
          <a:p>
            <a:pPr marL="342900" indent="-342900" algn="just">
              <a:buFont typeface="+mj-lt"/>
              <a:buAutoNum type="arabicPeriod" startAt="2"/>
            </a:pPr>
            <a:r>
              <a:rPr lang="en-US" b="0" dirty="0" smtClean="0">
                <a:solidFill>
                  <a:prstClr val="white"/>
                </a:solidFill>
              </a:rPr>
              <a:t>At the UNIX command-line, use a text editor to create or adjust a processing script containing the needed phase corrections etc. Commonly, the processing script is copied from a previous case. Processing scripts can also be created via new general-purpose scripts: </a:t>
            </a:r>
            <a:r>
              <a:rPr lang="en-US" b="0" dirty="0" smtClean="0">
                <a:solidFill>
                  <a:srgbClr val="FFFF00"/>
                </a:solidFill>
                <a:latin typeface="Courier New" panose="02070309020205020404" pitchFamily="49" charset="0"/>
                <a:cs typeface="Courier New" panose="02070309020205020404" pitchFamily="49" charset="0"/>
              </a:rPr>
              <a:t>basicFT2.com</a:t>
            </a:r>
            <a:r>
              <a:rPr lang="en-US" b="0" dirty="0" smtClean="0">
                <a:solidFill>
                  <a:prstClr val="white"/>
                </a:solidFill>
                <a:latin typeface="Courier New" panose="02070309020205020404" pitchFamily="49" charset="0"/>
                <a:cs typeface="Courier New" panose="02070309020205020404" pitchFamily="49" charset="0"/>
              </a:rPr>
              <a:t> / </a:t>
            </a:r>
            <a:r>
              <a:rPr lang="en-US" b="0" dirty="0" smtClean="0">
                <a:solidFill>
                  <a:srgbClr val="FFFF00"/>
                </a:solidFill>
                <a:latin typeface="Courier New" panose="02070309020205020404" pitchFamily="49" charset="0"/>
                <a:cs typeface="Courier New" panose="02070309020205020404" pitchFamily="49" charset="0"/>
              </a:rPr>
              <a:t>basicFT3.com</a:t>
            </a:r>
            <a:r>
              <a:rPr lang="en-US" b="0" dirty="0">
                <a:solidFill>
                  <a:prstClr val="white"/>
                </a:solidFill>
                <a:latin typeface="Courier New" panose="02070309020205020404" pitchFamily="49" charset="0"/>
                <a:cs typeface="Courier New" panose="02070309020205020404" pitchFamily="49" charset="0"/>
              </a:rPr>
              <a:t> </a:t>
            </a:r>
            <a:r>
              <a:rPr lang="en-US" b="0" dirty="0" smtClean="0">
                <a:solidFill>
                  <a:prstClr val="white"/>
                </a:solidFill>
                <a:latin typeface="Courier New" panose="02070309020205020404" pitchFamily="49" charset="0"/>
                <a:cs typeface="Courier New" panose="02070309020205020404" pitchFamily="49" charset="0"/>
              </a:rPr>
              <a:t>/ </a:t>
            </a:r>
            <a:r>
              <a:rPr lang="en-US" b="0" dirty="0" smtClean="0">
                <a:solidFill>
                  <a:srgbClr val="FFFF00"/>
                </a:solidFill>
                <a:latin typeface="Courier New" panose="02070309020205020404" pitchFamily="49" charset="0"/>
                <a:cs typeface="Courier New" panose="02070309020205020404" pitchFamily="49" charset="0"/>
              </a:rPr>
              <a:t>basicFT4.com</a:t>
            </a:r>
            <a:r>
              <a:rPr lang="en-US" b="0" dirty="0" smtClean="0">
                <a:solidFill>
                  <a:prstClr val="white"/>
                </a:solidFill>
                <a:latin typeface="Arial" panose="020B0604020202020204" pitchFamily="34" charset="0"/>
                <a:cs typeface="Arial" panose="020B0604020202020204" pitchFamily="34" charset="0"/>
              </a:rPr>
              <a:t>. </a:t>
            </a:r>
          </a:p>
          <a:p>
            <a:pPr marL="342900" indent="-342900" algn="just">
              <a:buFont typeface="+mj-lt"/>
              <a:buAutoNum type="arabicPeriod" startAt="2"/>
            </a:pPr>
            <a:r>
              <a:rPr lang="en-US" b="0" dirty="0" smtClean="0">
                <a:solidFill>
                  <a:prstClr val="white"/>
                </a:solidFill>
              </a:rPr>
              <a:t>Execute the processing script and read the processed result with </a:t>
            </a:r>
            <a:r>
              <a:rPr lang="en-US" b="0" dirty="0" err="1" smtClean="0">
                <a:solidFill>
                  <a:srgbClr val="FFFF00"/>
                </a:solidFill>
                <a:latin typeface="Courier New" panose="02070309020205020404" pitchFamily="49" charset="0"/>
                <a:cs typeface="Courier New" panose="02070309020205020404" pitchFamily="49" charset="0"/>
              </a:rPr>
              <a:t>nmrDraw</a:t>
            </a:r>
            <a:r>
              <a:rPr lang="en-US" b="0" dirty="0" smtClean="0">
                <a:solidFill>
                  <a:prstClr val="white"/>
                </a:solidFill>
              </a:rPr>
              <a:t>. </a:t>
            </a:r>
            <a:r>
              <a:rPr lang="en-US" b="0" dirty="0">
                <a:solidFill>
                  <a:prstClr val="white"/>
                </a:solidFill>
              </a:rPr>
              <a:t>V</a:t>
            </a:r>
            <a:r>
              <a:rPr lang="en-US" b="0" dirty="0" smtClean="0">
                <a:solidFill>
                  <a:prstClr val="white"/>
                </a:solidFill>
              </a:rPr>
              <a:t>iew vectors from any of the dimensions, and choose new phase correction values as needed. </a:t>
            </a:r>
          </a:p>
          <a:p>
            <a:pPr marL="342900" indent="-342900" algn="just">
              <a:buFont typeface="+mj-lt"/>
              <a:buAutoNum type="arabicPeriod" startAt="4"/>
            </a:pPr>
            <a:r>
              <a:rPr lang="en-US" b="0" dirty="0" smtClean="0">
                <a:solidFill>
                  <a:prstClr val="white"/>
                </a:solidFill>
              </a:rPr>
              <a:t>Repeat steps 3 and 4 to adjust processing parameters as needed.</a:t>
            </a:r>
          </a:p>
          <a:p>
            <a:pPr marL="342900" indent="-342900" algn="just">
              <a:spcAft>
                <a:spcPts val="1200"/>
              </a:spcAft>
              <a:buFont typeface="+mj-lt"/>
              <a:buAutoNum type="arabicPeriod" startAt="4"/>
            </a:pPr>
            <a:r>
              <a:rPr lang="en-US" b="0" dirty="0" smtClean="0">
                <a:solidFill>
                  <a:prstClr val="white"/>
                </a:solidFill>
              </a:rPr>
              <a:t>In the case of 3D data, create and inspect projections and view strips plots of the 3D data to confirm that the data is processed and phased properly. For example:</a:t>
            </a:r>
          </a:p>
          <a:p>
            <a:pPr lvl="1" algn="just">
              <a:spcBef>
                <a:spcPts val="0"/>
              </a:spcBef>
            </a:pPr>
            <a:r>
              <a:rPr lang="en-US" sz="1400" b="0" dirty="0">
                <a:solidFill>
                  <a:srgbClr val="FFFF00"/>
                </a:solidFill>
                <a:latin typeface="Courier New" panose="02070309020205020404" pitchFamily="49" charset="0"/>
                <a:cs typeface="Courier New" panose="02070309020205020404" pitchFamily="49" charset="0"/>
              </a:rPr>
              <a:t>proj3D.tcl -in </a:t>
            </a:r>
            <a:r>
              <a:rPr lang="en-US" sz="1400" b="0" dirty="0" err="1">
                <a:solidFill>
                  <a:srgbClr val="FFFF00"/>
                </a:solidFill>
                <a:latin typeface="Courier New" panose="02070309020205020404" pitchFamily="49" charset="0"/>
                <a:cs typeface="Courier New" panose="02070309020205020404" pitchFamily="49" charset="0"/>
              </a:rPr>
              <a:t>ft</a:t>
            </a:r>
            <a:r>
              <a:rPr lang="en-US" sz="1400" b="0" dirty="0">
                <a:solidFill>
                  <a:srgbClr val="FFFF00"/>
                </a:solidFill>
                <a:latin typeface="Courier New" panose="02070309020205020404" pitchFamily="49" charset="0"/>
                <a:cs typeface="Courier New" panose="02070309020205020404" pitchFamily="49" charset="0"/>
              </a:rPr>
              <a:t>/test%03d.ft3 -abs</a:t>
            </a:r>
          </a:p>
          <a:p>
            <a:pPr lvl="1" algn="just">
              <a:spcBef>
                <a:spcPts val="0"/>
              </a:spcBef>
            </a:pPr>
            <a:r>
              <a:rPr lang="en-US" sz="1400" b="0" dirty="0" err="1">
                <a:solidFill>
                  <a:srgbClr val="FFFF00"/>
                </a:solidFill>
                <a:latin typeface="Courier New" panose="02070309020205020404" pitchFamily="49" charset="0"/>
                <a:cs typeface="Courier New" panose="02070309020205020404" pitchFamily="49" charset="0"/>
              </a:rPr>
              <a:t>peakHN.tcl</a:t>
            </a:r>
            <a:r>
              <a:rPr lang="en-US" sz="1400" b="0" dirty="0">
                <a:solidFill>
                  <a:srgbClr val="FFFF00"/>
                </a:solidFill>
                <a:latin typeface="Courier New" panose="02070309020205020404" pitchFamily="49" charset="0"/>
                <a:cs typeface="Courier New" panose="02070309020205020404" pitchFamily="49" charset="0"/>
              </a:rPr>
              <a:t> -in </a:t>
            </a:r>
            <a:r>
              <a:rPr lang="en-US" sz="1400" b="0" dirty="0" err="1">
                <a:solidFill>
                  <a:srgbClr val="FFFF00"/>
                </a:solidFill>
                <a:latin typeface="Courier New" panose="02070309020205020404" pitchFamily="49" charset="0"/>
                <a:cs typeface="Courier New" panose="02070309020205020404" pitchFamily="49" charset="0"/>
              </a:rPr>
              <a:t>ft</a:t>
            </a:r>
            <a:r>
              <a:rPr lang="en-US" sz="1400" b="0" dirty="0">
                <a:solidFill>
                  <a:srgbClr val="FFFF00"/>
                </a:solidFill>
                <a:latin typeface="Courier New" panose="02070309020205020404" pitchFamily="49" charset="0"/>
                <a:cs typeface="Courier New" panose="02070309020205020404" pitchFamily="49" charset="0"/>
              </a:rPr>
              <a:t>/test%03d.ft3 -out </a:t>
            </a:r>
            <a:r>
              <a:rPr lang="en-US" sz="1400" b="0" dirty="0" err="1">
                <a:solidFill>
                  <a:srgbClr val="FFFF00"/>
                </a:solidFill>
                <a:latin typeface="Courier New" panose="02070309020205020404" pitchFamily="49" charset="0"/>
                <a:cs typeface="Courier New" panose="02070309020205020404" pitchFamily="49" charset="0"/>
              </a:rPr>
              <a:t>hn.proj.tab</a:t>
            </a:r>
            <a:r>
              <a:rPr lang="en-US" sz="1400" b="0" dirty="0">
                <a:solidFill>
                  <a:srgbClr val="FFFF00"/>
                </a:solidFill>
                <a:latin typeface="Courier New" panose="02070309020205020404" pitchFamily="49" charset="0"/>
                <a:cs typeface="Courier New" panose="02070309020205020404" pitchFamily="49" charset="0"/>
              </a:rPr>
              <a:t> -</a:t>
            </a:r>
            <a:r>
              <a:rPr lang="en-US" sz="1400" b="0" dirty="0" err="1">
                <a:solidFill>
                  <a:srgbClr val="FFFF00"/>
                </a:solidFill>
                <a:latin typeface="Courier New" panose="02070309020205020404" pitchFamily="49" charset="0"/>
                <a:cs typeface="Courier New" panose="02070309020205020404" pitchFamily="49" charset="0"/>
              </a:rPr>
              <a:t>proj</a:t>
            </a:r>
            <a:r>
              <a:rPr lang="en-US" sz="1400" b="0" dirty="0">
                <a:solidFill>
                  <a:srgbClr val="FFFF00"/>
                </a:solidFill>
                <a:latin typeface="Courier New" panose="02070309020205020404" pitchFamily="49" charset="0"/>
                <a:cs typeface="Courier New" panose="02070309020205020404" pitchFamily="49" charset="0"/>
              </a:rPr>
              <a:t> -hi Full </a:t>
            </a:r>
          </a:p>
          <a:p>
            <a:pPr lvl="1" algn="just">
              <a:spcBef>
                <a:spcPts val="0"/>
              </a:spcBef>
            </a:pPr>
            <a:r>
              <a:rPr lang="en-US" sz="1400" b="0" dirty="0" err="1">
                <a:solidFill>
                  <a:srgbClr val="FFFF00"/>
                </a:solidFill>
                <a:latin typeface="Courier New" panose="02070309020205020404" pitchFamily="49" charset="0"/>
                <a:cs typeface="Courier New" panose="02070309020205020404" pitchFamily="49" charset="0"/>
              </a:rPr>
              <a:t>scroll.tcl</a:t>
            </a:r>
            <a:r>
              <a:rPr lang="en-US" sz="1400" b="0" dirty="0">
                <a:solidFill>
                  <a:srgbClr val="FFFF00"/>
                </a:solidFill>
                <a:latin typeface="Courier New" panose="02070309020205020404" pitchFamily="49" charset="0"/>
                <a:cs typeface="Courier New" panose="02070309020205020404" pitchFamily="49" charset="0"/>
              </a:rPr>
              <a:t> -in </a:t>
            </a:r>
            <a:r>
              <a:rPr lang="en-US" sz="1400" b="0" dirty="0" err="1">
                <a:solidFill>
                  <a:srgbClr val="FFFF00"/>
                </a:solidFill>
                <a:latin typeface="Courier New" panose="02070309020205020404" pitchFamily="49" charset="0"/>
                <a:cs typeface="Courier New" panose="02070309020205020404" pitchFamily="49" charset="0"/>
              </a:rPr>
              <a:t>ft</a:t>
            </a:r>
            <a:r>
              <a:rPr lang="en-US" sz="1400" b="0" dirty="0">
                <a:solidFill>
                  <a:srgbClr val="FFFF00"/>
                </a:solidFill>
                <a:latin typeface="Courier New" panose="02070309020205020404" pitchFamily="49" charset="0"/>
                <a:cs typeface="Courier New" panose="02070309020205020404" pitchFamily="49" charset="0"/>
              </a:rPr>
              <a:t>/test%03d.ft3 -tab </a:t>
            </a:r>
            <a:r>
              <a:rPr lang="en-US" sz="1400" b="0" dirty="0" err="1">
                <a:solidFill>
                  <a:srgbClr val="FFFF00"/>
                </a:solidFill>
                <a:latin typeface="Courier New" panose="02070309020205020404" pitchFamily="49" charset="0"/>
                <a:cs typeface="Courier New" panose="02070309020205020404" pitchFamily="49" charset="0"/>
              </a:rPr>
              <a:t>hn.proj.tab</a:t>
            </a:r>
            <a:r>
              <a:rPr lang="en-US" sz="1400" b="0" dirty="0">
                <a:solidFill>
                  <a:srgbClr val="FFFF00"/>
                </a:solidFill>
                <a:latin typeface="Courier New" panose="02070309020205020404" pitchFamily="49" charset="0"/>
                <a:cs typeface="Courier New" panose="02070309020205020404" pitchFamily="49" charset="0"/>
              </a:rPr>
              <a:t> -pair -hi 8% </a:t>
            </a:r>
          </a:p>
        </p:txBody>
      </p:sp>
    </p:spTree>
    <p:extLst>
      <p:ext uri="{BB962C8B-B14F-4D97-AF65-F5344CB8AC3E}">
        <p14:creationId xmlns:p14="http://schemas.microsoft.com/office/powerpoint/2010/main" val="309683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228600"/>
            <a:ext cx="8991599" cy="523220"/>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800" b="0" i="1" kern="0" dirty="0" err="1" smtClean="0">
                <a:solidFill>
                  <a:srgbClr val="00B0F0"/>
                </a:solidFill>
              </a:rPr>
              <a:t>NMRPipe</a:t>
            </a:r>
            <a:r>
              <a:rPr lang="en-US" sz="2800" b="0" i="1" kern="0" dirty="0" smtClean="0">
                <a:solidFill>
                  <a:srgbClr val="00B0F0"/>
                </a:solidFill>
              </a:rPr>
              <a:t> Workflow for NUS Data</a:t>
            </a:r>
            <a:endParaRPr lang="en-US" sz="2800" b="0" kern="0" dirty="0" smtClean="0">
              <a:solidFill>
                <a:srgbClr val="00B0F0"/>
              </a:solidFill>
              <a:latin typeface="Courier New" panose="02070309020205020404" pitchFamily="49" charset="0"/>
              <a:cs typeface="Courier New" panose="02070309020205020404" pitchFamily="49" charset="0"/>
            </a:endParaRPr>
          </a:p>
        </p:txBody>
      </p:sp>
      <p:sp>
        <p:nvSpPr>
          <p:cNvPr id="8" name="TextBox 7"/>
          <p:cNvSpPr txBox="1"/>
          <p:nvPr/>
        </p:nvSpPr>
        <p:spPr>
          <a:xfrm>
            <a:off x="571500" y="990600"/>
            <a:ext cx="8001000" cy="4524315"/>
          </a:xfrm>
          <a:prstGeom prst="rect">
            <a:avLst/>
          </a:prstGeom>
          <a:noFill/>
        </p:spPr>
        <p:txBody>
          <a:bodyPr wrap="square" rtlCol="0">
            <a:spAutoFit/>
          </a:bodyPr>
          <a:lstStyle/>
          <a:p>
            <a:pPr marL="342900" indent="-342900" algn="just">
              <a:buFont typeface="+mj-lt"/>
              <a:buAutoNum type="arabicPeriod"/>
            </a:pPr>
            <a:r>
              <a:rPr lang="en-US" sz="1800" b="0" dirty="0" smtClean="0">
                <a:solidFill>
                  <a:prstClr val="white"/>
                </a:solidFill>
              </a:rPr>
              <a:t>Prepare a conversion script with the usual tools, including options which sort and expand the NUS time-domain data with zeros. Commands:</a:t>
            </a:r>
          </a:p>
          <a:p>
            <a:pPr algn="just"/>
            <a:endParaRPr lang="en-US" sz="800" b="0" dirty="0" smtClean="0">
              <a:solidFill>
                <a:prstClr val="white"/>
              </a:solidFill>
            </a:endParaRPr>
          </a:p>
          <a:p>
            <a:pPr lvl="2" algn="just">
              <a:spcBef>
                <a:spcPts val="0"/>
              </a:spcBef>
            </a:pPr>
            <a:r>
              <a:rPr lang="en-US" sz="1800" b="0" dirty="0" err="1" smtClean="0">
                <a:solidFill>
                  <a:srgbClr val="FFFF00"/>
                </a:solidFill>
                <a:latin typeface="Courier New" panose="02070309020205020404" pitchFamily="49" charset="0"/>
                <a:cs typeface="Courier New" panose="02070309020205020404" pitchFamily="49" charset="0"/>
              </a:rPr>
              <a:t>bruker</a:t>
            </a:r>
            <a:r>
              <a:rPr lang="en-US" sz="1800" b="0" dirty="0" smtClean="0">
                <a:solidFill>
                  <a:srgbClr val="FFFF00"/>
                </a:solidFill>
                <a:latin typeface="Courier New" panose="02070309020205020404" pitchFamily="49" charset="0"/>
                <a:cs typeface="Courier New" panose="02070309020205020404" pitchFamily="49" charset="0"/>
              </a:rPr>
              <a:t> -nus </a:t>
            </a:r>
            <a:r>
              <a:rPr lang="en-US" sz="1800" b="0" dirty="0" smtClean="0">
                <a:solidFill>
                  <a:prstClr val="white"/>
                </a:solidFill>
                <a:latin typeface="Courier New" panose="02070309020205020404" pitchFamily="49" charset="0"/>
                <a:cs typeface="Courier New" panose="02070309020205020404" pitchFamily="49" charset="0"/>
              </a:rPr>
              <a:t>/ </a:t>
            </a:r>
            <a:r>
              <a:rPr lang="en-US" sz="1800" b="0" dirty="0" err="1" smtClean="0">
                <a:solidFill>
                  <a:srgbClr val="FFFF00"/>
                </a:solidFill>
                <a:latin typeface="Courier New" panose="02070309020205020404" pitchFamily="49" charset="0"/>
                <a:cs typeface="Courier New" panose="02070309020205020404" pitchFamily="49" charset="0"/>
              </a:rPr>
              <a:t>varian</a:t>
            </a:r>
            <a:r>
              <a:rPr lang="en-US" sz="1800" b="0" dirty="0" smtClean="0">
                <a:solidFill>
                  <a:srgbClr val="FFFF00"/>
                </a:solidFill>
                <a:latin typeface="Courier New" panose="02070309020205020404" pitchFamily="49" charset="0"/>
                <a:cs typeface="Courier New" panose="02070309020205020404" pitchFamily="49" charset="0"/>
              </a:rPr>
              <a:t> –nus </a:t>
            </a:r>
            <a:r>
              <a:rPr lang="en-US" sz="1800" b="0" dirty="0" smtClean="0">
                <a:solidFill>
                  <a:prstClr val="white"/>
                </a:solidFill>
                <a:latin typeface="Courier New" panose="02070309020205020404" pitchFamily="49" charset="0"/>
                <a:cs typeface="Courier New" panose="02070309020205020404" pitchFamily="49" charset="0"/>
              </a:rPr>
              <a:t>/ </a:t>
            </a:r>
            <a:r>
              <a:rPr lang="en-US" sz="1800" b="0" dirty="0" smtClean="0">
                <a:solidFill>
                  <a:srgbClr val="FFFF00"/>
                </a:solidFill>
                <a:latin typeface="Courier New" panose="02070309020205020404" pitchFamily="49" charset="0"/>
                <a:cs typeface="Courier New" panose="02070309020205020404" pitchFamily="49" charset="0"/>
              </a:rPr>
              <a:t>delta -nus</a:t>
            </a:r>
          </a:p>
          <a:p>
            <a:pPr marL="342900" indent="-342900" algn="just">
              <a:buFont typeface="+mj-lt"/>
              <a:buAutoNum type="arabicPeriod" startAt="2"/>
            </a:pPr>
            <a:r>
              <a:rPr lang="en-US" sz="1800" b="0" dirty="0" smtClean="0">
                <a:solidFill>
                  <a:prstClr val="white"/>
                </a:solidFill>
              </a:rPr>
              <a:t>Perform ordinary Fourier processing on the NUS fid, to confirm phase correction values, Fourier transform options, etc. This can be done via the usual </a:t>
            </a:r>
            <a:r>
              <a:rPr lang="en-US" sz="1800" b="0" dirty="0" err="1" smtClean="0">
                <a:solidFill>
                  <a:prstClr val="white"/>
                </a:solidFill>
              </a:rPr>
              <a:t>NMRPipe</a:t>
            </a:r>
            <a:r>
              <a:rPr lang="en-US" sz="1800" b="0" dirty="0" smtClean="0">
                <a:solidFill>
                  <a:prstClr val="white"/>
                </a:solidFill>
              </a:rPr>
              <a:t> scripts, or via </a:t>
            </a:r>
            <a:r>
              <a:rPr lang="en-US" sz="1800" b="0" dirty="0" smtClean="0">
                <a:solidFill>
                  <a:srgbClr val="00B050"/>
                </a:solidFill>
              </a:rPr>
              <a:t>new general-purpose processing </a:t>
            </a:r>
            <a:r>
              <a:rPr lang="en-US" sz="1800" b="0" dirty="0" smtClean="0">
                <a:solidFill>
                  <a:prstClr val="white"/>
                </a:solidFill>
              </a:rPr>
              <a:t>scripts:</a:t>
            </a:r>
          </a:p>
          <a:p>
            <a:pPr algn="just"/>
            <a:endParaRPr lang="en-US" sz="800" b="0" dirty="0" smtClean="0">
              <a:solidFill>
                <a:prstClr val="white"/>
              </a:solidFill>
            </a:endParaRPr>
          </a:p>
          <a:p>
            <a:pPr lvl="2" algn="just">
              <a:spcBef>
                <a:spcPts val="0"/>
              </a:spcBef>
            </a:pPr>
            <a:r>
              <a:rPr lang="en-US" sz="1800" b="0" dirty="0" smtClean="0">
                <a:solidFill>
                  <a:srgbClr val="FFFF00"/>
                </a:solidFill>
                <a:latin typeface="Courier New" panose="02070309020205020404" pitchFamily="49" charset="0"/>
                <a:cs typeface="Courier New" panose="02070309020205020404" pitchFamily="49" charset="0"/>
              </a:rPr>
              <a:t>basicFT2.com</a:t>
            </a:r>
            <a:r>
              <a:rPr lang="en-US" sz="1800" b="0" dirty="0" smtClean="0">
                <a:solidFill>
                  <a:prstClr val="white"/>
                </a:solidFill>
                <a:latin typeface="Courier New" panose="02070309020205020404" pitchFamily="49" charset="0"/>
                <a:cs typeface="Courier New" panose="02070309020205020404" pitchFamily="49" charset="0"/>
              </a:rPr>
              <a:t> / </a:t>
            </a:r>
            <a:r>
              <a:rPr lang="en-US" sz="1800" b="0" dirty="0" smtClean="0">
                <a:solidFill>
                  <a:srgbClr val="FFFF00"/>
                </a:solidFill>
                <a:latin typeface="Courier New" panose="02070309020205020404" pitchFamily="49" charset="0"/>
                <a:cs typeface="Courier New" panose="02070309020205020404" pitchFamily="49" charset="0"/>
              </a:rPr>
              <a:t>basicFT3.com</a:t>
            </a:r>
            <a:r>
              <a:rPr lang="en-US" sz="1800" b="0" dirty="0">
                <a:solidFill>
                  <a:prstClr val="white"/>
                </a:solidFill>
                <a:latin typeface="Courier New" panose="02070309020205020404" pitchFamily="49" charset="0"/>
                <a:cs typeface="Courier New" panose="02070309020205020404" pitchFamily="49" charset="0"/>
              </a:rPr>
              <a:t> </a:t>
            </a:r>
            <a:r>
              <a:rPr lang="en-US" sz="1800" b="0" dirty="0" smtClean="0">
                <a:solidFill>
                  <a:prstClr val="white"/>
                </a:solidFill>
                <a:latin typeface="Courier New" panose="02070309020205020404" pitchFamily="49" charset="0"/>
                <a:cs typeface="Courier New" panose="02070309020205020404" pitchFamily="49" charset="0"/>
              </a:rPr>
              <a:t>/ </a:t>
            </a:r>
            <a:r>
              <a:rPr lang="en-US" sz="1800" b="0" dirty="0" smtClean="0">
                <a:solidFill>
                  <a:srgbClr val="FFFF00"/>
                </a:solidFill>
                <a:latin typeface="Courier New" panose="02070309020205020404" pitchFamily="49" charset="0"/>
                <a:cs typeface="Courier New" panose="02070309020205020404" pitchFamily="49" charset="0"/>
              </a:rPr>
              <a:t>basicFT4.com</a:t>
            </a:r>
            <a:endParaRPr lang="en-US" b="0" dirty="0" smtClean="0">
              <a:solidFill>
                <a:srgbClr val="FFFF00"/>
              </a:solidFill>
            </a:endParaRPr>
          </a:p>
          <a:p>
            <a:pPr marL="342900" indent="-342900" algn="just">
              <a:buFont typeface="+mj-lt"/>
              <a:buAutoNum type="arabicPeriod" startAt="3"/>
            </a:pPr>
            <a:r>
              <a:rPr lang="en-US" sz="1800" b="0" dirty="0" smtClean="0">
                <a:solidFill>
                  <a:prstClr val="white"/>
                </a:solidFill>
              </a:rPr>
              <a:t>In the case of 3D or 4D data, inspect the ordinary Fourier transform result by preparing projections. Commands:</a:t>
            </a:r>
          </a:p>
          <a:p>
            <a:pPr lvl="2" algn="just"/>
            <a:r>
              <a:rPr lang="en-US" sz="1800" b="0" dirty="0" smtClean="0">
                <a:solidFill>
                  <a:srgbClr val="FFFF00"/>
                </a:solidFill>
                <a:latin typeface="Courier New" panose="02070309020205020404" pitchFamily="49" charset="0"/>
                <a:cs typeface="Courier New" panose="02070309020205020404" pitchFamily="49" charset="0"/>
              </a:rPr>
              <a:t>proj3D.tcl </a:t>
            </a:r>
            <a:r>
              <a:rPr lang="en-US" sz="1800" b="0" dirty="0" smtClean="0">
                <a:solidFill>
                  <a:prstClr val="white"/>
                </a:solidFill>
                <a:latin typeface="Courier New" panose="02070309020205020404" pitchFamily="49" charset="0"/>
                <a:cs typeface="Courier New" panose="02070309020205020404" pitchFamily="49" charset="0"/>
              </a:rPr>
              <a:t>/ </a:t>
            </a:r>
            <a:r>
              <a:rPr lang="en-US" sz="1800" b="0" dirty="0" smtClean="0">
                <a:solidFill>
                  <a:srgbClr val="FFFF00"/>
                </a:solidFill>
                <a:latin typeface="Courier New" panose="02070309020205020404" pitchFamily="49" charset="0"/>
                <a:cs typeface="Courier New" panose="02070309020205020404" pitchFamily="49" charset="0"/>
              </a:rPr>
              <a:t>proj4D.tcl</a:t>
            </a:r>
            <a:endParaRPr lang="en-US" b="0" dirty="0" smtClean="0">
              <a:solidFill>
                <a:prstClr val="white"/>
              </a:solidFill>
            </a:endParaRPr>
          </a:p>
          <a:p>
            <a:pPr marL="342900" indent="-342900" algn="just">
              <a:buFont typeface="+mj-lt"/>
              <a:buAutoNum type="arabicPeriod" startAt="4"/>
            </a:pPr>
            <a:r>
              <a:rPr lang="en-US" sz="1800" b="0" dirty="0" smtClean="0">
                <a:solidFill>
                  <a:prstClr val="white"/>
                </a:solidFill>
              </a:rPr>
              <a:t>Use </a:t>
            </a:r>
            <a:r>
              <a:rPr lang="en-US" sz="1800" b="0" dirty="0" err="1" smtClean="0">
                <a:solidFill>
                  <a:prstClr val="white"/>
                </a:solidFill>
              </a:rPr>
              <a:t>NMRPipe’s</a:t>
            </a:r>
            <a:r>
              <a:rPr lang="en-US" sz="1800" b="0" dirty="0" smtClean="0">
                <a:solidFill>
                  <a:prstClr val="white"/>
                </a:solidFill>
              </a:rPr>
              <a:t> IST reconstruction scripts to generate a final spectrum:</a:t>
            </a:r>
          </a:p>
          <a:p>
            <a:pPr algn="just"/>
            <a:endParaRPr lang="en-US" sz="800" b="0" dirty="0" smtClean="0">
              <a:solidFill>
                <a:prstClr val="white"/>
              </a:solidFill>
            </a:endParaRPr>
          </a:p>
          <a:p>
            <a:pPr lvl="2" algn="just">
              <a:spcBef>
                <a:spcPts val="0"/>
              </a:spcBef>
            </a:pPr>
            <a:r>
              <a:rPr lang="en-US" sz="1800" b="0" dirty="0" smtClean="0">
                <a:solidFill>
                  <a:srgbClr val="FFFF00"/>
                </a:solidFill>
                <a:latin typeface="Courier New" panose="02070309020205020404" pitchFamily="49" charset="0"/>
                <a:cs typeface="Courier New" panose="02070309020205020404" pitchFamily="49" charset="0"/>
              </a:rPr>
              <a:t>ist2D.com</a:t>
            </a:r>
            <a:r>
              <a:rPr lang="en-US" sz="1800" b="0" dirty="0" smtClean="0">
                <a:solidFill>
                  <a:prstClr val="white"/>
                </a:solidFill>
                <a:latin typeface="Courier New" panose="02070309020205020404" pitchFamily="49" charset="0"/>
                <a:cs typeface="Courier New" panose="02070309020205020404" pitchFamily="49" charset="0"/>
              </a:rPr>
              <a:t> </a:t>
            </a:r>
            <a:r>
              <a:rPr lang="en-US" sz="1800" b="0" dirty="0">
                <a:solidFill>
                  <a:prstClr val="white"/>
                </a:solidFill>
                <a:latin typeface="Courier New" panose="02070309020205020404" pitchFamily="49" charset="0"/>
                <a:cs typeface="Courier New" panose="02070309020205020404" pitchFamily="49" charset="0"/>
              </a:rPr>
              <a:t>/ </a:t>
            </a:r>
            <a:r>
              <a:rPr lang="en-US" sz="1800" b="0" dirty="0" smtClean="0">
                <a:solidFill>
                  <a:srgbClr val="FFFF00"/>
                </a:solidFill>
                <a:latin typeface="Courier New" panose="02070309020205020404" pitchFamily="49" charset="0"/>
                <a:cs typeface="Courier New" panose="02070309020205020404" pitchFamily="49" charset="0"/>
              </a:rPr>
              <a:t>ist3D.com</a:t>
            </a:r>
            <a:r>
              <a:rPr lang="en-US" sz="1800" b="0" dirty="0" smtClean="0">
                <a:solidFill>
                  <a:prstClr val="white"/>
                </a:solidFill>
                <a:latin typeface="Courier New" panose="02070309020205020404" pitchFamily="49" charset="0"/>
                <a:cs typeface="Courier New" panose="02070309020205020404" pitchFamily="49" charset="0"/>
              </a:rPr>
              <a:t> </a:t>
            </a:r>
            <a:r>
              <a:rPr lang="en-US" sz="1800" b="0" dirty="0">
                <a:solidFill>
                  <a:prstClr val="white"/>
                </a:solidFill>
                <a:latin typeface="Courier New" panose="02070309020205020404" pitchFamily="49" charset="0"/>
                <a:cs typeface="Courier New" panose="02070309020205020404" pitchFamily="49" charset="0"/>
              </a:rPr>
              <a:t>/ </a:t>
            </a:r>
            <a:r>
              <a:rPr lang="en-US" sz="1800" b="0" dirty="0" smtClean="0">
                <a:solidFill>
                  <a:srgbClr val="FFFF00"/>
                </a:solidFill>
                <a:latin typeface="Courier New" panose="02070309020205020404" pitchFamily="49" charset="0"/>
                <a:cs typeface="Courier New" panose="02070309020205020404" pitchFamily="49" charset="0"/>
              </a:rPr>
              <a:t>ist4D.com</a:t>
            </a:r>
            <a:endParaRPr lang="en-US" b="0" dirty="0">
              <a:solidFill>
                <a:srgbClr val="FFFF00"/>
              </a:solidFill>
            </a:endParaRPr>
          </a:p>
        </p:txBody>
      </p:sp>
    </p:spTree>
    <p:extLst>
      <p:ext uri="{BB962C8B-B14F-4D97-AF65-F5344CB8AC3E}">
        <p14:creationId xmlns:p14="http://schemas.microsoft.com/office/powerpoint/2010/main" val="34964704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748837" y="609600"/>
            <a:ext cx="7696200" cy="2154436"/>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Window function and first </a:t>
            </a:r>
            <a:r>
              <a:rPr lang="en-US" sz="2400" b="0" dirty="0">
                <a:solidFill>
                  <a:prstClr val="black"/>
                </a:solidFill>
              </a:rPr>
              <a:t>p</a:t>
            </a:r>
            <a:r>
              <a:rPr lang="en-US" sz="2400" b="0" dirty="0" smtClean="0">
                <a:solidFill>
                  <a:prstClr val="black"/>
                </a:solidFill>
              </a:rPr>
              <a:t>oint scaling</a:t>
            </a:r>
          </a:p>
          <a:p>
            <a:pPr marL="342900" indent="-342900" defTabSz="365760">
              <a:spcBef>
                <a:spcPts val="0"/>
              </a:spcBef>
              <a:buFont typeface="Wingdings" panose="05000000000000000000" pitchFamily="2" charset="2"/>
              <a:buChar char="§"/>
            </a:pPr>
            <a:endParaRPr lang="en-US" sz="8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Zero Fill</a:t>
            </a:r>
          </a:p>
          <a:p>
            <a:pPr marL="342900" indent="-342900" defTabSz="365760">
              <a:spcBef>
                <a:spcPts val="0"/>
              </a:spcBef>
              <a:buFont typeface="Wingdings" panose="05000000000000000000" pitchFamily="2" charset="2"/>
              <a:buChar char="§"/>
            </a:pPr>
            <a:endParaRPr lang="en-US" sz="8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Fourier Transform</a:t>
            </a:r>
          </a:p>
          <a:p>
            <a:pPr marL="342900" indent="-342900" defTabSz="365760">
              <a:spcBef>
                <a:spcPts val="0"/>
              </a:spcBef>
              <a:buFont typeface="Wingdings" panose="05000000000000000000" pitchFamily="2" charset="2"/>
              <a:buChar char="§"/>
            </a:pPr>
            <a:endParaRPr lang="en-US" sz="8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Phase Correction</a:t>
            </a:r>
            <a:endParaRPr lang="en-US" sz="2400" b="0" dirty="0">
              <a:solidFill>
                <a:prstClr val="black"/>
              </a:solidFill>
            </a:endParaRPr>
          </a:p>
        </p:txBody>
      </p:sp>
      <p:sp>
        <p:nvSpPr>
          <p:cNvPr id="8" name="TextBox 7"/>
          <p:cNvSpPr txBox="1"/>
          <p:nvPr/>
        </p:nvSpPr>
        <p:spPr>
          <a:xfrm>
            <a:off x="38100" y="29718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70C0"/>
                </a:solidFill>
                <a:latin typeface="Arial" panose="020B0604020202020204" pitchFamily="34" charset="0"/>
                <a:cs typeface="Arial" panose="020B0604020202020204" pitchFamily="34" charset="0"/>
              </a:rPr>
              <a:t>Spectral Processing Function as a UNIX Filter</a:t>
            </a:r>
          </a:p>
        </p:txBody>
      </p:sp>
      <p:sp>
        <p:nvSpPr>
          <p:cNvPr id="10" name="TextBox 9"/>
          <p:cNvSpPr txBox="1"/>
          <p:nvPr/>
        </p:nvSpPr>
        <p:spPr>
          <a:xfrm>
            <a:off x="666750" y="3657600"/>
            <a:ext cx="7810500" cy="1200329"/>
          </a:xfrm>
          <a:prstGeom prst="rect">
            <a:avLst/>
          </a:prstGeom>
          <a:noFill/>
        </p:spPr>
        <p:txBody>
          <a:bodyPr wrap="square" rtlCol="0">
            <a:spAutoFit/>
          </a:bodyPr>
          <a:lstStyle/>
          <a:p>
            <a:pPr algn="ct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400" dirty="0" err="1" smtClean="0">
                <a:solidFill>
                  <a:prstClr val="black"/>
                </a:solidFill>
                <a:latin typeface="Courier New" panose="02070309020205020404" pitchFamily="49" charset="0"/>
                <a:cs typeface="Courier New" panose="02070309020205020404" pitchFamily="49" charset="0"/>
              </a:rPr>
              <a:t>nmrPipe</a:t>
            </a:r>
            <a:r>
              <a:rPr lang="en-US" sz="2400" dirty="0" smtClean="0">
                <a:solidFill>
                  <a:prstClr val="black"/>
                </a:solidFill>
                <a:latin typeface="Courier New" panose="02070309020205020404" pitchFamily="49" charset="0"/>
                <a:cs typeface="Courier New" panose="02070309020205020404" pitchFamily="49" charset="0"/>
              </a:rPr>
              <a:t> –</a:t>
            </a:r>
            <a:r>
              <a:rPr lang="en-US" sz="2400" dirty="0" err="1" smtClean="0">
                <a:solidFill>
                  <a:prstClr val="black"/>
                </a:solidFill>
                <a:latin typeface="Courier New" panose="02070309020205020404" pitchFamily="49" charset="0"/>
                <a:cs typeface="Courier New" panose="02070309020205020404" pitchFamily="49" charset="0"/>
              </a:rPr>
              <a:t>fn</a:t>
            </a:r>
            <a:r>
              <a:rPr lang="en-US" sz="240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FT</a:t>
            </a:r>
            <a:r>
              <a:rPr lang="en-US" sz="2400" dirty="0" smtClean="0">
                <a:solidFill>
                  <a:prstClr val="black"/>
                </a:solidFill>
                <a:latin typeface="Courier New" panose="02070309020205020404" pitchFamily="49" charset="0"/>
                <a:cs typeface="Courier New" panose="02070309020205020404" pitchFamily="49" charset="0"/>
              </a:rPr>
              <a:t> &lt; </a:t>
            </a:r>
            <a:r>
              <a:rPr lang="en-US" sz="2400" dirty="0" err="1" smtClean="0">
                <a:solidFill>
                  <a:prstClr val="black"/>
                </a:solidFill>
                <a:latin typeface="Courier New" panose="02070309020205020404" pitchFamily="49" charset="0"/>
                <a:cs typeface="Courier New" panose="02070309020205020404" pitchFamily="49" charset="0"/>
              </a:rPr>
              <a:t>test.fid</a:t>
            </a:r>
            <a:r>
              <a:rPr lang="en-US" sz="2400" dirty="0" smtClean="0">
                <a:solidFill>
                  <a:prstClr val="black"/>
                </a:solidFill>
                <a:latin typeface="Courier New" panose="02070309020205020404" pitchFamily="49" charset="0"/>
                <a:cs typeface="Courier New" panose="02070309020205020404" pitchFamily="49" charset="0"/>
              </a:rPr>
              <a:t> &gt; test.ft1</a:t>
            </a:r>
          </a:p>
          <a:p>
            <a:pPr algn="ctr" fontAlgn="auto">
              <a:spcBef>
                <a:spcPts val="0"/>
              </a:spcBef>
              <a:spcAft>
                <a:spcPts val="0"/>
              </a:spcAft>
            </a:pPr>
            <a:r>
              <a:rPr lang="en-US" sz="2400" b="0" i="1" dirty="0" smtClean="0">
                <a:solidFill>
                  <a:prstClr val="black"/>
                </a:solidFill>
                <a:latin typeface="Arial" panose="020B0604020202020204" pitchFamily="34" charset="0"/>
                <a:cs typeface="Arial" panose="020B0604020202020204" pitchFamily="34" charset="0"/>
              </a:rPr>
              <a:t>… or …</a:t>
            </a:r>
          </a:p>
          <a:p>
            <a:pPr algn="ctr" fontAlgn="auto">
              <a:spcBef>
                <a:spcPts val="0"/>
              </a:spcBef>
              <a:spcAft>
                <a:spcPts val="0"/>
              </a:spcAft>
            </a:pPr>
            <a:r>
              <a:rPr lang="en-US" sz="2400" dirty="0" err="1" smtClean="0">
                <a:solidFill>
                  <a:prstClr val="black"/>
                </a:solidFill>
                <a:latin typeface="Courier New" panose="02070309020205020404" pitchFamily="49" charset="0"/>
                <a:cs typeface="Courier New" panose="02070309020205020404" pitchFamily="49" charset="0"/>
              </a:rPr>
              <a:t>nmrPipe</a:t>
            </a:r>
            <a:r>
              <a:rPr lang="en-US" sz="2400" dirty="0" smtClean="0">
                <a:solidFill>
                  <a:prstClr val="black"/>
                </a:solidFill>
                <a:latin typeface="Courier New" panose="02070309020205020404" pitchFamily="49" charset="0"/>
                <a:cs typeface="Courier New" panose="02070309020205020404" pitchFamily="49" charset="0"/>
              </a:rPr>
              <a:t> –</a:t>
            </a:r>
            <a:r>
              <a:rPr lang="en-US" sz="2400" dirty="0" err="1" smtClean="0">
                <a:solidFill>
                  <a:prstClr val="black"/>
                </a:solidFill>
                <a:latin typeface="Courier New" panose="02070309020205020404" pitchFamily="49" charset="0"/>
                <a:cs typeface="Courier New" panose="02070309020205020404" pitchFamily="49" charset="0"/>
              </a:rPr>
              <a:t>fn</a:t>
            </a:r>
            <a:r>
              <a:rPr lang="en-US" sz="2400" dirty="0" smtClean="0">
                <a:solidFill>
                  <a:prstClr val="black"/>
                </a:solidFill>
                <a:latin typeface="Courier New" panose="02070309020205020404" pitchFamily="49" charset="0"/>
                <a:cs typeface="Courier New" panose="02070309020205020404" pitchFamily="49" charset="0"/>
              </a:rPr>
              <a:t> </a:t>
            </a:r>
            <a:r>
              <a:rPr lang="en-US" sz="2400" dirty="0" smtClean="0">
                <a:solidFill>
                  <a:srgbClr val="0070C0"/>
                </a:solidFill>
                <a:latin typeface="Courier New" panose="02070309020205020404" pitchFamily="49" charset="0"/>
                <a:cs typeface="Courier New" panose="02070309020205020404" pitchFamily="49" charset="0"/>
              </a:rPr>
              <a:t>FT</a:t>
            </a:r>
            <a:r>
              <a:rPr lang="en-US" sz="2400" dirty="0" smtClean="0">
                <a:solidFill>
                  <a:prstClr val="black"/>
                </a:solidFill>
                <a:latin typeface="Courier New" panose="02070309020205020404" pitchFamily="49" charset="0"/>
                <a:cs typeface="Courier New" panose="02070309020205020404" pitchFamily="49" charset="0"/>
              </a:rPr>
              <a:t> –in </a:t>
            </a:r>
            <a:r>
              <a:rPr lang="en-US" sz="2400" dirty="0" err="1" smtClean="0">
                <a:solidFill>
                  <a:prstClr val="black"/>
                </a:solidFill>
                <a:latin typeface="Courier New" panose="02070309020205020404" pitchFamily="49" charset="0"/>
                <a:cs typeface="Courier New" panose="02070309020205020404" pitchFamily="49" charset="0"/>
              </a:rPr>
              <a:t>test.fid</a:t>
            </a:r>
            <a:r>
              <a:rPr lang="en-US" sz="2400" dirty="0" smtClean="0">
                <a:solidFill>
                  <a:prstClr val="black"/>
                </a:solidFill>
                <a:latin typeface="Courier New" panose="02070309020205020404" pitchFamily="49" charset="0"/>
                <a:cs typeface="Courier New" panose="02070309020205020404" pitchFamily="49" charset="0"/>
              </a:rPr>
              <a:t> –out test.ft1</a:t>
            </a:r>
            <a:endParaRPr lang="en-US" sz="2400" dirty="0">
              <a:solidFill>
                <a:prstClr val="black"/>
              </a:solidFill>
              <a:latin typeface="Courier New" panose="02070309020205020404" pitchFamily="49" charset="0"/>
              <a:cs typeface="Courier New" panose="02070309020205020404" pitchFamily="49" charset="0"/>
            </a:endParaRPr>
          </a:p>
        </p:txBody>
      </p:sp>
      <p:sp>
        <p:nvSpPr>
          <p:cNvPr id="11" name="TextBox 10"/>
          <p:cNvSpPr txBox="1"/>
          <p:nvPr/>
        </p:nvSpPr>
        <p:spPr>
          <a:xfrm>
            <a:off x="38100" y="762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70C0"/>
                </a:solidFill>
                <a:latin typeface="Arial" panose="020B0604020202020204" pitchFamily="34" charset="0"/>
                <a:cs typeface="Arial" panose="020B0604020202020204" pitchFamily="34" charset="0"/>
              </a:rPr>
              <a:t>Key Steps of Spectral Processing</a:t>
            </a:r>
          </a:p>
        </p:txBody>
      </p:sp>
      <p:grpSp>
        <p:nvGrpSpPr>
          <p:cNvPr id="5" name="Group 4"/>
          <p:cNvGrpSpPr/>
          <p:nvPr/>
        </p:nvGrpSpPr>
        <p:grpSpPr>
          <a:xfrm>
            <a:off x="559033" y="4942064"/>
            <a:ext cx="8025935" cy="1295400"/>
            <a:chOff x="533402" y="4669938"/>
            <a:chExt cx="8025935" cy="1295400"/>
          </a:xfrm>
        </p:grpSpPr>
        <p:sp>
          <p:nvSpPr>
            <p:cNvPr id="9" name="Rounded Rectangle 8"/>
            <p:cNvSpPr/>
            <p:nvPr/>
          </p:nvSpPr>
          <p:spPr bwMode="auto">
            <a:xfrm>
              <a:off x="634537" y="4669938"/>
              <a:ext cx="7924800" cy="1295400"/>
            </a:xfrm>
            <a:prstGeom prst="roundRect">
              <a:avLst/>
            </a:prstGeom>
            <a:solidFill>
              <a:schemeClr val="bg1"/>
            </a:solidFill>
            <a:ln w="1270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algn="ctr">
                <a:spcBef>
                  <a:spcPct val="0"/>
                </a:spcBef>
              </a:pPr>
              <a:endParaRPr lang="en-US" smtClean="0">
                <a:solidFill>
                  <a:prstClr val="black"/>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2" y="4787278"/>
              <a:ext cx="7824758" cy="1033269"/>
            </a:xfrm>
            <a:prstGeom prst="rect">
              <a:avLst/>
            </a:prstGeom>
          </p:spPr>
        </p:pic>
        <p:sp>
          <p:nvSpPr>
            <p:cNvPr id="4" name="TextBox 3"/>
            <p:cNvSpPr txBox="1"/>
            <p:nvPr/>
          </p:nvSpPr>
          <p:spPr>
            <a:xfrm>
              <a:off x="5114544" y="5138928"/>
              <a:ext cx="457200" cy="338554"/>
            </a:xfrm>
            <a:prstGeom prst="rect">
              <a:avLst/>
            </a:prstGeom>
            <a:noFill/>
          </p:spPr>
          <p:txBody>
            <a:bodyPr wrap="square" rtlCol="0">
              <a:spAutoFit/>
            </a:bodyPr>
            <a:lstStyle/>
            <a:p>
              <a:r>
                <a:rPr lang="en-US" dirty="0" smtClean="0">
                  <a:solidFill>
                    <a:srgbClr val="0070C0"/>
                  </a:solidFill>
                </a:rPr>
                <a:t>FT</a:t>
              </a:r>
              <a:endParaRPr lang="en-US" dirty="0">
                <a:solidFill>
                  <a:srgbClr val="0070C0"/>
                </a:solidFill>
              </a:endParaRPr>
            </a:p>
          </p:txBody>
        </p:sp>
      </p:grpSp>
      <p:cxnSp>
        <p:nvCxnSpPr>
          <p:cNvPr id="12" name="Straight Connector 11"/>
          <p:cNvCxnSpPr/>
          <p:nvPr/>
        </p:nvCxnSpPr>
        <p:spPr>
          <a:xfrm>
            <a:off x="467869" y="2887866"/>
            <a:ext cx="8208262" cy="7734"/>
          </a:xfrm>
          <a:prstGeom prst="line">
            <a:avLst/>
          </a:prstGeom>
          <a:ln w="5715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3118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p:cNvSpPr txBox="1"/>
          <p:nvPr/>
        </p:nvSpPr>
        <p:spPr>
          <a:xfrm>
            <a:off x="38100" y="1524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70C0"/>
                </a:solidFill>
                <a:latin typeface="Arial" panose="020B0604020202020204" pitchFamily="34" charset="0"/>
                <a:cs typeface="Arial" panose="020B0604020202020204" pitchFamily="34" charset="0"/>
              </a:rPr>
              <a:t>Spectral Processing Scheme as a UNIX Pipeline</a:t>
            </a:r>
          </a:p>
        </p:txBody>
      </p:sp>
      <p:sp>
        <p:nvSpPr>
          <p:cNvPr id="10" name="TextBox 9"/>
          <p:cNvSpPr txBox="1"/>
          <p:nvPr/>
        </p:nvSpPr>
        <p:spPr>
          <a:xfrm>
            <a:off x="38100" y="1261408"/>
            <a:ext cx="9105900" cy="2616101"/>
          </a:xfrm>
          <a:prstGeom prst="rect">
            <a:avLst/>
          </a:prstGeom>
          <a:noFill/>
        </p:spPr>
        <p:txBody>
          <a:bodyPr wrap="square" rtlCol="0">
            <a:spAutoFit/>
          </a:bodyPr>
          <a:lstStyle/>
          <a:p>
            <a:pPr algn="ctr" fontAlgn="auto">
              <a:spcBef>
                <a:spcPts val="0"/>
              </a:spcBef>
              <a:spcAft>
                <a:spcPts val="0"/>
              </a:spcAft>
            </a:pPr>
            <a:r>
              <a:rPr lang="en-US" sz="2000" dirty="0" err="1" smtClean="0">
                <a:solidFill>
                  <a:prstClr val="black"/>
                </a:solidFill>
                <a:latin typeface="Courier New" panose="02070309020205020404" pitchFamily="49" charset="0"/>
                <a:cs typeface="Courier New" panose="02070309020205020404" pitchFamily="49" charset="0"/>
              </a:rPr>
              <a:t>nmrPipe</a:t>
            </a:r>
            <a:r>
              <a:rPr lang="en-US" sz="2000" dirty="0" smtClean="0">
                <a:solidFill>
                  <a:prstClr val="black"/>
                </a:solidFill>
                <a:latin typeface="Courier New" panose="02070309020205020404" pitchFamily="49" charset="0"/>
                <a:cs typeface="Courier New" panose="02070309020205020404" pitchFamily="49" charset="0"/>
              </a:rPr>
              <a:t> –in </a:t>
            </a:r>
            <a:r>
              <a:rPr lang="en-US" sz="2000" dirty="0" err="1" smtClean="0">
                <a:solidFill>
                  <a:prstClr val="black"/>
                </a:solidFill>
                <a:latin typeface="Courier New" panose="02070309020205020404" pitchFamily="49" charset="0"/>
                <a:cs typeface="Courier New" panose="02070309020205020404" pitchFamily="49" charset="0"/>
              </a:rPr>
              <a:t>test.fid</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prstClr val="black"/>
                </a:solidFill>
                <a:latin typeface="Courier New" panose="02070309020205020404" pitchFamily="49" charset="0"/>
                <a:cs typeface="Courier New" panose="02070309020205020404" pitchFamily="49" charset="0"/>
              </a:rPr>
              <a:t>fn</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smtClean="0">
                <a:solidFill>
                  <a:srgbClr val="0070C0"/>
                </a:solidFill>
                <a:latin typeface="Courier New" panose="02070309020205020404" pitchFamily="49" charset="0"/>
                <a:cs typeface="Courier New" panose="02070309020205020404" pitchFamily="49" charset="0"/>
              </a:rPr>
              <a:t>SP</a:t>
            </a:r>
            <a:r>
              <a:rPr lang="en-US" sz="2000" dirty="0" smtClean="0">
                <a:solidFill>
                  <a:prstClr val="black"/>
                </a:solidFill>
                <a:latin typeface="Courier New" panose="02070309020205020404" pitchFamily="49" charset="0"/>
                <a:cs typeface="Courier New" panose="02070309020205020404" pitchFamily="49" charset="0"/>
              </a:rPr>
              <a:t> | </a:t>
            </a:r>
            <a:r>
              <a:rPr lang="en-US" sz="2000" dirty="0" err="1" smtClean="0">
                <a:solidFill>
                  <a:prstClr val="black"/>
                </a:solidFill>
                <a:latin typeface="Courier New" panose="02070309020205020404" pitchFamily="49" charset="0"/>
                <a:cs typeface="Courier New" panose="02070309020205020404" pitchFamily="49" charset="0"/>
              </a:rPr>
              <a:t>nmrPipe</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prstClr val="black"/>
                </a:solidFill>
                <a:latin typeface="Courier New" panose="02070309020205020404" pitchFamily="49" charset="0"/>
                <a:cs typeface="Courier New" panose="02070309020205020404" pitchFamily="49" charset="0"/>
              </a:rPr>
              <a:t>fn</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smtClean="0">
                <a:solidFill>
                  <a:srgbClr val="0070C0"/>
                </a:solidFill>
                <a:latin typeface="Courier New" panose="02070309020205020404" pitchFamily="49" charset="0"/>
                <a:cs typeface="Courier New" panose="02070309020205020404" pitchFamily="49" charset="0"/>
              </a:rPr>
              <a:t>FT</a:t>
            </a:r>
            <a:r>
              <a:rPr lang="en-US" sz="2000" dirty="0" smtClean="0">
                <a:solidFill>
                  <a:prstClr val="black"/>
                </a:solidFill>
                <a:latin typeface="Courier New" panose="02070309020205020404" pitchFamily="49" charset="0"/>
                <a:cs typeface="Courier New" panose="02070309020205020404" pitchFamily="49" charset="0"/>
              </a:rPr>
              <a:t> –out test.ft1</a:t>
            </a:r>
          </a:p>
          <a:p>
            <a:pPr algn="ctr" fontAlgn="auto">
              <a:spcBef>
                <a:spcPts val="0"/>
              </a:spcBef>
              <a:spcAft>
                <a:spcPts val="0"/>
              </a:spcAft>
            </a:pPr>
            <a:endParaRPr lang="en-US" sz="2000" dirty="0">
              <a:solidFill>
                <a:prstClr val="black"/>
              </a:solidFill>
              <a:latin typeface="Courier New" panose="02070309020205020404" pitchFamily="49" charset="0"/>
              <a:cs typeface="Courier New" panose="02070309020205020404" pitchFamily="49" charset="0"/>
            </a:endParaRPr>
          </a:p>
          <a:p>
            <a:pPr algn="ctr" fontAlgn="auto">
              <a:spcBef>
                <a:spcPts val="0"/>
              </a:spcBef>
              <a:spcAft>
                <a:spcPts val="0"/>
              </a:spcAft>
            </a:pPr>
            <a:r>
              <a:rPr lang="en-US" sz="2400" b="0" i="1" dirty="0" smtClean="0">
                <a:solidFill>
                  <a:prstClr val="black"/>
                </a:solidFill>
                <a:latin typeface="Arial" panose="020B0604020202020204" pitchFamily="34" charset="0"/>
                <a:cs typeface="Arial" panose="020B0604020202020204" pitchFamily="34" charset="0"/>
              </a:rPr>
              <a:t>… </a:t>
            </a:r>
            <a:r>
              <a:rPr lang="en-US" sz="2400" b="0" i="1" dirty="0">
                <a:solidFill>
                  <a:prstClr val="black"/>
                </a:solidFill>
                <a:latin typeface="Arial" panose="020B0604020202020204" pitchFamily="34" charset="0"/>
                <a:cs typeface="Arial" panose="020B0604020202020204" pitchFamily="34" charset="0"/>
              </a:rPr>
              <a:t>or …</a:t>
            </a:r>
          </a:p>
          <a:p>
            <a:pPr algn="ctr" fontAlgn="auto">
              <a:spcBef>
                <a:spcPts val="0"/>
              </a:spcBef>
              <a:spcAft>
                <a:spcPts val="0"/>
              </a:spcAft>
            </a:pPr>
            <a:endParaRPr lang="en-US" sz="2000" b="0" i="1" dirty="0" smtClean="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en-US" sz="200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prstClr val="black"/>
                </a:solidFill>
                <a:latin typeface="Courier New" panose="02070309020205020404" pitchFamily="49" charset="0"/>
                <a:cs typeface="Courier New" panose="02070309020205020404" pitchFamily="49" charset="0"/>
              </a:rPr>
              <a:t>nmrPipe</a:t>
            </a:r>
            <a:r>
              <a:rPr lang="en-US" sz="2000" dirty="0" smtClean="0">
                <a:solidFill>
                  <a:prstClr val="black"/>
                </a:solidFill>
                <a:latin typeface="Courier New" panose="02070309020205020404" pitchFamily="49" charset="0"/>
                <a:cs typeface="Courier New" panose="02070309020205020404" pitchFamily="49" charset="0"/>
              </a:rPr>
              <a:t> –in </a:t>
            </a:r>
            <a:r>
              <a:rPr lang="en-US" sz="2000" dirty="0" err="1" smtClean="0">
                <a:solidFill>
                  <a:prstClr val="black"/>
                </a:solidFill>
                <a:latin typeface="Courier New" panose="02070309020205020404" pitchFamily="49" charset="0"/>
                <a:cs typeface="Courier New" panose="02070309020205020404" pitchFamily="49" charset="0"/>
              </a:rPr>
              <a:t>test.fid</a:t>
            </a:r>
            <a:r>
              <a:rPr lang="en-US" sz="2000" dirty="0" smtClean="0">
                <a:solidFill>
                  <a:prstClr val="black"/>
                </a:solidFill>
                <a:latin typeface="Courier New" panose="02070309020205020404" pitchFamily="49" charset="0"/>
                <a:cs typeface="Courier New" panose="02070309020205020404" pitchFamily="49" charset="0"/>
              </a:rPr>
              <a:t> \</a:t>
            </a:r>
          </a:p>
          <a:p>
            <a:pPr fontAlgn="auto">
              <a:spcBef>
                <a:spcPts val="0"/>
              </a:spcBef>
              <a:spcAft>
                <a:spcPts val="0"/>
              </a:spcAft>
            </a:pPr>
            <a:r>
              <a:rPr lang="en-US" sz="2000" dirty="0" smtClean="0">
                <a:solidFill>
                  <a:prstClr val="black"/>
                </a:solidFill>
                <a:latin typeface="Courier New" panose="02070309020205020404" pitchFamily="49" charset="0"/>
                <a:cs typeface="Courier New" panose="02070309020205020404" pitchFamily="49" charset="0"/>
              </a:rPr>
              <a:t>                  | </a:t>
            </a:r>
            <a:r>
              <a:rPr lang="en-US" sz="2000" dirty="0" err="1" smtClean="0">
                <a:solidFill>
                  <a:prstClr val="black"/>
                </a:solidFill>
                <a:latin typeface="Courier New" panose="02070309020205020404" pitchFamily="49" charset="0"/>
                <a:cs typeface="Courier New" panose="02070309020205020404" pitchFamily="49" charset="0"/>
              </a:rPr>
              <a:t>nmrPipe</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prstClr val="black"/>
                </a:solidFill>
                <a:latin typeface="Courier New" panose="02070309020205020404" pitchFamily="49" charset="0"/>
                <a:cs typeface="Courier New" panose="02070309020205020404" pitchFamily="49" charset="0"/>
              </a:rPr>
              <a:t>fn</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smtClean="0">
                <a:solidFill>
                  <a:srgbClr val="0070C0"/>
                </a:solidFill>
                <a:latin typeface="Courier New" panose="02070309020205020404" pitchFamily="49" charset="0"/>
                <a:cs typeface="Courier New" panose="02070309020205020404" pitchFamily="49" charset="0"/>
              </a:rPr>
              <a:t>SP</a:t>
            </a:r>
            <a:r>
              <a:rPr lang="en-US" sz="2000" dirty="0" smtClean="0">
                <a:solidFill>
                  <a:prstClr val="black"/>
                </a:solidFill>
                <a:latin typeface="Courier New" panose="02070309020205020404" pitchFamily="49" charset="0"/>
                <a:cs typeface="Courier New" panose="02070309020205020404" pitchFamily="49" charset="0"/>
              </a:rPr>
              <a:t> \</a:t>
            </a:r>
          </a:p>
          <a:p>
            <a:pPr fontAlgn="auto">
              <a:spcBef>
                <a:spcPts val="0"/>
              </a:spcBef>
              <a:spcAft>
                <a:spcPts val="0"/>
              </a:spcAft>
            </a:pPr>
            <a:r>
              <a:rPr lang="en-US" sz="2000" dirty="0" smtClean="0">
                <a:solidFill>
                  <a:prstClr val="black"/>
                </a:solidFill>
                <a:latin typeface="Courier New" panose="02070309020205020404" pitchFamily="49" charset="0"/>
                <a:cs typeface="Courier New" panose="02070309020205020404" pitchFamily="49" charset="0"/>
              </a:rPr>
              <a:t>                  | </a:t>
            </a:r>
            <a:r>
              <a:rPr lang="en-US" sz="2000" dirty="0" err="1" smtClean="0">
                <a:solidFill>
                  <a:prstClr val="black"/>
                </a:solidFill>
                <a:latin typeface="Courier New" panose="02070309020205020404" pitchFamily="49" charset="0"/>
                <a:cs typeface="Courier New" panose="02070309020205020404" pitchFamily="49" charset="0"/>
              </a:rPr>
              <a:t>nmrPipe</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prstClr val="black"/>
                </a:solidFill>
                <a:latin typeface="Courier New" panose="02070309020205020404" pitchFamily="49" charset="0"/>
                <a:cs typeface="Courier New" panose="02070309020205020404" pitchFamily="49" charset="0"/>
              </a:rPr>
              <a:t>fn</a:t>
            </a:r>
            <a:r>
              <a:rPr lang="en-US" sz="2000" dirty="0" smtClean="0">
                <a:solidFill>
                  <a:prstClr val="black"/>
                </a:solidFill>
                <a:latin typeface="Courier New" panose="02070309020205020404" pitchFamily="49" charset="0"/>
                <a:cs typeface="Courier New" panose="02070309020205020404" pitchFamily="49" charset="0"/>
              </a:rPr>
              <a:t> </a:t>
            </a:r>
            <a:r>
              <a:rPr lang="en-US" sz="2000" dirty="0" smtClean="0">
                <a:solidFill>
                  <a:srgbClr val="0070C0"/>
                </a:solidFill>
                <a:latin typeface="Courier New" panose="02070309020205020404" pitchFamily="49" charset="0"/>
                <a:cs typeface="Courier New" panose="02070309020205020404" pitchFamily="49" charset="0"/>
              </a:rPr>
              <a:t>FT</a:t>
            </a:r>
            <a:r>
              <a:rPr lang="en-US" sz="2000" dirty="0" smtClean="0">
                <a:solidFill>
                  <a:prstClr val="black"/>
                </a:solidFill>
                <a:latin typeface="Courier New" panose="02070309020205020404" pitchFamily="49" charset="0"/>
                <a:cs typeface="Courier New" panose="02070309020205020404" pitchFamily="49" charset="0"/>
              </a:rPr>
              <a:t> \</a:t>
            </a:r>
          </a:p>
          <a:p>
            <a:pPr fontAlgn="auto">
              <a:spcBef>
                <a:spcPts val="0"/>
              </a:spcBef>
              <a:spcAft>
                <a:spcPts val="0"/>
              </a:spcAft>
            </a:pPr>
            <a:r>
              <a:rPr lang="en-US" sz="2000" dirty="0" smtClean="0">
                <a:solidFill>
                  <a:prstClr val="black"/>
                </a:solidFill>
                <a:latin typeface="Courier New" panose="02070309020205020404" pitchFamily="49" charset="0"/>
                <a:cs typeface="Courier New" panose="02070309020205020404" pitchFamily="49" charset="0"/>
              </a:rPr>
              <a:t>                     -out test.ft1</a:t>
            </a:r>
          </a:p>
        </p:txBody>
      </p:sp>
      <p:grpSp>
        <p:nvGrpSpPr>
          <p:cNvPr id="13" name="Group 12"/>
          <p:cNvGrpSpPr/>
          <p:nvPr/>
        </p:nvGrpSpPr>
        <p:grpSpPr>
          <a:xfrm>
            <a:off x="484632" y="4384974"/>
            <a:ext cx="8138160" cy="1482426"/>
            <a:chOff x="484632" y="4659696"/>
            <a:chExt cx="8138160" cy="1482426"/>
          </a:xfrm>
        </p:grpSpPr>
        <p:sp>
          <p:nvSpPr>
            <p:cNvPr id="14" name="Rounded Rectangle 13"/>
            <p:cNvSpPr/>
            <p:nvPr/>
          </p:nvSpPr>
          <p:spPr bwMode="auto">
            <a:xfrm>
              <a:off x="484632" y="4679082"/>
              <a:ext cx="8138160" cy="1463040"/>
            </a:xfrm>
            <a:prstGeom prst="roundRect">
              <a:avLst/>
            </a:prstGeom>
            <a:solidFill>
              <a:schemeClr val="bg1"/>
            </a:solidFill>
            <a:ln w="1270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algn="ctr">
                <a:spcBef>
                  <a:spcPct val="0"/>
                </a:spcBef>
              </a:pPr>
              <a:endParaRPr lang="en-US" smtClean="0">
                <a:solidFill>
                  <a:prstClr val="black"/>
                </a:solidFill>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4659696"/>
              <a:ext cx="8018221"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920065" y="5316379"/>
              <a:ext cx="408562" cy="246221"/>
            </a:xfrm>
            <a:prstGeom prst="rect">
              <a:avLst/>
            </a:prstGeom>
            <a:solidFill>
              <a:schemeClr val="bg1"/>
            </a:solidFill>
          </p:spPr>
          <p:txBody>
            <a:bodyPr wrap="square" lIns="0" tIns="0" rIns="0" bIns="0" rtlCol="0">
              <a:spAutoFit/>
            </a:bodyPr>
            <a:lstStyle/>
            <a:p>
              <a:pPr algn="ctr" fontAlgn="auto">
                <a:spcBef>
                  <a:spcPts val="0"/>
                </a:spcBef>
                <a:spcAft>
                  <a:spcPts val="0"/>
                </a:spcAft>
              </a:pPr>
              <a:r>
                <a:rPr lang="en-US" dirty="0" smtClean="0">
                  <a:solidFill>
                    <a:srgbClr val="0070C0"/>
                  </a:solidFill>
                  <a:latin typeface="Arial" panose="020B0604020202020204" pitchFamily="34" charset="0"/>
                  <a:cs typeface="Arial" panose="020B0604020202020204" pitchFamily="34" charset="0"/>
                </a:rPr>
                <a:t>SP</a:t>
              </a:r>
              <a:endParaRPr lang="en-US" dirty="0">
                <a:solidFill>
                  <a:srgbClr val="0070C0"/>
                </a:solidFill>
                <a:latin typeface="Arial" panose="020B0604020202020204" pitchFamily="34" charset="0"/>
                <a:cs typeface="Arial" panose="020B0604020202020204" pitchFamily="34" charset="0"/>
              </a:endParaRPr>
            </a:p>
          </p:txBody>
        </p:sp>
        <p:sp>
          <p:nvSpPr>
            <p:cNvPr id="17" name="TextBox 16"/>
            <p:cNvSpPr txBox="1"/>
            <p:nvPr/>
          </p:nvSpPr>
          <p:spPr>
            <a:xfrm>
              <a:off x="5817681" y="5288947"/>
              <a:ext cx="408562" cy="246221"/>
            </a:xfrm>
            <a:prstGeom prst="rect">
              <a:avLst/>
            </a:prstGeom>
            <a:solidFill>
              <a:schemeClr val="bg1"/>
            </a:solidFill>
          </p:spPr>
          <p:txBody>
            <a:bodyPr wrap="square" lIns="0" tIns="0" rIns="0" bIns="0" rtlCol="0">
              <a:spAutoFit/>
            </a:bodyPr>
            <a:lstStyle/>
            <a:p>
              <a:pPr algn="ctr" fontAlgn="auto">
                <a:spcBef>
                  <a:spcPts val="0"/>
                </a:spcBef>
                <a:spcAft>
                  <a:spcPts val="0"/>
                </a:spcAft>
              </a:pPr>
              <a:r>
                <a:rPr lang="en-US" dirty="0" smtClean="0">
                  <a:solidFill>
                    <a:srgbClr val="0070C0"/>
                  </a:solidFill>
                  <a:latin typeface="Arial" panose="020B0604020202020204" pitchFamily="34" charset="0"/>
                  <a:cs typeface="Arial" panose="020B0604020202020204" pitchFamily="34" charset="0"/>
                </a:rPr>
                <a:t>FT</a:t>
              </a:r>
              <a:endParaRPr lang="en-US"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76350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238125" y="1487299"/>
            <a:ext cx="8667750"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1400" dirty="0">
                <a:solidFill>
                  <a:prstClr val="white"/>
                </a:solidFill>
                <a:latin typeface="Courier New" pitchFamily="49" charset="0"/>
              </a:rPr>
              <a:t>#!/</a:t>
            </a:r>
            <a:r>
              <a:rPr lang="en-US" sz="1400" dirty="0" smtClean="0">
                <a:solidFill>
                  <a:prstClr val="white"/>
                </a:solidFill>
                <a:latin typeface="Courier New" pitchFamily="49" charset="0"/>
              </a:rPr>
              <a:t>bin/</a:t>
            </a:r>
            <a:r>
              <a:rPr lang="en-US" sz="1400" dirty="0" err="1" smtClean="0">
                <a:solidFill>
                  <a:prstClr val="white"/>
                </a:solidFill>
                <a:latin typeface="Courier New" pitchFamily="49" charset="0"/>
              </a:rPr>
              <a:t>csh</a:t>
            </a:r>
            <a:endParaRPr lang="en-US" sz="1400" dirty="0">
              <a:solidFill>
                <a:prstClr val="white"/>
              </a:solidFill>
              <a:latin typeface="Courier New" pitchFamily="49" charset="0"/>
            </a:endParaRPr>
          </a:p>
          <a:p>
            <a:pPr eaLnBrk="1" hangingPunct="1"/>
            <a:endParaRPr lang="en-US" sz="8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xyz2pipe -in fid/test%03d.fid -x -verb </a:t>
            </a:r>
            <a:r>
              <a:rPr lang="en-US" sz="1400" dirty="0" smtClean="0">
                <a:solidFill>
                  <a:prstClr val="white"/>
                </a:solidFill>
                <a:latin typeface="Courier New" pitchFamily="49" charset="0"/>
              </a:rPr>
              <a:t>             \  </a:t>
            </a:r>
            <a:r>
              <a:rPr lang="en-US" sz="1400" b="0" i="1" dirty="0" smtClean="0">
                <a:solidFill>
                  <a:prstClr val="white"/>
                </a:solidFill>
                <a:latin typeface="Arial" panose="020B0604020202020204" pitchFamily="34" charset="0"/>
                <a:cs typeface="Arial" panose="020B0604020202020204" pitchFamily="34" charset="0"/>
              </a:rPr>
              <a:t>Read vectors from X-Axis</a:t>
            </a:r>
            <a:endParaRPr lang="en-US" sz="1400" b="0" i="1" dirty="0">
              <a:solidFill>
                <a:prstClr val="white"/>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SOL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Solvent Subtraction</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2 -c </a:t>
            </a:r>
            <a:r>
              <a:rPr lang="en-US" sz="1400" dirty="0">
                <a:solidFill>
                  <a:srgbClr val="00B0F0"/>
                </a:solidFill>
                <a:latin typeface="Courier New" pitchFamily="49" charset="0"/>
              </a:rPr>
              <a:t>0.5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Window and First Point Scale</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Zero Fill</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Fourier Transform</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43.0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Phase Correction</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EXT –x1 </a:t>
            </a:r>
            <a:r>
              <a:rPr lang="en-US" sz="1400" dirty="0">
                <a:solidFill>
                  <a:srgbClr val="00B0F0"/>
                </a:solidFill>
                <a:latin typeface="Courier New" pitchFamily="49" charset="0"/>
              </a:rPr>
              <a:t>10.5ppm</a:t>
            </a:r>
            <a:r>
              <a:rPr lang="en-US" sz="1400" dirty="0">
                <a:solidFill>
                  <a:prstClr val="white"/>
                </a:solidFill>
                <a:latin typeface="Courier New" pitchFamily="49" charset="0"/>
              </a:rPr>
              <a:t> –</a:t>
            </a:r>
            <a:r>
              <a:rPr lang="en-US" sz="1400" dirty="0" err="1">
                <a:solidFill>
                  <a:prstClr val="white"/>
                </a:solidFill>
                <a:latin typeface="Courier New" pitchFamily="49" charset="0"/>
              </a:rPr>
              <a:t>xn</a:t>
            </a:r>
            <a:r>
              <a:rPr lang="en-US" sz="1400" dirty="0">
                <a:solidFill>
                  <a:prstClr val="white"/>
                </a:solidFill>
                <a:latin typeface="Courier New" pitchFamily="49" charset="0"/>
              </a:rPr>
              <a:t> </a:t>
            </a:r>
            <a:r>
              <a:rPr lang="en-US" sz="1400" dirty="0">
                <a:solidFill>
                  <a:srgbClr val="00B0F0"/>
                </a:solidFill>
                <a:latin typeface="Courier New" pitchFamily="49" charset="0"/>
              </a:rPr>
              <a:t>5.7ppm</a:t>
            </a:r>
            <a:r>
              <a:rPr lang="en-US" sz="1400" dirty="0">
                <a:solidFill>
                  <a:prstClr val="white"/>
                </a:solidFill>
                <a:latin typeface="Courier New" pitchFamily="49" charset="0"/>
              </a:rPr>
              <a:t> -</a:t>
            </a:r>
            <a:r>
              <a:rPr lang="en-US" sz="1400" dirty="0" err="1">
                <a:solidFill>
                  <a:prstClr val="white"/>
                </a:solidFill>
                <a:latin typeface="Courier New" pitchFamily="49" charset="0"/>
              </a:rPr>
              <a:t>sw</a:t>
            </a:r>
            <a:r>
              <a:rPr lang="en-US" sz="1400" dirty="0">
                <a:solidFill>
                  <a:prstClr val="white"/>
                </a:solidFill>
                <a:latin typeface="Courier New" pitchFamily="49" charset="0"/>
              </a:rPr>
              <a:t>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Extract PPM Range</a:t>
            </a:r>
            <a:endParaRPr lang="en-US" sz="1400" b="0" i="1" dirty="0">
              <a:solidFill>
                <a:srgbClr val="FFFF00"/>
              </a:solidFill>
              <a:latin typeface="Arial" panose="020B0604020202020204" pitchFamily="34" charset="0"/>
              <a:cs typeface="Arial" panose="020B0604020202020204" pitchFamily="34"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a:t>
            </a:r>
            <a:r>
              <a:rPr lang="en-US" sz="1400" dirty="0" smtClean="0">
                <a:solidFill>
                  <a:prstClr val="white"/>
                </a:solidFill>
                <a:latin typeface="Courier New" pitchFamily="49" charset="0"/>
              </a:rPr>
              <a:t>\  </a:t>
            </a:r>
            <a:r>
              <a:rPr lang="en-US" sz="1400" b="0" i="1" dirty="0" smtClean="0">
                <a:solidFill>
                  <a:prstClr val="white"/>
                </a:solidFill>
                <a:latin typeface="Arial" panose="020B0604020202020204" pitchFamily="34" charset="0"/>
                <a:cs typeface="Arial" panose="020B0604020202020204" pitchFamily="34" charset="0"/>
              </a:rPr>
              <a:t>X/Y </a:t>
            </a:r>
            <a:r>
              <a:rPr lang="en-US" sz="1400" b="0" i="1" dirty="0">
                <a:solidFill>
                  <a:prstClr val="white"/>
                </a:solidFill>
                <a:latin typeface="Arial" panose="020B0604020202020204" pitchFamily="34" charset="0"/>
                <a:cs typeface="Arial" panose="020B0604020202020204" pitchFamily="34" charset="0"/>
              </a:rPr>
              <a:t>Transpose</a:t>
            </a:r>
            <a:endParaRPr lang="en-US" sz="14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1.0</a:t>
            </a:r>
            <a:r>
              <a:rPr lang="en-US" sz="1400" dirty="0">
                <a:solidFill>
                  <a:prstClr val="white"/>
                </a:solidFill>
                <a:latin typeface="Courier New" pitchFamily="49" charset="0"/>
              </a:rPr>
              <a:t>  </a:t>
            </a:r>
            <a:r>
              <a:rPr lang="en-US" sz="1400" dirty="0" smtClean="0">
                <a:solidFill>
                  <a:prstClr val="white"/>
                </a:solidFill>
                <a:latin typeface="Courier New" pitchFamily="49" charset="0"/>
              </a:rPr>
              <a:t>\   </a:t>
            </a:r>
            <a:r>
              <a:rPr lang="en-US" sz="1400" b="0" i="1" dirty="0" smtClean="0">
                <a:solidFill>
                  <a:srgbClr val="00B050"/>
                </a:solidFill>
                <a:latin typeface="Arial" panose="020B0604020202020204" pitchFamily="34" charset="0"/>
                <a:cs typeface="Arial" panose="020B0604020202020204" pitchFamily="34" charset="0"/>
              </a:rPr>
              <a:t>Window </a:t>
            </a:r>
            <a:r>
              <a:rPr lang="en-US" sz="1400" b="0" i="1" dirty="0">
                <a:solidFill>
                  <a:srgbClr val="00B050"/>
                </a:solidFill>
                <a:latin typeface="Arial" panose="020B0604020202020204" pitchFamily="34" charset="0"/>
                <a:cs typeface="Arial" panose="020B0604020202020204" pitchFamily="34" charset="0"/>
              </a:rPr>
              <a:t>and First Point Scale</a:t>
            </a:r>
            <a:endParaRPr lang="en-US" sz="1400" dirty="0">
              <a:solidFill>
                <a:srgbClr val="00B050"/>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a:t>
            </a:r>
            <a:r>
              <a:rPr lang="en-US" sz="1400" dirty="0" smtClean="0">
                <a:solidFill>
                  <a:prstClr val="white"/>
                </a:solidFill>
                <a:latin typeface="Courier New" pitchFamily="49" charset="0"/>
              </a:rPr>
              <a:t>\   </a:t>
            </a:r>
            <a:r>
              <a:rPr lang="en-US" sz="1400" b="0" i="1" dirty="0" smtClean="0">
                <a:solidFill>
                  <a:srgbClr val="00B050"/>
                </a:solidFill>
                <a:latin typeface="Arial" panose="020B0604020202020204" pitchFamily="34" charset="0"/>
                <a:cs typeface="Arial" panose="020B0604020202020204" pitchFamily="34" charset="0"/>
              </a:rPr>
              <a:t>Zero </a:t>
            </a:r>
            <a:r>
              <a:rPr lang="en-US" sz="1400" b="0" i="1" dirty="0">
                <a:solidFill>
                  <a:srgbClr val="00B050"/>
                </a:solidFill>
                <a:latin typeface="Arial" panose="020B0604020202020204" pitchFamily="34" charset="0"/>
                <a:cs typeface="Arial" panose="020B0604020202020204" pitchFamily="34" charset="0"/>
              </a:rPr>
              <a:t>Fill</a:t>
            </a:r>
            <a:endParaRPr lang="en-US" sz="1400" dirty="0">
              <a:solidFill>
                <a:srgbClr val="00B050"/>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a:t>
            </a:r>
            <a:r>
              <a:rPr lang="en-US" sz="1400" dirty="0" smtClean="0">
                <a:solidFill>
                  <a:prstClr val="white"/>
                </a:solidFill>
                <a:latin typeface="Courier New" pitchFamily="49" charset="0"/>
              </a:rPr>
              <a:t>\   </a:t>
            </a:r>
            <a:r>
              <a:rPr lang="en-US" sz="1400" b="0" i="1" dirty="0" smtClean="0">
                <a:solidFill>
                  <a:srgbClr val="00B050"/>
                </a:solidFill>
                <a:latin typeface="Arial" panose="020B0604020202020204" pitchFamily="34" charset="0"/>
                <a:cs typeface="Arial" panose="020B0604020202020204" pitchFamily="34" charset="0"/>
              </a:rPr>
              <a:t>Fourier </a:t>
            </a:r>
            <a:r>
              <a:rPr lang="en-US" sz="1400" b="0" i="1" dirty="0">
                <a:solidFill>
                  <a:srgbClr val="00B050"/>
                </a:solidFill>
                <a:latin typeface="Arial" panose="020B0604020202020204" pitchFamily="34" charset="0"/>
                <a:cs typeface="Arial" panose="020B0604020202020204" pitchFamily="34" charset="0"/>
              </a:rPr>
              <a:t>Transform</a:t>
            </a:r>
            <a:endParaRPr lang="en-US" sz="1400" dirty="0">
              <a:solidFill>
                <a:srgbClr val="00B050"/>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-90.0 </a:t>
            </a:r>
            <a:r>
              <a:rPr lang="en-US" sz="1400" dirty="0">
                <a:solidFill>
                  <a:prstClr val="white"/>
                </a:solidFill>
                <a:latin typeface="Courier New" pitchFamily="49" charset="0"/>
              </a:rPr>
              <a:t>-p1 </a:t>
            </a:r>
            <a:r>
              <a:rPr lang="en-US" sz="1400" dirty="0">
                <a:solidFill>
                  <a:srgbClr val="00B0F0"/>
                </a:solidFill>
                <a:latin typeface="Courier New" pitchFamily="49" charset="0"/>
              </a:rPr>
              <a:t>180.0</a:t>
            </a:r>
            <a:r>
              <a:rPr lang="en-US" sz="1400" dirty="0">
                <a:solidFill>
                  <a:prstClr val="white"/>
                </a:solidFill>
                <a:latin typeface="Courier New" pitchFamily="49" charset="0"/>
              </a:rPr>
              <a:t> -di           </a:t>
            </a:r>
            <a:r>
              <a:rPr lang="en-US" sz="1400" dirty="0" smtClean="0">
                <a:solidFill>
                  <a:prstClr val="white"/>
                </a:solidFill>
                <a:latin typeface="Courier New" pitchFamily="49" charset="0"/>
              </a:rPr>
              <a:t>\   </a:t>
            </a:r>
            <a:r>
              <a:rPr lang="en-US" sz="1400" b="0" i="1" dirty="0" smtClean="0">
                <a:solidFill>
                  <a:srgbClr val="00B050"/>
                </a:solidFill>
                <a:latin typeface="Arial" panose="020B0604020202020204" pitchFamily="34" charset="0"/>
                <a:cs typeface="Arial" panose="020B0604020202020204" pitchFamily="34" charset="0"/>
              </a:rPr>
              <a:t>Phase </a:t>
            </a:r>
            <a:r>
              <a:rPr lang="en-US" sz="1400" b="0" i="1" dirty="0">
                <a:solidFill>
                  <a:srgbClr val="00B050"/>
                </a:solidFill>
                <a:latin typeface="Arial" panose="020B0604020202020204" pitchFamily="34" charset="0"/>
                <a:cs typeface="Arial" panose="020B0604020202020204" pitchFamily="34" charset="0"/>
              </a:rPr>
              <a:t>Correction</a:t>
            </a:r>
            <a:endParaRPr lang="en-US" sz="1400" dirty="0">
              <a:solidFill>
                <a:srgbClr val="00B050"/>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a:t>
            </a:r>
            <a:r>
              <a:rPr lang="en-US" sz="1400" dirty="0" smtClean="0">
                <a:solidFill>
                  <a:prstClr val="white"/>
                </a:solidFill>
                <a:latin typeface="Courier New" pitchFamily="49" charset="0"/>
              </a:rPr>
              <a:t>\  </a:t>
            </a:r>
            <a:r>
              <a:rPr lang="en-US" sz="1400" b="0" i="1" dirty="0" smtClean="0">
                <a:solidFill>
                  <a:prstClr val="white"/>
                </a:solidFill>
                <a:latin typeface="Arial" panose="020B0604020202020204" pitchFamily="34" charset="0"/>
                <a:cs typeface="Arial" panose="020B0604020202020204" pitchFamily="34" charset="0"/>
              </a:rPr>
              <a:t>X/Y </a:t>
            </a:r>
            <a:r>
              <a:rPr lang="en-US" sz="1400" b="0" i="1" dirty="0">
                <a:solidFill>
                  <a:prstClr val="white"/>
                </a:solidFill>
                <a:latin typeface="Arial" panose="020B0604020202020204" pitchFamily="34" charset="0"/>
                <a:cs typeface="Arial" panose="020B0604020202020204" pitchFamily="34" charset="0"/>
              </a:rPr>
              <a:t>Transpose</a:t>
            </a:r>
            <a:endParaRPr lang="en-US" sz="14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POLY -auto                           </a:t>
            </a:r>
            <a:r>
              <a:rPr lang="en-US" sz="1400" dirty="0" smtClean="0">
                <a:solidFill>
                  <a:prstClr val="white"/>
                </a:solidFill>
                <a:latin typeface="Courier New" pitchFamily="49" charset="0"/>
              </a:rPr>
              <a:t>\   </a:t>
            </a:r>
            <a:r>
              <a:rPr lang="en-US" sz="1400" b="0" i="1" dirty="0" smtClean="0">
                <a:solidFill>
                  <a:srgbClr val="FFFF00"/>
                </a:solidFill>
                <a:latin typeface="Arial" panose="020B0604020202020204" pitchFamily="34" charset="0"/>
                <a:cs typeface="Arial" panose="020B0604020202020204" pitchFamily="34" charset="0"/>
              </a:rPr>
              <a:t>Baseline Correction</a:t>
            </a:r>
            <a:endParaRPr lang="en-US" sz="1400" dirty="0">
              <a:solidFill>
                <a:srgbClr val="FFFF00"/>
              </a:solidFill>
              <a:latin typeface="Courier New" pitchFamily="49" charset="0"/>
            </a:endParaRPr>
          </a:p>
          <a:p>
            <a:pPr eaLnBrk="1" hangingPunct="1">
              <a:spcBef>
                <a:spcPct val="0"/>
              </a:spcBef>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a:t>
            </a:r>
            <a:r>
              <a:rPr lang="en-US" sz="1400" dirty="0" smtClean="0">
                <a:solidFill>
                  <a:prstClr val="white"/>
                </a:solidFill>
                <a:latin typeface="Courier New" pitchFamily="49" charset="0"/>
              </a:rPr>
              <a:t>–x                     </a:t>
            </a:r>
            <a:r>
              <a:rPr lang="en-US" sz="1400" b="0" i="1" dirty="0" smtClean="0">
                <a:solidFill>
                  <a:prstClr val="white"/>
                </a:solidFill>
                <a:latin typeface="Arial" panose="020B0604020202020204" pitchFamily="34" charset="0"/>
                <a:cs typeface="Arial" panose="020B0604020202020204" pitchFamily="34" charset="0"/>
              </a:rPr>
              <a:t>Write </a:t>
            </a:r>
            <a:r>
              <a:rPr lang="en-US" sz="1400" b="0" i="1" dirty="0">
                <a:solidFill>
                  <a:prstClr val="white"/>
                </a:solidFill>
                <a:latin typeface="Arial" panose="020B0604020202020204" pitchFamily="34" charset="0"/>
                <a:cs typeface="Arial" panose="020B0604020202020204" pitchFamily="34" charset="0"/>
              </a:rPr>
              <a:t>vectors </a:t>
            </a:r>
            <a:r>
              <a:rPr lang="en-US" sz="1400" b="0" i="1" dirty="0" smtClean="0">
                <a:solidFill>
                  <a:prstClr val="white"/>
                </a:solidFill>
                <a:latin typeface="Arial" panose="020B0604020202020204" pitchFamily="34" charset="0"/>
                <a:cs typeface="Arial" panose="020B0604020202020204" pitchFamily="34" charset="0"/>
              </a:rPr>
              <a:t>to </a:t>
            </a:r>
            <a:r>
              <a:rPr lang="en-US" sz="1400" b="0" i="1" dirty="0">
                <a:solidFill>
                  <a:prstClr val="white"/>
                </a:solidFill>
                <a:latin typeface="Arial" panose="020B0604020202020204" pitchFamily="34" charset="0"/>
                <a:cs typeface="Arial" panose="020B0604020202020204" pitchFamily="34" charset="0"/>
              </a:rPr>
              <a:t>X-Axis</a:t>
            </a:r>
            <a:endParaRPr lang="en-US" sz="1400" dirty="0">
              <a:solidFill>
                <a:prstClr val="white"/>
              </a:solidFill>
              <a:latin typeface="Courier New" pitchFamily="49" charset="0"/>
            </a:endParaRPr>
          </a:p>
          <a:p>
            <a:pPr eaLnBrk="1" hangingPunct="1">
              <a:spcBef>
                <a:spcPct val="0"/>
              </a:spcBef>
            </a:pPr>
            <a:endParaRPr lang="en-US" sz="14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xyz2pipe -in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/test%03d.ft2 -z -verb               </a:t>
            </a:r>
            <a:r>
              <a:rPr lang="en-US" sz="1400" dirty="0" smtClean="0">
                <a:solidFill>
                  <a:prstClr val="white"/>
                </a:solidFill>
                <a:latin typeface="Courier New" pitchFamily="49" charset="0"/>
              </a:rPr>
              <a:t>\  </a:t>
            </a:r>
            <a:r>
              <a:rPr lang="en-US" sz="1400" b="0" i="1" dirty="0" smtClean="0">
                <a:solidFill>
                  <a:prstClr val="white"/>
                </a:solidFill>
                <a:latin typeface="Arial" panose="020B0604020202020204" pitchFamily="34" charset="0"/>
                <a:cs typeface="Arial" panose="020B0604020202020204" pitchFamily="34" charset="0"/>
              </a:rPr>
              <a:t>Read </a:t>
            </a:r>
            <a:r>
              <a:rPr lang="en-US" sz="1400" b="0" i="1" dirty="0">
                <a:solidFill>
                  <a:prstClr val="white"/>
                </a:solidFill>
                <a:latin typeface="Arial" panose="020B0604020202020204" pitchFamily="34" charset="0"/>
                <a:cs typeface="Arial" panose="020B0604020202020204" pitchFamily="34" charset="0"/>
              </a:rPr>
              <a:t>vectors from </a:t>
            </a:r>
            <a:r>
              <a:rPr lang="en-US" sz="1400" b="0" i="1" dirty="0" smtClean="0">
                <a:solidFill>
                  <a:prstClr val="white"/>
                </a:solidFill>
                <a:latin typeface="Arial" panose="020B0604020202020204" pitchFamily="34" charset="0"/>
                <a:cs typeface="Arial" panose="020B0604020202020204" pitchFamily="34" charset="0"/>
              </a:rPr>
              <a:t>Z-Axis</a:t>
            </a:r>
            <a:endParaRPr lang="en-US" sz="1400" dirty="0">
              <a:solidFill>
                <a:prstClr val="white"/>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0.5</a:t>
            </a:r>
            <a:r>
              <a:rPr lang="en-US" sz="1400" dirty="0">
                <a:solidFill>
                  <a:prstClr val="white"/>
                </a:solidFill>
                <a:latin typeface="Courier New" pitchFamily="49" charset="0"/>
              </a:rPr>
              <a:t>  </a:t>
            </a:r>
            <a:r>
              <a:rPr lang="en-US" sz="1400" dirty="0" smtClean="0">
                <a:solidFill>
                  <a:prstClr val="white"/>
                </a:solidFill>
                <a:latin typeface="Courier New" pitchFamily="49" charset="0"/>
              </a:rPr>
              <a:t>\   </a:t>
            </a:r>
            <a:r>
              <a:rPr lang="en-US" sz="1400" b="0" i="1" dirty="0" smtClean="0">
                <a:solidFill>
                  <a:srgbClr val="703DF1"/>
                </a:solidFill>
                <a:latin typeface="Arial" panose="020B0604020202020204" pitchFamily="34" charset="0"/>
                <a:cs typeface="Arial" panose="020B0604020202020204" pitchFamily="34" charset="0"/>
              </a:rPr>
              <a:t>Window </a:t>
            </a:r>
            <a:r>
              <a:rPr lang="en-US" sz="1400" b="0" i="1" dirty="0">
                <a:solidFill>
                  <a:srgbClr val="703DF1"/>
                </a:solidFill>
                <a:latin typeface="Arial" panose="020B0604020202020204" pitchFamily="34" charset="0"/>
                <a:cs typeface="Arial" panose="020B0604020202020204" pitchFamily="34" charset="0"/>
              </a:rPr>
              <a:t>and First Point Scale</a:t>
            </a:r>
            <a:endParaRPr lang="en-US" sz="1400" dirty="0">
              <a:solidFill>
                <a:srgbClr val="703DF1"/>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a:t>
            </a:r>
            <a:r>
              <a:rPr lang="en-US" sz="1400" dirty="0" smtClean="0">
                <a:solidFill>
                  <a:prstClr val="white"/>
                </a:solidFill>
                <a:latin typeface="Courier New" pitchFamily="49" charset="0"/>
              </a:rPr>
              <a:t>\   </a:t>
            </a:r>
            <a:r>
              <a:rPr lang="en-US" sz="1400" b="0" i="1" dirty="0" smtClean="0">
                <a:solidFill>
                  <a:srgbClr val="703DF1"/>
                </a:solidFill>
                <a:latin typeface="Arial" panose="020B0604020202020204" pitchFamily="34" charset="0"/>
                <a:cs typeface="Arial" panose="020B0604020202020204" pitchFamily="34" charset="0"/>
              </a:rPr>
              <a:t>Zero </a:t>
            </a:r>
            <a:r>
              <a:rPr lang="en-US" sz="1400" b="0" i="1" dirty="0">
                <a:solidFill>
                  <a:srgbClr val="703DF1"/>
                </a:solidFill>
                <a:latin typeface="Arial" panose="020B0604020202020204" pitchFamily="34" charset="0"/>
                <a:cs typeface="Arial" panose="020B0604020202020204" pitchFamily="34" charset="0"/>
              </a:rPr>
              <a:t>Fill</a:t>
            </a:r>
            <a:endParaRPr lang="en-US" sz="1400" dirty="0">
              <a:solidFill>
                <a:srgbClr val="703DF1"/>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a:t>
            </a:r>
            <a:r>
              <a:rPr lang="en-US" sz="1400" dirty="0" smtClean="0">
                <a:solidFill>
                  <a:prstClr val="white"/>
                </a:solidFill>
                <a:latin typeface="Courier New" pitchFamily="49" charset="0"/>
              </a:rPr>
              <a:t>\</a:t>
            </a:r>
            <a:r>
              <a:rPr lang="en-US" sz="1400" b="0" i="1" dirty="0">
                <a:solidFill>
                  <a:srgbClr val="FFFF00"/>
                </a:solidFill>
                <a:latin typeface="Arial" panose="020B0604020202020204" pitchFamily="34" charset="0"/>
                <a:cs typeface="Arial" panose="020B0604020202020204" pitchFamily="34" charset="0"/>
              </a:rPr>
              <a:t> </a:t>
            </a:r>
            <a:r>
              <a:rPr lang="en-US" sz="1400" b="0" i="1" dirty="0" smtClean="0">
                <a:solidFill>
                  <a:srgbClr val="FFFF00"/>
                </a:solidFill>
                <a:latin typeface="Arial" panose="020B0604020202020204" pitchFamily="34" charset="0"/>
                <a:cs typeface="Arial" panose="020B0604020202020204" pitchFamily="34" charset="0"/>
              </a:rPr>
              <a:t>     </a:t>
            </a:r>
            <a:r>
              <a:rPr lang="en-US" sz="1400" b="0" i="1" dirty="0" smtClean="0">
                <a:solidFill>
                  <a:srgbClr val="703DF1"/>
                </a:solidFill>
                <a:latin typeface="Arial" panose="020B0604020202020204" pitchFamily="34" charset="0"/>
                <a:cs typeface="Arial" panose="020B0604020202020204" pitchFamily="34" charset="0"/>
              </a:rPr>
              <a:t>Fourier </a:t>
            </a:r>
            <a:r>
              <a:rPr lang="en-US" sz="1400" b="0" i="1" dirty="0">
                <a:solidFill>
                  <a:srgbClr val="703DF1"/>
                </a:solidFill>
                <a:latin typeface="Arial" panose="020B0604020202020204" pitchFamily="34" charset="0"/>
                <a:cs typeface="Arial" panose="020B0604020202020204" pitchFamily="34" charset="0"/>
              </a:rPr>
              <a:t>Transform</a:t>
            </a:r>
            <a:endParaRPr lang="en-US" sz="1400" dirty="0">
              <a:solidFill>
                <a:srgbClr val="703DF1"/>
              </a:solidFill>
              <a:latin typeface="Courier New" pitchFamily="49" charset="0"/>
            </a:endParaRPr>
          </a:p>
          <a:p>
            <a:pPr eaLnBrk="1" hangingPunct="1">
              <a:spcBef>
                <a:spcPct val="0"/>
              </a:spcBef>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0.0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a:t>
            </a:r>
            <a:r>
              <a:rPr lang="en-US" sz="1400" dirty="0" smtClean="0">
                <a:solidFill>
                  <a:prstClr val="white"/>
                </a:solidFill>
                <a:latin typeface="Courier New" pitchFamily="49" charset="0"/>
              </a:rPr>
              <a:t>\   </a:t>
            </a:r>
            <a:r>
              <a:rPr lang="en-US" sz="1400" b="0" i="1" dirty="0" smtClean="0">
                <a:solidFill>
                  <a:srgbClr val="703DF1"/>
                </a:solidFill>
                <a:latin typeface="Arial" panose="020B0604020202020204" pitchFamily="34" charset="0"/>
                <a:cs typeface="Arial" panose="020B0604020202020204" pitchFamily="34" charset="0"/>
              </a:rPr>
              <a:t>Phase </a:t>
            </a:r>
            <a:r>
              <a:rPr lang="en-US" sz="1400" b="0" i="1" dirty="0">
                <a:solidFill>
                  <a:srgbClr val="703DF1"/>
                </a:solidFill>
                <a:latin typeface="Arial" panose="020B0604020202020204" pitchFamily="34" charset="0"/>
                <a:cs typeface="Arial" panose="020B0604020202020204" pitchFamily="34" charset="0"/>
              </a:rPr>
              <a:t>Correction</a:t>
            </a:r>
            <a:endParaRPr lang="en-US" sz="1400" dirty="0">
              <a:solidFill>
                <a:srgbClr val="703DF1"/>
              </a:solidFill>
              <a:latin typeface="Courier New" pitchFamily="49" charset="0"/>
            </a:endParaRPr>
          </a:p>
          <a:p>
            <a:pPr eaLnBrk="1" hangingPunct="1">
              <a:spcBef>
                <a:spcPct val="0"/>
              </a:spcBef>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/test%03d.ft3 -z </a:t>
            </a:r>
            <a:r>
              <a:rPr lang="en-US" sz="1400" dirty="0" smtClean="0">
                <a:solidFill>
                  <a:prstClr val="white"/>
                </a:solidFill>
                <a:latin typeface="Courier New" pitchFamily="49" charset="0"/>
              </a:rPr>
              <a:t>                    </a:t>
            </a:r>
            <a:r>
              <a:rPr lang="en-US" sz="1400" b="0" i="1" dirty="0" smtClean="0">
                <a:solidFill>
                  <a:prstClr val="white"/>
                </a:solidFill>
                <a:latin typeface="Arial" panose="020B0604020202020204" pitchFamily="34" charset="0"/>
                <a:cs typeface="Arial" panose="020B0604020202020204" pitchFamily="34" charset="0"/>
              </a:rPr>
              <a:t>Write </a:t>
            </a:r>
            <a:r>
              <a:rPr lang="en-US" sz="1400" b="0" i="1" dirty="0">
                <a:solidFill>
                  <a:prstClr val="white"/>
                </a:solidFill>
                <a:latin typeface="Arial" panose="020B0604020202020204" pitchFamily="34" charset="0"/>
                <a:cs typeface="Arial" panose="020B0604020202020204" pitchFamily="34" charset="0"/>
              </a:rPr>
              <a:t>vectors to </a:t>
            </a:r>
            <a:r>
              <a:rPr lang="en-US" sz="1400" b="0" i="1" dirty="0" smtClean="0">
                <a:solidFill>
                  <a:prstClr val="white"/>
                </a:solidFill>
                <a:latin typeface="Arial" panose="020B0604020202020204" pitchFamily="34" charset="0"/>
                <a:cs typeface="Arial" panose="020B0604020202020204" pitchFamily="34" charset="0"/>
              </a:rPr>
              <a:t>Z-Axis</a:t>
            </a:r>
            <a:endParaRPr lang="en-US" sz="1400" dirty="0">
              <a:solidFill>
                <a:prstClr val="white"/>
              </a:solidFill>
              <a:latin typeface="Courier New" pitchFamily="49" charset="0"/>
            </a:endParaRPr>
          </a:p>
        </p:txBody>
      </p:sp>
      <p:sp>
        <p:nvSpPr>
          <p:cNvPr id="9" name="TextBox 8"/>
          <p:cNvSpPr txBox="1"/>
          <p:nvPr/>
        </p:nvSpPr>
        <p:spPr>
          <a:xfrm>
            <a:off x="76200" y="95214"/>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Typical </a:t>
            </a:r>
            <a:r>
              <a:rPr lang="en-US" sz="2800" b="0" i="1" dirty="0" err="1" smtClean="0">
                <a:solidFill>
                  <a:srgbClr val="00B0F0"/>
                </a:solidFill>
                <a:latin typeface="Arial" panose="020B0604020202020204" pitchFamily="34" charset="0"/>
                <a:cs typeface="Arial" panose="020B0604020202020204" pitchFamily="34" charset="0"/>
              </a:rPr>
              <a:t>NMRPipe</a:t>
            </a:r>
            <a:r>
              <a:rPr lang="en-US" sz="2800" b="0" i="1" dirty="0" smtClean="0">
                <a:solidFill>
                  <a:srgbClr val="00B0F0"/>
                </a:solidFill>
                <a:latin typeface="Arial" panose="020B0604020202020204" pitchFamily="34" charset="0"/>
                <a:cs typeface="Arial" panose="020B0604020202020204" pitchFamily="34" charset="0"/>
              </a:rPr>
              <a:t> 3D Spectral Processing Scheme</a:t>
            </a:r>
          </a:p>
        </p:txBody>
      </p:sp>
      <p:sp>
        <p:nvSpPr>
          <p:cNvPr id="2" name="TextBox 1"/>
          <p:cNvSpPr txBox="1"/>
          <p:nvPr/>
        </p:nvSpPr>
        <p:spPr>
          <a:xfrm>
            <a:off x="238125" y="679103"/>
            <a:ext cx="8601075" cy="692497"/>
          </a:xfrm>
          <a:prstGeom prst="rect">
            <a:avLst/>
          </a:prstGeom>
          <a:noFill/>
        </p:spPr>
        <p:txBody>
          <a:bodyPr wrap="square" rtlCol="0">
            <a:spAutoFit/>
          </a:bodyPr>
          <a:lstStyle/>
          <a:p>
            <a:pPr algn="ctr">
              <a:spcBef>
                <a:spcPts val="600"/>
              </a:spcBef>
            </a:pPr>
            <a:r>
              <a:rPr lang="en-US" b="0" i="1" dirty="0" smtClean="0">
                <a:solidFill>
                  <a:srgbClr val="00B0F0"/>
                </a:solidFill>
              </a:rPr>
              <a:t>Commonly Adjusted Parameters / </a:t>
            </a:r>
            <a:r>
              <a:rPr lang="en-US" b="0" i="1" dirty="0" smtClean="0">
                <a:solidFill>
                  <a:srgbClr val="FFFF00"/>
                </a:solidFill>
              </a:rPr>
              <a:t>X-Axis Processing </a:t>
            </a:r>
            <a:r>
              <a:rPr lang="en-US" b="0" i="1" dirty="0" smtClean="0">
                <a:solidFill>
                  <a:srgbClr val="00B0F0"/>
                </a:solidFill>
              </a:rPr>
              <a:t>/ </a:t>
            </a:r>
            <a:r>
              <a:rPr lang="en-US" b="0" i="1" dirty="0" smtClean="0">
                <a:solidFill>
                  <a:srgbClr val="00B050"/>
                </a:solidFill>
              </a:rPr>
              <a:t>Y-Axis Processing </a:t>
            </a:r>
            <a:r>
              <a:rPr lang="en-US" b="0" i="1" dirty="0" smtClean="0">
                <a:solidFill>
                  <a:srgbClr val="00B0F0"/>
                </a:solidFill>
              </a:rPr>
              <a:t>/ </a:t>
            </a:r>
            <a:r>
              <a:rPr lang="en-US" b="0" i="1" dirty="0" smtClean="0">
                <a:solidFill>
                  <a:srgbClr val="7948F2"/>
                </a:solidFill>
              </a:rPr>
              <a:t>Z-Axis Processing</a:t>
            </a:r>
          </a:p>
          <a:p>
            <a:pPr algn="ctr">
              <a:spcBef>
                <a:spcPts val="600"/>
              </a:spcBef>
            </a:pPr>
            <a:r>
              <a:rPr lang="en-US" sz="1800" b="0" i="1" dirty="0" smtClean="0">
                <a:solidFill>
                  <a:prstClr val="white"/>
                </a:solidFill>
              </a:rPr>
              <a:t>The Script Provides Reproducible</a:t>
            </a:r>
            <a:r>
              <a:rPr lang="en-US" sz="1800" b="0" i="1" dirty="0">
                <a:solidFill>
                  <a:prstClr val="white"/>
                </a:solidFill>
              </a:rPr>
              <a:t> </a:t>
            </a:r>
            <a:r>
              <a:rPr lang="en-US" sz="1800" b="0" i="1" dirty="0" smtClean="0">
                <a:solidFill>
                  <a:prstClr val="white"/>
                </a:solidFill>
              </a:rPr>
              <a:t>Processing</a:t>
            </a:r>
            <a:endParaRPr lang="en-US" sz="1800" b="0" i="1" dirty="0">
              <a:solidFill>
                <a:prstClr val="white"/>
              </a:solidFill>
            </a:endParaRPr>
          </a:p>
        </p:txBody>
      </p:sp>
    </p:spTree>
    <p:extLst>
      <p:ext uri="{BB962C8B-B14F-4D97-AF65-F5344CB8AC3E}">
        <p14:creationId xmlns:p14="http://schemas.microsoft.com/office/powerpoint/2010/main" val="421596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prstClr val="white"/>
                </a:solidFill>
                <a:latin typeface="Courier New" pitchFamily="49" charset="0"/>
              </a:rPr>
              <a:t>basicFT3.com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yP0 -90 -yP1 180 </a:t>
            </a: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p:txBody>
      </p:sp>
    </p:spTree>
    <p:extLst>
      <p:ext uri="{BB962C8B-B14F-4D97-AF65-F5344CB8AC3E}">
        <p14:creationId xmlns:p14="http://schemas.microsoft.com/office/powerpoint/2010/main" val="511330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748837" y="925336"/>
            <a:ext cx="7696200" cy="4308872"/>
          </a:xfrm>
          <a:prstGeom prst="rect">
            <a:avLst/>
          </a:prstGeom>
          <a:noFill/>
        </p:spPr>
        <p:txBody>
          <a:bodyPr wrap="square" rtlCol="0">
            <a:spAutoFit/>
          </a:bodyPr>
          <a:lstStyle/>
          <a:p>
            <a:pPr defTabSz="365760">
              <a:spcBef>
                <a:spcPts val="0"/>
              </a:spcBef>
            </a:pPr>
            <a:endParaRPr lang="en-US" sz="1000" b="0" dirty="0" smtClean="0">
              <a:solidFill>
                <a:prstClr val="white"/>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Window function and first </a:t>
            </a:r>
            <a:r>
              <a:rPr lang="en-US" sz="2400" b="0" dirty="0">
                <a:solidFill>
                  <a:prstClr val="black"/>
                </a:solidFill>
              </a:rPr>
              <a:t>p</a:t>
            </a:r>
            <a:r>
              <a:rPr lang="en-US" sz="2400" b="0" dirty="0" smtClean="0">
                <a:solidFill>
                  <a:prstClr val="black"/>
                </a:solidFill>
              </a:rPr>
              <a:t>oint scaling</a:t>
            </a:r>
          </a:p>
          <a:p>
            <a:pPr defTabSz="365760">
              <a:spcBef>
                <a:spcPts val="0"/>
              </a:spcBef>
            </a:pPr>
            <a:endParaRPr lang="en-US" sz="2400" b="0" dirty="0" smtClean="0">
              <a:solidFill>
                <a:prstClr val="black"/>
              </a:solidFill>
            </a:endParaRPr>
          </a:p>
          <a:p>
            <a:pPr marL="342900" indent="-342900" defTabSz="365760">
              <a:spcBef>
                <a:spcPts val="0"/>
              </a:spcBef>
              <a:buFont typeface="Wingdings" panose="05000000000000000000" pitchFamily="2" charset="2"/>
              <a:buChar char="§"/>
            </a:pPr>
            <a:endParaRPr lang="en-US" sz="12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Zero Fill</a:t>
            </a:r>
          </a:p>
          <a:p>
            <a:pPr marL="342900" indent="-342900" defTabSz="365760">
              <a:spcBef>
                <a:spcPts val="0"/>
              </a:spcBef>
              <a:buFont typeface="Wingdings" panose="05000000000000000000" pitchFamily="2" charset="2"/>
              <a:buChar char="§"/>
            </a:pPr>
            <a:endParaRPr lang="en-US" sz="800" b="0" dirty="0">
              <a:solidFill>
                <a:prstClr val="black"/>
              </a:solidFill>
            </a:endParaRPr>
          </a:p>
          <a:p>
            <a:pPr defTabSz="365760">
              <a:spcBef>
                <a:spcPts val="0"/>
              </a:spcBef>
            </a:pPr>
            <a:endParaRPr lang="en-US" sz="2400" b="0" dirty="0">
              <a:solidFill>
                <a:prstClr val="black"/>
              </a:solidFill>
            </a:endParaRPr>
          </a:p>
          <a:p>
            <a:pPr defTabSz="365760">
              <a:spcBef>
                <a:spcPts val="0"/>
              </a:spcBef>
            </a:pPr>
            <a:endParaRPr lang="en-US" sz="8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Fourier Transform</a:t>
            </a:r>
          </a:p>
          <a:p>
            <a:pPr defTabSz="365760">
              <a:spcBef>
                <a:spcPts val="0"/>
              </a:spcBef>
            </a:pPr>
            <a:endParaRPr lang="en-US" sz="2400" b="0" dirty="0" smtClean="0">
              <a:solidFill>
                <a:prstClr val="black"/>
              </a:solidFill>
            </a:endParaRPr>
          </a:p>
          <a:p>
            <a:pPr defTabSz="365760">
              <a:spcBef>
                <a:spcPts val="0"/>
              </a:spcBef>
            </a:pPr>
            <a:endParaRPr lang="en-US" sz="800" b="0" dirty="0" smtClean="0">
              <a:solidFill>
                <a:prstClr val="black"/>
              </a:solidFill>
            </a:endParaRPr>
          </a:p>
          <a:p>
            <a:pPr marL="342900" indent="-342900" defTabSz="365760">
              <a:spcBef>
                <a:spcPts val="0"/>
              </a:spcBef>
              <a:buFont typeface="Wingdings" panose="05000000000000000000" pitchFamily="2" charset="2"/>
              <a:buChar char="§"/>
            </a:pPr>
            <a:endParaRPr lang="en-US" sz="1200" b="0" dirty="0">
              <a:solidFill>
                <a:prstClr val="black"/>
              </a:solidFill>
            </a:endParaRPr>
          </a:p>
          <a:p>
            <a:pPr marL="342900" indent="-342900" defTabSz="365760">
              <a:spcBef>
                <a:spcPts val="0"/>
              </a:spcBef>
              <a:buFont typeface="Wingdings" panose="05000000000000000000" pitchFamily="2" charset="2"/>
              <a:buChar char="§"/>
            </a:pPr>
            <a:r>
              <a:rPr lang="en-US" sz="2400" b="0" dirty="0" smtClean="0">
                <a:solidFill>
                  <a:prstClr val="black"/>
                </a:solidFill>
              </a:rPr>
              <a:t>Phase Correction</a:t>
            </a:r>
          </a:p>
          <a:p>
            <a:pPr marL="342900" indent="-342900" defTabSz="365760">
              <a:spcBef>
                <a:spcPts val="0"/>
              </a:spcBef>
              <a:buFont typeface="Wingdings" panose="05000000000000000000" pitchFamily="2" charset="2"/>
              <a:buChar char="§"/>
            </a:pPr>
            <a:endParaRPr lang="en-US" sz="2400" b="0" dirty="0">
              <a:solidFill>
                <a:prstClr val="black"/>
              </a:solidFill>
            </a:endParaRPr>
          </a:p>
          <a:p>
            <a:pPr defTabSz="365760">
              <a:spcBef>
                <a:spcPts val="0"/>
              </a:spcBef>
            </a:pPr>
            <a:endParaRPr lang="en-US" sz="2400" b="0" dirty="0">
              <a:solidFill>
                <a:prstClr val="black"/>
              </a:solidFill>
            </a:endParaRPr>
          </a:p>
        </p:txBody>
      </p:sp>
      <p:sp>
        <p:nvSpPr>
          <p:cNvPr id="11" name="TextBox 10"/>
          <p:cNvSpPr txBox="1"/>
          <p:nvPr/>
        </p:nvSpPr>
        <p:spPr>
          <a:xfrm>
            <a:off x="38100" y="203558"/>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1290DE"/>
                </a:solidFill>
                <a:latin typeface="Arial" panose="020B0604020202020204" pitchFamily="34" charset="0"/>
                <a:cs typeface="Arial" panose="020B0604020202020204" pitchFamily="34" charset="0"/>
              </a:rPr>
              <a:t>Key Steps of Spectral Processing</a:t>
            </a:r>
          </a:p>
        </p:txBody>
      </p:sp>
      <p:sp>
        <p:nvSpPr>
          <p:cNvPr id="20" name="TextBox 19"/>
          <p:cNvSpPr txBox="1"/>
          <p:nvPr/>
        </p:nvSpPr>
        <p:spPr>
          <a:xfrm>
            <a:off x="914400" y="3352800"/>
            <a:ext cx="489585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FT </a:t>
            </a:r>
          </a:p>
        </p:txBody>
      </p:sp>
      <p:sp>
        <p:nvSpPr>
          <p:cNvPr id="21" name="TextBox 20"/>
          <p:cNvSpPr txBox="1"/>
          <p:nvPr/>
        </p:nvSpPr>
        <p:spPr>
          <a:xfrm>
            <a:off x="914400" y="4415135"/>
            <a:ext cx="70866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PS –p0 -90 –p1 180 -di </a:t>
            </a:r>
            <a:endParaRPr lang="en-US" sz="2400" dirty="0" smtClean="0">
              <a:solidFill>
                <a:srgbClr val="0070C0"/>
              </a:solidFill>
              <a:latin typeface="Courier New" panose="02070309020205020404" pitchFamily="49" charset="0"/>
              <a:cs typeface="Courier New" panose="02070309020205020404" pitchFamily="49" charset="0"/>
            </a:endParaRPr>
          </a:p>
        </p:txBody>
      </p:sp>
      <p:sp>
        <p:nvSpPr>
          <p:cNvPr id="22" name="TextBox 21"/>
          <p:cNvSpPr txBox="1"/>
          <p:nvPr/>
        </p:nvSpPr>
        <p:spPr>
          <a:xfrm>
            <a:off x="914400" y="2362200"/>
            <a:ext cx="57150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ZF –</a:t>
            </a:r>
            <a:r>
              <a:rPr lang="en-US" sz="2000" dirty="0" err="1" smtClean="0">
                <a:solidFill>
                  <a:srgbClr val="0070C0"/>
                </a:solidFill>
                <a:latin typeface="Courier New" panose="02070309020205020404" pitchFamily="49" charset="0"/>
                <a:cs typeface="Courier New" panose="02070309020205020404" pitchFamily="49" charset="0"/>
              </a:rPr>
              <a:t>zf</a:t>
            </a:r>
            <a:r>
              <a:rPr lang="en-US" sz="2000" dirty="0" smtClean="0">
                <a:solidFill>
                  <a:srgbClr val="0070C0"/>
                </a:solidFill>
                <a:latin typeface="Courier New" panose="02070309020205020404" pitchFamily="49" charset="0"/>
                <a:cs typeface="Courier New" panose="02070309020205020404" pitchFamily="49" charset="0"/>
              </a:rPr>
              <a:t> 2 -auto </a:t>
            </a:r>
          </a:p>
        </p:txBody>
      </p:sp>
      <p:sp>
        <p:nvSpPr>
          <p:cNvPr id="23" name="TextBox 22"/>
          <p:cNvSpPr txBox="1"/>
          <p:nvPr/>
        </p:nvSpPr>
        <p:spPr>
          <a:xfrm>
            <a:off x="914400" y="1483040"/>
            <a:ext cx="76962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nmrPipe</a:t>
            </a:r>
            <a:r>
              <a:rPr lang="en-US" sz="2000" dirty="0" smtClean="0">
                <a:solidFill>
                  <a:srgbClr val="0070C0"/>
                </a:solidFill>
                <a:latin typeface="Courier New" panose="02070309020205020404" pitchFamily="49" charset="0"/>
                <a:cs typeface="Courier New" panose="02070309020205020404" pitchFamily="49" charset="0"/>
              </a:rPr>
              <a:t> –</a:t>
            </a:r>
            <a:r>
              <a:rPr lang="en-US" sz="2000" dirty="0" err="1" smtClean="0">
                <a:solidFill>
                  <a:srgbClr val="0070C0"/>
                </a:solidFill>
                <a:latin typeface="Courier New" panose="02070309020205020404" pitchFamily="49" charset="0"/>
                <a:cs typeface="Courier New" panose="02070309020205020404" pitchFamily="49" charset="0"/>
              </a:rPr>
              <a:t>fn</a:t>
            </a:r>
            <a:r>
              <a:rPr lang="en-US" sz="2000" dirty="0" smtClean="0">
                <a:solidFill>
                  <a:srgbClr val="0070C0"/>
                </a:solidFill>
                <a:latin typeface="Courier New" panose="02070309020205020404" pitchFamily="49" charset="0"/>
                <a:cs typeface="Courier New" panose="02070309020205020404" pitchFamily="49" charset="0"/>
              </a:rPr>
              <a:t> SP –off 0.5 –end 0.95 –pow 2 –c 0.5 </a:t>
            </a:r>
          </a:p>
        </p:txBody>
      </p:sp>
    </p:spTree>
    <p:extLst>
      <p:ext uri="{BB962C8B-B14F-4D97-AF65-F5344CB8AC3E}">
        <p14:creationId xmlns:p14="http://schemas.microsoft.com/office/powerpoint/2010/main" val="555149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47662"/>
            <a:ext cx="4248150" cy="33813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47662"/>
            <a:ext cx="4238625" cy="338613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9333"/>
          <a:stretch/>
        </p:blipFill>
        <p:spPr>
          <a:xfrm>
            <a:off x="2133600" y="3581400"/>
            <a:ext cx="4286250" cy="3108960"/>
          </a:xfrm>
          <a:prstGeom prst="rect">
            <a:avLst/>
          </a:prstGeom>
        </p:spPr>
      </p:pic>
      <p:sp>
        <p:nvSpPr>
          <p:cNvPr id="5" name="TextBox 4"/>
          <p:cNvSpPr txBox="1"/>
          <p:nvPr/>
        </p:nvSpPr>
        <p:spPr>
          <a:xfrm>
            <a:off x="381001" y="76200"/>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Line Broadening Window</a:t>
            </a:r>
            <a:endParaRPr lang="en-US" sz="2400" i="1" kern="0" dirty="0" smtClean="0">
              <a:solidFill>
                <a:srgbClr val="00B0F0"/>
              </a:solidFill>
            </a:endParaRPr>
          </a:p>
        </p:txBody>
      </p:sp>
      <p:sp>
        <p:nvSpPr>
          <p:cNvPr id="6" name="TextBox 5"/>
          <p:cNvSpPr txBox="1"/>
          <p:nvPr/>
        </p:nvSpPr>
        <p:spPr>
          <a:xfrm>
            <a:off x="4876800" y="76199"/>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Line Sharpening Window</a:t>
            </a:r>
            <a:endParaRPr lang="en-US" sz="2400" i="1" kern="0" dirty="0" smtClean="0">
              <a:solidFill>
                <a:srgbClr val="00B0F0"/>
              </a:solidFill>
            </a:endParaRPr>
          </a:p>
        </p:txBody>
      </p:sp>
      <p:sp>
        <p:nvSpPr>
          <p:cNvPr id="7" name="TextBox 6"/>
          <p:cNvSpPr txBox="1"/>
          <p:nvPr/>
        </p:nvSpPr>
        <p:spPr>
          <a:xfrm>
            <a:off x="2457450" y="3581399"/>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First Point Scaling</a:t>
            </a:r>
            <a:endParaRPr lang="en-US" sz="2400" i="1" kern="0" dirty="0" smtClean="0">
              <a:solidFill>
                <a:srgbClr val="00B0F0"/>
              </a:solidFill>
            </a:endParaRPr>
          </a:p>
        </p:txBody>
      </p:sp>
      <p:cxnSp>
        <p:nvCxnSpPr>
          <p:cNvPr id="9" name="Straight Connector 8"/>
          <p:cNvCxnSpPr/>
          <p:nvPr/>
        </p:nvCxnSpPr>
        <p:spPr>
          <a:xfrm>
            <a:off x="1836352" y="6342706"/>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36352" y="6513212"/>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703559" y="6279335"/>
            <a:ext cx="0" cy="286694"/>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828800" y="6342706"/>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362200" y="3653011"/>
            <a:ext cx="0" cy="614189"/>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 y="5181464"/>
            <a:ext cx="4331706" cy="830997"/>
          </a:xfrm>
          <a:prstGeom prst="rect">
            <a:avLst/>
          </a:prstGeom>
          <a:noFill/>
        </p:spPr>
        <p:txBody>
          <a:bodyPr wrap="square" rtlCol="0">
            <a:spAutoFit/>
          </a:bodyPr>
          <a:lstStyle/>
          <a:p>
            <a:pPr algn="ctr"/>
            <a:r>
              <a:rPr lang="en-US" b="0" i="1" dirty="0" smtClean="0">
                <a:solidFill>
                  <a:schemeClr val="bg1"/>
                </a:solidFill>
              </a:rPr>
              <a:t>Scaling the first point in the time-domain is equivalent to adding a constant in the frequency domain</a:t>
            </a:r>
            <a:endParaRPr lang="en-US" b="0" i="1" dirty="0">
              <a:solidFill>
                <a:schemeClr val="bg1"/>
              </a:solidFill>
            </a:endParaRPr>
          </a:p>
        </p:txBody>
      </p:sp>
    </p:spTree>
    <p:extLst>
      <p:ext uri="{BB962C8B-B14F-4D97-AF65-F5344CB8AC3E}">
        <p14:creationId xmlns:p14="http://schemas.microsoft.com/office/powerpoint/2010/main" val="11398969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65" y="1066800"/>
            <a:ext cx="8241270" cy="3790476"/>
          </a:xfrm>
          <a:prstGeom prst="rect">
            <a:avLst/>
          </a:prstGeom>
        </p:spPr>
      </p:pic>
      <p:sp>
        <p:nvSpPr>
          <p:cNvPr id="4" name="TextBox 3"/>
          <p:cNvSpPr txBox="1"/>
          <p:nvPr/>
        </p:nvSpPr>
        <p:spPr>
          <a:xfrm>
            <a:off x="533400" y="5029200"/>
            <a:ext cx="7620000" cy="1431161"/>
          </a:xfrm>
          <a:prstGeom prst="rect">
            <a:avLst/>
          </a:prstGeom>
          <a:noFill/>
        </p:spPr>
        <p:txBody>
          <a:bodyPr wrap="square" rtlCol="0">
            <a:spAutoFit/>
          </a:bodyPr>
          <a:lstStyle/>
          <a:p>
            <a:pPr>
              <a:spcBef>
                <a:spcPts val="0"/>
              </a:spcBef>
              <a:spcAft>
                <a:spcPts val="600"/>
              </a:spcAft>
            </a:pP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nmrPipe</a:t>
            </a: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fn</a:t>
            </a:r>
            <a:r>
              <a:rPr lang="en-US" sz="1800" dirty="0">
                <a:solidFill>
                  <a:prstClr val="white"/>
                </a:solidFill>
                <a:latin typeface="Courier New" panose="02070309020205020404" pitchFamily="49" charset="0"/>
                <a:cs typeface="Courier New" panose="02070309020205020404" pitchFamily="49" charset="0"/>
              </a:rPr>
              <a:t> SP -off 0.5 -end 0.98 -pow 1 </a:t>
            </a:r>
            <a:r>
              <a:rPr lang="en-US" sz="1800" dirty="0" smtClean="0">
                <a:solidFill>
                  <a:srgbClr val="00B050"/>
                </a:solidFill>
                <a:latin typeface="Courier New" panose="02070309020205020404" pitchFamily="49" charset="0"/>
                <a:cs typeface="Courier New" panose="02070309020205020404" pitchFamily="49" charset="0"/>
              </a:rPr>
              <a:t>–c 0.5  </a:t>
            </a:r>
            <a:r>
              <a:rPr lang="en-US" sz="1800" dirty="0">
                <a:solidFill>
                  <a:prstClr val="white"/>
                </a:solidFill>
                <a:latin typeface="Courier New" panose="02070309020205020404" pitchFamily="49" charset="0"/>
                <a:cs typeface="Courier New" panose="02070309020205020404" pitchFamily="49" charset="0"/>
              </a:rPr>
              <a:t>\</a:t>
            </a:r>
          </a:p>
          <a:p>
            <a:pPr>
              <a:spcBef>
                <a:spcPts val="0"/>
              </a:spcBef>
              <a:spcAft>
                <a:spcPts val="600"/>
              </a:spcAft>
            </a:pP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nmrPipe</a:t>
            </a: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fn</a:t>
            </a:r>
            <a:r>
              <a:rPr lang="en-US" sz="1800" dirty="0">
                <a:solidFill>
                  <a:prstClr val="white"/>
                </a:solidFill>
                <a:latin typeface="Courier New" panose="02070309020205020404" pitchFamily="49" charset="0"/>
                <a:cs typeface="Courier New" panose="02070309020205020404" pitchFamily="49" charset="0"/>
              </a:rPr>
              <a:t> ZF </a:t>
            </a:r>
            <a:r>
              <a:rPr lang="en-US" sz="1800" dirty="0" smtClean="0">
                <a:solidFill>
                  <a:prstClr val="white"/>
                </a:solidFill>
                <a:latin typeface="Courier New" panose="02070309020205020404" pitchFamily="49" charset="0"/>
                <a:cs typeface="Courier New" panose="02070309020205020404" pitchFamily="49" charset="0"/>
              </a:rPr>
              <a:t>-auto                             </a:t>
            </a:r>
            <a:r>
              <a:rPr lang="en-US" sz="1800" dirty="0">
                <a:solidFill>
                  <a:prstClr val="white"/>
                </a:solidFill>
                <a:latin typeface="Courier New" panose="02070309020205020404" pitchFamily="49" charset="0"/>
                <a:cs typeface="Courier New" panose="02070309020205020404" pitchFamily="49" charset="0"/>
              </a:rPr>
              <a:t>\</a:t>
            </a:r>
          </a:p>
          <a:p>
            <a:pPr>
              <a:spcBef>
                <a:spcPts val="0"/>
              </a:spcBef>
              <a:spcAft>
                <a:spcPts val="600"/>
              </a:spcAft>
            </a:pP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nmrPipe</a:t>
            </a: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fn</a:t>
            </a:r>
            <a:r>
              <a:rPr lang="en-US" sz="1800" dirty="0">
                <a:solidFill>
                  <a:prstClr val="white"/>
                </a:solidFill>
                <a:latin typeface="Courier New" panose="02070309020205020404" pitchFamily="49" charset="0"/>
                <a:cs typeface="Courier New" panose="02070309020205020404" pitchFamily="49" charset="0"/>
              </a:rPr>
              <a:t> FT                                   \</a:t>
            </a:r>
          </a:p>
          <a:p>
            <a:pPr>
              <a:spcBef>
                <a:spcPts val="0"/>
              </a:spcBef>
              <a:spcAft>
                <a:spcPts val="600"/>
              </a:spcAft>
            </a:pP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nmrPipe</a:t>
            </a:r>
            <a:r>
              <a:rPr lang="en-US" sz="1800" dirty="0">
                <a:solidFill>
                  <a:prstClr val="white"/>
                </a:solidFill>
                <a:latin typeface="Courier New" panose="02070309020205020404" pitchFamily="49" charset="0"/>
                <a:cs typeface="Courier New" panose="02070309020205020404" pitchFamily="49" charset="0"/>
              </a:rPr>
              <a:t>  -</a:t>
            </a:r>
            <a:r>
              <a:rPr lang="en-US" sz="1800" dirty="0" err="1">
                <a:solidFill>
                  <a:prstClr val="white"/>
                </a:solidFill>
                <a:latin typeface="Courier New" panose="02070309020205020404" pitchFamily="49" charset="0"/>
                <a:cs typeface="Courier New" panose="02070309020205020404" pitchFamily="49" charset="0"/>
              </a:rPr>
              <a:t>fn</a:t>
            </a:r>
            <a:r>
              <a:rPr lang="en-US" sz="1800" dirty="0">
                <a:solidFill>
                  <a:prstClr val="white"/>
                </a:solidFill>
                <a:latin typeface="Courier New" panose="02070309020205020404" pitchFamily="49" charset="0"/>
                <a:cs typeface="Courier New" panose="02070309020205020404" pitchFamily="49" charset="0"/>
              </a:rPr>
              <a:t> PS -p0 </a:t>
            </a:r>
            <a:r>
              <a:rPr lang="en-US" sz="1800" dirty="0" smtClean="0">
                <a:solidFill>
                  <a:prstClr val="white"/>
                </a:solidFill>
                <a:latin typeface="Courier New" panose="02070309020205020404" pitchFamily="49" charset="0"/>
                <a:cs typeface="Courier New" panose="02070309020205020404" pitchFamily="49" charset="0"/>
              </a:rPr>
              <a:t>0 </a:t>
            </a:r>
            <a:r>
              <a:rPr lang="en-US" sz="1800" dirty="0">
                <a:solidFill>
                  <a:srgbClr val="00B050"/>
                </a:solidFill>
                <a:latin typeface="Courier New" panose="02070309020205020404" pitchFamily="49" charset="0"/>
                <a:cs typeface="Courier New" panose="02070309020205020404" pitchFamily="49" charset="0"/>
              </a:rPr>
              <a:t>-p1 </a:t>
            </a:r>
            <a:r>
              <a:rPr lang="en-US" sz="1800" dirty="0" smtClean="0">
                <a:solidFill>
                  <a:srgbClr val="00B050"/>
                </a:solidFill>
                <a:latin typeface="Courier New" panose="02070309020205020404" pitchFamily="49" charset="0"/>
                <a:cs typeface="Courier New" panose="02070309020205020404" pitchFamily="49" charset="0"/>
              </a:rPr>
              <a:t>0 </a:t>
            </a:r>
            <a:r>
              <a:rPr lang="en-US" sz="1800" dirty="0">
                <a:solidFill>
                  <a:prstClr val="white"/>
                </a:solidFill>
                <a:latin typeface="Courier New" panose="02070309020205020404" pitchFamily="49" charset="0"/>
                <a:cs typeface="Courier New" panose="02070309020205020404" pitchFamily="49" charset="0"/>
              </a:rPr>
              <a:t>-di            </a:t>
            </a:r>
            <a:r>
              <a:rPr lang="en-US" sz="1800" dirty="0" smtClean="0">
                <a:solidFill>
                  <a:prstClr val="white"/>
                </a:solidFill>
                <a:latin typeface="Courier New" panose="02070309020205020404" pitchFamily="49" charset="0"/>
                <a:cs typeface="Courier New" panose="02070309020205020404" pitchFamily="49" charset="0"/>
              </a:rPr>
              <a:t>       </a:t>
            </a:r>
            <a:r>
              <a:rPr lang="en-US" sz="1800" dirty="0">
                <a:solidFill>
                  <a:prstClr val="white"/>
                </a:solidFill>
                <a:latin typeface="Courier New" panose="02070309020205020404" pitchFamily="49" charset="0"/>
                <a:cs typeface="Courier New" panose="02070309020205020404" pitchFamily="49" charset="0"/>
              </a:rPr>
              <a:t>\</a:t>
            </a:r>
          </a:p>
        </p:txBody>
      </p:sp>
      <p:sp>
        <p:nvSpPr>
          <p:cNvPr id="6" name="TextBox 5"/>
          <p:cNvSpPr txBox="1"/>
          <p:nvPr/>
        </p:nvSpPr>
        <p:spPr>
          <a:xfrm>
            <a:off x="6781800" y="1143000"/>
            <a:ext cx="1371600" cy="461665"/>
          </a:xfrm>
          <a:prstGeom prst="rect">
            <a:avLst/>
          </a:prstGeom>
          <a:noFill/>
        </p:spPr>
        <p:txBody>
          <a:bodyPr wrap="square" rtlCol="0">
            <a:spAutoFit/>
          </a:bodyPr>
          <a:lstStyle/>
          <a:p>
            <a:r>
              <a:rPr lang="en-US" sz="2400" dirty="0" smtClean="0">
                <a:solidFill>
                  <a:srgbClr val="00B050"/>
                </a:solidFill>
                <a:latin typeface="Courier New" panose="02070309020205020404" pitchFamily="49" charset="0"/>
                <a:cs typeface="Courier New" panose="02070309020205020404" pitchFamily="49" charset="0"/>
              </a:rPr>
              <a:t>-c 0.5</a:t>
            </a:r>
            <a:endParaRPr lang="en-US" sz="2400" dirty="0">
              <a:solidFill>
                <a:srgbClr val="00B050"/>
              </a:solidFill>
              <a:latin typeface="Courier New" panose="02070309020205020404" pitchFamily="49" charset="0"/>
              <a:cs typeface="Courier New" panose="02070309020205020404" pitchFamily="49" charset="0"/>
            </a:endParaRPr>
          </a:p>
        </p:txBody>
      </p:sp>
      <p:sp>
        <p:nvSpPr>
          <p:cNvPr id="7" name="TextBox 6"/>
          <p:cNvSpPr txBox="1"/>
          <p:nvPr/>
        </p:nvSpPr>
        <p:spPr>
          <a:xfrm>
            <a:off x="2819400" y="1143000"/>
            <a:ext cx="1371600" cy="461665"/>
          </a:xfrm>
          <a:prstGeom prst="rect">
            <a:avLst/>
          </a:prstGeom>
          <a:noFill/>
        </p:spPr>
        <p:txBody>
          <a:bodyPr wrap="square" rtlCol="0">
            <a:spAutoFit/>
          </a:bodyPr>
          <a:lstStyle/>
          <a:p>
            <a:r>
              <a:rPr lang="en-US" sz="2400" dirty="0" smtClean="0">
                <a:solidFill>
                  <a:srgbClr val="00B050"/>
                </a:solidFill>
                <a:latin typeface="Courier New" panose="02070309020205020404" pitchFamily="49" charset="0"/>
                <a:cs typeface="Courier New" panose="02070309020205020404" pitchFamily="49" charset="0"/>
              </a:rPr>
              <a:t>-c 1.0</a:t>
            </a:r>
            <a:endParaRPr lang="en-US" sz="2400" dirty="0">
              <a:solidFill>
                <a:srgbClr val="00B050"/>
              </a:solidFill>
              <a:latin typeface="Courier New" panose="02070309020205020404" pitchFamily="49" charset="0"/>
              <a:cs typeface="Courier New" panose="02070309020205020404" pitchFamily="49" charset="0"/>
            </a:endParaRPr>
          </a:p>
        </p:txBody>
      </p:sp>
      <p:sp>
        <p:nvSpPr>
          <p:cNvPr id="8" name="TextBox 7"/>
          <p:cNvSpPr txBox="1"/>
          <p:nvPr/>
        </p:nvSpPr>
        <p:spPr>
          <a:xfrm>
            <a:off x="-114300" y="91835"/>
            <a:ext cx="9067800"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FFFF"/>
                </a:solidFill>
              </a:rPr>
              <a:t>First Point Scaling in the Time-Domain – Same as Adding a Constant in the Frequency Domain – </a:t>
            </a:r>
            <a:r>
              <a:rPr lang="en-US" sz="2400" b="0" i="1" kern="0" dirty="0" smtClean="0">
                <a:solidFill>
                  <a:srgbClr val="FF0000"/>
                </a:solidFill>
              </a:rPr>
              <a:t>Scale by 0.5 if P1 = 0</a:t>
            </a:r>
            <a:endParaRPr lang="en-US" sz="2400" b="0" kern="0"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610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69236"/>
            <a:ext cx="6934200" cy="6088764"/>
          </a:xfrm>
          <a:prstGeom prst="rect">
            <a:avLst/>
          </a:prstGeom>
        </p:spPr>
      </p:pic>
      <p:sp>
        <p:nvSpPr>
          <p:cNvPr id="4" name="TextBox 3"/>
          <p:cNvSpPr txBox="1"/>
          <p:nvPr/>
        </p:nvSpPr>
        <p:spPr>
          <a:xfrm>
            <a:off x="93617" y="769236"/>
            <a:ext cx="2403565" cy="584775"/>
          </a:xfrm>
          <a:prstGeom prst="rect">
            <a:avLst/>
          </a:prstGeom>
          <a:noFill/>
        </p:spPr>
        <p:txBody>
          <a:bodyPr wrap="square" rtlCol="0">
            <a:spAutoFit/>
          </a:bodyPr>
          <a:lstStyle/>
          <a:p>
            <a:pPr algn="ctr">
              <a:spcBef>
                <a:spcPts val="0"/>
              </a:spcBef>
            </a:pPr>
            <a:r>
              <a:rPr lang="en-US" b="0" i="1" dirty="0" smtClean="0">
                <a:solidFill>
                  <a:prstClr val="black"/>
                </a:solidFill>
                <a:latin typeface="Arial" panose="020B0604020202020204" pitchFamily="34" charset="0"/>
                <a:cs typeface="Arial" panose="020B0604020202020204" pitchFamily="34" charset="0"/>
              </a:rPr>
              <a:t>Evolution Time</a:t>
            </a:r>
          </a:p>
          <a:p>
            <a:pPr algn="ctr">
              <a:spcBef>
                <a:spcPts val="0"/>
              </a:spcBef>
            </a:pPr>
            <a:r>
              <a:rPr lang="en-US" b="0" i="1" dirty="0" smtClean="0">
                <a:solidFill>
                  <a:prstClr val="black"/>
                </a:solidFill>
                <a:latin typeface="Arial" panose="020B0604020202020204" pitchFamily="34" charset="0"/>
                <a:cs typeface="Arial" panose="020B0604020202020204" pitchFamily="34" charset="0"/>
              </a:rPr>
              <a:t>Incremented by </a:t>
            </a:r>
            <a:r>
              <a:rPr lang="en-US" b="0" dirty="0" smtClean="0">
                <a:solidFill>
                  <a:prstClr val="black"/>
                </a:solidFill>
                <a:latin typeface="Symbol" panose="05050102010706020507" pitchFamily="18" charset="2"/>
              </a:rPr>
              <a:t>D</a:t>
            </a:r>
            <a:r>
              <a:rPr lang="en-US" sz="900" b="0" dirty="0" smtClean="0">
                <a:solidFill>
                  <a:prstClr val="black"/>
                </a:solidFill>
                <a:latin typeface="Symbol" panose="05050102010706020507" pitchFamily="18" charset="2"/>
              </a:rPr>
              <a:t> </a:t>
            </a:r>
            <a:r>
              <a:rPr lang="en-US" b="0" baseline="-25000" dirty="0" smtClean="0">
                <a:solidFill>
                  <a:prstClr val="black"/>
                </a:solidFill>
                <a:latin typeface="Arial" panose="020B0604020202020204" pitchFamily="34" charset="0"/>
                <a:cs typeface="Arial" panose="020B0604020202020204" pitchFamily="34" charset="0"/>
              </a:rPr>
              <a:t>t1</a:t>
            </a:r>
            <a:endParaRPr lang="en-US" b="0" baseline="-25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5486400" y="1447800"/>
            <a:ext cx="2403565" cy="584775"/>
          </a:xfrm>
          <a:prstGeom prst="rect">
            <a:avLst/>
          </a:prstGeom>
          <a:noFill/>
        </p:spPr>
        <p:txBody>
          <a:bodyPr wrap="square" rtlCol="0">
            <a:spAutoFit/>
          </a:bodyPr>
          <a:lstStyle/>
          <a:p>
            <a:pPr algn="ctr"/>
            <a:r>
              <a:rPr lang="en-US" b="0" i="1" dirty="0" smtClean="0">
                <a:solidFill>
                  <a:prstClr val="black"/>
                </a:solidFill>
                <a:latin typeface="Arial" panose="020B0604020202020204" pitchFamily="34" charset="0"/>
                <a:cs typeface="Arial" panose="020B0604020202020204" pitchFamily="34" charset="0"/>
              </a:rPr>
              <a:t>Acquire 1D Data at Each Evolution Time</a:t>
            </a:r>
            <a:endParaRPr lang="en-US" b="0" i="1" baseline="-250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800" b="0" i="1" kern="0" dirty="0" smtClean="0">
                <a:solidFill>
                  <a:srgbClr val="0070C0"/>
                </a:solidFill>
              </a:rPr>
              <a:t> Two-Dimensional NMR</a:t>
            </a:r>
          </a:p>
        </p:txBody>
      </p:sp>
    </p:spTree>
    <p:extLst>
      <p:ext uri="{BB962C8B-B14F-4D97-AF65-F5344CB8AC3E}">
        <p14:creationId xmlns:p14="http://schemas.microsoft.com/office/powerpoint/2010/main" val="42169812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609600" y="1506343"/>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838200"/>
            <a:ext cx="4881636" cy="2189013"/>
          </a:xfrm>
          <a:prstGeom prst="rect">
            <a:avLst/>
          </a:prstGeom>
        </p:spPr>
      </p:pic>
      <p:sp>
        <p:nvSpPr>
          <p:cNvPr id="10" name="TextBox 9"/>
          <p:cNvSpPr txBox="1"/>
          <p:nvPr/>
        </p:nvSpPr>
        <p:spPr>
          <a:xfrm>
            <a:off x="76200" y="1019106"/>
            <a:ext cx="3200400" cy="523220"/>
          </a:xfrm>
          <a:prstGeom prst="rect">
            <a:avLst/>
          </a:prstGeom>
          <a:noFill/>
        </p:spPr>
        <p:txBody>
          <a:bodyPr wrap="square" rtlCol="0">
            <a:spAutoFit/>
          </a:bodyPr>
          <a:lstStyle/>
          <a:p>
            <a:pPr algn="ctr"/>
            <a:r>
              <a:rPr lang="en-US" sz="1400" b="0" i="1" dirty="0" smtClean="0">
                <a:solidFill>
                  <a:prstClr val="white">
                    <a:lumMod val="65000"/>
                  </a:prstClr>
                </a:solidFill>
              </a:rPr>
              <a:t>N Real Points + N Imaginary Points = 2N Total Points</a:t>
            </a:r>
            <a:endParaRPr lang="en-US" sz="1400" b="0" i="1" dirty="0">
              <a:solidFill>
                <a:prstClr val="white">
                  <a:lumMod val="65000"/>
                </a:prstClr>
              </a:solidFill>
            </a:endParaRPr>
          </a:p>
        </p:txBody>
      </p:sp>
      <p:sp>
        <p:nvSpPr>
          <p:cNvPr id="11" name="TextBox 10"/>
          <p:cNvSpPr txBox="1"/>
          <p:nvPr/>
        </p:nvSpPr>
        <p:spPr>
          <a:xfrm>
            <a:off x="5193350" y="722353"/>
            <a:ext cx="3200400" cy="523220"/>
          </a:xfrm>
          <a:prstGeom prst="rect">
            <a:avLst/>
          </a:prstGeom>
          <a:noFill/>
        </p:spPr>
        <p:txBody>
          <a:bodyPr wrap="square" rtlCol="0">
            <a:spAutoFit/>
          </a:bodyPr>
          <a:lstStyle/>
          <a:p>
            <a:pPr algn="ctr"/>
            <a:r>
              <a:rPr lang="en-US" sz="1400" b="0" i="1" dirty="0" smtClean="0">
                <a:solidFill>
                  <a:prstClr val="white">
                    <a:lumMod val="65000"/>
                  </a:prstClr>
                </a:solidFill>
              </a:rPr>
              <a:t>Append Zeros to Give 2N Real Points + 2N Imaginary Points</a:t>
            </a:r>
            <a:endParaRPr lang="en-US" sz="1400" b="0" i="1" dirty="0">
              <a:solidFill>
                <a:prstClr val="white">
                  <a:lumMod val="65000"/>
                </a:prstClr>
              </a:solidFill>
            </a:endParaRPr>
          </a:p>
        </p:txBody>
      </p:sp>
      <p:sp>
        <p:nvSpPr>
          <p:cNvPr id="14" name="Right Arrow 13"/>
          <p:cNvSpPr/>
          <p:nvPr/>
        </p:nvSpPr>
        <p:spPr>
          <a:xfrm rot="19201257">
            <a:off x="2886059" y="2000754"/>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57200" y="152400"/>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FFFF"/>
                </a:solidFill>
              </a:rPr>
              <a:t>Zero Filling – Always Zero Fill at Least Once</a:t>
            </a:r>
          </a:p>
        </p:txBody>
      </p:sp>
    </p:spTree>
    <p:extLst>
      <p:ext uri="{BB962C8B-B14F-4D97-AF65-F5344CB8AC3E}">
        <p14:creationId xmlns:p14="http://schemas.microsoft.com/office/powerpoint/2010/main" val="23001072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609600" y="1506343"/>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838200"/>
            <a:ext cx="4881636" cy="21890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422" y="5419367"/>
            <a:ext cx="4708739" cy="11338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3276600"/>
            <a:ext cx="4708739" cy="2467753"/>
          </a:xfrm>
          <a:prstGeom prst="rect">
            <a:avLst/>
          </a:prstGeom>
        </p:spPr>
      </p:pic>
      <p:sp>
        <p:nvSpPr>
          <p:cNvPr id="10" name="TextBox 9"/>
          <p:cNvSpPr txBox="1"/>
          <p:nvPr/>
        </p:nvSpPr>
        <p:spPr>
          <a:xfrm>
            <a:off x="76200" y="1019106"/>
            <a:ext cx="3200400" cy="523220"/>
          </a:xfrm>
          <a:prstGeom prst="rect">
            <a:avLst/>
          </a:prstGeom>
          <a:noFill/>
        </p:spPr>
        <p:txBody>
          <a:bodyPr wrap="square" rtlCol="0">
            <a:spAutoFit/>
          </a:bodyPr>
          <a:lstStyle/>
          <a:p>
            <a:pPr algn="ctr"/>
            <a:r>
              <a:rPr lang="en-US" sz="1400" b="0" i="1" dirty="0" smtClean="0">
                <a:solidFill>
                  <a:prstClr val="white">
                    <a:lumMod val="65000"/>
                  </a:prstClr>
                </a:solidFill>
              </a:rPr>
              <a:t>N Real Points + N Imaginary Points = 2N Total Points</a:t>
            </a:r>
            <a:endParaRPr lang="en-US" sz="1400" b="0" i="1" dirty="0">
              <a:solidFill>
                <a:prstClr val="white">
                  <a:lumMod val="65000"/>
                </a:prstClr>
              </a:solidFill>
            </a:endParaRPr>
          </a:p>
        </p:txBody>
      </p:sp>
      <p:sp>
        <p:nvSpPr>
          <p:cNvPr id="11" name="TextBox 10"/>
          <p:cNvSpPr txBox="1"/>
          <p:nvPr/>
        </p:nvSpPr>
        <p:spPr>
          <a:xfrm>
            <a:off x="5193350" y="722353"/>
            <a:ext cx="3200400" cy="523220"/>
          </a:xfrm>
          <a:prstGeom prst="rect">
            <a:avLst/>
          </a:prstGeom>
          <a:noFill/>
        </p:spPr>
        <p:txBody>
          <a:bodyPr wrap="square" rtlCol="0">
            <a:spAutoFit/>
          </a:bodyPr>
          <a:lstStyle/>
          <a:p>
            <a:pPr algn="ctr"/>
            <a:r>
              <a:rPr lang="en-US" sz="1400" b="0" i="1" dirty="0" smtClean="0">
                <a:solidFill>
                  <a:prstClr val="white">
                    <a:lumMod val="65000"/>
                  </a:prstClr>
                </a:solidFill>
              </a:rPr>
              <a:t>Append Zeros to Give 2N Real Points + 2N Imaginary Points</a:t>
            </a:r>
            <a:endParaRPr lang="en-US" sz="1400" b="0" i="1" dirty="0">
              <a:solidFill>
                <a:prstClr val="white">
                  <a:lumMod val="65000"/>
                </a:prstClr>
              </a:solidFill>
            </a:endParaRPr>
          </a:p>
        </p:txBody>
      </p:sp>
      <p:sp>
        <p:nvSpPr>
          <p:cNvPr id="12" name="TextBox 11"/>
          <p:cNvSpPr txBox="1"/>
          <p:nvPr/>
        </p:nvSpPr>
        <p:spPr>
          <a:xfrm>
            <a:off x="5638800" y="3730823"/>
            <a:ext cx="3200400" cy="307777"/>
          </a:xfrm>
          <a:prstGeom prst="rect">
            <a:avLst/>
          </a:prstGeom>
          <a:noFill/>
        </p:spPr>
        <p:txBody>
          <a:bodyPr wrap="square" rtlCol="0">
            <a:spAutoFit/>
          </a:bodyPr>
          <a:lstStyle/>
          <a:p>
            <a:pPr algn="ctr"/>
            <a:r>
              <a:rPr lang="en-US" sz="1400" b="0" i="1" dirty="0" smtClean="0">
                <a:solidFill>
                  <a:prstClr val="white">
                    <a:lumMod val="65000"/>
                  </a:prstClr>
                </a:solidFill>
              </a:rPr>
              <a:t>2N Real Points + 2N Imaginary Points</a:t>
            </a:r>
            <a:endParaRPr lang="en-US" sz="1400" b="0" i="1" dirty="0">
              <a:solidFill>
                <a:prstClr val="white">
                  <a:lumMod val="65000"/>
                </a:prstClr>
              </a:solidFill>
            </a:endParaRPr>
          </a:p>
        </p:txBody>
      </p:sp>
      <p:sp>
        <p:nvSpPr>
          <p:cNvPr id="13" name="TextBox 12"/>
          <p:cNvSpPr txBox="1"/>
          <p:nvPr/>
        </p:nvSpPr>
        <p:spPr>
          <a:xfrm>
            <a:off x="1992950" y="5917199"/>
            <a:ext cx="3200400" cy="307777"/>
          </a:xfrm>
          <a:prstGeom prst="rect">
            <a:avLst/>
          </a:prstGeom>
          <a:noFill/>
        </p:spPr>
        <p:txBody>
          <a:bodyPr wrap="square" rtlCol="0">
            <a:spAutoFit/>
          </a:bodyPr>
          <a:lstStyle/>
          <a:p>
            <a:pPr algn="ctr"/>
            <a:r>
              <a:rPr lang="en-US" sz="1400" b="0" i="1" dirty="0" smtClean="0">
                <a:solidFill>
                  <a:prstClr val="white">
                    <a:lumMod val="65000"/>
                  </a:prstClr>
                </a:solidFill>
              </a:rPr>
              <a:t>Real-Only Spectrum, 2N Total Points</a:t>
            </a:r>
            <a:endParaRPr lang="en-US" sz="1400" b="0" i="1" dirty="0">
              <a:solidFill>
                <a:prstClr val="white">
                  <a:lumMod val="65000"/>
                </a:prstClr>
              </a:solidFill>
            </a:endParaRPr>
          </a:p>
        </p:txBody>
      </p:sp>
      <p:sp>
        <p:nvSpPr>
          <p:cNvPr id="14" name="Right Arrow 13"/>
          <p:cNvSpPr/>
          <p:nvPr/>
        </p:nvSpPr>
        <p:spPr>
          <a:xfrm rot="19201257">
            <a:off x="2886059" y="2000754"/>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rot="8239491">
            <a:off x="6311491" y="3107427"/>
            <a:ext cx="884555" cy="359597"/>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Curved Left Arrow 15"/>
          <p:cNvSpPr/>
          <p:nvPr/>
        </p:nvSpPr>
        <p:spPr>
          <a:xfrm rot="1825115">
            <a:off x="5696409" y="5468627"/>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8" name="TextBox 17"/>
          <p:cNvSpPr txBox="1"/>
          <p:nvPr/>
        </p:nvSpPr>
        <p:spPr>
          <a:xfrm>
            <a:off x="6400800" y="5714436"/>
            <a:ext cx="1378039" cy="523220"/>
          </a:xfrm>
          <a:prstGeom prst="rect">
            <a:avLst/>
          </a:prstGeom>
          <a:noFill/>
        </p:spPr>
        <p:txBody>
          <a:bodyPr wrap="square" rtlCol="0">
            <a:spAutoFit/>
          </a:bodyPr>
          <a:lstStyle/>
          <a:p>
            <a:pPr algn="ctr">
              <a:spcBef>
                <a:spcPts val="0"/>
              </a:spcBef>
            </a:pPr>
            <a:r>
              <a:rPr lang="en-US" sz="1400" b="0" i="1" dirty="0" smtClean="0">
                <a:solidFill>
                  <a:prstClr val="white">
                    <a:lumMod val="65000"/>
                  </a:prstClr>
                </a:solidFill>
              </a:rPr>
              <a:t>Delete </a:t>
            </a:r>
          </a:p>
          <a:p>
            <a:pPr algn="ctr">
              <a:spcBef>
                <a:spcPts val="0"/>
              </a:spcBef>
            </a:pPr>
            <a:r>
              <a:rPr lang="en-US" sz="1400" b="0" i="1" dirty="0" smtClean="0">
                <a:solidFill>
                  <a:prstClr val="white">
                    <a:lumMod val="65000"/>
                  </a:prstClr>
                </a:solidFill>
              </a:rPr>
              <a:t>Imaginary Part</a:t>
            </a:r>
            <a:endParaRPr lang="en-US" sz="1400" b="0" i="1" dirty="0">
              <a:solidFill>
                <a:prstClr val="white">
                  <a:lumMod val="65000"/>
                </a:prstClr>
              </a:solidFill>
            </a:endParaRPr>
          </a:p>
        </p:txBody>
      </p:sp>
      <p:sp>
        <p:nvSpPr>
          <p:cNvPr id="20" name="TextBox 19"/>
          <p:cNvSpPr txBox="1"/>
          <p:nvPr/>
        </p:nvSpPr>
        <p:spPr>
          <a:xfrm>
            <a:off x="6892790" y="2859164"/>
            <a:ext cx="1378039" cy="523220"/>
          </a:xfrm>
          <a:prstGeom prst="rect">
            <a:avLst/>
          </a:prstGeom>
          <a:noFill/>
        </p:spPr>
        <p:txBody>
          <a:bodyPr wrap="square" rtlCol="0">
            <a:spAutoFit/>
          </a:bodyPr>
          <a:lstStyle/>
          <a:p>
            <a:pPr algn="ctr">
              <a:spcBef>
                <a:spcPts val="0"/>
              </a:spcBef>
            </a:pPr>
            <a:r>
              <a:rPr lang="en-US" sz="1400" b="0" i="1" dirty="0" smtClean="0">
                <a:solidFill>
                  <a:prstClr val="white">
                    <a:lumMod val="65000"/>
                  </a:prstClr>
                </a:solidFill>
              </a:rPr>
              <a:t>Fourier Transform</a:t>
            </a:r>
            <a:endParaRPr lang="en-US" sz="1400" b="0" i="1" dirty="0">
              <a:solidFill>
                <a:prstClr val="white">
                  <a:lumMod val="65000"/>
                </a:prstClr>
              </a:solidFill>
            </a:endParaRPr>
          </a:p>
        </p:txBody>
      </p:sp>
      <p:sp>
        <p:nvSpPr>
          <p:cNvPr id="17" name="TextBox 16"/>
          <p:cNvSpPr txBox="1"/>
          <p:nvPr/>
        </p:nvSpPr>
        <p:spPr>
          <a:xfrm>
            <a:off x="457200" y="152400"/>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FFFF"/>
                </a:solidFill>
              </a:rPr>
              <a:t>Zero Filling – Always Zero Fill at Least Once</a:t>
            </a:r>
          </a:p>
        </p:txBody>
      </p:sp>
    </p:spTree>
    <p:extLst>
      <p:ext uri="{BB962C8B-B14F-4D97-AF65-F5344CB8AC3E}">
        <p14:creationId xmlns:p14="http://schemas.microsoft.com/office/powerpoint/2010/main" val="37078989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57200" y="152400"/>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FFFF"/>
                </a:solidFill>
              </a:rPr>
              <a:t>Zero Filling – Always Zero Fill at Least Once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609600" y="1506343"/>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838200"/>
            <a:ext cx="4881636" cy="21890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422" y="5419367"/>
            <a:ext cx="4708739" cy="11338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3276600"/>
            <a:ext cx="4708739" cy="2467753"/>
          </a:xfrm>
          <a:prstGeom prst="rect">
            <a:avLst/>
          </a:prstGeom>
        </p:spPr>
      </p:pic>
      <p:sp>
        <p:nvSpPr>
          <p:cNvPr id="10" name="TextBox 9"/>
          <p:cNvSpPr txBox="1"/>
          <p:nvPr/>
        </p:nvSpPr>
        <p:spPr>
          <a:xfrm>
            <a:off x="76200" y="1019106"/>
            <a:ext cx="3200400" cy="523220"/>
          </a:xfrm>
          <a:prstGeom prst="rect">
            <a:avLst/>
          </a:prstGeom>
          <a:noFill/>
        </p:spPr>
        <p:txBody>
          <a:bodyPr wrap="square" rtlCol="0">
            <a:spAutoFit/>
          </a:bodyPr>
          <a:lstStyle/>
          <a:p>
            <a:pPr algn="ctr"/>
            <a:r>
              <a:rPr lang="en-US" sz="1400" b="0" i="1" dirty="0" smtClean="0">
                <a:solidFill>
                  <a:prstClr val="white">
                    <a:lumMod val="65000"/>
                  </a:prstClr>
                </a:solidFill>
              </a:rPr>
              <a:t>N Real Points + N Imaginary Points = 2N Total Points</a:t>
            </a:r>
            <a:endParaRPr lang="en-US" sz="1400" b="0" i="1" dirty="0">
              <a:solidFill>
                <a:prstClr val="white">
                  <a:lumMod val="65000"/>
                </a:prstClr>
              </a:solidFill>
            </a:endParaRPr>
          </a:p>
        </p:txBody>
      </p:sp>
      <p:sp>
        <p:nvSpPr>
          <p:cNvPr id="11" name="TextBox 10"/>
          <p:cNvSpPr txBox="1"/>
          <p:nvPr/>
        </p:nvSpPr>
        <p:spPr>
          <a:xfrm>
            <a:off x="5193350" y="722353"/>
            <a:ext cx="3200400" cy="523220"/>
          </a:xfrm>
          <a:prstGeom prst="rect">
            <a:avLst/>
          </a:prstGeom>
          <a:noFill/>
        </p:spPr>
        <p:txBody>
          <a:bodyPr wrap="square" rtlCol="0">
            <a:spAutoFit/>
          </a:bodyPr>
          <a:lstStyle/>
          <a:p>
            <a:pPr algn="ctr"/>
            <a:r>
              <a:rPr lang="en-US" sz="1400" b="0" i="1" dirty="0" smtClean="0">
                <a:solidFill>
                  <a:prstClr val="white">
                    <a:lumMod val="65000"/>
                  </a:prstClr>
                </a:solidFill>
              </a:rPr>
              <a:t>Append Zeros to Give 2N Real Points + 2N Imaginary Points</a:t>
            </a:r>
            <a:endParaRPr lang="en-US" sz="1400" b="0" i="1" dirty="0">
              <a:solidFill>
                <a:prstClr val="white">
                  <a:lumMod val="65000"/>
                </a:prstClr>
              </a:solidFill>
            </a:endParaRPr>
          </a:p>
        </p:txBody>
      </p:sp>
      <p:sp>
        <p:nvSpPr>
          <p:cNvPr id="12" name="TextBox 11"/>
          <p:cNvSpPr txBox="1"/>
          <p:nvPr/>
        </p:nvSpPr>
        <p:spPr>
          <a:xfrm>
            <a:off x="5638800" y="3730823"/>
            <a:ext cx="3200400" cy="307777"/>
          </a:xfrm>
          <a:prstGeom prst="rect">
            <a:avLst/>
          </a:prstGeom>
          <a:noFill/>
        </p:spPr>
        <p:txBody>
          <a:bodyPr wrap="square" rtlCol="0">
            <a:spAutoFit/>
          </a:bodyPr>
          <a:lstStyle/>
          <a:p>
            <a:pPr algn="ctr"/>
            <a:r>
              <a:rPr lang="en-US" sz="1400" b="0" i="1" dirty="0" smtClean="0">
                <a:solidFill>
                  <a:prstClr val="white">
                    <a:lumMod val="65000"/>
                  </a:prstClr>
                </a:solidFill>
              </a:rPr>
              <a:t>2N Real Points + 2N Imaginary Points</a:t>
            </a:r>
            <a:endParaRPr lang="en-US" sz="1400" b="0" i="1" dirty="0">
              <a:solidFill>
                <a:prstClr val="white">
                  <a:lumMod val="65000"/>
                </a:prstClr>
              </a:solidFill>
            </a:endParaRPr>
          </a:p>
        </p:txBody>
      </p:sp>
      <p:sp>
        <p:nvSpPr>
          <p:cNvPr id="13" name="TextBox 12"/>
          <p:cNvSpPr txBox="1"/>
          <p:nvPr/>
        </p:nvSpPr>
        <p:spPr>
          <a:xfrm>
            <a:off x="1992950" y="5917199"/>
            <a:ext cx="3200400" cy="307777"/>
          </a:xfrm>
          <a:prstGeom prst="rect">
            <a:avLst/>
          </a:prstGeom>
          <a:noFill/>
        </p:spPr>
        <p:txBody>
          <a:bodyPr wrap="square" rtlCol="0">
            <a:spAutoFit/>
          </a:bodyPr>
          <a:lstStyle/>
          <a:p>
            <a:pPr algn="ctr"/>
            <a:r>
              <a:rPr lang="en-US" sz="1400" b="0" i="1" dirty="0" smtClean="0">
                <a:solidFill>
                  <a:prstClr val="white">
                    <a:lumMod val="65000"/>
                  </a:prstClr>
                </a:solidFill>
              </a:rPr>
              <a:t>Real-Only Spectrum, 2N Total Points</a:t>
            </a:r>
            <a:endParaRPr lang="en-US" sz="1400" b="0" i="1" dirty="0">
              <a:solidFill>
                <a:prstClr val="white">
                  <a:lumMod val="65000"/>
                </a:prstClr>
              </a:solidFill>
            </a:endParaRPr>
          </a:p>
        </p:txBody>
      </p:sp>
      <p:sp>
        <p:nvSpPr>
          <p:cNvPr id="14" name="Right Arrow 13"/>
          <p:cNvSpPr/>
          <p:nvPr/>
        </p:nvSpPr>
        <p:spPr>
          <a:xfrm rot="19201257">
            <a:off x="2886059" y="2000754"/>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rot="8239491">
            <a:off x="6311491" y="3107427"/>
            <a:ext cx="884555" cy="359597"/>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Curved Left Arrow 16"/>
          <p:cNvSpPr/>
          <p:nvPr/>
        </p:nvSpPr>
        <p:spPr>
          <a:xfrm rot="13094598">
            <a:off x="2450378" y="4166367"/>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6" name="Curved Left Arrow 15"/>
          <p:cNvSpPr/>
          <p:nvPr/>
        </p:nvSpPr>
        <p:spPr>
          <a:xfrm rot="1825115">
            <a:off x="5696409" y="5468627"/>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8" name="TextBox 17"/>
          <p:cNvSpPr txBox="1"/>
          <p:nvPr/>
        </p:nvSpPr>
        <p:spPr>
          <a:xfrm>
            <a:off x="6400800" y="5714436"/>
            <a:ext cx="1378039" cy="523220"/>
          </a:xfrm>
          <a:prstGeom prst="rect">
            <a:avLst/>
          </a:prstGeom>
          <a:noFill/>
        </p:spPr>
        <p:txBody>
          <a:bodyPr wrap="square" rtlCol="0">
            <a:spAutoFit/>
          </a:bodyPr>
          <a:lstStyle/>
          <a:p>
            <a:pPr algn="ctr">
              <a:spcBef>
                <a:spcPts val="0"/>
              </a:spcBef>
            </a:pPr>
            <a:r>
              <a:rPr lang="en-US" sz="1400" b="0" i="1" dirty="0" smtClean="0">
                <a:solidFill>
                  <a:prstClr val="white">
                    <a:lumMod val="65000"/>
                  </a:prstClr>
                </a:solidFill>
              </a:rPr>
              <a:t>Delete </a:t>
            </a:r>
          </a:p>
          <a:p>
            <a:pPr algn="ctr">
              <a:spcBef>
                <a:spcPts val="0"/>
              </a:spcBef>
            </a:pPr>
            <a:r>
              <a:rPr lang="en-US" sz="1400" b="0" i="1" dirty="0" smtClean="0">
                <a:solidFill>
                  <a:prstClr val="white">
                    <a:lumMod val="65000"/>
                  </a:prstClr>
                </a:solidFill>
              </a:rPr>
              <a:t>Imaginary Part</a:t>
            </a:r>
            <a:endParaRPr lang="en-US" sz="1400" b="0" i="1" dirty="0">
              <a:solidFill>
                <a:prstClr val="white">
                  <a:lumMod val="65000"/>
                </a:prstClr>
              </a:solidFill>
            </a:endParaRPr>
          </a:p>
        </p:txBody>
      </p:sp>
      <p:sp>
        <p:nvSpPr>
          <p:cNvPr id="19" name="TextBox 18"/>
          <p:cNvSpPr txBox="1"/>
          <p:nvPr/>
        </p:nvSpPr>
        <p:spPr>
          <a:xfrm>
            <a:off x="609158" y="4319887"/>
            <a:ext cx="1820054" cy="1169551"/>
          </a:xfrm>
          <a:prstGeom prst="rect">
            <a:avLst/>
          </a:prstGeom>
          <a:noFill/>
        </p:spPr>
        <p:txBody>
          <a:bodyPr wrap="square" rtlCol="0">
            <a:spAutoFit/>
          </a:bodyPr>
          <a:lstStyle/>
          <a:p>
            <a:pPr algn="ctr">
              <a:spcBef>
                <a:spcPts val="0"/>
              </a:spcBef>
            </a:pPr>
            <a:r>
              <a:rPr lang="en-US" sz="1400" b="0" i="1" dirty="0" smtClean="0">
                <a:solidFill>
                  <a:prstClr val="white">
                    <a:lumMod val="65000"/>
                  </a:prstClr>
                </a:solidFill>
              </a:rPr>
              <a:t>For Inverse Processing, Restore </a:t>
            </a:r>
          </a:p>
          <a:p>
            <a:pPr algn="ctr">
              <a:spcBef>
                <a:spcPts val="0"/>
              </a:spcBef>
            </a:pPr>
            <a:r>
              <a:rPr lang="en-US" sz="1400" b="0" i="1" dirty="0" smtClean="0">
                <a:solidFill>
                  <a:prstClr val="white">
                    <a:lumMod val="65000"/>
                  </a:prstClr>
                </a:solidFill>
              </a:rPr>
              <a:t>Imaginary Part</a:t>
            </a:r>
          </a:p>
          <a:p>
            <a:pPr algn="ctr">
              <a:spcBef>
                <a:spcPts val="0"/>
              </a:spcBef>
            </a:pPr>
            <a:r>
              <a:rPr lang="en-US" sz="1400" b="0" i="1" dirty="0" smtClean="0">
                <a:solidFill>
                  <a:prstClr val="white">
                    <a:lumMod val="65000"/>
                  </a:prstClr>
                </a:solidFill>
              </a:rPr>
              <a:t>Via Hilbert Transform</a:t>
            </a:r>
            <a:endParaRPr lang="en-US" sz="1400" b="0" i="1" dirty="0">
              <a:solidFill>
                <a:prstClr val="white">
                  <a:lumMod val="65000"/>
                </a:prstClr>
              </a:solidFill>
            </a:endParaRPr>
          </a:p>
        </p:txBody>
      </p:sp>
      <p:sp>
        <p:nvSpPr>
          <p:cNvPr id="20" name="TextBox 19"/>
          <p:cNvSpPr txBox="1"/>
          <p:nvPr/>
        </p:nvSpPr>
        <p:spPr>
          <a:xfrm>
            <a:off x="6892790" y="2859164"/>
            <a:ext cx="1378039" cy="523220"/>
          </a:xfrm>
          <a:prstGeom prst="rect">
            <a:avLst/>
          </a:prstGeom>
          <a:noFill/>
        </p:spPr>
        <p:txBody>
          <a:bodyPr wrap="square" rtlCol="0">
            <a:spAutoFit/>
          </a:bodyPr>
          <a:lstStyle/>
          <a:p>
            <a:pPr algn="ctr">
              <a:spcBef>
                <a:spcPts val="0"/>
              </a:spcBef>
            </a:pPr>
            <a:r>
              <a:rPr lang="en-US" sz="1400" b="0" i="1" dirty="0" smtClean="0">
                <a:solidFill>
                  <a:prstClr val="white">
                    <a:lumMod val="65000"/>
                  </a:prstClr>
                </a:solidFill>
              </a:rPr>
              <a:t>Fourier Transform</a:t>
            </a:r>
            <a:endParaRPr lang="en-US" sz="1400" b="0" i="1" dirty="0">
              <a:solidFill>
                <a:prstClr val="white">
                  <a:lumMod val="65000"/>
                </a:prstClr>
              </a:solidFill>
            </a:endParaRPr>
          </a:p>
        </p:txBody>
      </p:sp>
    </p:spTree>
    <p:extLst>
      <p:ext uri="{BB962C8B-B14F-4D97-AF65-F5344CB8AC3E}">
        <p14:creationId xmlns:p14="http://schemas.microsoft.com/office/powerpoint/2010/main" val="22650053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914400" y="685800"/>
            <a:ext cx="7577137" cy="6093976"/>
          </a:xfrm>
          <a:prstGeom prst="rect">
            <a:avLst/>
          </a:prstGeom>
          <a:noFill/>
        </p:spPr>
        <p:txBody>
          <a:bodyPr wrap="square" rtlCol="0">
            <a:spAutoFit/>
          </a:bodyPr>
          <a:lstStyle/>
          <a:p>
            <a:pPr algn="just">
              <a:spcBef>
                <a:spcPts val="0"/>
              </a:spcBef>
            </a:pPr>
            <a:r>
              <a:rPr lang="en-US" sz="1400" b="0" dirty="0" smtClean="0">
                <a:solidFill>
                  <a:prstClr val="black"/>
                </a:solidFill>
              </a:rPr>
              <a:t>If there is </a:t>
            </a:r>
            <a:r>
              <a:rPr lang="en-US" sz="1400" b="0" dirty="0" smtClean="0">
                <a:solidFill>
                  <a:srgbClr val="FF0000"/>
                </a:solidFill>
              </a:rPr>
              <a:t>no acquisition delay </a:t>
            </a:r>
            <a:r>
              <a:rPr lang="en-US" sz="1400" b="0" dirty="0" smtClean="0">
                <a:solidFill>
                  <a:prstClr val="black"/>
                </a:solidFill>
              </a:rPr>
              <a:t>(first order phase is zero), </a:t>
            </a:r>
            <a:r>
              <a:rPr lang="en-US" sz="1400" b="0" dirty="0" smtClean="0">
                <a:solidFill>
                  <a:srgbClr val="FF0000"/>
                </a:solidFill>
              </a:rPr>
              <a:t>scale the first point of the time-domain data by 0.5</a:t>
            </a:r>
            <a:r>
              <a:rPr lang="en-US" sz="1400" b="0" dirty="0" smtClean="0">
                <a:solidFill>
                  <a:prstClr val="black"/>
                </a:solidFill>
              </a:rPr>
              <a:t> (</a:t>
            </a:r>
            <a:r>
              <a:rPr lang="en-US" sz="1400" b="0" dirty="0" err="1" smtClean="0">
                <a:solidFill>
                  <a:prstClr val="black"/>
                </a:solidFill>
                <a:latin typeface="Courier New" panose="02070309020205020404" pitchFamily="49" charset="0"/>
                <a:cs typeface="Courier New" panose="02070309020205020404" pitchFamily="49" charset="0"/>
              </a:rPr>
              <a:t>nmrPipe</a:t>
            </a:r>
            <a:r>
              <a:rPr lang="en-US" sz="1400" b="0" dirty="0" smtClean="0">
                <a:solidFill>
                  <a:prstClr val="black"/>
                </a:solidFill>
              </a:rPr>
              <a:t> window function option </a:t>
            </a:r>
            <a:r>
              <a:rPr lang="en-US" sz="1400" b="0" dirty="0" smtClean="0">
                <a:solidFill>
                  <a:prstClr val="black"/>
                </a:solidFill>
                <a:latin typeface="Courier New" panose="02070309020205020404" pitchFamily="49" charset="0"/>
                <a:cs typeface="Courier New" panose="02070309020205020404" pitchFamily="49" charset="0"/>
              </a:rPr>
              <a:t>–c 0.5</a:t>
            </a:r>
            <a:r>
              <a:rPr lang="en-US" sz="1400" b="0" dirty="0" smtClean="0">
                <a:solidFill>
                  <a:prstClr val="black"/>
                </a:solidFill>
              </a:rPr>
              <a:t>). In all other cases, leave the first point unchanged (</a:t>
            </a:r>
            <a:r>
              <a:rPr lang="en-US" sz="1400" b="0" dirty="0" err="1" smtClean="0">
                <a:solidFill>
                  <a:prstClr val="black"/>
                </a:solidFill>
                <a:latin typeface="Courier New" panose="02070309020205020404" pitchFamily="49" charset="0"/>
                <a:cs typeface="Courier New" panose="02070309020205020404" pitchFamily="49" charset="0"/>
              </a:rPr>
              <a:t>nmrPipe</a:t>
            </a:r>
            <a:r>
              <a:rPr lang="en-US" sz="1400" b="0" dirty="0" smtClean="0">
                <a:solidFill>
                  <a:prstClr val="black"/>
                </a:solidFill>
              </a:rPr>
              <a:t> window function option </a:t>
            </a:r>
            <a:r>
              <a:rPr lang="en-US" sz="1400" b="0" dirty="0" smtClean="0">
                <a:solidFill>
                  <a:prstClr val="black"/>
                </a:solidFill>
                <a:latin typeface="Courier New" panose="02070309020205020404" pitchFamily="49" charset="0"/>
                <a:cs typeface="Courier New" panose="02070309020205020404" pitchFamily="49" charset="0"/>
              </a:rPr>
              <a:t>–c 1.0</a:t>
            </a:r>
            <a:r>
              <a:rPr lang="en-US" sz="1400" b="0" dirty="0" smtClean="0">
                <a:solidFill>
                  <a:prstClr val="black"/>
                </a:solidFill>
              </a:rPr>
              <a:t>).</a:t>
            </a:r>
          </a:p>
          <a:p>
            <a:pPr algn="just">
              <a:spcBef>
                <a:spcPts val="0"/>
              </a:spcBef>
            </a:pPr>
            <a:endParaRPr lang="en-US" sz="1400" b="0" dirty="0">
              <a:solidFill>
                <a:prstClr val="black"/>
              </a:solidFill>
            </a:endParaRPr>
          </a:p>
          <a:p>
            <a:pPr algn="just">
              <a:spcBef>
                <a:spcPts val="0"/>
              </a:spcBef>
            </a:pPr>
            <a:r>
              <a:rPr lang="en-US" sz="1400" b="0" dirty="0" smtClean="0">
                <a:solidFill>
                  <a:srgbClr val="FF0000"/>
                </a:solidFill>
              </a:rPr>
              <a:t>Set up the delays in your experiment carefully </a:t>
            </a:r>
            <a:r>
              <a:rPr lang="en-US" sz="1400" b="0" dirty="0" smtClean="0">
                <a:solidFill>
                  <a:prstClr val="black"/>
                </a:solidFill>
              </a:rPr>
              <a:t>so that they are either zero, ½ point, or one point (first order phase of </a:t>
            </a:r>
            <a:r>
              <a:rPr lang="en-US" sz="1400" b="0" dirty="0" smtClean="0">
                <a:solidFill>
                  <a:srgbClr val="FF0000"/>
                </a:solidFill>
              </a:rPr>
              <a:t>0</a:t>
            </a:r>
            <a:r>
              <a:rPr lang="en-US" sz="1400" b="0" dirty="0" smtClean="0">
                <a:solidFill>
                  <a:prstClr val="black"/>
                </a:solidFill>
              </a:rPr>
              <a:t>, </a:t>
            </a:r>
            <a:r>
              <a:rPr lang="en-US" sz="1400" b="0" dirty="0" smtClean="0">
                <a:solidFill>
                  <a:srgbClr val="FF0000"/>
                </a:solidFill>
              </a:rPr>
              <a:t>180</a:t>
            </a:r>
            <a:r>
              <a:rPr lang="en-US" sz="1400" b="0" dirty="0" smtClean="0">
                <a:solidFill>
                  <a:prstClr val="black"/>
                </a:solidFill>
              </a:rPr>
              <a:t> or </a:t>
            </a:r>
            <a:r>
              <a:rPr lang="en-US" sz="1400" b="0" dirty="0" smtClean="0">
                <a:solidFill>
                  <a:srgbClr val="FF0000"/>
                </a:solidFill>
              </a:rPr>
              <a:t>360</a:t>
            </a:r>
            <a:r>
              <a:rPr lang="en-US" sz="1400" b="0" dirty="0" smtClean="0">
                <a:solidFill>
                  <a:prstClr val="black"/>
                </a:solidFill>
              </a:rPr>
              <a:t>). Any other case will lead to baseline distortion, phase distortion of folded peaks, and distortion of data if inverse processing.</a:t>
            </a:r>
          </a:p>
          <a:p>
            <a:pPr algn="just">
              <a:spcBef>
                <a:spcPts val="0"/>
              </a:spcBef>
            </a:pPr>
            <a:endParaRPr lang="en-US" sz="1400" b="0" dirty="0">
              <a:solidFill>
                <a:prstClr val="black"/>
              </a:solidFill>
            </a:endParaRPr>
          </a:p>
          <a:p>
            <a:pPr algn="just">
              <a:spcBef>
                <a:spcPts val="0"/>
              </a:spcBef>
            </a:pPr>
            <a:r>
              <a:rPr lang="en-US" sz="1400" b="0" dirty="0" smtClean="0">
                <a:solidFill>
                  <a:prstClr val="black"/>
                </a:solidFill>
              </a:rPr>
              <a:t>If you don’t know the phase correction values, </a:t>
            </a:r>
            <a:r>
              <a:rPr lang="en-US" sz="1400" b="0" dirty="0" smtClean="0">
                <a:solidFill>
                  <a:srgbClr val="FF0000"/>
                </a:solidFill>
              </a:rPr>
              <a:t>try to process with zero-order phase only</a:t>
            </a:r>
            <a:r>
              <a:rPr lang="en-US" sz="1400" b="0" dirty="0" smtClean="0">
                <a:solidFill>
                  <a:prstClr val="black"/>
                </a:solidFill>
              </a:rPr>
              <a:t>. If first-order phase correction is needed, try values of  P1 = 180 or 360 at first.</a:t>
            </a:r>
          </a:p>
          <a:p>
            <a:pPr algn="just">
              <a:spcBef>
                <a:spcPts val="0"/>
              </a:spcBef>
            </a:pPr>
            <a:endParaRPr lang="en-US" sz="1400" b="0" dirty="0">
              <a:solidFill>
                <a:prstClr val="black"/>
              </a:solidFill>
            </a:endParaRPr>
          </a:p>
          <a:p>
            <a:pPr algn="just">
              <a:spcBef>
                <a:spcPts val="0"/>
              </a:spcBef>
            </a:pPr>
            <a:r>
              <a:rPr lang="en-US" sz="1400" b="0" dirty="0" smtClean="0">
                <a:solidFill>
                  <a:srgbClr val="FF0000"/>
                </a:solidFill>
              </a:rPr>
              <a:t>Always apply at least one zero fill</a:t>
            </a:r>
            <a:r>
              <a:rPr lang="en-US" sz="1400" b="0" dirty="0" smtClean="0">
                <a:solidFill>
                  <a:prstClr val="black"/>
                </a:solidFill>
              </a:rPr>
              <a:t>. For speed, if desired, round up to a power of two:</a:t>
            </a:r>
          </a:p>
          <a:p>
            <a:pPr algn="just">
              <a:spcBef>
                <a:spcPts val="0"/>
              </a:spcBef>
            </a:pPr>
            <a:r>
              <a:rPr lang="en-US" sz="1400" b="0" dirty="0" err="1" smtClean="0">
                <a:solidFill>
                  <a:prstClr val="black"/>
                </a:solidFill>
                <a:latin typeface="Courier New" panose="02070309020205020404" pitchFamily="49" charset="0"/>
                <a:cs typeface="Courier New" panose="02070309020205020404" pitchFamily="49" charset="0"/>
              </a:rPr>
              <a:t>nmrPipe</a:t>
            </a:r>
            <a:r>
              <a:rPr lang="en-US" sz="1400" b="0" dirty="0" smtClean="0">
                <a:solidFill>
                  <a:prstClr val="black"/>
                </a:solidFill>
                <a:latin typeface="Courier New" panose="02070309020205020404" pitchFamily="49" charset="0"/>
                <a:cs typeface="Courier New" panose="02070309020205020404" pitchFamily="49" charset="0"/>
              </a:rPr>
              <a:t> –</a:t>
            </a:r>
            <a:r>
              <a:rPr lang="en-US" sz="1400" b="0" dirty="0" err="1" smtClean="0">
                <a:solidFill>
                  <a:prstClr val="black"/>
                </a:solidFill>
                <a:latin typeface="Courier New" panose="02070309020205020404" pitchFamily="49" charset="0"/>
                <a:cs typeface="Courier New" panose="02070309020205020404" pitchFamily="49" charset="0"/>
              </a:rPr>
              <a:t>fn</a:t>
            </a:r>
            <a:r>
              <a:rPr lang="en-US" sz="1400" b="0" dirty="0" smtClean="0">
                <a:solidFill>
                  <a:prstClr val="black"/>
                </a:solidFill>
                <a:latin typeface="Courier New" panose="02070309020205020404" pitchFamily="49" charset="0"/>
                <a:cs typeface="Courier New" panose="02070309020205020404" pitchFamily="49" charset="0"/>
              </a:rPr>
              <a:t> ZF –auto</a:t>
            </a:r>
            <a:endParaRPr lang="en-US" sz="1400" b="0" dirty="0" smtClean="0">
              <a:solidFill>
                <a:prstClr val="black"/>
              </a:solidFill>
            </a:endParaRPr>
          </a:p>
          <a:p>
            <a:pPr algn="just">
              <a:spcBef>
                <a:spcPts val="0"/>
              </a:spcBef>
            </a:pPr>
            <a:endParaRPr lang="en-US" sz="1400" b="0" dirty="0">
              <a:solidFill>
                <a:prstClr val="black"/>
              </a:solidFill>
            </a:endParaRPr>
          </a:p>
          <a:p>
            <a:pPr algn="just">
              <a:spcBef>
                <a:spcPts val="0"/>
              </a:spcBef>
            </a:pPr>
            <a:r>
              <a:rPr lang="en-US" sz="1400" b="0" dirty="0" smtClean="0">
                <a:solidFill>
                  <a:prstClr val="black"/>
                </a:solidFill>
              </a:rPr>
              <a:t>If a spectral dimension is </a:t>
            </a:r>
            <a:r>
              <a:rPr lang="en-US" sz="1400" b="0" dirty="0" smtClean="0">
                <a:solidFill>
                  <a:srgbClr val="FF0000"/>
                </a:solidFill>
              </a:rPr>
              <a:t>reversed</a:t>
            </a:r>
            <a:r>
              <a:rPr lang="en-US" sz="1400" b="0" dirty="0" smtClean="0">
                <a:solidFill>
                  <a:prstClr val="black"/>
                </a:solidFill>
              </a:rPr>
              <a:t>, negate the imaginary part (</a:t>
            </a:r>
            <a:r>
              <a:rPr lang="en-US" sz="1400" b="0" dirty="0" err="1" smtClean="0">
                <a:solidFill>
                  <a:prstClr val="black"/>
                </a:solidFill>
                <a:latin typeface="Courier New" panose="02070309020205020404" pitchFamily="49" charset="0"/>
                <a:cs typeface="Courier New" panose="02070309020205020404" pitchFamily="49" charset="0"/>
              </a:rPr>
              <a:t>nmrPipe</a:t>
            </a:r>
            <a:r>
              <a:rPr lang="en-US" sz="1400" b="0" dirty="0" smtClean="0">
                <a:solidFill>
                  <a:prstClr val="black"/>
                </a:solidFill>
                <a:latin typeface="Courier New" panose="02070309020205020404" pitchFamily="49" charset="0"/>
                <a:cs typeface="Courier New" panose="02070309020205020404" pitchFamily="49" charset="0"/>
              </a:rPr>
              <a:t> –</a:t>
            </a:r>
            <a:r>
              <a:rPr lang="en-US" sz="1400" b="0" dirty="0" err="1" smtClean="0">
                <a:solidFill>
                  <a:prstClr val="black"/>
                </a:solidFill>
                <a:latin typeface="Courier New" panose="02070309020205020404" pitchFamily="49" charset="0"/>
                <a:cs typeface="Courier New" panose="02070309020205020404" pitchFamily="49" charset="0"/>
              </a:rPr>
              <a:t>fn</a:t>
            </a:r>
            <a:r>
              <a:rPr lang="en-US" sz="1400" b="0" dirty="0" smtClean="0">
                <a:solidFill>
                  <a:prstClr val="black"/>
                </a:solidFill>
                <a:latin typeface="Courier New" panose="02070309020205020404" pitchFamily="49" charset="0"/>
                <a:cs typeface="Courier New" panose="02070309020205020404" pitchFamily="49" charset="0"/>
              </a:rPr>
              <a:t> FT –</a:t>
            </a:r>
            <a:r>
              <a:rPr lang="en-US" sz="1400" b="0" dirty="0" err="1" smtClean="0">
                <a:solidFill>
                  <a:prstClr val="black"/>
                </a:solidFill>
                <a:latin typeface="Courier New" panose="02070309020205020404" pitchFamily="49" charset="0"/>
                <a:cs typeface="Courier New" panose="02070309020205020404" pitchFamily="49" charset="0"/>
              </a:rPr>
              <a:t>neg</a:t>
            </a:r>
            <a:r>
              <a:rPr lang="en-US" sz="1400" b="0" dirty="0" smtClean="0">
                <a:solidFill>
                  <a:prstClr val="black"/>
                </a:solidFill>
              </a:rPr>
              <a:t>). If a spectral dimension has the </a:t>
            </a:r>
            <a:r>
              <a:rPr lang="en-US" sz="1400" b="0" dirty="0" smtClean="0">
                <a:solidFill>
                  <a:srgbClr val="FF0000"/>
                </a:solidFill>
              </a:rPr>
              <a:t>first and second parts rotated</a:t>
            </a:r>
            <a:r>
              <a:rPr lang="en-US" sz="1400" b="0" dirty="0" smtClean="0">
                <a:solidFill>
                  <a:prstClr val="black"/>
                </a:solidFill>
              </a:rPr>
              <a:t>, negate alternating points (</a:t>
            </a:r>
            <a:r>
              <a:rPr lang="en-US" sz="1400" b="0" dirty="0" err="1" smtClean="0">
                <a:solidFill>
                  <a:prstClr val="black"/>
                </a:solidFill>
                <a:latin typeface="Courier New" panose="02070309020205020404" pitchFamily="49" charset="0"/>
                <a:cs typeface="Courier New" panose="02070309020205020404" pitchFamily="49" charset="0"/>
              </a:rPr>
              <a:t>nmrPipe</a:t>
            </a:r>
            <a:r>
              <a:rPr lang="en-US" sz="1400" b="0" dirty="0" smtClean="0">
                <a:solidFill>
                  <a:prstClr val="black"/>
                </a:solidFill>
                <a:latin typeface="Courier New" panose="02070309020205020404" pitchFamily="49" charset="0"/>
                <a:cs typeface="Courier New" panose="02070309020205020404" pitchFamily="49" charset="0"/>
              </a:rPr>
              <a:t> –</a:t>
            </a:r>
            <a:r>
              <a:rPr lang="en-US" sz="1400" b="0" dirty="0" err="1" smtClean="0">
                <a:solidFill>
                  <a:prstClr val="black"/>
                </a:solidFill>
                <a:latin typeface="Courier New" panose="02070309020205020404" pitchFamily="49" charset="0"/>
                <a:cs typeface="Courier New" panose="02070309020205020404" pitchFamily="49" charset="0"/>
              </a:rPr>
              <a:t>fn</a:t>
            </a:r>
            <a:r>
              <a:rPr lang="en-US" sz="1400" b="0" dirty="0" smtClean="0">
                <a:solidFill>
                  <a:prstClr val="black"/>
                </a:solidFill>
                <a:latin typeface="Courier New" panose="02070309020205020404" pitchFamily="49" charset="0"/>
                <a:cs typeface="Courier New" panose="02070309020205020404" pitchFamily="49" charset="0"/>
              </a:rPr>
              <a:t> FT –alt</a:t>
            </a:r>
            <a:r>
              <a:rPr lang="en-US" sz="1400" b="0" dirty="0" smtClean="0">
                <a:solidFill>
                  <a:prstClr val="black"/>
                </a:solidFill>
              </a:rPr>
              <a:t>). Use FT options </a:t>
            </a:r>
            <a:r>
              <a:rPr lang="en-US" sz="1400" b="0" dirty="0" smtClean="0">
                <a:solidFill>
                  <a:prstClr val="black"/>
                </a:solidFill>
                <a:latin typeface="Courier New" panose="02070309020205020404" pitchFamily="49" charset="0"/>
                <a:cs typeface="Courier New" panose="02070309020205020404" pitchFamily="49" charset="0"/>
              </a:rPr>
              <a:t>–</a:t>
            </a:r>
            <a:r>
              <a:rPr lang="en-US" sz="1400" b="0" dirty="0" err="1" smtClean="0">
                <a:solidFill>
                  <a:prstClr val="black"/>
                </a:solidFill>
                <a:latin typeface="Courier New" panose="02070309020205020404" pitchFamily="49" charset="0"/>
                <a:cs typeface="Courier New" panose="02070309020205020404" pitchFamily="49" charset="0"/>
              </a:rPr>
              <a:t>neg</a:t>
            </a:r>
            <a:r>
              <a:rPr lang="en-US" sz="1400" b="0" dirty="0" smtClean="0">
                <a:solidFill>
                  <a:prstClr val="black"/>
                </a:solidFill>
                <a:latin typeface="Courier New" panose="02070309020205020404" pitchFamily="49" charset="0"/>
                <a:cs typeface="Courier New" panose="02070309020205020404" pitchFamily="49" charset="0"/>
              </a:rPr>
              <a:t> </a:t>
            </a:r>
            <a:r>
              <a:rPr lang="en-US" sz="1400" b="0" dirty="0" smtClean="0">
                <a:solidFill>
                  <a:prstClr val="black"/>
                </a:solidFill>
              </a:rPr>
              <a:t>and </a:t>
            </a:r>
            <a:r>
              <a:rPr lang="en-US" sz="1400" b="0" dirty="0" smtClean="0">
                <a:solidFill>
                  <a:prstClr val="black"/>
                </a:solidFill>
                <a:latin typeface="Courier New" panose="02070309020205020404" pitchFamily="49" charset="0"/>
                <a:cs typeface="Courier New" panose="02070309020205020404" pitchFamily="49" charset="0"/>
              </a:rPr>
              <a:t>–alt </a:t>
            </a:r>
            <a:r>
              <a:rPr lang="en-US" sz="1400" b="0" dirty="0" smtClean="0">
                <a:solidFill>
                  <a:prstClr val="black"/>
                </a:solidFill>
              </a:rPr>
              <a:t>together if needed.</a:t>
            </a:r>
          </a:p>
          <a:p>
            <a:pPr algn="just">
              <a:spcBef>
                <a:spcPts val="0"/>
              </a:spcBef>
            </a:pPr>
            <a:endParaRPr lang="en-US" sz="1400" b="0" dirty="0">
              <a:solidFill>
                <a:prstClr val="black"/>
              </a:solidFill>
            </a:endParaRPr>
          </a:p>
          <a:p>
            <a:pPr algn="just">
              <a:spcBef>
                <a:spcPts val="0"/>
              </a:spcBef>
            </a:pPr>
            <a:r>
              <a:rPr lang="en-US" sz="1400" b="0" dirty="0" smtClean="0">
                <a:solidFill>
                  <a:prstClr val="black"/>
                </a:solidFill>
              </a:rPr>
              <a:t>When applying baseline correction, try to use a scheme </a:t>
            </a:r>
            <a:r>
              <a:rPr lang="en-US" sz="1400" b="0" dirty="0" smtClean="0">
                <a:solidFill>
                  <a:srgbClr val="FF0000"/>
                </a:solidFill>
              </a:rPr>
              <a:t>where two of the dimensions are already Fourier transformed</a:t>
            </a:r>
            <a:r>
              <a:rPr lang="en-US" sz="1400" b="0" dirty="0" smtClean="0">
                <a:solidFill>
                  <a:prstClr val="black"/>
                </a:solidFill>
              </a:rPr>
              <a:t>. Avoid baseline correction if it is not needed.</a:t>
            </a:r>
          </a:p>
          <a:p>
            <a:pPr algn="just">
              <a:spcBef>
                <a:spcPts val="0"/>
              </a:spcBef>
            </a:pPr>
            <a:endParaRPr lang="en-US" sz="1400" b="0" dirty="0">
              <a:solidFill>
                <a:prstClr val="black"/>
              </a:solidFill>
            </a:endParaRPr>
          </a:p>
          <a:p>
            <a:pPr algn="just">
              <a:spcBef>
                <a:spcPts val="0"/>
              </a:spcBef>
            </a:pPr>
            <a:r>
              <a:rPr lang="en-US" sz="1400" b="0" dirty="0" smtClean="0">
                <a:solidFill>
                  <a:srgbClr val="FF0000"/>
                </a:solidFill>
              </a:rPr>
              <a:t>Try basic Fourier processing first</a:t>
            </a:r>
            <a:r>
              <a:rPr lang="en-US" sz="1400" b="0" dirty="0" smtClean="0">
                <a:solidFill>
                  <a:prstClr val="black"/>
                </a:solidFill>
              </a:rPr>
              <a:t>, and confirm processing details such as phase correction before proceeding to special methods such as Linear Prediction.</a:t>
            </a:r>
          </a:p>
          <a:p>
            <a:pPr algn="just">
              <a:spcBef>
                <a:spcPts val="0"/>
              </a:spcBef>
            </a:pPr>
            <a:endParaRPr lang="en-US" sz="1400" b="0" dirty="0">
              <a:solidFill>
                <a:prstClr val="black"/>
              </a:solidFill>
            </a:endParaRPr>
          </a:p>
          <a:p>
            <a:pPr algn="just">
              <a:spcBef>
                <a:spcPts val="0"/>
              </a:spcBef>
            </a:pPr>
            <a:r>
              <a:rPr lang="en-US" sz="1400" b="0" dirty="0" smtClean="0">
                <a:solidFill>
                  <a:prstClr val="black"/>
                </a:solidFill>
              </a:rPr>
              <a:t>When applying Linear Prediction, try to </a:t>
            </a:r>
            <a:r>
              <a:rPr lang="en-US" sz="1400" b="0" dirty="0" smtClean="0">
                <a:solidFill>
                  <a:srgbClr val="FF0000"/>
                </a:solidFill>
              </a:rPr>
              <a:t>use a scheme where all other dimensions are Fourier transformed</a:t>
            </a:r>
            <a:r>
              <a:rPr lang="en-US" sz="1400" b="0" dirty="0" smtClean="0">
                <a:solidFill>
                  <a:prstClr val="black"/>
                </a:solidFill>
              </a:rPr>
              <a:t>. For 3D and 4D, this means using schemes with inverse processing.</a:t>
            </a:r>
            <a:endParaRPr lang="en-US" sz="1400" b="0" dirty="0">
              <a:solidFill>
                <a:prstClr val="black"/>
              </a:solidFill>
            </a:endParaRPr>
          </a:p>
          <a:p>
            <a:pPr algn="just">
              <a:spcBef>
                <a:spcPts val="0"/>
              </a:spcBef>
            </a:pPr>
            <a:endParaRPr lang="en-US" sz="1200" b="0" dirty="0" smtClean="0">
              <a:solidFill>
                <a:prstClr val="black"/>
              </a:solidFill>
            </a:endParaRPr>
          </a:p>
        </p:txBody>
      </p:sp>
      <p:sp>
        <p:nvSpPr>
          <p:cNvPr id="4" name="TextBox 3"/>
          <p:cNvSpPr txBox="1"/>
          <p:nvPr/>
        </p:nvSpPr>
        <p:spPr>
          <a:xfrm>
            <a:off x="457200" y="152400"/>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70C0"/>
                </a:solidFill>
              </a:rPr>
              <a:t>Rules of Thumb for Spectral Processing</a:t>
            </a:r>
          </a:p>
        </p:txBody>
      </p:sp>
    </p:spTree>
    <p:extLst>
      <p:ext uri="{BB962C8B-B14F-4D97-AF65-F5344CB8AC3E}">
        <p14:creationId xmlns:p14="http://schemas.microsoft.com/office/powerpoint/2010/main" val="29685553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p:cNvSpPr txBox="1"/>
          <p:nvPr/>
        </p:nvSpPr>
        <p:spPr>
          <a:xfrm>
            <a:off x="222036" y="914400"/>
            <a:ext cx="8769565" cy="1661993"/>
          </a:xfrm>
          <a:prstGeom prst="rect">
            <a:avLst/>
          </a:prstGeom>
          <a:noFill/>
          <a:ln>
            <a:solidFill>
              <a:schemeClr val="bg1">
                <a:lumMod val="65000"/>
              </a:schemeClr>
            </a:solidFill>
          </a:ln>
          <a:effectLst/>
        </p:spPr>
        <p:txBody>
          <a:bodyPr wrap="square" rtlCol="0">
            <a:spAutoFit/>
          </a:bodyPr>
          <a:lstStyle/>
          <a:p>
            <a:r>
              <a:rPr lang="en-US" sz="1200" dirty="0" smtClean="0">
                <a:solidFill>
                  <a:prstClr val="white"/>
                </a:solidFill>
                <a:latin typeface="Courier New" panose="02070309020205020404" pitchFamily="49" charset="0"/>
                <a:cs typeface="Courier New" panose="02070309020205020404" pitchFamily="49" charset="0"/>
              </a:rPr>
              <a:t>cd demo/nus/</a:t>
            </a:r>
            <a:r>
              <a:rPr lang="en-US" sz="1200" dirty="0" err="1" smtClean="0">
                <a:solidFill>
                  <a:prstClr val="white"/>
                </a:solidFill>
                <a:latin typeface="Courier New" panose="02070309020205020404" pitchFamily="49" charset="0"/>
                <a:cs typeface="Courier New" panose="02070309020205020404" pitchFamily="49" charset="0"/>
              </a:rPr>
              <a:t>bruker_nus</a:t>
            </a:r>
            <a:r>
              <a:rPr lang="en-US" sz="1200" dirty="0" smtClean="0">
                <a:solidFill>
                  <a:prstClr val="white"/>
                </a:solidFill>
                <a:latin typeface="Courier New" panose="02070309020205020404" pitchFamily="49" charset="0"/>
                <a:cs typeface="Courier New" panose="02070309020205020404" pitchFamily="49" charset="0"/>
              </a:rPr>
              <a:t>/</a:t>
            </a:r>
            <a:r>
              <a:rPr lang="en-US" sz="1200" dirty="0" err="1" smtClean="0">
                <a:solidFill>
                  <a:prstClr val="white"/>
                </a:solidFill>
                <a:latin typeface="Courier New" panose="02070309020205020404" pitchFamily="49" charset="0"/>
                <a:cs typeface="Courier New" panose="02070309020205020404" pitchFamily="49" charset="0"/>
              </a:rPr>
              <a:t>vd_format</a:t>
            </a:r>
            <a:r>
              <a:rPr lang="en-US" sz="1200" dirty="0" smtClean="0">
                <a:solidFill>
                  <a:prstClr val="white"/>
                </a:solidFill>
                <a:latin typeface="Courier New" panose="02070309020205020404" pitchFamily="49" charset="0"/>
                <a:cs typeface="Courier New" panose="02070309020205020404" pitchFamily="49" charset="0"/>
              </a:rPr>
              <a:t>/</a:t>
            </a:r>
            <a:r>
              <a:rPr lang="en-US" sz="1200" dirty="0" err="1" smtClean="0">
                <a:solidFill>
                  <a:prstClr val="white"/>
                </a:solidFill>
                <a:latin typeface="Courier New" panose="02070309020205020404" pitchFamily="49" charset="0"/>
                <a:cs typeface="Courier New" panose="02070309020205020404" pitchFamily="49" charset="0"/>
              </a:rPr>
              <a:t>std</a:t>
            </a:r>
            <a:r>
              <a:rPr lang="en-US" sz="1200" dirty="0" smtClean="0">
                <a:solidFill>
                  <a:prstClr val="white"/>
                </a:solidFill>
                <a:latin typeface="Courier New" panose="02070309020205020404" pitchFamily="49" charset="0"/>
                <a:cs typeface="Courier New" panose="02070309020205020404" pitchFamily="49" charset="0"/>
              </a:rPr>
              <a:t>/</a:t>
            </a:r>
            <a:r>
              <a:rPr lang="en-US" sz="1200" dirty="0" err="1" smtClean="0">
                <a:solidFill>
                  <a:prstClr val="white"/>
                </a:solidFill>
                <a:latin typeface="Courier New" panose="02070309020205020404" pitchFamily="49" charset="0"/>
                <a:cs typeface="Courier New" panose="02070309020205020404" pitchFamily="49" charset="0"/>
              </a:rPr>
              <a:t>cbcanh_std</a:t>
            </a:r>
            <a:endParaRPr lang="en-US" sz="1200" dirty="0" smtClean="0">
              <a:solidFill>
                <a:prstClr val="white"/>
              </a:solidFill>
              <a:latin typeface="Courier New" panose="02070309020205020404" pitchFamily="49" charset="0"/>
              <a:cs typeface="Courier New" panose="02070309020205020404" pitchFamily="49" charset="0"/>
            </a:endParaRPr>
          </a:p>
          <a:p>
            <a:r>
              <a:rPr lang="en-US" sz="1200" dirty="0" smtClean="0">
                <a:solidFill>
                  <a:prstClr val="white"/>
                </a:solidFill>
                <a:latin typeface="Courier New" panose="02070309020205020404" pitchFamily="49" charset="0"/>
                <a:cs typeface="Courier New" panose="02070309020205020404" pitchFamily="49" charset="0"/>
              </a:rPr>
              <a:t>fid.com</a:t>
            </a:r>
          </a:p>
          <a:p>
            <a:r>
              <a:rPr lang="en-US" sz="1200" dirty="0">
                <a:solidFill>
                  <a:prstClr val="white"/>
                </a:solidFill>
                <a:latin typeface="Courier New" panose="02070309020205020404" pitchFamily="49" charset="0"/>
                <a:cs typeface="Courier New" panose="02070309020205020404" pitchFamily="49" charset="0"/>
              </a:rPr>
              <a:t>basicFT2.com -xP0 -</a:t>
            </a:r>
            <a:r>
              <a:rPr lang="en-US" sz="1200" dirty="0" smtClean="0">
                <a:solidFill>
                  <a:prstClr val="white"/>
                </a:solidFill>
                <a:latin typeface="Courier New" panose="02070309020205020404" pitchFamily="49" charset="0"/>
                <a:cs typeface="Courier New" panose="02070309020205020404" pitchFamily="49" charset="0"/>
              </a:rPr>
              <a:t>82 </a:t>
            </a:r>
            <a:r>
              <a:rPr lang="en-US" sz="1200" dirty="0">
                <a:solidFill>
                  <a:prstClr val="white"/>
                </a:solidFill>
                <a:latin typeface="Courier New" panose="02070309020205020404" pitchFamily="49" charset="0"/>
                <a:cs typeface="Courier New" panose="02070309020205020404" pitchFamily="49" charset="0"/>
              </a:rPr>
              <a:t>-xEXTX1 10.4ppm -</a:t>
            </a:r>
            <a:r>
              <a:rPr lang="en-US" sz="1200" dirty="0" err="1">
                <a:solidFill>
                  <a:prstClr val="white"/>
                </a:solidFill>
                <a:latin typeface="Courier New" panose="02070309020205020404" pitchFamily="49" charset="0"/>
                <a:cs typeface="Courier New" panose="02070309020205020404" pitchFamily="49" charset="0"/>
              </a:rPr>
              <a:t>xEXTXN</a:t>
            </a:r>
            <a:r>
              <a:rPr lang="en-US" sz="1200" dirty="0">
                <a:solidFill>
                  <a:prstClr val="white"/>
                </a:solidFill>
                <a:latin typeface="Courier New" panose="02070309020205020404" pitchFamily="49" charset="0"/>
                <a:cs typeface="Courier New" panose="02070309020205020404" pitchFamily="49" charset="0"/>
              </a:rPr>
              <a:t> 5.4ppm -list &gt; </a:t>
            </a:r>
            <a:r>
              <a:rPr lang="en-US" sz="1200" dirty="0" smtClean="0">
                <a:solidFill>
                  <a:prstClr val="white"/>
                </a:solidFill>
                <a:latin typeface="Courier New" panose="02070309020205020404" pitchFamily="49" charset="0"/>
                <a:cs typeface="Courier New" panose="02070309020205020404" pitchFamily="49" charset="0"/>
              </a:rPr>
              <a:t>test.com</a:t>
            </a:r>
          </a:p>
          <a:p>
            <a:r>
              <a:rPr lang="en-US" sz="1200" dirty="0" err="1" smtClean="0">
                <a:solidFill>
                  <a:prstClr val="white"/>
                </a:solidFill>
                <a:latin typeface="Courier New" panose="02070309020205020404" pitchFamily="49" charset="0"/>
                <a:cs typeface="Courier New" panose="02070309020205020404" pitchFamily="49" charset="0"/>
              </a:rPr>
              <a:t>chmod</a:t>
            </a:r>
            <a:r>
              <a:rPr lang="en-US" sz="1200" dirty="0" smtClean="0">
                <a:solidFill>
                  <a:prstClr val="white"/>
                </a:solidFill>
                <a:latin typeface="Courier New" panose="02070309020205020404" pitchFamily="49" charset="0"/>
                <a:cs typeface="Courier New" panose="02070309020205020404" pitchFamily="49" charset="0"/>
              </a:rPr>
              <a:t> </a:t>
            </a:r>
            <a:r>
              <a:rPr lang="en-US" sz="1200" dirty="0" err="1" smtClean="0">
                <a:solidFill>
                  <a:prstClr val="white"/>
                </a:solidFill>
                <a:latin typeface="Courier New" panose="02070309020205020404" pitchFamily="49" charset="0"/>
                <a:cs typeface="Courier New" panose="02070309020205020404" pitchFamily="49" charset="0"/>
              </a:rPr>
              <a:t>a+rx</a:t>
            </a:r>
            <a:r>
              <a:rPr lang="en-US" sz="1200" dirty="0" smtClean="0">
                <a:solidFill>
                  <a:prstClr val="white"/>
                </a:solidFill>
                <a:latin typeface="Courier New" panose="02070309020205020404" pitchFamily="49" charset="0"/>
                <a:cs typeface="Courier New" panose="02070309020205020404" pitchFamily="49" charset="0"/>
              </a:rPr>
              <a:t> test.com</a:t>
            </a:r>
          </a:p>
          <a:p>
            <a:r>
              <a:rPr lang="en-US" sz="1200" dirty="0" smtClean="0">
                <a:solidFill>
                  <a:prstClr val="white"/>
                </a:solidFill>
                <a:latin typeface="Courier New" panose="02070309020205020404" pitchFamily="49" charset="0"/>
                <a:cs typeface="Courier New" panose="02070309020205020404" pitchFamily="49" charset="0"/>
              </a:rPr>
              <a:t>test.com</a:t>
            </a:r>
          </a:p>
          <a:p>
            <a:r>
              <a:rPr lang="en-US" sz="1200" dirty="0" err="1" smtClean="0">
                <a:solidFill>
                  <a:prstClr val="white"/>
                </a:solidFill>
                <a:latin typeface="Courier New" panose="02070309020205020404" pitchFamily="49" charset="0"/>
                <a:cs typeface="Courier New" panose="02070309020205020404" pitchFamily="49" charset="0"/>
              </a:rPr>
              <a:t>nmrDraw</a:t>
            </a:r>
            <a:endParaRPr lang="en-US" sz="1200" dirty="0">
              <a:solidFill>
                <a:prstClr val="white"/>
              </a:solidFill>
              <a:latin typeface="Courier New" panose="02070309020205020404" pitchFamily="49" charset="0"/>
              <a:cs typeface="Courier New" panose="02070309020205020404" pitchFamily="49" charset="0"/>
            </a:endParaRPr>
          </a:p>
        </p:txBody>
      </p:sp>
      <p:sp>
        <p:nvSpPr>
          <p:cNvPr id="3" name="TextBox 2"/>
          <p:cNvSpPr txBox="1"/>
          <p:nvPr/>
        </p:nvSpPr>
        <p:spPr>
          <a:xfrm>
            <a:off x="76201"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B0F0"/>
                </a:solidFill>
              </a:rPr>
              <a:t>Some Examples of Processing: </a:t>
            </a:r>
          </a:p>
          <a:p>
            <a:pPr algn="ctr" fontAlgn="auto">
              <a:spcBef>
                <a:spcPts val="0"/>
              </a:spcBef>
              <a:spcAft>
                <a:spcPts val="0"/>
              </a:spcAft>
              <a:defRPr/>
            </a:pPr>
            <a:r>
              <a:rPr lang="en-US" sz="2000" b="0" i="1" kern="0" dirty="0" smtClean="0">
                <a:solidFill>
                  <a:srgbClr val="00B0F0"/>
                </a:solidFill>
              </a:rPr>
              <a:t>Starting Point with a Correctly Processed Spectrum</a:t>
            </a:r>
            <a:endParaRPr lang="en-US" sz="20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81" y="2784396"/>
            <a:ext cx="4217285" cy="3735431"/>
          </a:xfrm>
          <a:prstGeom prst="rect">
            <a:avLst/>
          </a:prstGeom>
        </p:spPr>
      </p:pic>
      <p:sp>
        <p:nvSpPr>
          <p:cNvPr id="14" name="TextBox 13"/>
          <p:cNvSpPr txBox="1"/>
          <p:nvPr/>
        </p:nvSpPr>
        <p:spPr>
          <a:xfrm>
            <a:off x="4572001" y="2781348"/>
            <a:ext cx="4419600" cy="3811300"/>
          </a:xfrm>
          <a:prstGeom prst="rect">
            <a:avLst/>
          </a:prstGeom>
          <a:noFill/>
          <a:ln>
            <a:solidFill>
              <a:schemeClr val="bg1">
                <a:lumMod val="65000"/>
              </a:schemeClr>
            </a:solidFill>
          </a:ln>
          <a:effectLst/>
        </p:spPr>
        <p:txBody>
          <a:bodyPr wrap="square" rtlCol="0">
            <a:spAutoFit/>
          </a:bodyPr>
          <a:lstStyle/>
          <a:p>
            <a:pPr>
              <a:spcBef>
                <a:spcPts val="200"/>
              </a:spcBef>
            </a:pPr>
            <a:r>
              <a:rPr lang="en-US" sz="1050" dirty="0">
                <a:solidFill>
                  <a:prstClr val="white"/>
                </a:solidFill>
                <a:latin typeface="Courier New" panose="02070309020205020404" pitchFamily="49" charset="0"/>
                <a:cs typeface="Courier New" panose="02070309020205020404" pitchFamily="49" charset="0"/>
              </a:rPr>
              <a:t>#!/bin/</a:t>
            </a:r>
            <a:r>
              <a:rPr lang="en-US" sz="1050" dirty="0" err="1">
                <a:solidFill>
                  <a:prstClr val="white"/>
                </a:solidFill>
                <a:latin typeface="Courier New" panose="02070309020205020404" pitchFamily="49" charset="0"/>
                <a:cs typeface="Courier New" panose="02070309020205020404" pitchFamily="49" charset="0"/>
              </a:rPr>
              <a:t>csh</a:t>
            </a: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r>
              <a:rPr lang="en-US" sz="1050" dirty="0">
                <a:solidFill>
                  <a:prstClr val="white"/>
                </a:solidFill>
                <a:latin typeface="Courier New" panose="02070309020205020404" pitchFamily="49" charset="0"/>
                <a:cs typeface="Courier New" panose="02070309020205020404" pitchFamily="49" charset="0"/>
              </a:rPr>
              <a:t>#</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Generated by basicFT2.com Version 2016.263.13.16</a:t>
            </a:r>
          </a:p>
          <a:p>
            <a:pPr>
              <a:spcBef>
                <a:spcPts val="200"/>
              </a:spcBef>
            </a:pP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-in fid/test001.fid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SOL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a:t>
            </a:r>
            <a:r>
              <a:rPr lang="en-US" sz="1050" dirty="0" smtClean="0">
                <a:solidFill>
                  <a:prstClr val="white"/>
                </a:solidFill>
                <a:latin typeface="Courier New" panose="02070309020205020404" pitchFamily="49" charset="0"/>
                <a:cs typeface="Courier New" panose="02070309020205020404" pitchFamily="49" charset="0"/>
              </a:rPr>
              <a:t>2 </a:t>
            </a:r>
            <a:r>
              <a:rPr lang="en-US" sz="1050" dirty="0">
                <a:solidFill>
                  <a:prstClr val="white"/>
                </a:solidFill>
                <a:latin typeface="Courier New" panose="02070309020205020404" pitchFamily="49" charset="0"/>
                <a:cs typeface="Courier New" panose="02070309020205020404" pitchFamily="49" charset="0"/>
              </a:rPr>
              <a:t>-c 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-p0 -82 -p1 0 -di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EXT -x1 10.4ppm -</a:t>
            </a:r>
            <a:r>
              <a:rPr lang="en-US" sz="1050" dirty="0" err="1">
                <a:solidFill>
                  <a:prstClr val="white"/>
                </a:solidFill>
                <a:latin typeface="Courier New" panose="02070309020205020404" pitchFamily="49" charset="0"/>
                <a:cs typeface="Courier New" panose="02070309020205020404" pitchFamily="49" charset="0"/>
              </a:rPr>
              <a:t>xn</a:t>
            </a:r>
            <a:r>
              <a:rPr lang="en-US" sz="1050" dirty="0">
                <a:solidFill>
                  <a:prstClr val="white"/>
                </a:solidFill>
                <a:latin typeface="Courier New" panose="02070309020205020404" pitchFamily="49" charset="0"/>
                <a:cs typeface="Courier New" panose="02070309020205020404" pitchFamily="49" charset="0"/>
              </a:rPr>
              <a:t> 5.4ppm -</a:t>
            </a:r>
            <a:r>
              <a:rPr lang="en-US" sz="1050" dirty="0" err="1">
                <a:solidFill>
                  <a:prstClr val="white"/>
                </a:solidFill>
                <a:latin typeface="Courier New" panose="02070309020205020404" pitchFamily="49" charset="0"/>
                <a:cs typeface="Courier New" panose="02070309020205020404" pitchFamily="49" charset="0"/>
              </a:rPr>
              <a:t>sw</a:t>
            </a:r>
            <a:r>
              <a:rPr lang="en-US" sz="105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1 </a:t>
            </a:r>
            <a:r>
              <a:rPr lang="en-US" sz="1050" dirty="0" smtClean="0">
                <a:solidFill>
                  <a:prstClr val="white"/>
                </a:solidFill>
                <a:latin typeface="Courier New" panose="02070309020205020404" pitchFamily="49" charset="0"/>
                <a:cs typeface="Courier New" panose="02070309020205020404" pitchFamily="49" charset="0"/>
              </a:rPr>
              <a:t>-c </a:t>
            </a:r>
            <a:r>
              <a:rPr lang="en-US" sz="1050" dirty="0">
                <a:solidFill>
                  <a:prstClr val="white"/>
                </a:solidFill>
                <a:latin typeface="Courier New" panose="02070309020205020404" pitchFamily="49" charset="0"/>
                <a:cs typeface="Courier New" panose="02070309020205020404" pitchFamily="49" charset="0"/>
              </a:rPr>
              <a:t>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0.0 -p1 0.0 -di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POLY -auto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-out test.ft2 -</a:t>
            </a:r>
            <a:r>
              <a:rPr lang="en-US" sz="1050" dirty="0" err="1">
                <a:solidFill>
                  <a:prstClr val="white"/>
                </a:solidFill>
                <a:latin typeface="Courier New" panose="02070309020205020404" pitchFamily="49" charset="0"/>
                <a:cs typeface="Courier New" panose="02070309020205020404" pitchFamily="49" charset="0"/>
              </a:rPr>
              <a:t>ov</a:t>
            </a:r>
            <a:endParaRPr lang="en-US" sz="1050"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3977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B0F0"/>
                </a:solidFill>
              </a:rPr>
              <a:t>Some Examples of Processing: </a:t>
            </a:r>
          </a:p>
          <a:p>
            <a:pPr algn="ctr" fontAlgn="auto">
              <a:spcBef>
                <a:spcPts val="0"/>
              </a:spcBef>
              <a:spcAft>
                <a:spcPts val="0"/>
              </a:spcAft>
              <a:defRPr/>
            </a:pPr>
            <a:r>
              <a:rPr lang="en-US" sz="2000" b="0" i="1" kern="0" dirty="0" smtClean="0">
                <a:solidFill>
                  <a:srgbClr val="00B0F0"/>
                </a:solidFill>
              </a:rPr>
              <a:t>Fourier Transform with Negation of Imaginaries</a:t>
            </a:r>
            <a:endParaRPr lang="en-US" sz="20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79" y="1273195"/>
            <a:ext cx="4189089" cy="3603605"/>
          </a:xfrm>
          <a:prstGeom prst="rect">
            <a:avLst/>
          </a:prstGeom>
        </p:spPr>
      </p:pic>
      <p:sp>
        <p:nvSpPr>
          <p:cNvPr id="14" name="TextBox 13"/>
          <p:cNvSpPr txBox="1"/>
          <p:nvPr/>
        </p:nvSpPr>
        <p:spPr>
          <a:xfrm>
            <a:off x="4572001" y="1423819"/>
            <a:ext cx="4419600" cy="3249608"/>
          </a:xfrm>
          <a:prstGeom prst="rect">
            <a:avLst/>
          </a:prstGeom>
          <a:noFill/>
          <a:ln>
            <a:solidFill>
              <a:schemeClr val="bg1">
                <a:lumMod val="65000"/>
              </a:schemeClr>
            </a:solidFill>
          </a:ln>
          <a:effectLst/>
        </p:spPr>
        <p:txBody>
          <a:bodyPr wrap="square" rtlCol="0">
            <a:spAutoFit/>
          </a:bodyPr>
          <a:lstStyle/>
          <a:p>
            <a:pPr>
              <a:spcBef>
                <a:spcPts val="200"/>
              </a:spcBef>
            </a:pPr>
            <a:r>
              <a:rPr lang="en-US" sz="1050" dirty="0">
                <a:solidFill>
                  <a:prstClr val="white"/>
                </a:solidFill>
                <a:latin typeface="Courier New" panose="02070309020205020404" pitchFamily="49" charset="0"/>
                <a:cs typeface="Courier New" panose="02070309020205020404" pitchFamily="49" charset="0"/>
              </a:rPr>
              <a:t>#!/bin/</a:t>
            </a:r>
            <a:r>
              <a:rPr lang="en-US" sz="1050" dirty="0" err="1">
                <a:solidFill>
                  <a:prstClr val="white"/>
                </a:solidFill>
                <a:latin typeface="Courier New" panose="02070309020205020404" pitchFamily="49" charset="0"/>
                <a:cs typeface="Courier New" panose="02070309020205020404" pitchFamily="49" charset="0"/>
              </a:rPr>
              <a:t>csh</a:t>
            </a: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-in fid/test001.fid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SOL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a:t>
            </a:r>
            <a:r>
              <a:rPr lang="en-US" sz="1050" dirty="0" smtClean="0">
                <a:solidFill>
                  <a:prstClr val="white"/>
                </a:solidFill>
                <a:latin typeface="Courier New" panose="02070309020205020404" pitchFamily="49" charset="0"/>
                <a:cs typeface="Courier New" panose="02070309020205020404" pitchFamily="49" charset="0"/>
              </a:rPr>
              <a:t>2 </a:t>
            </a:r>
            <a:r>
              <a:rPr lang="en-US" sz="1050" dirty="0">
                <a:solidFill>
                  <a:prstClr val="white"/>
                </a:solidFill>
                <a:latin typeface="Courier New" panose="02070309020205020404" pitchFamily="49" charset="0"/>
                <a:cs typeface="Courier New" panose="02070309020205020404" pitchFamily="49" charset="0"/>
              </a:rPr>
              <a:t>-c 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a:t>
            </a:r>
            <a:r>
              <a:rPr lang="en-US" sz="1050" dirty="0" smtClean="0">
                <a:solidFill>
                  <a:prstClr val="white"/>
                </a:solidFill>
                <a:latin typeface="Courier New" panose="02070309020205020404" pitchFamily="49" charset="0"/>
                <a:cs typeface="Courier New" panose="02070309020205020404" pitchFamily="49" charset="0"/>
              </a:rPr>
              <a:t>82 </a:t>
            </a:r>
            <a:r>
              <a:rPr lang="en-US" sz="1050" dirty="0">
                <a:solidFill>
                  <a:prstClr val="white"/>
                </a:solidFill>
                <a:latin typeface="Courier New" panose="02070309020205020404" pitchFamily="49" charset="0"/>
                <a:cs typeface="Courier New" panose="02070309020205020404" pitchFamily="49" charset="0"/>
              </a:rPr>
              <a:t>-p1 0 -di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EXT -x1 10.4ppm -</a:t>
            </a:r>
            <a:r>
              <a:rPr lang="en-US" sz="1050" dirty="0" err="1">
                <a:solidFill>
                  <a:prstClr val="white"/>
                </a:solidFill>
                <a:latin typeface="Courier New" panose="02070309020205020404" pitchFamily="49" charset="0"/>
                <a:cs typeface="Courier New" panose="02070309020205020404" pitchFamily="49" charset="0"/>
              </a:rPr>
              <a:t>xn</a:t>
            </a:r>
            <a:r>
              <a:rPr lang="en-US" sz="1050" dirty="0">
                <a:solidFill>
                  <a:prstClr val="white"/>
                </a:solidFill>
                <a:latin typeface="Courier New" panose="02070309020205020404" pitchFamily="49" charset="0"/>
                <a:cs typeface="Courier New" panose="02070309020205020404" pitchFamily="49" charset="0"/>
              </a:rPr>
              <a:t> 5.4ppm -</a:t>
            </a:r>
            <a:r>
              <a:rPr lang="en-US" sz="1050" dirty="0" err="1">
                <a:solidFill>
                  <a:prstClr val="white"/>
                </a:solidFill>
                <a:latin typeface="Courier New" panose="02070309020205020404" pitchFamily="49" charset="0"/>
                <a:cs typeface="Courier New" panose="02070309020205020404" pitchFamily="49" charset="0"/>
              </a:rPr>
              <a:t>sw</a:t>
            </a:r>
            <a:r>
              <a:rPr lang="en-US" sz="105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1 </a:t>
            </a:r>
            <a:r>
              <a:rPr lang="en-US" sz="1050" dirty="0" smtClean="0">
                <a:solidFill>
                  <a:prstClr val="white"/>
                </a:solidFill>
                <a:latin typeface="Courier New" panose="02070309020205020404" pitchFamily="49" charset="0"/>
                <a:cs typeface="Courier New" panose="02070309020205020404" pitchFamily="49" charset="0"/>
              </a:rPr>
              <a:t>-c 0.5 </a:t>
            </a:r>
            <a:r>
              <a:rPr lang="en-US" sz="1050" dirty="0">
                <a:solidFill>
                  <a:prstClr val="white"/>
                </a:solidFill>
                <a:latin typeface="Courier New" panose="02070309020205020404" pitchFamily="49" charset="0"/>
                <a:cs typeface="Courier New" panose="02070309020205020404" pitchFamily="49" charset="0"/>
              </a:rPr>
              <a:t>\</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nmrPipe</a:t>
            </a: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fn</a:t>
            </a:r>
            <a:r>
              <a:rPr lang="en-US" sz="1050" dirty="0">
                <a:solidFill>
                  <a:srgbClr val="FFFF00"/>
                </a:solidFill>
                <a:latin typeface="Courier New" panose="02070309020205020404" pitchFamily="49" charset="0"/>
                <a:cs typeface="Courier New" panose="02070309020205020404" pitchFamily="49" charset="0"/>
              </a:rPr>
              <a:t> FT </a:t>
            </a:r>
            <a:r>
              <a:rPr lang="en-US" sz="1050" dirty="0" smtClean="0">
                <a:solidFill>
                  <a:srgbClr val="FF0000"/>
                </a:solidFill>
                <a:latin typeface="Courier New" panose="02070309020205020404" pitchFamily="49" charset="0"/>
                <a:cs typeface="Courier New" panose="02070309020205020404" pitchFamily="49" charset="0"/>
              </a:rPr>
              <a:t>–</a:t>
            </a:r>
            <a:r>
              <a:rPr lang="en-US" sz="1050" dirty="0" err="1" smtClean="0">
                <a:solidFill>
                  <a:srgbClr val="FF0000"/>
                </a:solidFill>
                <a:latin typeface="Courier New" panose="02070309020205020404" pitchFamily="49" charset="0"/>
                <a:cs typeface="Courier New" panose="02070309020205020404" pitchFamily="49" charset="0"/>
              </a:rPr>
              <a:t>neg</a:t>
            </a:r>
            <a:r>
              <a:rPr lang="en-US" sz="1050" dirty="0" smtClean="0">
                <a:solidFill>
                  <a:srgbClr val="FF0000"/>
                </a:solidFill>
                <a:latin typeface="Courier New" panose="02070309020205020404" pitchFamily="49" charset="0"/>
                <a:cs typeface="Courier New" panose="02070309020205020404" pitchFamily="49" charset="0"/>
              </a:rPr>
              <a:t> </a:t>
            </a:r>
            <a:r>
              <a:rPr lang="en-US" sz="1050" dirty="0" smtClean="0">
                <a:solidFill>
                  <a:srgbClr val="FFFF00"/>
                </a:solidFill>
                <a:latin typeface="Courier New" panose="02070309020205020404" pitchFamily="49" charset="0"/>
                <a:cs typeface="Courier New" panose="02070309020205020404" pitchFamily="49" charset="0"/>
              </a:rPr>
              <a:t>-verb </a:t>
            </a:r>
            <a:r>
              <a:rPr lang="en-US" sz="1050" dirty="0">
                <a:solidFill>
                  <a:srgbClr val="FFFF00"/>
                </a:solidFill>
                <a:latin typeface="Courier New" panose="02070309020205020404" pitchFamily="49" charset="0"/>
                <a:cs typeface="Courier New" panose="02070309020205020404" pitchFamily="49" charset="0"/>
              </a:rPr>
              <a:t>\</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a:t>
            </a:r>
            <a:r>
              <a:rPr lang="en-US" sz="1050" dirty="0" smtClean="0">
                <a:solidFill>
                  <a:prstClr val="white"/>
                </a:solidFill>
                <a:latin typeface="Courier New" panose="02070309020205020404" pitchFamily="49" charset="0"/>
                <a:cs typeface="Courier New" panose="02070309020205020404" pitchFamily="49" charset="0"/>
              </a:rPr>
              <a:t>0 </a:t>
            </a:r>
            <a:r>
              <a:rPr lang="en-US" sz="1050" dirty="0">
                <a:solidFill>
                  <a:prstClr val="white"/>
                </a:solidFill>
                <a:latin typeface="Courier New" panose="02070309020205020404" pitchFamily="49" charset="0"/>
                <a:cs typeface="Courier New" panose="02070309020205020404" pitchFamily="49" charset="0"/>
              </a:rPr>
              <a:t>-p1 0.0 -di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POLY -auto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-out test.ft2 -</a:t>
            </a:r>
            <a:r>
              <a:rPr lang="en-US" sz="1050" dirty="0" err="1">
                <a:solidFill>
                  <a:prstClr val="white"/>
                </a:solidFill>
                <a:latin typeface="Courier New" panose="02070309020205020404" pitchFamily="49" charset="0"/>
                <a:cs typeface="Courier New" panose="02070309020205020404" pitchFamily="49" charset="0"/>
              </a:rPr>
              <a:t>ov</a:t>
            </a:r>
            <a:endParaRPr lang="en-US" sz="1050" dirty="0">
              <a:solidFill>
                <a:prstClr val="white"/>
              </a:solidFill>
              <a:latin typeface="Courier New" panose="02070309020205020404" pitchFamily="49" charset="0"/>
              <a:cs typeface="Courier New" panose="02070309020205020404" pitchFamily="49" charset="0"/>
            </a:endParaRPr>
          </a:p>
        </p:txBody>
      </p:sp>
      <p:sp>
        <p:nvSpPr>
          <p:cNvPr id="5" name="TextBox 4"/>
          <p:cNvSpPr txBox="1"/>
          <p:nvPr/>
        </p:nvSpPr>
        <p:spPr>
          <a:xfrm>
            <a:off x="471968" y="5083266"/>
            <a:ext cx="7924800" cy="738664"/>
          </a:xfrm>
          <a:prstGeom prst="rect">
            <a:avLst/>
          </a:prstGeom>
          <a:noFill/>
        </p:spPr>
        <p:txBody>
          <a:bodyPr wrap="square" rtlCol="0">
            <a:spAutoFit/>
          </a:bodyPr>
          <a:lstStyle/>
          <a:p>
            <a:pPr algn="just"/>
            <a:r>
              <a:rPr lang="en-US" sz="1400" b="0" i="1" dirty="0" smtClean="0">
                <a:solidFill>
                  <a:prstClr val="white">
                    <a:lumMod val="75000"/>
                  </a:prstClr>
                </a:solidFill>
              </a:rPr>
              <a:t>Some pulse sequences will give data that when transformed, will have the frequencies of a given dimension reversed. In these cases, the corresponding dimension should be Fourier transformed with the option </a:t>
            </a:r>
            <a:r>
              <a:rPr lang="en-US" sz="1400" i="1" dirty="0" err="1" smtClean="0">
                <a:solidFill>
                  <a:srgbClr val="FFFF00"/>
                </a:solidFill>
                <a:latin typeface="Courier New" panose="02070309020205020404" pitchFamily="49" charset="0"/>
                <a:cs typeface="Courier New" panose="02070309020205020404" pitchFamily="49" charset="0"/>
              </a:rPr>
              <a:t>nmrPipe</a:t>
            </a:r>
            <a:r>
              <a:rPr lang="en-US" sz="1400" i="1" dirty="0" smtClean="0">
                <a:solidFill>
                  <a:srgbClr val="FFFF00"/>
                </a:solidFill>
                <a:latin typeface="Courier New" panose="02070309020205020404" pitchFamily="49" charset="0"/>
                <a:cs typeface="Courier New" panose="02070309020205020404" pitchFamily="49" charset="0"/>
              </a:rPr>
              <a:t> –</a:t>
            </a:r>
            <a:r>
              <a:rPr lang="en-US" sz="1400" i="1" dirty="0" err="1" smtClean="0">
                <a:solidFill>
                  <a:srgbClr val="FFFF00"/>
                </a:solidFill>
                <a:latin typeface="Courier New" panose="02070309020205020404" pitchFamily="49" charset="0"/>
                <a:cs typeface="Courier New" panose="02070309020205020404" pitchFamily="49" charset="0"/>
              </a:rPr>
              <a:t>fn</a:t>
            </a:r>
            <a:r>
              <a:rPr lang="en-US" sz="1400" i="1" dirty="0" smtClean="0">
                <a:solidFill>
                  <a:srgbClr val="FFFF00"/>
                </a:solidFill>
                <a:latin typeface="Courier New" panose="02070309020205020404" pitchFamily="49" charset="0"/>
                <a:cs typeface="Courier New" panose="02070309020205020404" pitchFamily="49" charset="0"/>
              </a:rPr>
              <a:t> FT –</a:t>
            </a:r>
            <a:r>
              <a:rPr lang="en-US" sz="1400" i="1" dirty="0" err="1" smtClean="0">
                <a:solidFill>
                  <a:srgbClr val="FFFF00"/>
                </a:solidFill>
                <a:latin typeface="Courier New" panose="02070309020205020404" pitchFamily="49" charset="0"/>
                <a:cs typeface="Courier New" panose="02070309020205020404" pitchFamily="49" charset="0"/>
              </a:rPr>
              <a:t>neg</a:t>
            </a:r>
            <a:r>
              <a:rPr lang="en-US" sz="1400" i="1" dirty="0" smtClean="0">
                <a:solidFill>
                  <a:srgbClr val="FFFF00"/>
                </a:solidFill>
                <a:latin typeface="Courier New" panose="02070309020205020404" pitchFamily="49" charset="0"/>
                <a:cs typeface="Courier New" panose="02070309020205020404" pitchFamily="49" charset="0"/>
              </a:rPr>
              <a:t> </a:t>
            </a:r>
            <a:r>
              <a:rPr lang="en-US" sz="1400" b="0" i="1" dirty="0" smtClean="0">
                <a:solidFill>
                  <a:prstClr val="white">
                    <a:lumMod val="75000"/>
                  </a:prstClr>
                </a:solidFill>
              </a:rPr>
              <a:t>(or </a:t>
            </a:r>
            <a:r>
              <a:rPr lang="en-US" sz="1400" i="1" dirty="0" smtClean="0">
                <a:solidFill>
                  <a:srgbClr val="FFFF00"/>
                </a:solidFill>
                <a:latin typeface="Courier New" panose="02070309020205020404" pitchFamily="49" charset="0"/>
                <a:cs typeface="Courier New" panose="02070309020205020404" pitchFamily="49" charset="0"/>
              </a:rPr>
              <a:t>basicFT2.com –</a:t>
            </a:r>
            <a:r>
              <a:rPr lang="en-US" sz="1400" i="1" dirty="0" err="1" smtClean="0">
                <a:solidFill>
                  <a:srgbClr val="FFFF00"/>
                </a:solidFill>
                <a:latin typeface="Courier New" panose="02070309020205020404" pitchFamily="49" charset="0"/>
                <a:cs typeface="Courier New" panose="02070309020205020404" pitchFamily="49" charset="0"/>
              </a:rPr>
              <a:t>yFTARG</a:t>
            </a:r>
            <a:r>
              <a:rPr lang="en-US" sz="1400" i="1" dirty="0" smtClean="0">
                <a:solidFill>
                  <a:srgbClr val="FFFF00"/>
                </a:solidFill>
                <a:latin typeface="Courier New" panose="02070309020205020404" pitchFamily="49" charset="0"/>
                <a:cs typeface="Courier New" panose="02070309020205020404" pitchFamily="49" charset="0"/>
              </a:rPr>
              <a:t> </a:t>
            </a:r>
            <a:r>
              <a:rPr lang="en-US" sz="1400" i="1" dirty="0" err="1" smtClean="0">
                <a:solidFill>
                  <a:srgbClr val="FFFF00"/>
                </a:solidFill>
                <a:latin typeface="Courier New" panose="02070309020205020404" pitchFamily="49" charset="0"/>
                <a:cs typeface="Courier New" panose="02070309020205020404" pitchFamily="49" charset="0"/>
              </a:rPr>
              <a:t>neg</a:t>
            </a:r>
            <a:r>
              <a:rPr lang="en-US" sz="1400" b="0" i="1" dirty="0" smtClean="0">
                <a:solidFill>
                  <a:prstClr val="white">
                    <a:lumMod val="75000"/>
                  </a:prstClr>
                </a:solidFill>
              </a:rPr>
              <a:t>).</a:t>
            </a:r>
            <a:endParaRPr lang="en-US" sz="1400" b="0" i="1" dirty="0">
              <a:solidFill>
                <a:prstClr val="white">
                  <a:lumMod val="75000"/>
                </a:prstClr>
              </a:solidFill>
            </a:endParaRPr>
          </a:p>
        </p:txBody>
      </p:sp>
    </p:spTree>
    <p:extLst>
      <p:ext uri="{BB962C8B-B14F-4D97-AF65-F5344CB8AC3E}">
        <p14:creationId xmlns:p14="http://schemas.microsoft.com/office/powerpoint/2010/main" val="77934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B0F0"/>
                </a:solidFill>
              </a:rPr>
              <a:t>Some Examples of Processing: </a:t>
            </a:r>
          </a:p>
          <a:p>
            <a:pPr algn="ctr" fontAlgn="auto">
              <a:spcBef>
                <a:spcPts val="0"/>
              </a:spcBef>
              <a:spcAft>
                <a:spcPts val="0"/>
              </a:spcAft>
              <a:defRPr/>
            </a:pPr>
            <a:r>
              <a:rPr lang="en-US" sz="2000" b="0" i="1" kern="0" dirty="0" smtClean="0">
                <a:solidFill>
                  <a:srgbClr val="00B0F0"/>
                </a:solidFill>
              </a:rPr>
              <a:t>Fourier Transform with Sign Alternation</a:t>
            </a:r>
            <a:endParaRPr lang="en-US" sz="20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79" y="838200"/>
            <a:ext cx="4189089" cy="3587705"/>
          </a:xfrm>
          <a:prstGeom prst="rect">
            <a:avLst/>
          </a:prstGeom>
        </p:spPr>
      </p:pic>
      <p:sp>
        <p:nvSpPr>
          <p:cNvPr id="14" name="TextBox 13"/>
          <p:cNvSpPr txBox="1"/>
          <p:nvPr/>
        </p:nvSpPr>
        <p:spPr>
          <a:xfrm>
            <a:off x="4572001" y="980874"/>
            <a:ext cx="4419600" cy="3249608"/>
          </a:xfrm>
          <a:prstGeom prst="rect">
            <a:avLst/>
          </a:prstGeom>
          <a:noFill/>
          <a:ln>
            <a:solidFill>
              <a:schemeClr val="bg1">
                <a:lumMod val="65000"/>
              </a:schemeClr>
            </a:solidFill>
          </a:ln>
          <a:effectLst/>
        </p:spPr>
        <p:txBody>
          <a:bodyPr wrap="square" rtlCol="0">
            <a:spAutoFit/>
          </a:bodyPr>
          <a:lstStyle/>
          <a:p>
            <a:pPr>
              <a:spcBef>
                <a:spcPts val="200"/>
              </a:spcBef>
            </a:pPr>
            <a:r>
              <a:rPr lang="en-US" sz="1050" dirty="0">
                <a:solidFill>
                  <a:prstClr val="white"/>
                </a:solidFill>
                <a:latin typeface="Courier New" panose="02070309020205020404" pitchFamily="49" charset="0"/>
                <a:cs typeface="Courier New" panose="02070309020205020404" pitchFamily="49" charset="0"/>
              </a:rPr>
              <a:t>#!/bin/</a:t>
            </a:r>
            <a:r>
              <a:rPr lang="en-US" sz="1050" dirty="0" err="1">
                <a:solidFill>
                  <a:prstClr val="white"/>
                </a:solidFill>
                <a:latin typeface="Courier New" panose="02070309020205020404" pitchFamily="49" charset="0"/>
                <a:cs typeface="Courier New" panose="02070309020205020404" pitchFamily="49" charset="0"/>
              </a:rPr>
              <a:t>csh</a:t>
            </a: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-in fid/test001.fid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SOL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a:t>
            </a:r>
            <a:r>
              <a:rPr lang="en-US" sz="1050" dirty="0" smtClean="0">
                <a:solidFill>
                  <a:prstClr val="white"/>
                </a:solidFill>
                <a:latin typeface="Courier New" panose="02070309020205020404" pitchFamily="49" charset="0"/>
                <a:cs typeface="Courier New" panose="02070309020205020404" pitchFamily="49" charset="0"/>
              </a:rPr>
              <a:t>2 </a:t>
            </a:r>
            <a:r>
              <a:rPr lang="en-US" sz="1050" dirty="0">
                <a:solidFill>
                  <a:prstClr val="white"/>
                </a:solidFill>
                <a:latin typeface="Courier New" panose="02070309020205020404" pitchFamily="49" charset="0"/>
                <a:cs typeface="Courier New" panose="02070309020205020404" pitchFamily="49" charset="0"/>
              </a:rPr>
              <a:t>-c 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a:t>
            </a:r>
            <a:r>
              <a:rPr lang="en-US" sz="1050" dirty="0" smtClean="0">
                <a:solidFill>
                  <a:prstClr val="white"/>
                </a:solidFill>
                <a:latin typeface="Courier New" panose="02070309020205020404" pitchFamily="49" charset="0"/>
                <a:cs typeface="Courier New" panose="02070309020205020404" pitchFamily="49" charset="0"/>
              </a:rPr>
              <a:t>82 </a:t>
            </a:r>
            <a:r>
              <a:rPr lang="en-US" sz="1050" dirty="0">
                <a:solidFill>
                  <a:prstClr val="white"/>
                </a:solidFill>
                <a:latin typeface="Courier New" panose="02070309020205020404" pitchFamily="49" charset="0"/>
                <a:cs typeface="Courier New" panose="02070309020205020404" pitchFamily="49" charset="0"/>
              </a:rPr>
              <a:t>-p1 0 -di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EXT -x1 10.4ppm -</a:t>
            </a:r>
            <a:r>
              <a:rPr lang="en-US" sz="1050" dirty="0" err="1">
                <a:solidFill>
                  <a:prstClr val="white"/>
                </a:solidFill>
                <a:latin typeface="Courier New" panose="02070309020205020404" pitchFamily="49" charset="0"/>
                <a:cs typeface="Courier New" panose="02070309020205020404" pitchFamily="49" charset="0"/>
              </a:rPr>
              <a:t>xn</a:t>
            </a:r>
            <a:r>
              <a:rPr lang="en-US" sz="1050" dirty="0">
                <a:solidFill>
                  <a:prstClr val="white"/>
                </a:solidFill>
                <a:latin typeface="Courier New" panose="02070309020205020404" pitchFamily="49" charset="0"/>
                <a:cs typeface="Courier New" panose="02070309020205020404" pitchFamily="49" charset="0"/>
              </a:rPr>
              <a:t> 5.4ppm -</a:t>
            </a:r>
            <a:r>
              <a:rPr lang="en-US" sz="1050" dirty="0" err="1">
                <a:solidFill>
                  <a:prstClr val="white"/>
                </a:solidFill>
                <a:latin typeface="Courier New" panose="02070309020205020404" pitchFamily="49" charset="0"/>
                <a:cs typeface="Courier New" panose="02070309020205020404" pitchFamily="49" charset="0"/>
              </a:rPr>
              <a:t>sw</a:t>
            </a:r>
            <a:r>
              <a:rPr lang="en-US" sz="105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1 </a:t>
            </a:r>
            <a:r>
              <a:rPr lang="en-US" sz="1050" dirty="0" smtClean="0">
                <a:solidFill>
                  <a:prstClr val="white"/>
                </a:solidFill>
                <a:latin typeface="Courier New" panose="02070309020205020404" pitchFamily="49" charset="0"/>
                <a:cs typeface="Courier New" panose="02070309020205020404" pitchFamily="49" charset="0"/>
              </a:rPr>
              <a:t>-c 0.5 </a:t>
            </a:r>
            <a:r>
              <a:rPr lang="en-US" sz="1050" dirty="0">
                <a:solidFill>
                  <a:prstClr val="white"/>
                </a:solidFill>
                <a:latin typeface="Courier New" panose="02070309020205020404" pitchFamily="49" charset="0"/>
                <a:cs typeface="Courier New" panose="02070309020205020404" pitchFamily="49" charset="0"/>
              </a:rPr>
              <a:t>\</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nmrPipe</a:t>
            </a: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fn</a:t>
            </a:r>
            <a:r>
              <a:rPr lang="en-US" sz="1050" dirty="0">
                <a:solidFill>
                  <a:srgbClr val="FFFF00"/>
                </a:solidFill>
                <a:latin typeface="Courier New" panose="02070309020205020404" pitchFamily="49" charset="0"/>
                <a:cs typeface="Courier New" panose="02070309020205020404" pitchFamily="49" charset="0"/>
              </a:rPr>
              <a:t> FT </a:t>
            </a:r>
            <a:r>
              <a:rPr lang="en-US" sz="1050" dirty="0" smtClean="0">
                <a:solidFill>
                  <a:srgbClr val="FF0000"/>
                </a:solidFill>
                <a:latin typeface="Courier New" panose="02070309020205020404" pitchFamily="49" charset="0"/>
                <a:cs typeface="Courier New" panose="02070309020205020404" pitchFamily="49" charset="0"/>
              </a:rPr>
              <a:t>–alt </a:t>
            </a:r>
            <a:r>
              <a:rPr lang="en-US" sz="1050" dirty="0" smtClean="0">
                <a:solidFill>
                  <a:srgbClr val="FFFF00"/>
                </a:solidFill>
                <a:latin typeface="Courier New" panose="02070309020205020404" pitchFamily="49" charset="0"/>
                <a:cs typeface="Courier New" panose="02070309020205020404" pitchFamily="49" charset="0"/>
              </a:rPr>
              <a:t>-verb </a:t>
            </a:r>
            <a:r>
              <a:rPr lang="en-US" sz="1050" dirty="0">
                <a:solidFill>
                  <a:srgbClr val="FFFF00"/>
                </a:solidFill>
                <a:latin typeface="Courier New" panose="02070309020205020404" pitchFamily="49" charset="0"/>
                <a:cs typeface="Courier New" panose="02070309020205020404" pitchFamily="49" charset="0"/>
              </a:rPr>
              <a:t>\</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a:t>
            </a:r>
            <a:r>
              <a:rPr lang="en-US" sz="1050" dirty="0" smtClean="0">
                <a:solidFill>
                  <a:prstClr val="white"/>
                </a:solidFill>
                <a:latin typeface="Courier New" panose="02070309020205020404" pitchFamily="49" charset="0"/>
                <a:cs typeface="Courier New" panose="02070309020205020404" pitchFamily="49" charset="0"/>
              </a:rPr>
              <a:t>0 </a:t>
            </a:r>
            <a:r>
              <a:rPr lang="en-US" sz="1050" dirty="0">
                <a:solidFill>
                  <a:prstClr val="white"/>
                </a:solidFill>
                <a:latin typeface="Courier New" panose="02070309020205020404" pitchFamily="49" charset="0"/>
                <a:cs typeface="Courier New" panose="02070309020205020404" pitchFamily="49" charset="0"/>
              </a:rPr>
              <a:t>-p1 0.0 -di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POLY -auto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-out test.ft2 -</a:t>
            </a:r>
            <a:r>
              <a:rPr lang="en-US" sz="1050" dirty="0" err="1">
                <a:solidFill>
                  <a:prstClr val="white"/>
                </a:solidFill>
                <a:latin typeface="Courier New" panose="02070309020205020404" pitchFamily="49" charset="0"/>
                <a:cs typeface="Courier New" panose="02070309020205020404" pitchFamily="49" charset="0"/>
              </a:rPr>
              <a:t>ov</a:t>
            </a:r>
            <a:endParaRPr lang="en-US" sz="1050" dirty="0">
              <a:solidFill>
                <a:prstClr val="white"/>
              </a:solidFill>
              <a:latin typeface="Courier New" panose="02070309020205020404" pitchFamily="49" charset="0"/>
              <a:cs typeface="Courier New" panose="02070309020205020404" pitchFamily="49" charset="0"/>
            </a:endParaRPr>
          </a:p>
        </p:txBody>
      </p:sp>
      <p:sp>
        <p:nvSpPr>
          <p:cNvPr id="5" name="TextBox 4"/>
          <p:cNvSpPr txBox="1"/>
          <p:nvPr/>
        </p:nvSpPr>
        <p:spPr>
          <a:xfrm>
            <a:off x="471968" y="4640321"/>
            <a:ext cx="7924800" cy="1923604"/>
          </a:xfrm>
          <a:prstGeom prst="rect">
            <a:avLst/>
          </a:prstGeom>
          <a:noFill/>
        </p:spPr>
        <p:txBody>
          <a:bodyPr wrap="square" rtlCol="0">
            <a:spAutoFit/>
          </a:bodyPr>
          <a:lstStyle/>
          <a:p>
            <a:pPr algn="just"/>
            <a:r>
              <a:rPr lang="en-US" sz="1400" b="0" i="1" dirty="0" smtClean="0">
                <a:solidFill>
                  <a:prstClr val="white">
                    <a:lumMod val="75000"/>
                  </a:prstClr>
                </a:solidFill>
              </a:rPr>
              <a:t>Some pulse sequences will give data that when transformed, will have the two halves of a given dimension rotated. In these cases, the corresponding dimension should be Fourier transformed with the sign-alternation option:</a:t>
            </a:r>
          </a:p>
          <a:p>
            <a:pPr algn="just"/>
            <a:r>
              <a:rPr lang="en-US" sz="1400" b="0" i="1" dirty="0">
                <a:solidFill>
                  <a:prstClr val="white">
                    <a:lumMod val="75000"/>
                  </a:prstClr>
                </a:solidFill>
              </a:rPr>
              <a:t> </a:t>
            </a:r>
            <a:r>
              <a:rPr lang="en-US" sz="1400" b="0" i="1" dirty="0" smtClean="0">
                <a:solidFill>
                  <a:prstClr val="white">
                    <a:lumMod val="75000"/>
                  </a:prstClr>
                </a:solidFill>
              </a:rPr>
              <a:t>        </a:t>
            </a:r>
            <a:r>
              <a:rPr lang="en-US" sz="1400" i="1" dirty="0" err="1" smtClean="0">
                <a:solidFill>
                  <a:srgbClr val="FFFF00"/>
                </a:solidFill>
                <a:latin typeface="Courier New" panose="02070309020205020404" pitchFamily="49" charset="0"/>
                <a:cs typeface="Courier New" panose="02070309020205020404" pitchFamily="49" charset="0"/>
              </a:rPr>
              <a:t>nmrPipe</a:t>
            </a:r>
            <a:r>
              <a:rPr lang="en-US" sz="1400" i="1" dirty="0" smtClean="0">
                <a:solidFill>
                  <a:srgbClr val="FFFF00"/>
                </a:solidFill>
                <a:latin typeface="Courier New" panose="02070309020205020404" pitchFamily="49" charset="0"/>
                <a:cs typeface="Courier New" panose="02070309020205020404" pitchFamily="49" charset="0"/>
              </a:rPr>
              <a:t> –</a:t>
            </a:r>
            <a:r>
              <a:rPr lang="en-US" sz="1400" i="1" dirty="0" err="1" smtClean="0">
                <a:solidFill>
                  <a:srgbClr val="FFFF00"/>
                </a:solidFill>
                <a:latin typeface="Courier New" panose="02070309020205020404" pitchFamily="49" charset="0"/>
                <a:cs typeface="Courier New" panose="02070309020205020404" pitchFamily="49" charset="0"/>
              </a:rPr>
              <a:t>fn</a:t>
            </a:r>
            <a:r>
              <a:rPr lang="en-US" sz="1400" i="1" dirty="0" smtClean="0">
                <a:solidFill>
                  <a:srgbClr val="FFFF00"/>
                </a:solidFill>
                <a:latin typeface="Courier New" panose="02070309020205020404" pitchFamily="49" charset="0"/>
                <a:cs typeface="Courier New" panose="02070309020205020404" pitchFamily="49" charset="0"/>
              </a:rPr>
              <a:t> FT –alt </a:t>
            </a:r>
            <a:r>
              <a:rPr lang="en-US" sz="1400" b="0" i="1" dirty="0" smtClean="0">
                <a:solidFill>
                  <a:prstClr val="white">
                    <a:lumMod val="75000"/>
                  </a:prstClr>
                </a:solidFill>
              </a:rPr>
              <a:t>(or </a:t>
            </a:r>
            <a:r>
              <a:rPr lang="en-US" sz="1400" i="1" dirty="0" smtClean="0">
                <a:solidFill>
                  <a:srgbClr val="FFFF00"/>
                </a:solidFill>
                <a:latin typeface="Courier New" panose="02070309020205020404" pitchFamily="49" charset="0"/>
                <a:cs typeface="Courier New" panose="02070309020205020404" pitchFamily="49" charset="0"/>
              </a:rPr>
              <a:t>basicFT2.com –</a:t>
            </a:r>
            <a:r>
              <a:rPr lang="en-US" sz="1400" i="1" dirty="0" err="1" smtClean="0">
                <a:solidFill>
                  <a:srgbClr val="FFFF00"/>
                </a:solidFill>
                <a:latin typeface="Courier New" panose="02070309020205020404" pitchFamily="49" charset="0"/>
                <a:cs typeface="Courier New" panose="02070309020205020404" pitchFamily="49" charset="0"/>
              </a:rPr>
              <a:t>yFTARG</a:t>
            </a:r>
            <a:r>
              <a:rPr lang="en-US" sz="1400" i="1" dirty="0" smtClean="0">
                <a:solidFill>
                  <a:srgbClr val="FFFF00"/>
                </a:solidFill>
                <a:latin typeface="Courier New" panose="02070309020205020404" pitchFamily="49" charset="0"/>
                <a:cs typeface="Courier New" panose="02070309020205020404" pitchFamily="49" charset="0"/>
              </a:rPr>
              <a:t> alt</a:t>
            </a:r>
            <a:r>
              <a:rPr lang="en-US" sz="1400" b="0" i="1" dirty="0" smtClean="0">
                <a:solidFill>
                  <a:prstClr val="white">
                    <a:lumMod val="75000"/>
                  </a:prstClr>
                </a:solidFill>
              </a:rPr>
              <a:t>).</a:t>
            </a:r>
          </a:p>
          <a:p>
            <a:pPr algn="just"/>
            <a:r>
              <a:rPr lang="en-US" sz="1400" b="0" i="1" dirty="0" smtClean="0">
                <a:solidFill>
                  <a:prstClr val="white">
                    <a:lumMod val="75000"/>
                  </a:prstClr>
                </a:solidFill>
              </a:rPr>
              <a:t>Sometimes, sign alternation must be used together with negation of imaginaries described previously:</a:t>
            </a:r>
          </a:p>
          <a:p>
            <a:pPr algn="just"/>
            <a:r>
              <a:rPr lang="en-US" sz="1400" i="1" dirty="0" smtClean="0">
                <a:solidFill>
                  <a:srgbClr val="FFFF00"/>
                </a:solidFill>
                <a:latin typeface="Courier New" panose="02070309020205020404" pitchFamily="49" charset="0"/>
                <a:cs typeface="Courier New" panose="02070309020205020404" pitchFamily="49" charset="0"/>
              </a:rPr>
              <a:t>   </a:t>
            </a:r>
            <a:r>
              <a:rPr lang="en-US" sz="1400" i="1" dirty="0" err="1" smtClean="0">
                <a:solidFill>
                  <a:srgbClr val="FFFF00"/>
                </a:solidFill>
                <a:latin typeface="Courier New" panose="02070309020205020404" pitchFamily="49" charset="0"/>
                <a:cs typeface="Courier New" panose="02070309020205020404" pitchFamily="49" charset="0"/>
              </a:rPr>
              <a:t>nmrPipe</a:t>
            </a:r>
            <a:r>
              <a:rPr lang="en-US" sz="1400" i="1" dirty="0" smtClean="0">
                <a:solidFill>
                  <a:srgbClr val="FFFF00"/>
                </a:solidFill>
                <a:latin typeface="Courier New" panose="02070309020205020404" pitchFamily="49" charset="0"/>
                <a:cs typeface="Courier New" panose="02070309020205020404" pitchFamily="49" charset="0"/>
              </a:rPr>
              <a:t> –</a:t>
            </a:r>
            <a:r>
              <a:rPr lang="en-US" sz="1400" i="1" dirty="0" err="1" smtClean="0">
                <a:solidFill>
                  <a:srgbClr val="FFFF00"/>
                </a:solidFill>
                <a:latin typeface="Courier New" panose="02070309020205020404" pitchFamily="49" charset="0"/>
                <a:cs typeface="Courier New" panose="02070309020205020404" pitchFamily="49" charset="0"/>
              </a:rPr>
              <a:t>fn</a:t>
            </a:r>
            <a:r>
              <a:rPr lang="en-US" sz="1400" i="1" dirty="0" smtClean="0">
                <a:solidFill>
                  <a:srgbClr val="FFFF00"/>
                </a:solidFill>
                <a:latin typeface="Courier New" panose="02070309020205020404" pitchFamily="49" charset="0"/>
                <a:cs typeface="Courier New" panose="02070309020205020404" pitchFamily="49" charset="0"/>
              </a:rPr>
              <a:t> FT –alt -</a:t>
            </a:r>
            <a:r>
              <a:rPr lang="en-US" sz="1400" i="1" dirty="0" err="1" smtClean="0">
                <a:solidFill>
                  <a:srgbClr val="FFFF00"/>
                </a:solidFill>
                <a:latin typeface="Courier New" panose="02070309020205020404" pitchFamily="49" charset="0"/>
                <a:cs typeface="Courier New" panose="02070309020205020404" pitchFamily="49" charset="0"/>
              </a:rPr>
              <a:t>neg</a:t>
            </a:r>
            <a:r>
              <a:rPr lang="en-US" sz="1400" i="1" dirty="0" smtClean="0">
                <a:solidFill>
                  <a:srgbClr val="FFFF00"/>
                </a:solidFill>
                <a:latin typeface="Courier New" panose="02070309020205020404" pitchFamily="49" charset="0"/>
                <a:cs typeface="Courier New" panose="02070309020205020404" pitchFamily="49" charset="0"/>
              </a:rPr>
              <a:t> </a:t>
            </a:r>
            <a:r>
              <a:rPr lang="en-US" sz="1400" b="0" i="1" dirty="0" smtClean="0">
                <a:solidFill>
                  <a:prstClr val="white">
                    <a:lumMod val="75000"/>
                  </a:prstClr>
                </a:solidFill>
              </a:rPr>
              <a:t>(or </a:t>
            </a:r>
            <a:r>
              <a:rPr lang="en-US" sz="1400" i="1" dirty="0" smtClean="0">
                <a:solidFill>
                  <a:srgbClr val="FFFF00"/>
                </a:solidFill>
                <a:latin typeface="Courier New" panose="02070309020205020404" pitchFamily="49" charset="0"/>
                <a:cs typeface="Courier New" panose="02070309020205020404" pitchFamily="49" charset="0"/>
              </a:rPr>
              <a:t>basicFT2.com –</a:t>
            </a:r>
            <a:r>
              <a:rPr lang="en-US" sz="1400" i="1" dirty="0" err="1" smtClean="0">
                <a:solidFill>
                  <a:srgbClr val="FFFF00"/>
                </a:solidFill>
                <a:latin typeface="Courier New" panose="02070309020205020404" pitchFamily="49" charset="0"/>
                <a:cs typeface="Courier New" panose="02070309020205020404" pitchFamily="49" charset="0"/>
              </a:rPr>
              <a:t>yFTARG</a:t>
            </a:r>
            <a:r>
              <a:rPr lang="en-US" sz="1400" i="1" dirty="0" smtClean="0">
                <a:solidFill>
                  <a:srgbClr val="FFFF00"/>
                </a:solidFill>
                <a:latin typeface="Courier New" panose="02070309020205020404" pitchFamily="49" charset="0"/>
                <a:cs typeface="Courier New" panose="02070309020205020404" pitchFamily="49" charset="0"/>
              </a:rPr>
              <a:t> </a:t>
            </a:r>
            <a:r>
              <a:rPr lang="en-US" sz="1400" i="1" dirty="0" err="1" smtClean="0">
                <a:solidFill>
                  <a:srgbClr val="FFFF00"/>
                </a:solidFill>
                <a:latin typeface="Courier New" panose="02070309020205020404" pitchFamily="49" charset="0"/>
                <a:cs typeface="Courier New" panose="02070309020205020404" pitchFamily="49" charset="0"/>
              </a:rPr>
              <a:t>alt,neg</a:t>
            </a:r>
            <a:r>
              <a:rPr lang="en-US" sz="1400" b="0" i="1" dirty="0" smtClean="0">
                <a:solidFill>
                  <a:prstClr val="white">
                    <a:lumMod val="75000"/>
                  </a:prstClr>
                </a:solidFill>
              </a:rPr>
              <a:t>).</a:t>
            </a:r>
          </a:p>
        </p:txBody>
      </p:sp>
    </p:spTree>
    <p:extLst>
      <p:ext uri="{BB962C8B-B14F-4D97-AF65-F5344CB8AC3E}">
        <p14:creationId xmlns:p14="http://schemas.microsoft.com/office/powerpoint/2010/main" val="3193135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prstClr val="white"/>
                </a:solidFill>
                <a:latin typeface="Courier New" pitchFamily="49" charset="0"/>
              </a:rPr>
              <a:t>basicFT3.com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yP0 -90 -yP1 180 </a:t>
            </a: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p:txBody>
      </p:sp>
    </p:spTree>
    <p:extLst>
      <p:ext uri="{BB962C8B-B14F-4D97-AF65-F5344CB8AC3E}">
        <p14:creationId xmlns:p14="http://schemas.microsoft.com/office/powerpoint/2010/main" val="405255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prstClr val="white"/>
                </a:solidFill>
                <a:latin typeface="Courier New" pitchFamily="49" charset="0"/>
              </a:rPr>
              <a:t>basicFT3.com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a:t>
            </a:r>
            <a:r>
              <a:rPr lang="en-US" sz="2000" dirty="0" smtClean="0">
                <a:solidFill>
                  <a:prstClr val="white"/>
                </a:solidFill>
                <a:latin typeface="Courier New" pitchFamily="49" charset="0"/>
              </a:rPr>
              <a:t>180 </a:t>
            </a:r>
            <a:r>
              <a:rPr lang="en-US" sz="2000" dirty="0" smtClean="0">
                <a:solidFill>
                  <a:srgbClr val="FFFF00"/>
                </a:solidFill>
                <a:latin typeface="Courier New" pitchFamily="49" charset="0"/>
              </a:rPr>
              <a:t>–</a:t>
            </a:r>
            <a:r>
              <a:rPr lang="en-US" sz="2000" dirty="0" err="1" smtClean="0">
                <a:solidFill>
                  <a:srgbClr val="FFFF00"/>
                </a:solidFill>
                <a:latin typeface="Courier New" pitchFamily="49" charset="0"/>
              </a:rPr>
              <a:t>yLP</a:t>
            </a:r>
            <a:r>
              <a:rPr lang="en-US" sz="2000" dirty="0" smtClean="0">
                <a:solidFill>
                  <a:srgbClr val="FFFF00"/>
                </a:solidFill>
                <a:latin typeface="Courier New" pitchFamily="49" charset="0"/>
              </a:rPr>
              <a:t> fb –</a:t>
            </a:r>
            <a:r>
              <a:rPr lang="en-US" sz="2000" dirty="0" err="1" smtClean="0">
                <a:solidFill>
                  <a:srgbClr val="FFFF00"/>
                </a:solidFill>
                <a:latin typeface="Courier New" pitchFamily="49" charset="0"/>
              </a:rPr>
              <a:t>zLP</a:t>
            </a:r>
            <a:r>
              <a:rPr lang="en-US" sz="2000" dirty="0" smtClean="0">
                <a:solidFill>
                  <a:srgbClr val="FFFF00"/>
                </a:solidFill>
                <a:latin typeface="Courier New" pitchFamily="49" charset="0"/>
              </a:rPr>
              <a:t> </a:t>
            </a:r>
            <a:r>
              <a:rPr lang="en-US" sz="2000" dirty="0" err="1" smtClean="0">
                <a:solidFill>
                  <a:srgbClr val="FFFF00"/>
                </a:solidFill>
                <a:latin typeface="Courier New" pitchFamily="49" charset="0"/>
              </a:rPr>
              <a:t>fb,ord</a:t>
            </a:r>
            <a:r>
              <a:rPr lang="en-US" sz="2000" dirty="0" smtClean="0">
                <a:solidFill>
                  <a:srgbClr val="FFFF00"/>
                </a:solidFill>
                <a:latin typeface="Courier New" pitchFamily="49" charset="0"/>
              </a:rPr>
              <a:t>=12 -</a:t>
            </a:r>
            <a:r>
              <a:rPr lang="en-US" sz="2000" dirty="0" err="1" smtClean="0">
                <a:solidFill>
                  <a:srgbClr val="FFFF00"/>
                </a:solidFill>
                <a:latin typeface="Courier New" pitchFamily="49" charset="0"/>
              </a:rPr>
              <a:t>inv</a:t>
            </a:r>
            <a:r>
              <a:rPr lang="en-US" sz="2000" dirty="0" smtClean="0">
                <a:solidFill>
                  <a:srgbClr val="FFFF00"/>
                </a:solidFill>
                <a:latin typeface="Courier New" pitchFamily="49" charset="0"/>
              </a:rPr>
              <a:t> </a:t>
            </a:r>
            <a:endParaRPr lang="en-US" sz="2000" dirty="0">
              <a:solidFill>
                <a:srgbClr val="FFFF00"/>
              </a:solidFill>
              <a:latin typeface="Courier New" pitchFamily="49" charset="0"/>
            </a:endParaRP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a:p>
            <a:pPr algn="ctr" fontAlgn="auto">
              <a:spcBef>
                <a:spcPts val="0"/>
              </a:spcBef>
              <a:spcAft>
                <a:spcPts val="0"/>
              </a:spcAft>
            </a:pPr>
            <a:endParaRPr lang="en-US" sz="800" b="0" i="1" dirty="0" smtClean="0">
              <a:solidFill>
                <a:srgbClr val="00B0F0"/>
              </a:solidFill>
              <a:latin typeface="Arial" panose="020B0604020202020204" pitchFamily="34" charset="0"/>
              <a:cs typeface="Arial" panose="020B0604020202020204" pitchFamily="34" charset="0"/>
            </a:endParaRPr>
          </a:p>
          <a:p>
            <a:pPr algn="ctr" fontAlgn="auto">
              <a:spcBef>
                <a:spcPts val="0"/>
              </a:spcBef>
              <a:spcAft>
                <a:spcPts val="0"/>
              </a:spcAft>
            </a:pPr>
            <a:r>
              <a:rPr lang="en-US" sz="2800" b="0" dirty="0" smtClean="0">
                <a:solidFill>
                  <a:srgbClr val="FFFF00"/>
                </a:solidFill>
                <a:latin typeface="Arial" panose="020B0604020202020204" pitchFamily="34" charset="0"/>
                <a:cs typeface="Arial" panose="020B0604020202020204" pitchFamily="34" charset="0"/>
              </a:rPr>
              <a:t>Adding Linear Prediction</a:t>
            </a:r>
          </a:p>
        </p:txBody>
      </p:sp>
    </p:spTree>
    <p:extLst>
      <p:ext uri="{BB962C8B-B14F-4D97-AF65-F5344CB8AC3E}">
        <p14:creationId xmlns:p14="http://schemas.microsoft.com/office/powerpoint/2010/main" val="4116787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prstClr val="white"/>
                </a:solidFill>
                <a:latin typeface="Courier New" pitchFamily="49" charset="0"/>
              </a:rPr>
              <a:t>basicFT3.com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a:t>
            </a:r>
            <a:r>
              <a:rPr lang="en-US" sz="2000" dirty="0" smtClean="0">
                <a:solidFill>
                  <a:prstClr val="white"/>
                </a:solidFill>
                <a:latin typeface="Courier New" pitchFamily="49" charset="0"/>
              </a:rPr>
              <a:t>180 </a:t>
            </a:r>
            <a:r>
              <a:rPr lang="en-US" sz="2000" dirty="0" smtClean="0">
                <a:solidFill>
                  <a:srgbClr val="FFFF00"/>
                </a:solidFill>
                <a:latin typeface="Courier New" pitchFamily="49" charset="0"/>
              </a:rPr>
              <a:t>–</a:t>
            </a:r>
            <a:r>
              <a:rPr lang="en-US" sz="2000" dirty="0" err="1" smtClean="0">
                <a:solidFill>
                  <a:srgbClr val="FFFF00"/>
                </a:solidFill>
                <a:latin typeface="Courier New" pitchFamily="49" charset="0"/>
              </a:rPr>
              <a:t>nusZF</a:t>
            </a:r>
            <a:r>
              <a:rPr lang="en-US" sz="2000" dirty="0" smtClean="0">
                <a:solidFill>
                  <a:srgbClr val="FFFF00"/>
                </a:solidFill>
                <a:latin typeface="Courier New" pitchFamily="49" charset="0"/>
              </a:rPr>
              <a:t> -</a:t>
            </a:r>
            <a:r>
              <a:rPr lang="en-US" sz="2000" dirty="0" err="1" smtClean="0">
                <a:solidFill>
                  <a:srgbClr val="FFFF00"/>
                </a:solidFill>
                <a:latin typeface="Courier New" pitchFamily="49" charset="0"/>
              </a:rPr>
              <a:t>ist</a:t>
            </a:r>
            <a:endParaRPr lang="en-US" sz="2000" dirty="0">
              <a:solidFill>
                <a:srgbClr val="FFFF00"/>
              </a:solidFill>
              <a:latin typeface="Courier New" pitchFamily="49" charset="0"/>
            </a:endParaRP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a:p>
            <a:pPr algn="ctr" fontAlgn="auto">
              <a:spcBef>
                <a:spcPts val="0"/>
              </a:spcBef>
              <a:spcAft>
                <a:spcPts val="0"/>
              </a:spcAft>
            </a:pPr>
            <a:endParaRPr lang="en-US" sz="800" b="0" i="1" dirty="0" smtClean="0">
              <a:solidFill>
                <a:srgbClr val="00B0F0"/>
              </a:solidFill>
              <a:latin typeface="Arial" panose="020B0604020202020204" pitchFamily="34" charset="0"/>
              <a:cs typeface="Arial" panose="020B0604020202020204" pitchFamily="34" charset="0"/>
            </a:endParaRPr>
          </a:p>
          <a:p>
            <a:pPr algn="ctr" fontAlgn="auto">
              <a:spcBef>
                <a:spcPts val="0"/>
              </a:spcBef>
              <a:spcAft>
                <a:spcPts val="0"/>
              </a:spcAft>
            </a:pPr>
            <a:r>
              <a:rPr lang="en-US" sz="2800" b="0" dirty="0" smtClean="0">
                <a:solidFill>
                  <a:srgbClr val="FFFF00"/>
                </a:solidFill>
                <a:latin typeface="Arial" panose="020B0604020202020204" pitchFamily="34" charset="0"/>
                <a:cs typeface="Arial" panose="020B0604020202020204" pitchFamily="34" charset="0"/>
              </a:rPr>
              <a:t>Adding NUS-Style Extrapolation via IST</a:t>
            </a:r>
          </a:p>
        </p:txBody>
      </p:sp>
    </p:spTree>
    <p:extLst>
      <p:ext uri="{BB962C8B-B14F-4D97-AF65-F5344CB8AC3E}">
        <p14:creationId xmlns:p14="http://schemas.microsoft.com/office/powerpoint/2010/main" val="1721722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491729"/>
            <a:ext cx="8642283" cy="1958813"/>
          </a:xfrm>
          <a:prstGeom prst="rect">
            <a:avLst/>
          </a:prstGeom>
        </p:spPr>
      </p:pic>
      <p:cxnSp>
        <p:nvCxnSpPr>
          <p:cNvPr id="3" name="Straight Connector 2"/>
          <p:cNvCxnSpPr/>
          <p:nvPr/>
        </p:nvCxnSpPr>
        <p:spPr>
          <a:xfrm>
            <a:off x="1113751" y="5103272"/>
            <a:ext cx="1269422" cy="7291"/>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43386" y="2556644"/>
            <a:ext cx="2834640" cy="5254"/>
          </a:xfrm>
          <a:prstGeom prst="line">
            <a:avLst/>
          </a:prstGeom>
          <a:ln w="38100">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284" y="1468520"/>
            <a:ext cx="2659175" cy="1812825"/>
          </a:xfrm>
          <a:prstGeom prst="rect">
            <a:avLst/>
          </a:prstGeom>
        </p:spPr>
      </p:pic>
      <p:sp>
        <p:nvSpPr>
          <p:cNvPr id="7" name="Rectangle 6"/>
          <p:cNvSpPr/>
          <p:nvPr/>
        </p:nvSpPr>
        <p:spPr>
          <a:xfrm>
            <a:off x="2247180" y="1437056"/>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2060"/>
                </a:solidFill>
                <a:latin typeface="Arial" panose="020B0604020202020204" pitchFamily="34" charset="0"/>
                <a:cs typeface="Arial" panose="020B0604020202020204" pitchFamily="34" charset="0"/>
              </a:rPr>
              <a:t>RF PULSE</a:t>
            </a:r>
            <a:endParaRPr lang="en-US" sz="1400"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3965621" y="1437056"/>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2060"/>
                </a:solidFill>
                <a:latin typeface="Arial" panose="020B0604020202020204" pitchFamily="34" charset="0"/>
                <a:cs typeface="Arial" panose="020B0604020202020204" pitchFamily="34" charset="0"/>
              </a:rPr>
              <a:t>RF PULSE</a:t>
            </a:r>
            <a:endParaRPr lang="en-US" sz="1400" dirty="0">
              <a:solidFill>
                <a:srgbClr val="00206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763702" y="2562030"/>
            <a:ext cx="3026982" cy="5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5965" y="1661034"/>
            <a:ext cx="914400" cy="1"/>
          </a:xfrm>
          <a:prstGeom prst="line">
            <a:avLst/>
          </a:prstGeom>
          <a:ln w="38100">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87119" y="765425"/>
            <a:ext cx="2403565" cy="584775"/>
          </a:xfrm>
          <a:prstGeom prst="rect">
            <a:avLst/>
          </a:prstGeom>
          <a:noFill/>
        </p:spPr>
        <p:txBody>
          <a:bodyPr wrap="square" rtlCol="0">
            <a:spAutoFit/>
          </a:bodyPr>
          <a:lstStyle/>
          <a:p>
            <a:pPr algn="ctr">
              <a:spcBef>
                <a:spcPts val="0"/>
              </a:spcBef>
            </a:pPr>
            <a:r>
              <a:rPr lang="en-US" b="0" i="1" dirty="0" smtClean="0">
                <a:solidFill>
                  <a:prstClr val="black"/>
                </a:solidFill>
                <a:latin typeface="Arial" panose="020B0604020202020204" pitchFamily="34" charset="0"/>
                <a:cs typeface="Arial" panose="020B0604020202020204" pitchFamily="34" charset="0"/>
              </a:rPr>
              <a:t>Evolution Time</a:t>
            </a:r>
          </a:p>
          <a:p>
            <a:pPr algn="ctr">
              <a:spcBef>
                <a:spcPts val="0"/>
              </a:spcBef>
            </a:pPr>
            <a:r>
              <a:rPr lang="en-US" b="0" i="1" dirty="0" smtClean="0">
                <a:solidFill>
                  <a:prstClr val="black"/>
                </a:solidFill>
                <a:latin typeface="Arial" panose="020B0604020202020204" pitchFamily="34" charset="0"/>
                <a:cs typeface="Arial" panose="020B0604020202020204" pitchFamily="34" charset="0"/>
              </a:rPr>
              <a:t>Incremented by </a:t>
            </a:r>
            <a:r>
              <a:rPr lang="en-US" b="0" dirty="0" smtClean="0">
                <a:solidFill>
                  <a:prstClr val="black"/>
                </a:solidFill>
                <a:latin typeface="Symbol" panose="05050102010706020507" pitchFamily="18" charset="2"/>
              </a:rPr>
              <a:t>D</a:t>
            </a:r>
            <a:r>
              <a:rPr lang="en-US" sz="900" b="0" dirty="0" smtClean="0">
                <a:solidFill>
                  <a:prstClr val="black"/>
                </a:solidFill>
                <a:latin typeface="Symbol" panose="05050102010706020507" pitchFamily="18" charset="2"/>
              </a:rPr>
              <a:t> </a:t>
            </a:r>
            <a:r>
              <a:rPr lang="en-US" b="0" baseline="-25000" dirty="0" smtClean="0">
                <a:solidFill>
                  <a:prstClr val="black"/>
                </a:solidFill>
                <a:latin typeface="Arial" panose="020B0604020202020204" pitchFamily="34" charset="0"/>
                <a:cs typeface="Arial" panose="020B0604020202020204" pitchFamily="34" charset="0"/>
              </a:rPr>
              <a:t>t1</a:t>
            </a:r>
            <a:endParaRPr lang="en-US" b="0" baseline="-25000"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5051489" y="1475159"/>
            <a:ext cx="2403565" cy="584775"/>
          </a:xfrm>
          <a:prstGeom prst="rect">
            <a:avLst/>
          </a:prstGeom>
          <a:noFill/>
        </p:spPr>
        <p:txBody>
          <a:bodyPr wrap="square" rtlCol="0">
            <a:spAutoFit/>
          </a:bodyPr>
          <a:lstStyle/>
          <a:p>
            <a:pPr algn="ctr"/>
            <a:r>
              <a:rPr lang="en-US" b="0" i="1" dirty="0" smtClean="0">
                <a:solidFill>
                  <a:prstClr val="black"/>
                </a:solidFill>
                <a:latin typeface="Arial" panose="020B0604020202020204" pitchFamily="34" charset="0"/>
                <a:cs typeface="Arial" panose="020B0604020202020204" pitchFamily="34" charset="0"/>
              </a:rPr>
              <a:t>Acquire 1D Data at Each Evolution Time</a:t>
            </a:r>
            <a:endParaRPr lang="en-US" b="0" i="1" baseline="-25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1327083" y="3333690"/>
            <a:ext cx="2427203" cy="400110"/>
          </a:xfrm>
          <a:prstGeom prst="rect">
            <a:avLst/>
          </a:prstGeom>
          <a:noFill/>
        </p:spPr>
        <p:txBody>
          <a:bodyPr wrap="square" rtlCol="0">
            <a:spAutoFit/>
          </a:bodyPr>
          <a:lstStyle/>
          <a:p>
            <a:pPr algn="ctr"/>
            <a:r>
              <a:rPr lang="en-US" sz="2000" b="0" dirty="0" smtClean="0">
                <a:solidFill>
                  <a:prstClr val="black"/>
                </a:solidFill>
                <a:latin typeface="Arial" panose="020B0604020202020204" pitchFamily="34" charset="0"/>
                <a:cs typeface="Arial" panose="020B0604020202020204" pitchFamily="34" charset="0"/>
              </a:rPr>
              <a:t>Time-Domain</a:t>
            </a:r>
            <a:endParaRPr lang="en-US" sz="2400" b="0" baseline="-25000"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3965729" y="3333690"/>
            <a:ext cx="2466754" cy="400110"/>
          </a:xfrm>
          <a:prstGeom prst="rect">
            <a:avLst/>
          </a:prstGeom>
          <a:noFill/>
        </p:spPr>
        <p:txBody>
          <a:bodyPr wrap="square" rtlCol="0">
            <a:spAutoFit/>
          </a:bodyPr>
          <a:lstStyle/>
          <a:p>
            <a:pPr algn="ctr"/>
            <a:r>
              <a:rPr lang="en-US" sz="2000" b="0" dirty="0" err="1" smtClean="0">
                <a:solidFill>
                  <a:prstClr val="black"/>
                </a:solidFill>
                <a:latin typeface="Arial" panose="020B0604020202020204" pitchFamily="34" charset="0"/>
                <a:cs typeface="Arial" panose="020B0604020202020204" pitchFamily="34" charset="0"/>
              </a:rPr>
              <a:t>Interferogram</a:t>
            </a:r>
            <a:endParaRPr lang="en-US" sz="2400" b="0" baseline="-25000"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6663243" y="3143450"/>
            <a:ext cx="2346985" cy="400110"/>
          </a:xfrm>
          <a:prstGeom prst="rect">
            <a:avLst/>
          </a:prstGeom>
          <a:noFill/>
        </p:spPr>
        <p:txBody>
          <a:bodyPr wrap="square" rtlCol="0">
            <a:spAutoFit/>
          </a:bodyPr>
          <a:lstStyle/>
          <a:p>
            <a:pPr algn="ctr"/>
            <a:r>
              <a:rPr lang="en-US" sz="2000" b="0" dirty="0" smtClean="0">
                <a:solidFill>
                  <a:prstClr val="black"/>
                </a:solidFill>
                <a:latin typeface="Arial" panose="020B0604020202020204" pitchFamily="34" charset="0"/>
                <a:cs typeface="Arial" panose="020B0604020202020204" pitchFamily="34" charset="0"/>
              </a:rPr>
              <a:t>2D Spectrum</a:t>
            </a:r>
          </a:p>
        </p:txBody>
      </p:sp>
      <p:sp>
        <p:nvSpPr>
          <p:cNvPr id="16" name="TextBox 15"/>
          <p:cNvSpPr txBox="1"/>
          <p:nvPr/>
        </p:nvSpPr>
        <p:spPr>
          <a:xfrm>
            <a:off x="1432158" y="5420675"/>
            <a:ext cx="2011823" cy="584775"/>
          </a:xfrm>
          <a:prstGeom prst="rect">
            <a:avLst/>
          </a:prstGeom>
          <a:noFill/>
        </p:spPr>
        <p:txBody>
          <a:bodyPr wrap="square" rtlCol="0">
            <a:spAutoFit/>
          </a:bodyPr>
          <a:lstStyle/>
          <a:p>
            <a:pPr algn="ctr"/>
            <a:r>
              <a:rPr lang="en-US" b="0" i="1" dirty="0" smtClean="0">
                <a:solidFill>
                  <a:prstClr val="black"/>
                </a:solidFill>
                <a:latin typeface="Arial" panose="020B0604020202020204" pitchFamily="34" charset="0"/>
                <a:cs typeface="Arial" panose="020B0604020202020204" pitchFamily="34" charset="0"/>
              </a:rPr>
              <a:t>Fourier Transform Rows</a:t>
            </a:r>
            <a:endParaRPr lang="en-US" b="0" i="1" baseline="-25000"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4229690" y="5299765"/>
            <a:ext cx="2551122" cy="584775"/>
          </a:xfrm>
          <a:prstGeom prst="rect">
            <a:avLst/>
          </a:prstGeom>
          <a:noFill/>
        </p:spPr>
        <p:txBody>
          <a:bodyPr wrap="square" rtlCol="0">
            <a:spAutoFit/>
          </a:bodyPr>
          <a:lstStyle/>
          <a:p>
            <a:pPr algn="ctr"/>
            <a:r>
              <a:rPr lang="en-US" b="0" i="1" dirty="0" smtClean="0">
                <a:solidFill>
                  <a:prstClr val="black"/>
                </a:solidFill>
                <a:latin typeface="Arial" panose="020B0604020202020204" pitchFamily="34" charset="0"/>
                <a:cs typeface="Arial" panose="020B0604020202020204" pitchFamily="34" charset="0"/>
              </a:rPr>
              <a:t>Fourier Transform Columns</a:t>
            </a:r>
            <a:endParaRPr lang="en-US" b="0" i="1" baseline="-25000" dirty="0">
              <a:solidFill>
                <a:prstClr val="black"/>
              </a:solidFill>
              <a:latin typeface="Arial" panose="020B0604020202020204" pitchFamily="34" charset="0"/>
              <a:cs typeface="Arial" panose="020B0604020202020204" pitchFamily="34" charset="0"/>
            </a:endParaRPr>
          </a:p>
        </p:txBody>
      </p:sp>
      <p:cxnSp>
        <p:nvCxnSpPr>
          <p:cNvPr id="18" name="Straight Connector 17"/>
          <p:cNvCxnSpPr/>
          <p:nvPr/>
        </p:nvCxnSpPr>
        <p:spPr>
          <a:xfrm flipV="1">
            <a:off x="5047543" y="3928929"/>
            <a:ext cx="1146417" cy="1021943"/>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Curved Up Arrow 18"/>
          <p:cNvSpPr/>
          <p:nvPr/>
        </p:nvSpPr>
        <p:spPr>
          <a:xfrm rot="21350218">
            <a:off x="1107998" y="5252526"/>
            <a:ext cx="2967312" cy="959574"/>
          </a:xfrm>
          <a:prstGeom prst="curved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Curved Up Arrow 24"/>
          <p:cNvSpPr/>
          <p:nvPr/>
        </p:nvSpPr>
        <p:spPr>
          <a:xfrm rot="21350218">
            <a:off x="4137142" y="5132723"/>
            <a:ext cx="2967312" cy="959574"/>
          </a:xfrm>
          <a:prstGeom prst="curved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1" name="TextBox 20"/>
          <p:cNvSpPr txBox="1"/>
          <p:nvPr/>
        </p:nvSpPr>
        <p:spPr>
          <a:xfrm>
            <a:off x="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800" b="0" i="1" kern="0" dirty="0" smtClean="0">
                <a:solidFill>
                  <a:srgbClr val="0070C0"/>
                </a:solidFill>
              </a:rPr>
              <a:t> Two-Dimensional NMR</a:t>
            </a:r>
          </a:p>
        </p:txBody>
      </p:sp>
    </p:spTree>
    <p:extLst>
      <p:ext uri="{BB962C8B-B14F-4D97-AF65-F5344CB8AC3E}">
        <p14:creationId xmlns:p14="http://schemas.microsoft.com/office/powerpoint/2010/main" val="14027784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prstClr val="white"/>
                </a:solidFill>
                <a:latin typeface="Courier New" pitchFamily="49" charset="0"/>
              </a:rPr>
              <a:t>basicFT3.com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a:t>
            </a:r>
            <a:r>
              <a:rPr lang="en-US" sz="2000" dirty="0" smtClean="0">
                <a:solidFill>
                  <a:prstClr val="white"/>
                </a:solidFill>
                <a:latin typeface="Courier New" pitchFamily="49" charset="0"/>
              </a:rPr>
              <a:t>180 </a:t>
            </a:r>
            <a:r>
              <a:rPr lang="en-US" sz="2000" dirty="0" smtClean="0">
                <a:solidFill>
                  <a:srgbClr val="FFFF00"/>
                </a:solidFill>
                <a:latin typeface="Courier New" pitchFamily="49" charset="0"/>
              </a:rPr>
              <a:t>–</a:t>
            </a:r>
            <a:r>
              <a:rPr lang="en-US" sz="2000" dirty="0" err="1" smtClean="0">
                <a:solidFill>
                  <a:srgbClr val="FFFF00"/>
                </a:solidFill>
                <a:latin typeface="Courier New" pitchFamily="49" charset="0"/>
              </a:rPr>
              <a:t>nusZF</a:t>
            </a:r>
            <a:r>
              <a:rPr lang="en-US" sz="2000" dirty="0" smtClean="0">
                <a:solidFill>
                  <a:srgbClr val="FFFF00"/>
                </a:solidFill>
                <a:latin typeface="Courier New" pitchFamily="49" charset="0"/>
              </a:rPr>
              <a:t> -smile</a:t>
            </a:r>
            <a:endParaRPr lang="en-US" sz="2000" dirty="0">
              <a:solidFill>
                <a:srgbClr val="FFFF00"/>
              </a:solidFill>
              <a:latin typeface="Courier New" pitchFamily="49" charset="0"/>
            </a:endParaRP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a:p>
            <a:pPr algn="ctr" fontAlgn="auto">
              <a:spcBef>
                <a:spcPts val="0"/>
              </a:spcBef>
              <a:spcAft>
                <a:spcPts val="0"/>
              </a:spcAft>
            </a:pPr>
            <a:endParaRPr lang="en-US" sz="800" b="0" i="1" dirty="0" smtClean="0">
              <a:solidFill>
                <a:srgbClr val="00B0F0"/>
              </a:solidFill>
              <a:latin typeface="Arial" panose="020B0604020202020204" pitchFamily="34" charset="0"/>
              <a:cs typeface="Arial" panose="020B0604020202020204" pitchFamily="34" charset="0"/>
            </a:endParaRPr>
          </a:p>
          <a:p>
            <a:pPr algn="ctr" fontAlgn="auto">
              <a:spcBef>
                <a:spcPts val="0"/>
              </a:spcBef>
              <a:spcAft>
                <a:spcPts val="0"/>
              </a:spcAft>
            </a:pPr>
            <a:r>
              <a:rPr lang="en-US" sz="2800" b="0" dirty="0" smtClean="0">
                <a:solidFill>
                  <a:srgbClr val="FFFF00"/>
                </a:solidFill>
                <a:latin typeface="Arial" panose="020B0604020202020204" pitchFamily="34" charset="0"/>
                <a:cs typeface="Arial" panose="020B0604020202020204" pitchFamily="34" charset="0"/>
              </a:rPr>
              <a:t>Adding NUS-Style Extrapolation via SMILE</a:t>
            </a:r>
          </a:p>
        </p:txBody>
      </p:sp>
    </p:spTree>
    <p:extLst>
      <p:ext uri="{BB962C8B-B14F-4D97-AF65-F5344CB8AC3E}">
        <p14:creationId xmlns:p14="http://schemas.microsoft.com/office/powerpoint/2010/main" val="3012812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srgbClr val="FFFF00"/>
                </a:solidFill>
                <a:latin typeface="Courier New" pitchFamily="49" charset="0"/>
              </a:rPr>
              <a:t>ist3D.com</a:t>
            </a:r>
            <a:r>
              <a:rPr lang="en-US" sz="2000" dirty="0" smtClean="0">
                <a:solidFill>
                  <a:prstClr val="white"/>
                </a:solidFill>
                <a:latin typeface="Courier New" pitchFamily="49" charset="0"/>
              </a:rPr>
              <a:t>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a:t>
            </a:r>
            <a:r>
              <a:rPr lang="en-US" sz="2000" dirty="0" smtClean="0">
                <a:solidFill>
                  <a:prstClr val="white"/>
                </a:solidFill>
                <a:latin typeface="Courier New" pitchFamily="49" charset="0"/>
              </a:rPr>
              <a:t>180</a:t>
            </a:r>
            <a:endParaRPr lang="en-US" sz="2000" dirty="0">
              <a:solidFill>
                <a:srgbClr val="FFFF00"/>
              </a:solidFill>
              <a:latin typeface="Courier New" pitchFamily="49" charset="0"/>
            </a:endParaRP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a:p>
            <a:pPr algn="ctr" fontAlgn="auto">
              <a:spcBef>
                <a:spcPts val="0"/>
              </a:spcBef>
              <a:spcAft>
                <a:spcPts val="0"/>
              </a:spcAft>
            </a:pPr>
            <a:endParaRPr lang="en-US" sz="800" b="0" i="1" dirty="0" smtClean="0">
              <a:solidFill>
                <a:srgbClr val="00B0F0"/>
              </a:solidFill>
              <a:latin typeface="Arial" panose="020B0604020202020204" pitchFamily="34" charset="0"/>
              <a:cs typeface="Arial" panose="020B0604020202020204" pitchFamily="34" charset="0"/>
            </a:endParaRPr>
          </a:p>
          <a:p>
            <a:pPr algn="ctr" fontAlgn="auto">
              <a:spcBef>
                <a:spcPts val="0"/>
              </a:spcBef>
              <a:spcAft>
                <a:spcPts val="0"/>
              </a:spcAft>
            </a:pPr>
            <a:r>
              <a:rPr lang="en-US" sz="2800" b="0" dirty="0" smtClean="0">
                <a:solidFill>
                  <a:srgbClr val="FFFF00"/>
                </a:solidFill>
                <a:latin typeface="Arial" panose="020B0604020202020204" pitchFamily="34" charset="0"/>
                <a:cs typeface="Arial" panose="020B0604020202020204" pitchFamily="34" charset="0"/>
              </a:rPr>
              <a:t>Process NUS Data with IST</a:t>
            </a:r>
          </a:p>
        </p:txBody>
      </p:sp>
    </p:spTree>
    <p:extLst>
      <p:ext uri="{BB962C8B-B14F-4D97-AF65-F5344CB8AC3E}">
        <p14:creationId xmlns:p14="http://schemas.microsoft.com/office/powerpoint/2010/main" val="2971188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6515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229381" name="Rectangle 5"/>
          <p:cNvSpPr>
            <a:spLocks noChangeArrowheads="1"/>
          </p:cNvSpPr>
          <p:nvPr/>
        </p:nvSpPr>
        <p:spPr bwMode="auto">
          <a:xfrm>
            <a:off x="6743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prstClr val="black"/>
              </a:solidFill>
            </a:endParaRPr>
          </a:p>
        </p:txBody>
      </p:sp>
      <p:sp>
        <p:nvSpPr>
          <p:cNvPr id="6" name="Text Box 8"/>
          <p:cNvSpPr txBox="1">
            <a:spLocks noChangeArrowheads="1"/>
          </p:cNvSpPr>
          <p:nvPr/>
        </p:nvSpPr>
        <p:spPr bwMode="auto">
          <a:xfrm>
            <a:off x="619125" y="1953161"/>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r>
              <a:rPr lang="en-US" sz="2000" dirty="0" smtClean="0">
                <a:solidFill>
                  <a:srgbClr val="FFFF00"/>
                </a:solidFill>
                <a:latin typeface="Courier New" pitchFamily="49" charset="0"/>
              </a:rPr>
              <a:t>smile3D.com</a:t>
            </a:r>
            <a:r>
              <a:rPr lang="en-US" sz="2000" dirty="0" smtClean="0">
                <a:solidFill>
                  <a:prstClr val="white"/>
                </a:solidFill>
                <a:latin typeface="Courier New" pitchFamily="49" charset="0"/>
              </a:rPr>
              <a:t>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xP0  </a:t>
            </a:r>
            <a:r>
              <a:rPr lang="en-US" sz="2000" dirty="0" smtClean="0">
                <a:solidFill>
                  <a:prstClr val="white"/>
                </a:solidFill>
                <a:latin typeface="Courier New" pitchFamily="49" charset="0"/>
              </a:rPr>
              <a:t>43 </a:t>
            </a:r>
            <a:r>
              <a:rPr lang="en-US" sz="2000" dirty="0">
                <a:solidFill>
                  <a:prstClr val="white"/>
                </a:solidFill>
                <a:latin typeface="Courier New" pitchFamily="49" charset="0"/>
              </a:rPr>
              <a:t>-xP1 0 </a:t>
            </a:r>
            <a:r>
              <a:rPr lang="en-US" sz="2000" dirty="0" smtClean="0">
                <a:solidFill>
                  <a:prstClr val="white"/>
                </a:solidFill>
                <a:latin typeface="Courier New" pitchFamily="49" charset="0"/>
              </a:rPr>
              <a:t>-</a:t>
            </a:r>
            <a:r>
              <a:rPr lang="en-US" sz="2000" dirty="0">
                <a:solidFill>
                  <a:prstClr val="white"/>
                </a:solidFill>
                <a:latin typeface="Courier New" pitchFamily="49" charset="0"/>
              </a:rPr>
              <a:t>xEXTX1 </a:t>
            </a:r>
            <a:r>
              <a:rPr lang="en-US" sz="2000" dirty="0" smtClean="0">
                <a:solidFill>
                  <a:prstClr val="white"/>
                </a:solidFill>
                <a:latin typeface="Courier New" pitchFamily="49" charset="0"/>
              </a:rPr>
              <a:t>10.5ppm </a:t>
            </a:r>
            <a:r>
              <a:rPr lang="en-US" sz="2000" dirty="0">
                <a:solidFill>
                  <a:prstClr val="white"/>
                </a:solidFill>
                <a:latin typeface="Courier New" pitchFamily="49" charset="0"/>
              </a:rPr>
              <a:t>-</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a:t>
            </a:r>
            <a:r>
              <a:rPr lang="en-US" sz="2000" dirty="0" smtClean="0">
                <a:solidFill>
                  <a:prstClr val="white"/>
                </a:solidFill>
                <a:latin typeface="Courier New" pitchFamily="49" charset="0"/>
              </a:rPr>
              <a:t>5.7ppm \</a:t>
            </a:r>
          </a:p>
          <a:p>
            <a:pPr eaLnBrk="1" hangingPunct="1"/>
            <a:r>
              <a:rPr lang="en-US" sz="2000" dirty="0">
                <a:solidFill>
                  <a:prstClr val="white"/>
                </a:solidFill>
                <a:latin typeface="Courier New" pitchFamily="49" charset="0"/>
              </a:rPr>
              <a:t> </a:t>
            </a:r>
            <a:r>
              <a:rPr lang="en-US" sz="2000" dirty="0" smtClean="0">
                <a:solidFill>
                  <a:prstClr val="white"/>
                </a:solidFill>
                <a:latin typeface="Courier New" pitchFamily="49" charset="0"/>
              </a:rPr>
              <a:t> -</a:t>
            </a:r>
            <a:r>
              <a:rPr lang="en-US" sz="2000" dirty="0">
                <a:solidFill>
                  <a:prstClr val="white"/>
                </a:solidFill>
                <a:latin typeface="Courier New" pitchFamily="49" charset="0"/>
              </a:rPr>
              <a:t>yP0 -90 -yP1 </a:t>
            </a:r>
            <a:r>
              <a:rPr lang="en-US" sz="2000" dirty="0" smtClean="0">
                <a:solidFill>
                  <a:prstClr val="white"/>
                </a:solidFill>
                <a:latin typeface="Courier New" pitchFamily="49" charset="0"/>
              </a:rPr>
              <a:t>180</a:t>
            </a:r>
            <a:endParaRPr lang="en-US" sz="2000" dirty="0">
              <a:solidFill>
                <a:srgbClr val="FFFF00"/>
              </a:solidFill>
              <a:latin typeface="Courier New" pitchFamily="49" charset="0"/>
            </a:endParaRPr>
          </a:p>
        </p:txBody>
      </p:sp>
      <p:sp>
        <p:nvSpPr>
          <p:cNvPr id="9" name="TextBox 8"/>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3D Spectral Processing Scheme via a Single Command</a:t>
            </a:r>
          </a:p>
          <a:p>
            <a:pPr algn="ctr" fontAlgn="auto">
              <a:spcBef>
                <a:spcPts val="0"/>
              </a:spcBef>
              <a:spcAft>
                <a:spcPts val="0"/>
              </a:spcAft>
            </a:pPr>
            <a:endParaRPr lang="en-US" sz="800" b="0" i="1" dirty="0" smtClean="0">
              <a:solidFill>
                <a:srgbClr val="00B0F0"/>
              </a:solidFill>
              <a:latin typeface="Arial" panose="020B0604020202020204" pitchFamily="34" charset="0"/>
              <a:cs typeface="Arial" panose="020B0604020202020204" pitchFamily="34" charset="0"/>
            </a:endParaRPr>
          </a:p>
          <a:p>
            <a:pPr algn="ctr" fontAlgn="auto">
              <a:spcBef>
                <a:spcPts val="0"/>
              </a:spcBef>
              <a:spcAft>
                <a:spcPts val="0"/>
              </a:spcAft>
            </a:pPr>
            <a:r>
              <a:rPr lang="en-US" sz="2800" b="0" dirty="0" smtClean="0">
                <a:solidFill>
                  <a:srgbClr val="FFFF00"/>
                </a:solidFill>
                <a:latin typeface="Arial" panose="020B0604020202020204" pitchFamily="34" charset="0"/>
                <a:cs typeface="Arial" panose="020B0604020202020204" pitchFamily="34" charset="0"/>
              </a:rPr>
              <a:t>Process NUS Data with SMILE</a:t>
            </a:r>
          </a:p>
        </p:txBody>
      </p:sp>
    </p:spTree>
    <p:extLst>
      <p:ext uri="{BB962C8B-B14F-4D97-AF65-F5344CB8AC3E}">
        <p14:creationId xmlns:p14="http://schemas.microsoft.com/office/powerpoint/2010/main" val="1579424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300"/>
            <a:ext cx="9144000" cy="5143500"/>
          </a:xfrm>
          <a:prstGeom prst="rect">
            <a:avLst/>
          </a:prstGeom>
        </p:spPr>
      </p:pic>
      <p:sp>
        <p:nvSpPr>
          <p:cNvPr id="3" name="TextBox 2"/>
          <p:cNvSpPr txBox="1"/>
          <p:nvPr/>
        </p:nvSpPr>
        <p:spPr>
          <a:xfrm>
            <a:off x="762000" y="104507"/>
            <a:ext cx="76200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pPr>
            <a:r>
              <a:rPr lang="en-US" sz="2800" b="0" i="1" dirty="0" smtClean="0">
                <a:solidFill>
                  <a:srgbClr val="00B0F0"/>
                </a:solidFill>
                <a:latin typeface="Arial" panose="020B0604020202020204" pitchFamily="34" charset="0"/>
                <a:cs typeface="Arial" panose="020B0604020202020204" pitchFamily="34" charset="0"/>
              </a:rPr>
              <a:t>New: Graphical Interface for Processing Script Generation</a:t>
            </a:r>
          </a:p>
        </p:txBody>
      </p:sp>
    </p:spTree>
    <p:extLst>
      <p:ext uri="{BB962C8B-B14F-4D97-AF65-F5344CB8AC3E}">
        <p14:creationId xmlns:p14="http://schemas.microsoft.com/office/powerpoint/2010/main" val="33775800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172" y="917421"/>
            <a:ext cx="1968109" cy="172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8896" y="914400"/>
            <a:ext cx="1998290" cy="175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67853" y="914400"/>
            <a:ext cx="1968109" cy="17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flipV="1">
            <a:off x="376320" y="2810582"/>
            <a:ext cx="6146613" cy="4571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76200" y="76200"/>
            <a:ext cx="8991600" cy="73866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70C0"/>
                </a:solidFill>
              </a:rPr>
              <a:t>With Thanks to Our </a:t>
            </a:r>
            <a:r>
              <a:rPr lang="en-US" sz="2400" b="0" i="1" kern="0" dirty="0" err="1" smtClean="0">
                <a:solidFill>
                  <a:srgbClr val="0070C0"/>
                </a:solidFill>
              </a:rPr>
              <a:t>NMRPipe</a:t>
            </a:r>
            <a:r>
              <a:rPr lang="en-US" sz="2400" b="0" i="1" kern="0" dirty="0">
                <a:solidFill>
                  <a:srgbClr val="0070C0"/>
                </a:solidFill>
              </a:rPr>
              <a:t> </a:t>
            </a:r>
            <a:r>
              <a:rPr lang="en-US" sz="2400" b="0" i="1" kern="0" dirty="0" smtClean="0">
                <a:solidFill>
                  <a:srgbClr val="0070C0"/>
                </a:solidFill>
              </a:rPr>
              <a:t>Collaborators</a:t>
            </a:r>
          </a:p>
          <a:p>
            <a:pPr algn="ctr" fontAlgn="auto">
              <a:spcBef>
                <a:spcPts val="0"/>
              </a:spcBef>
              <a:spcAft>
                <a:spcPts val="0"/>
              </a:spcAft>
              <a:defRPr/>
            </a:pPr>
            <a:r>
              <a:rPr lang="en-US" sz="1800" b="0" kern="0" dirty="0" err="1" smtClean="0">
                <a:solidFill>
                  <a:srgbClr val="FFFFFF">
                    <a:lumMod val="50000"/>
                  </a:srgbClr>
                </a:solidFill>
              </a:rPr>
              <a:t>frank.delaglio@n</a:t>
            </a:r>
            <a:r>
              <a:rPr lang="en-US" sz="1800" b="0" kern="0" dirty="0" smtClean="0">
                <a:solidFill>
                  <a:srgbClr val="FFFFFF">
                    <a:lumMod val="50000"/>
                  </a:srgbClr>
                </a:solidFill>
              </a:rPr>
              <a:t>ist.gov</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7063" y="762000"/>
            <a:ext cx="1785937" cy="1785937"/>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7063" y="2673303"/>
            <a:ext cx="1785937" cy="1045258"/>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9397" y="3849427"/>
            <a:ext cx="1175576" cy="1034129"/>
          </a:xfrm>
          <a:prstGeom prst="rect">
            <a:avLst/>
          </a:prstGeom>
        </p:spPr>
      </p:pic>
      <p:sp>
        <p:nvSpPr>
          <p:cNvPr id="15" name="Text Box 22"/>
          <p:cNvSpPr txBox="1">
            <a:spLocks noChangeArrowheads="1"/>
          </p:cNvSpPr>
          <p:nvPr/>
        </p:nvSpPr>
        <p:spPr bwMode="auto">
          <a:xfrm>
            <a:off x="376320" y="2971800"/>
            <a:ext cx="6253080" cy="3293209"/>
          </a:xfrm>
          <a:prstGeom prst="rect">
            <a:avLst/>
          </a:prstGeom>
          <a:noFill/>
          <a:ln w="57150" cmpd="thickThin">
            <a:no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pPr>
            <a:r>
              <a:rPr lang="en-US" b="0" dirty="0" smtClean="0">
                <a:solidFill>
                  <a:prstClr val="black"/>
                </a:solidFill>
                <a:latin typeface="Calibri" panose="020F0502020204030204"/>
              </a:rPr>
              <a:t>Karen Allen </a:t>
            </a:r>
            <a:r>
              <a:rPr lang="en-US" b="0" dirty="0">
                <a:solidFill>
                  <a:srgbClr val="0070C0"/>
                </a:solidFill>
                <a:latin typeface="Calibri" panose="020F0502020204030204"/>
              </a:rPr>
              <a:t>● </a:t>
            </a:r>
            <a:r>
              <a:rPr lang="en-US" b="0" dirty="0">
                <a:solidFill>
                  <a:prstClr val="black"/>
                </a:solidFill>
                <a:latin typeface="Calibri" panose="020F0502020204030204"/>
              </a:rPr>
              <a:t>L</a:t>
            </a:r>
            <a:r>
              <a:rPr lang="en-US" b="0" dirty="0" smtClean="0">
                <a:solidFill>
                  <a:prstClr val="black"/>
                </a:solidFill>
                <a:latin typeface="Calibri" panose="020F0502020204030204"/>
              </a:rPr>
              <a:t>uke </a:t>
            </a:r>
            <a:r>
              <a:rPr lang="en-US" b="0" dirty="0" err="1" smtClean="0">
                <a:solidFill>
                  <a:prstClr val="black"/>
                </a:solidFill>
                <a:latin typeface="Calibri" panose="020F0502020204030204"/>
              </a:rPr>
              <a:t>Arbogast</a:t>
            </a:r>
            <a:r>
              <a:rPr lang="en-US" b="0" dirty="0" smtClean="0">
                <a:solidFill>
                  <a:prstClr val="black"/>
                </a:solidFill>
                <a:latin typeface="Calibri" panose="020F0502020204030204"/>
              </a:rPr>
              <a:t> </a:t>
            </a:r>
            <a:r>
              <a:rPr lang="en-US" b="0" dirty="0">
                <a:solidFill>
                  <a:srgbClr val="0070C0"/>
                </a:solidFill>
                <a:latin typeface="Calibri" panose="020F0502020204030204"/>
              </a:rPr>
              <a:t>● </a:t>
            </a:r>
            <a:r>
              <a:rPr lang="en-US" b="0" dirty="0" smtClean="0">
                <a:solidFill>
                  <a:prstClr val="black"/>
                </a:solidFill>
                <a:latin typeface="Calibri" panose="020F0502020204030204"/>
              </a:rPr>
              <a:t>Yves Aubin </a:t>
            </a:r>
            <a:r>
              <a:rPr lang="en-US" b="0" dirty="0" smtClean="0">
                <a:solidFill>
                  <a:srgbClr val="0070C0"/>
                </a:solidFill>
                <a:latin typeface="Calibri" panose="020F0502020204030204"/>
              </a:rPr>
              <a:t>●</a:t>
            </a:r>
            <a:r>
              <a:rPr lang="en-US" b="0" dirty="0">
                <a:solidFill>
                  <a:srgbClr val="0070C0"/>
                </a:solidFill>
                <a:latin typeface="Calibri" panose="020F0502020204030204"/>
              </a:rPr>
              <a:t> </a:t>
            </a:r>
            <a:r>
              <a:rPr lang="en-US" b="0" dirty="0" smtClean="0">
                <a:solidFill>
                  <a:prstClr val="black"/>
                </a:solidFill>
                <a:latin typeface="Calibri" panose="020F0502020204030204"/>
              </a:rPr>
              <a:t>Andrew Baldwin </a:t>
            </a:r>
          </a:p>
          <a:p>
            <a:pPr algn="ctr" fontAlgn="auto">
              <a:spcBef>
                <a:spcPts val="0"/>
              </a:spcBef>
              <a:spcAft>
                <a:spcPts val="0"/>
              </a:spcAft>
            </a:pPr>
            <a:r>
              <a:rPr lang="en-US" b="0" dirty="0" smtClean="0">
                <a:solidFill>
                  <a:prstClr val="black"/>
                </a:solidFill>
                <a:latin typeface="Calibri" panose="020F0502020204030204"/>
              </a:rPr>
              <a:t> Joseph </a:t>
            </a:r>
            <a:r>
              <a:rPr lang="en-US" b="0" dirty="0" err="1">
                <a:solidFill>
                  <a:prstClr val="black"/>
                </a:solidFill>
                <a:latin typeface="Calibri" panose="020F0502020204030204"/>
              </a:rPr>
              <a:t>Barchi</a:t>
            </a:r>
            <a:r>
              <a:rPr lang="en-US" b="0" dirty="0">
                <a:solidFill>
                  <a:prstClr val="black"/>
                </a:solidFill>
                <a:latin typeface="Calibri" panose="020F0502020204030204"/>
              </a:rPr>
              <a:t> </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Ad </a:t>
            </a:r>
            <a:r>
              <a:rPr lang="en-US" b="0" dirty="0" err="1">
                <a:solidFill>
                  <a:prstClr val="black"/>
                </a:solidFill>
                <a:latin typeface="Calibri" panose="020F0502020204030204"/>
              </a:rPr>
              <a:t>Bax</a:t>
            </a:r>
            <a:r>
              <a:rPr lang="en-US" b="0" dirty="0">
                <a:solidFill>
                  <a:prstClr val="black"/>
                </a:solidFill>
                <a:latin typeface="Calibri" panose="020F0502020204030204"/>
              </a:rPr>
              <a:t> </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Paul Bowyer </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Robert Brinson </a:t>
            </a:r>
            <a:endParaRPr lang="en-US" b="0" dirty="0">
              <a:solidFill>
                <a:srgbClr val="0070C0"/>
              </a:solidFill>
              <a:latin typeface="Calibri" panose="020F0502020204030204"/>
            </a:endParaRPr>
          </a:p>
          <a:p>
            <a:pPr algn="ctr" fontAlgn="auto">
              <a:spcBef>
                <a:spcPts val="0"/>
              </a:spcBef>
              <a:spcAft>
                <a:spcPts val="0"/>
              </a:spcAft>
            </a:pPr>
            <a:r>
              <a:rPr lang="en-US" b="0" dirty="0" smtClean="0">
                <a:solidFill>
                  <a:prstClr val="black"/>
                </a:solidFill>
                <a:latin typeface="Calibri" panose="020F0502020204030204"/>
                <a:cs typeface="Times New Roman" pitchFamily="18" charset="0"/>
              </a:rPr>
              <a:t>James Chou </a:t>
            </a:r>
            <a:r>
              <a:rPr lang="en-US" b="0" dirty="0" smtClean="0">
                <a:solidFill>
                  <a:srgbClr val="0070C0"/>
                </a:solidFill>
                <a:latin typeface="Calibri" panose="020F0502020204030204"/>
              </a:rPr>
              <a:t>●</a:t>
            </a:r>
            <a:r>
              <a:rPr lang="en-US" b="0" dirty="0">
                <a:solidFill>
                  <a:srgbClr val="0070C0"/>
                </a:solidFill>
                <a:latin typeface="Calibri" panose="020F0502020204030204"/>
              </a:rPr>
              <a:t> </a:t>
            </a:r>
            <a:r>
              <a:rPr lang="en-US" b="0" dirty="0" smtClean="0">
                <a:solidFill>
                  <a:prstClr val="black"/>
                </a:solidFill>
                <a:latin typeface="Calibri" panose="020F0502020204030204"/>
              </a:rPr>
              <a:t>Gabriel </a:t>
            </a:r>
            <a:r>
              <a:rPr lang="en-US" b="0" dirty="0" err="1" smtClean="0">
                <a:solidFill>
                  <a:prstClr val="black"/>
                </a:solidFill>
                <a:latin typeface="Calibri" panose="020F0502020204030204"/>
              </a:rPr>
              <a:t>Cornilescu</a:t>
            </a:r>
            <a:r>
              <a:rPr lang="en-US" b="0" dirty="0">
                <a:solidFill>
                  <a:prstClr val="black"/>
                </a:solidFill>
                <a:latin typeface="Calibri" panose="020F0502020204030204"/>
              </a:rPr>
              <a:t> </a:t>
            </a:r>
            <a:r>
              <a:rPr lang="en-US" b="0" dirty="0">
                <a:solidFill>
                  <a:srgbClr val="0070C0"/>
                </a:solidFill>
                <a:latin typeface="Calibri" panose="020F0502020204030204"/>
              </a:rPr>
              <a:t>● </a:t>
            </a:r>
            <a:r>
              <a:rPr lang="en-US" b="0" dirty="0" smtClean="0">
                <a:solidFill>
                  <a:prstClr val="black"/>
                </a:solidFill>
                <a:latin typeface="Calibri" panose="020F0502020204030204"/>
              </a:rPr>
              <a:t>Stefano </a:t>
            </a:r>
            <a:r>
              <a:rPr lang="en-US" b="0" dirty="0" err="1" smtClean="0">
                <a:solidFill>
                  <a:prstClr val="black"/>
                </a:solidFill>
                <a:latin typeface="Calibri" panose="020F0502020204030204"/>
              </a:rPr>
              <a:t>Ciurli</a:t>
            </a:r>
            <a:r>
              <a:rPr lang="en-US" b="0" dirty="0">
                <a:solidFill>
                  <a:prstClr val="black"/>
                </a:solidFill>
                <a:latin typeface="Calibri" panose="020F0502020204030204"/>
              </a:rPr>
              <a:t> </a:t>
            </a:r>
            <a:r>
              <a:rPr lang="en-US" b="0" dirty="0" smtClean="0">
                <a:solidFill>
                  <a:srgbClr val="0070C0"/>
                </a:solidFill>
                <a:latin typeface="Calibri" panose="020F0502020204030204"/>
              </a:rPr>
              <a:t>● </a:t>
            </a:r>
            <a:r>
              <a:rPr lang="en-US" b="0" dirty="0">
                <a:solidFill>
                  <a:prstClr val="black"/>
                </a:solidFill>
                <a:latin typeface="Calibri" panose="020F0502020204030204"/>
              </a:rPr>
              <a:t>B</a:t>
            </a:r>
            <a:r>
              <a:rPr lang="en-US" b="0" dirty="0" smtClean="0">
                <a:solidFill>
                  <a:prstClr val="black"/>
                </a:solidFill>
                <a:latin typeface="Calibri" panose="020F0502020204030204"/>
              </a:rPr>
              <a:t>rian Coggins </a:t>
            </a:r>
          </a:p>
          <a:p>
            <a:pPr algn="ctr" fontAlgn="auto">
              <a:spcBef>
                <a:spcPts val="0"/>
              </a:spcBef>
              <a:spcAft>
                <a:spcPts val="0"/>
              </a:spcAft>
            </a:pPr>
            <a:r>
              <a:rPr lang="en-US" b="0" dirty="0" smtClean="0">
                <a:solidFill>
                  <a:prstClr val="black"/>
                </a:solidFill>
                <a:latin typeface="Calibri" panose="020F0502020204030204"/>
              </a:rPr>
              <a:t>Kathleen Farley </a:t>
            </a:r>
            <a:r>
              <a:rPr lang="en-US" b="0" dirty="0">
                <a:solidFill>
                  <a:srgbClr val="0070C0"/>
                </a:solidFill>
                <a:latin typeface="Calibri" panose="020F0502020204030204"/>
              </a:rPr>
              <a:t>●</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David </a:t>
            </a:r>
            <a:r>
              <a:rPr lang="en-US" b="0" dirty="0" err="1" smtClean="0">
                <a:solidFill>
                  <a:prstClr val="black"/>
                </a:solidFill>
                <a:latin typeface="Calibri" panose="020F0502020204030204"/>
              </a:rPr>
              <a:t>Fushman</a:t>
            </a:r>
            <a:r>
              <a:rPr lang="en-US" b="0" dirty="0" smtClean="0">
                <a:solidFill>
                  <a:prstClr val="black"/>
                </a:solidFill>
                <a:latin typeface="Calibri" panose="020F0502020204030204"/>
              </a:rPr>
              <a:t> </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Michelle Gill </a:t>
            </a:r>
            <a:r>
              <a:rPr lang="en-US" b="0" dirty="0">
                <a:solidFill>
                  <a:srgbClr val="0070C0"/>
                </a:solidFill>
                <a:latin typeface="Calibri" panose="020F0502020204030204"/>
              </a:rPr>
              <a:t>● </a:t>
            </a:r>
            <a:r>
              <a:rPr lang="en-US" b="0" dirty="0" smtClean="0">
                <a:solidFill>
                  <a:prstClr val="black"/>
                </a:solidFill>
                <a:latin typeface="Calibri" panose="020F0502020204030204"/>
              </a:rPr>
              <a:t>George Gray</a:t>
            </a:r>
          </a:p>
          <a:p>
            <a:pPr algn="ctr" fontAlgn="auto">
              <a:spcBef>
                <a:spcPts val="0"/>
              </a:spcBef>
              <a:spcAft>
                <a:spcPts val="0"/>
              </a:spcAft>
            </a:pPr>
            <a:r>
              <a:rPr lang="en-US" b="0" dirty="0" smtClean="0">
                <a:solidFill>
                  <a:prstClr val="black"/>
                </a:solidFill>
                <a:latin typeface="Calibri" panose="020F0502020204030204"/>
              </a:rPr>
              <a:t>Alex </a:t>
            </a:r>
            <a:r>
              <a:rPr lang="en-US" b="0" dirty="0" err="1" smtClean="0">
                <a:solidFill>
                  <a:prstClr val="black"/>
                </a:solidFill>
                <a:latin typeface="Calibri" panose="020F0502020204030204"/>
              </a:rPr>
              <a:t>Grishaev</a:t>
            </a:r>
            <a:r>
              <a:rPr lang="en-US" b="0" dirty="0" smtClean="0">
                <a:solidFill>
                  <a:srgbClr val="0070C0"/>
                </a:solidFill>
                <a:latin typeface="Calibri" panose="020F0502020204030204"/>
              </a:rPr>
              <a:t> ●</a:t>
            </a:r>
            <a:r>
              <a:rPr lang="en-US" b="0" dirty="0">
                <a:solidFill>
                  <a:srgbClr val="0070C0"/>
                </a:solidFill>
                <a:latin typeface="Calibri" panose="020F0502020204030204"/>
              </a:rPr>
              <a:t> </a:t>
            </a:r>
            <a:r>
              <a:rPr lang="en-US" b="0" dirty="0" smtClean="0">
                <a:solidFill>
                  <a:prstClr val="black"/>
                </a:solidFill>
                <a:latin typeface="Calibri" panose="020F0502020204030204"/>
              </a:rPr>
              <a:t>Stephan </a:t>
            </a:r>
            <a:r>
              <a:rPr lang="en-US" b="0" dirty="0" err="1" smtClean="0">
                <a:solidFill>
                  <a:prstClr val="black"/>
                </a:solidFill>
                <a:latin typeface="Calibri" panose="020F0502020204030204"/>
              </a:rPr>
              <a:t>Grzesiek</a:t>
            </a:r>
            <a:r>
              <a:rPr lang="en-US" b="0" dirty="0" smtClean="0">
                <a:solidFill>
                  <a:srgbClr val="0070C0"/>
                </a:solidFill>
                <a:latin typeface="Calibri" panose="020F0502020204030204"/>
              </a:rPr>
              <a:t> ●</a:t>
            </a:r>
            <a:r>
              <a:rPr lang="en-US" b="0" dirty="0">
                <a:solidFill>
                  <a:srgbClr val="0070C0"/>
                </a:solidFill>
                <a:latin typeface="Calibri" panose="020F0502020204030204"/>
              </a:rPr>
              <a:t> </a:t>
            </a:r>
            <a:r>
              <a:rPr lang="en-US" b="0" dirty="0" smtClean="0">
                <a:solidFill>
                  <a:prstClr val="black"/>
                </a:solidFill>
                <a:latin typeface="Calibri" panose="020F0502020204030204"/>
              </a:rPr>
              <a:t>Jeff Hoch </a:t>
            </a:r>
            <a:r>
              <a:rPr lang="en-US" b="0" dirty="0">
                <a:solidFill>
                  <a:srgbClr val="0070C0"/>
                </a:solidFill>
                <a:latin typeface="Calibri" panose="020F0502020204030204"/>
              </a:rPr>
              <a:t>● </a:t>
            </a:r>
            <a:r>
              <a:rPr lang="en-US" b="0" dirty="0" smtClean="0">
                <a:solidFill>
                  <a:prstClr val="black"/>
                </a:solidFill>
                <a:latin typeface="Calibri" panose="020F0502020204030204"/>
              </a:rPr>
              <a:t>Sven </a:t>
            </a:r>
            <a:r>
              <a:rPr lang="en-US" b="0" dirty="0" err="1" smtClean="0">
                <a:solidFill>
                  <a:prstClr val="black"/>
                </a:solidFill>
                <a:latin typeface="Calibri" panose="020F0502020204030204"/>
              </a:rPr>
              <a:t>Hyberts</a:t>
            </a:r>
            <a:endParaRPr lang="en-US" b="0" dirty="0" smtClean="0">
              <a:solidFill>
                <a:prstClr val="black"/>
              </a:solidFill>
              <a:latin typeface="Calibri" panose="020F0502020204030204"/>
            </a:endParaRPr>
          </a:p>
          <a:p>
            <a:pPr algn="ctr" fontAlgn="auto">
              <a:spcBef>
                <a:spcPts val="0"/>
              </a:spcBef>
              <a:spcAft>
                <a:spcPts val="0"/>
              </a:spcAft>
            </a:pPr>
            <a:r>
              <a:rPr lang="en-US" b="0" dirty="0" smtClean="0">
                <a:solidFill>
                  <a:prstClr val="black"/>
                </a:solidFill>
                <a:latin typeface="Calibri" panose="020F0502020204030204"/>
              </a:rPr>
              <a:t>Brad Jordan</a:t>
            </a:r>
            <a:r>
              <a:rPr lang="en-US" b="0" dirty="0">
                <a:solidFill>
                  <a:srgbClr val="0070C0"/>
                </a:solidFill>
                <a:latin typeface="Calibri" panose="020F0502020204030204"/>
              </a:rPr>
              <a:t> ● </a:t>
            </a:r>
            <a:r>
              <a:rPr lang="en-US" b="0" dirty="0" smtClean="0">
                <a:solidFill>
                  <a:prstClr val="black"/>
                </a:solidFill>
                <a:latin typeface="Calibri" panose="020F0502020204030204"/>
              </a:rPr>
              <a:t>Lewis Kay</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Georg </a:t>
            </a:r>
            <a:r>
              <a:rPr lang="en-US" b="0" dirty="0" err="1" smtClean="0">
                <a:solidFill>
                  <a:prstClr val="black"/>
                </a:solidFill>
                <a:latin typeface="Calibri" panose="020F0502020204030204"/>
              </a:rPr>
              <a:t>Kontaxis</a:t>
            </a:r>
            <a:r>
              <a:rPr lang="en-US" b="0" dirty="0" smtClean="0">
                <a:solidFill>
                  <a:srgbClr val="0070C0"/>
                </a:solidFill>
                <a:latin typeface="Calibri" panose="020F0502020204030204"/>
              </a:rPr>
              <a:t> ●</a:t>
            </a:r>
            <a:r>
              <a:rPr lang="en-US" b="0" dirty="0">
                <a:solidFill>
                  <a:srgbClr val="0070C0"/>
                </a:solidFill>
                <a:latin typeface="Calibri" panose="020F0502020204030204"/>
              </a:rPr>
              <a:t> </a:t>
            </a:r>
            <a:r>
              <a:rPr lang="en-US" b="0" dirty="0" err="1" smtClean="0">
                <a:solidFill>
                  <a:prstClr val="black"/>
                </a:solidFill>
                <a:latin typeface="Calibri" panose="020F0502020204030204"/>
              </a:rPr>
              <a:t>Krish</a:t>
            </a:r>
            <a:r>
              <a:rPr lang="en-US" b="0" dirty="0" smtClean="0">
                <a:solidFill>
                  <a:prstClr val="black"/>
                </a:solidFill>
                <a:latin typeface="Calibri" panose="020F0502020204030204"/>
              </a:rPr>
              <a:t> Krishnamurthy</a:t>
            </a:r>
          </a:p>
          <a:p>
            <a:pPr algn="ctr" fontAlgn="auto">
              <a:spcBef>
                <a:spcPts val="0"/>
              </a:spcBef>
              <a:spcAft>
                <a:spcPts val="0"/>
              </a:spcAft>
            </a:pPr>
            <a:r>
              <a:rPr lang="en-US" b="0" dirty="0" smtClean="0">
                <a:solidFill>
                  <a:prstClr val="black"/>
                </a:solidFill>
                <a:latin typeface="Calibri" panose="020F0502020204030204"/>
              </a:rPr>
              <a:t>John </a:t>
            </a:r>
            <a:r>
              <a:rPr lang="en-US" b="0" dirty="0" err="1" smtClean="0">
                <a:solidFill>
                  <a:prstClr val="black"/>
                </a:solidFill>
                <a:latin typeface="Calibri" panose="020F0502020204030204"/>
              </a:rPr>
              <a:t>Kuszewski</a:t>
            </a:r>
            <a:r>
              <a:rPr lang="en-US" b="0" dirty="0" smtClean="0">
                <a:solidFill>
                  <a:srgbClr val="0070C0"/>
                </a:solidFill>
                <a:latin typeface="Calibri" panose="020F0502020204030204"/>
              </a:rPr>
              <a:t> ●</a:t>
            </a:r>
            <a:r>
              <a:rPr lang="en-US" b="0" dirty="0">
                <a:solidFill>
                  <a:srgbClr val="0070C0"/>
                </a:solidFill>
                <a:latin typeface="Calibri" panose="020F0502020204030204"/>
              </a:rPr>
              <a:t> </a:t>
            </a:r>
            <a:r>
              <a:rPr lang="en-US" b="0" dirty="0" smtClean="0">
                <a:solidFill>
                  <a:prstClr val="black"/>
                </a:solidFill>
                <a:latin typeface="Calibri" panose="020F0502020204030204"/>
              </a:rPr>
              <a:t>Dong Long</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Massimo </a:t>
            </a:r>
            <a:r>
              <a:rPr lang="en-US" b="0" dirty="0" err="1" smtClean="0">
                <a:solidFill>
                  <a:prstClr val="black"/>
                </a:solidFill>
                <a:latin typeface="Calibri" panose="020F0502020204030204"/>
              </a:rPr>
              <a:t>Lucci</a:t>
            </a:r>
            <a:r>
              <a:rPr lang="en-US" b="0" dirty="0" smtClean="0">
                <a:solidFill>
                  <a:prstClr val="black"/>
                </a:solidFill>
                <a:latin typeface="Calibri" panose="020F0502020204030204"/>
              </a:rPr>
              <a:t> </a:t>
            </a:r>
            <a:r>
              <a:rPr lang="en-US" b="0" dirty="0">
                <a:solidFill>
                  <a:srgbClr val="0070C0"/>
                </a:solidFill>
                <a:latin typeface="Calibri" panose="020F0502020204030204"/>
              </a:rPr>
              <a:t>● </a:t>
            </a:r>
            <a:r>
              <a:rPr lang="en-US" b="0" dirty="0" smtClean="0">
                <a:solidFill>
                  <a:prstClr val="black"/>
                </a:solidFill>
                <a:latin typeface="Calibri" panose="020F0502020204030204"/>
              </a:rPr>
              <a:t>Mark </a:t>
            </a:r>
            <a:r>
              <a:rPr lang="en-US" b="0" dirty="0" err="1" smtClean="0">
                <a:solidFill>
                  <a:prstClr val="black"/>
                </a:solidFill>
                <a:latin typeface="Calibri" panose="020F0502020204030204"/>
              </a:rPr>
              <a:t>Maciejewski</a:t>
            </a:r>
            <a:endParaRPr lang="en-US" b="0" dirty="0">
              <a:solidFill>
                <a:prstClr val="black"/>
              </a:solidFill>
              <a:latin typeface="Calibri" panose="020F0502020204030204"/>
            </a:endParaRPr>
          </a:p>
          <a:p>
            <a:pPr algn="ctr" fontAlgn="auto">
              <a:spcBef>
                <a:spcPts val="0"/>
              </a:spcBef>
              <a:spcAft>
                <a:spcPts val="0"/>
              </a:spcAft>
            </a:pPr>
            <a:r>
              <a:rPr lang="en-US" b="0" dirty="0" smtClean="0">
                <a:solidFill>
                  <a:prstClr val="black"/>
                </a:solidFill>
                <a:latin typeface="Calibri" panose="020F0502020204030204"/>
              </a:rPr>
              <a:t>John Marino </a:t>
            </a:r>
            <a:r>
              <a:rPr lang="en-US" b="0" dirty="0" smtClean="0">
                <a:solidFill>
                  <a:srgbClr val="0070C0"/>
                </a:solidFill>
                <a:latin typeface="Calibri" panose="020F0502020204030204"/>
              </a:rPr>
              <a:t>●</a:t>
            </a:r>
            <a:r>
              <a:rPr lang="en-US" b="0" dirty="0">
                <a:solidFill>
                  <a:prstClr val="black"/>
                </a:solidFill>
                <a:latin typeface="Calibri" panose="020F0502020204030204"/>
              </a:rPr>
              <a:t> </a:t>
            </a:r>
            <a:r>
              <a:rPr lang="en-US" b="0" dirty="0" smtClean="0">
                <a:solidFill>
                  <a:prstClr val="black"/>
                </a:solidFill>
                <a:latin typeface="Calibri" panose="020F0502020204030204"/>
              </a:rPr>
              <a:t>Ryan </a:t>
            </a:r>
            <a:r>
              <a:rPr lang="en-US" b="0" dirty="0">
                <a:solidFill>
                  <a:prstClr val="black"/>
                </a:solidFill>
                <a:latin typeface="Calibri" panose="020F0502020204030204"/>
              </a:rPr>
              <a:t>McKay </a:t>
            </a:r>
            <a:r>
              <a:rPr lang="en-US" b="0" dirty="0" smtClean="0">
                <a:solidFill>
                  <a:srgbClr val="0070C0"/>
                </a:solidFill>
                <a:latin typeface="Calibri" panose="020F0502020204030204"/>
              </a:rPr>
              <a:t>● </a:t>
            </a:r>
            <a:r>
              <a:rPr lang="en-US" b="0" dirty="0" err="1" smtClean="0">
                <a:solidFill>
                  <a:prstClr val="black"/>
                </a:solidFill>
                <a:latin typeface="Calibri" panose="020F0502020204030204"/>
              </a:rPr>
              <a:t>Leszek</a:t>
            </a:r>
            <a:r>
              <a:rPr lang="en-US" b="0" dirty="0" smtClean="0">
                <a:solidFill>
                  <a:prstClr val="black"/>
                </a:solidFill>
                <a:latin typeface="Calibri" panose="020F0502020204030204"/>
              </a:rPr>
              <a:t> </a:t>
            </a:r>
            <a:r>
              <a:rPr lang="en-US" b="0" dirty="0" err="1" smtClean="0">
                <a:solidFill>
                  <a:prstClr val="black"/>
                </a:solidFill>
                <a:latin typeface="Calibri" panose="020F0502020204030204"/>
              </a:rPr>
              <a:t>Poppe</a:t>
            </a:r>
            <a:r>
              <a:rPr lang="en-US" b="0" dirty="0" smtClean="0">
                <a:solidFill>
                  <a:prstClr val="black"/>
                </a:solidFill>
                <a:latin typeface="Calibri" panose="020F0502020204030204"/>
              </a:rPr>
              <a:t> </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John Pfeiffer</a:t>
            </a:r>
          </a:p>
          <a:p>
            <a:pPr algn="ctr" fontAlgn="auto">
              <a:spcBef>
                <a:spcPts val="0"/>
              </a:spcBef>
              <a:spcAft>
                <a:spcPts val="0"/>
              </a:spcAft>
            </a:pPr>
            <a:r>
              <a:rPr lang="en-US" b="0" dirty="0" smtClean="0">
                <a:solidFill>
                  <a:prstClr val="black"/>
                </a:solidFill>
                <a:latin typeface="Calibri" panose="020F0502020204030204"/>
              </a:rPr>
              <a:t>Ben Ramirez </a:t>
            </a:r>
            <a:r>
              <a:rPr lang="en-US" b="0" dirty="0" smtClean="0">
                <a:solidFill>
                  <a:srgbClr val="0070C0"/>
                </a:solidFill>
                <a:latin typeface="Calibri" panose="020F0502020204030204"/>
              </a:rPr>
              <a:t>●</a:t>
            </a:r>
            <a:r>
              <a:rPr lang="en-US" b="0" dirty="0" smtClean="0">
                <a:solidFill>
                  <a:prstClr val="black"/>
                </a:solidFill>
                <a:latin typeface="Calibri" panose="020F0502020204030204"/>
              </a:rPr>
              <a:t> David </a:t>
            </a:r>
            <a:r>
              <a:rPr lang="en-US" b="0" dirty="0" err="1" smtClean="0">
                <a:solidFill>
                  <a:prstClr val="black"/>
                </a:solidFill>
                <a:latin typeface="Calibri" panose="020F0502020204030204"/>
              </a:rPr>
              <a:t>Rovnyak</a:t>
            </a:r>
            <a:r>
              <a:rPr lang="en-US" b="0" dirty="0">
                <a:solidFill>
                  <a:prstClr val="black"/>
                </a:solidFill>
                <a:latin typeface="Calibri" panose="020F0502020204030204"/>
              </a:rPr>
              <a:t> </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Dave Russell </a:t>
            </a:r>
            <a:r>
              <a:rPr lang="en-US" b="0" dirty="0" smtClean="0">
                <a:solidFill>
                  <a:srgbClr val="0070C0"/>
                </a:solidFill>
                <a:latin typeface="Calibri" panose="020F0502020204030204"/>
              </a:rPr>
              <a:t>●</a:t>
            </a:r>
            <a:r>
              <a:rPr lang="en-US" b="0" dirty="0" smtClean="0">
                <a:solidFill>
                  <a:prstClr val="black"/>
                </a:solidFill>
                <a:latin typeface="Calibri" panose="020F0502020204030204"/>
              </a:rPr>
              <a:t> Michael Shapiro</a:t>
            </a:r>
          </a:p>
          <a:p>
            <a:pPr algn="ctr" fontAlgn="auto">
              <a:spcBef>
                <a:spcPts val="0"/>
              </a:spcBef>
              <a:spcAft>
                <a:spcPts val="0"/>
              </a:spcAft>
            </a:pPr>
            <a:r>
              <a:rPr lang="en-US" b="0" dirty="0" smtClean="0">
                <a:solidFill>
                  <a:prstClr val="black"/>
                </a:solidFill>
                <a:latin typeface="Calibri" panose="020F0502020204030204"/>
                <a:cs typeface="Times New Roman" pitchFamily="18" charset="0"/>
              </a:rPr>
              <a:t>Adam </a:t>
            </a:r>
            <a:r>
              <a:rPr lang="en-US" b="0" dirty="0">
                <a:solidFill>
                  <a:prstClr val="black"/>
                </a:solidFill>
                <a:latin typeface="Calibri" panose="020F0502020204030204"/>
                <a:cs typeface="Times New Roman" pitchFamily="18" charset="0"/>
              </a:rPr>
              <a:t>Schuyler </a:t>
            </a:r>
            <a:r>
              <a:rPr lang="en-US" b="0" dirty="0" smtClean="0">
                <a:solidFill>
                  <a:srgbClr val="0070C0"/>
                </a:solidFill>
                <a:latin typeface="Calibri" panose="020F0502020204030204"/>
              </a:rPr>
              <a:t>●</a:t>
            </a:r>
            <a:r>
              <a:rPr lang="en-US" b="0" dirty="0" smtClean="0">
                <a:solidFill>
                  <a:prstClr val="black"/>
                </a:solidFill>
                <a:latin typeface="Calibri" panose="020F0502020204030204"/>
                <a:cs typeface="Times New Roman" pitchFamily="18" charset="0"/>
              </a:rPr>
              <a:t> </a:t>
            </a:r>
            <a:r>
              <a:rPr lang="en-US" b="0" dirty="0" err="1" smtClean="0">
                <a:solidFill>
                  <a:prstClr val="black"/>
                </a:solidFill>
                <a:latin typeface="Calibri" panose="020F0502020204030204"/>
                <a:cs typeface="Times New Roman" pitchFamily="18" charset="0"/>
              </a:rPr>
              <a:t>Evgeny</a:t>
            </a:r>
            <a:r>
              <a:rPr lang="en-US" b="0" dirty="0" smtClean="0">
                <a:solidFill>
                  <a:prstClr val="black"/>
                </a:solidFill>
                <a:latin typeface="Calibri" panose="020F0502020204030204"/>
                <a:cs typeface="Times New Roman" pitchFamily="18" charset="0"/>
              </a:rPr>
              <a:t> </a:t>
            </a:r>
            <a:r>
              <a:rPr lang="en-US" b="0" dirty="0" err="1">
                <a:solidFill>
                  <a:prstClr val="black"/>
                </a:solidFill>
                <a:latin typeface="Calibri" panose="020F0502020204030204"/>
                <a:cs typeface="Times New Roman" pitchFamily="18" charset="0"/>
              </a:rPr>
              <a:t>Tishchenko</a:t>
            </a:r>
            <a:r>
              <a:rPr lang="en-US" b="0" dirty="0">
                <a:solidFill>
                  <a:prstClr val="black"/>
                </a:solidFill>
                <a:latin typeface="Calibri" panose="020F0502020204030204"/>
                <a:cs typeface="Times New Roman" pitchFamily="18" charset="0"/>
              </a:rPr>
              <a:t> </a:t>
            </a:r>
            <a:r>
              <a:rPr lang="en-US" b="0" dirty="0">
                <a:solidFill>
                  <a:srgbClr val="0070C0"/>
                </a:solidFill>
                <a:latin typeface="Calibri" panose="020F0502020204030204"/>
              </a:rPr>
              <a:t>● </a:t>
            </a:r>
            <a:r>
              <a:rPr lang="en-US" b="0" dirty="0" smtClean="0">
                <a:solidFill>
                  <a:prstClr val="black"/>
                </a:solidFill>
                <a:latin typeface="Calibri" panose="020F0502020204030204"/>
              </a:rPr>
              <a:t>Desi </a:t>
            </a:r>
            <a:r>
              <a:rPr lang="en-US" b="0" dirty="0" err="1" smtClean="0">
                <a:solidFill>
                  <a:prstClr val="black"/>
                </a:solidFill>
                <a:latin typeface="Calibri" panose="020F0502020204030204"/>
              </a:rPr>
              <a:t>Tsao</a:t>
            </a:r>
            <a:r>
              <a:rPr lang="en-US" b="0" dirty="0">
                <a:solidFill>
                  <a:prstClr val="black"/>
                </a:solidFill>
                <a:latin typeface="Calibri" panose="020F0502020204030204"/>
              </a:rPr>
              <a:t> </a:t>
            </a:r>
            <a:r>
              <a:rPr lang="en-US" b="0" dirty="0">
                <a:solidFill>
                  <a:srgbClr val="0070C0"/>
                </a:solidFill>
                <a:latin typeface="Calibri" panose="020F0502020204030204"/>
              </a:rPr>
              <a:t>● </a:t>
            </a:r>
            <a:r>
              <a:rPr lang="en-US" b="0" dirty="0" smtClean="0">
                <a:solidFill>
                  <a:prstClr val="black"/>
                </a:solidFill>
                <a:latin typeface="Calibri" panose="020F0502020204030204"/>
              </a:rPr>
              <a:t>Tobias Ulmer</a:t>
            </a:r>
            <a:r>
              <a:rPr lang="en-US" b="0" dirty="0" smtClean="0">
                <a:solidFill>
                  <a:srgbClr val="0070C0"/>
                </a:solidFill>
                <a:latin typeface="Calibri" panose="020F0502020204030204"/>
              </a:rPr>
              <a:t> </a:t>
            </a:r>
          </a:p>
          <a:p>
            <a:pPr algn="ctr" fontAlgn="auto">
              <a:spcBef>
                <a:spcPts val="0"/>
              </a:spcBef>
              <a:spcAft>
                <a:spcPts val="0"/>
              </a:spcAft>
            </a:pPr>
            <a:r>
              <a:rPr lang="en-US" b="0" dirty="0" err="1" smtClean="0">
                <a:solidFill>
                  <a:prstClr val="black"/>
                </a:solidFill>
                <a:latin typeface="Calibri" panose="020F0502020204030204"/>
              </a:rPr>
              <a:t>Gerteen</a:t>
            </a:r>
            <a:r>
              <a:rPr lang="en-US" b="0" dirty="0" smtClean="0">
                <a:solidFill>
                  <a:prstClr val="black"/>
                </a:solidFill>
                <a:latin typeface="Calibri" panose="020F0502020204030204"/>
              </a:rPr>
              <a:t> </a:t>
            </a:r>
            <a:r>
              <a:rPr lang="en-US" b="0" dirty="0" err="1">
                <a:solidFill>
                  <a:prstClr val="black"/>
                </a:solidFill>
                <a:latin typeface="Calibri" panose="020F0502020204030204"/>
              </a:rPr>
              <a:t>Vuister</a:t>
            </a:r>
            <a:r>
              <a:rPr lang="en-US" b="0" dirty="0">
                <a:solidFill>
                  <a:prstClr val="black"/>
                </a:solidFill>
                <a:latin typeface="Calibri" panose="020F0502020204030204"/>
              </a:rPr>
              <a:t> </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Greg Walker </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Gerard </a:t>
            </a:r>
            <a:r>
              <a:rPr lang="en-US" b="0" dirty="0" err="1" smtClean="0">
                <a:solidFill>
                  <a:prstClr val="black"/>
                </a:solidFill>
                <a:latin typeface="Calibri" panose="020F0502020204030204"/>
              </a:rPr>
              <a:t>Weatherby</a:t>
            </a:r>
            <a:r>
              <a:rPr lang="en-US" b="0" dirty="0" smtClean="0">
                <a:solidFill>
                  <a:prstClr val="black"/>
                </a:solidFill>
                <a:latin typeface="Calibri" panose="020F0502020204030204"/>
              </a:rPr>
              <a:t> </a:t>
            </a:r>
            <a:r>
              <a:rPr lang="en-US" b="0" dirty="0" smtClean="0">
                <a:solidFill>
                  <a:srgbClr val="0070C0"/>
                </a:solidFill>
                <a:latin typeface="Calibri" panose="020F0502020204030204"/>
              </a:rPr>
              <a:t>●</a:t>
            </a:r>
            <a:r>
              <a:rPr lang="en-US" b="0" dirty="0">
                <a:solidFill>
                  <a:srgbClr val="0070C0"/>
                </a:solidFill>
                <a:latin typeface="Calibri" panose="020F0502020204030204"/>
              </a:rPr>
              <a:t> </a:t>
            </a:r>
            <a:r>
              <a:rPr lang="en-US" b="0" dirty="0" smtClean="0">
                <a:solidFill>
                  <a:prstClr val="black"/>
                </a:solidFill>
                <a:latin typeface="Calibri" panose="020F0502020204030204"/>
              </a:rPr>
              <a:t>Justin Wu</a:t>
            </a:r>
            <a:r>
              <a:rPr lang="en-US" b="0" dirty="0">
                <a:solidFill>
                  <a:srgbClr val="0070C0"/>
                </a:solidFill>
                <a:latin typeface="Calibri" panose="020F0502020204030204"/>
              </a:rPr>
              <a:t> </a:t>
            </a:r>
          </a:p>
          <a:p>
            <a:pPr algn="ctr" fontAlgn="auto">
              <a:spcBef>
                <a:spcPts val="0"/>
              </a:spcBef>
              <a:spcAft>
                <a:spcPts val="0"/>
              </a:spcAft>
            </a:pPr>
            <a:r>
              <a:rPr lang="en-US" b="0" dirty="0" smtClean="0">
                <a:solidFill>
                  <a:prstClr val="black"/>
                </a:solidFill>
                <a:latin typeface="Calibri" panose="020F0502020204030204"/>
              </a:rPr>
              <a:t>Shen Yang </a:t>
            </a:r>
            <a:r>
              <a:rPr lang="en-US" b="0" dirty="0">
                <a:solidFill>
                  <a:srgbClr val="0070C0"/>
                </a:solidFill>
                <a:latin typeface="Calibri" panose="020F0502020204030204"/>
              </a:rPr>
              <a:t>● </a:t>
            </a:r>
            <a:r>
              <a:rPr lang="en-US" b="0" dirty="0" err="1" smtClean="0">
                <a:solidFill>
                  <a:prstClr val="black"/>
                </a:solidFill>
                <a:latin typeface="Calibri" panose="020F0502020204030204"/>
              </a:rPr>
              <a:t>Jinfa</a:t>
            </a:r>
            <a:r>
              <a:rPr lang="en-US" b="0" dirty="0" smtClean="0">
                <a:solidFill>
                  <a:prstClr val="black"/>
                </a:solidFill>
                <a:latin typeface="Calibri" panose="020F0502020204030204"/>
              </a:rPr>
              <a:t> </a:t>
            </a:r>
            <a:r>
              <a:rPr lang="en-US" b="0" dirty="0">
                <a:solidFill>
                  <a:prstClr val="black"/>
                </a:solidFill>
                <a:latin typeface="Calibri" panose="020F0502020204030204"/>
              </a:rPr>
              <a:t>Ying </a:t>
            </a:r>
            <a:r>
              <a:rPr lang="en-US" b="0" dirty="0" smtClean="0">
                <a:solidFill>
                  <a:srgbClr val="0070C0"/>
                </a:solidFill>
                <a:latin typeface="Calibri" panose="020F0502020204030204"/>
              </a:rPr>
              <a:t>● </a:t>
            </a:r>
            <a:r>
              <a:rPr lang="en-US" b="0" dirty="0" smtClean="0">
                <a:solidFill>
                  <a:prstClr val="black"/>
                </a:solidFill>
                <a:latin typeface="Calibri" panose="020F0502020204030204"/>
              </a:rPr>
              <a:t>Edward </a:t>
            </a:r>
            <a:r>
              <a:rPr lang="en-US" b="0" dirty="0" err="1" smtClean="0">
                <a:solidFill>
                  <a:prstClr val="black"/>
                </a:solidFill>
                <a:latin typeface="Calibri" panose="020F0502020204030204"/>
              </a:rPr>
              <a:t>Zartler</a:t>
            </a:r>
            <a:endParaRPr lang="en-US" b="0" dirty="0">
              <a:solidFill>
                <a:srgbClr val="0070C0"/>
              </a:solidFill>
              <a:latin typeface="Calibri" panose="020F0502020204030204"/>
            </a:endParaRPr>
          </a:p>
          <a:p>
            <a:pPr algn="ctr" fontAlgn="auto">
              <a:spcBef>
                <a:spcPts val="0"/>
              </a:spcBef>
              <a:spcAft>
                <a:spcPts val="0"/>
              </a:spcAft>
            </a:pPr>
            <a:r>
              <a:rPr lang="en-US" b="0" dirty="0" err="1" smtClean="0">
                <a:solidFill>
                  <a:prstClr val="black"/>
                </a:solidFill>
                <a:latin typeface="Calibri" panose="020F0502020204030204"/>
              </a:rPr>
              <a:t>Guang</a:t>
            </a:r>
            <a:r>
              <a:rPr lang="en-US" b="0" dirty="0" smtClean="0">
                <a:solidFill>
                  <a:prstClr val="black"/>
                </a:solidFill>
                <a:latin typeface="Calibri" panose="020F0502020204030204"/>
              </a:rPr>
              <a:t> Zhu </a:t>
            </a:r>
            <a:r>
              <a:rPr lang="en-US" b="0" dirty="0">
                <a:solidFill>
                  <a:srgbClr val="0070C0"/>
                </a:solidFill>
                <a:latin typeface="Calibri" panose="020F0502020204030204"/>
              </a:rPr>
              <a:t>● </a:t>
            </a:r>
            <a:r>
              <a:rPr lang="en-US" b="0" dirty="0" smtClean="0">
                <a:solidFill>
                  <a:prstClr val="black"/>
                </a:solidFill>
                <a:latin typeface="Calibri" panose="020F0502020204030204"/>
              </a:rPr>
              <a:t>Markus </a:t>
            </a:r>
            <a:r>
              <a:rPr lang="en-US" b="0" dirty="0" err="1">
                <a:solidFill>
                  <a:prstClr val="black"/>
                </a:solidFill>
                <a:latin typeface="Calibri" panose="020F0502020204030204"/>
              </a:rPr>
              <a:t>Zweckstetter</a:t>
            </a:r>
            <a:r>
              <a:rPr lang="en-US" b="0" dirty="0">
                <a:solidFill>
                  <a:prstClr val="black"/>
                </a:solidFill>
                <a:latin typeface="Calibri" panose="020F0502020204030204"/>
              </a:rPr>
              <a:t> </a:t>
            </a:r>
            <a:r>
              <a:rPr lang="en-US" b="0" dirty="0" smtClean="0">
                <a:solidFill>
                  <a:srgbClr val="0070C0"/>
                </a:solidFill>
                <a:latin typeface="Calibri" panose="020F0502020204030204"/>
              </a:rPr>
              <a:t> </a:t>
            </a:r>
            <a:endParaRPr lang="en-US" b="0" dirty="0">
              <a:solidFill>
                <a:prstClr val="black"/>
              </a:solidFill>
              <a:latin typeface="Calibri" panose="020F0502020204030204"/>
            </a:endParaRPr>
          </a:p>
        </p:txBody>
      </p:sp>
      <p:pic>
        <p:nvPicPr>
          <p:cNvPr id="22" name="Picture 31" descr="furanku_logosta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23" y="6265009"/>
            <a:ext cx="527193" cy="46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023639" y="4943947"/>
            <a:ext cx="1758063" cy="98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BGrid_Logo_High_Resolution_mick.ti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2952" y="6031664"/>
            <a:ext cx="1723696" cy="635618"/>
          </a:xfrm>
          <a:prstGeom prst="rect">
            <a:avLst/>
          </a:prstGeom>
        </p:spPr>
      </p:pic>
    </p:spTree>
    <p:extLst>
      <p:ext uri="{BB962C8B-B14F-4D97-AF65-F5344CB8AC3E}">
        <p14:creationId xmlns:p14="http://schemas.microsoft.com/office/powerpoint/2010/main" val="40964574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02" y="1766220"/>
            <a:ext cx="5238949" cy="2681991"/>
          </a:xfrm>
          <a:prstGeom prst="rect">
            <a:avLst/>
          </a:prstGeom>
        </p:spPr>
      </p:pic>
      <p:cxnSp>
        <p:nvCxnSpPr>
          <p:cNvPr id="4" name="Straight Arrow Connector 3"/>
          <p:cNvCxnSpPr>
            <a:endCxn id="8" idx="1"/>
          </p:cNvCxnSpPr>
          <p:nvPr/>
        </p:nvCxnSpPr>
        <p:spPr>
          <a:xfrm flipV="1">
            <a:off x="2743200" y="1875638"/>
            <a:ext cx="3455876" cy="224722"/>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13" idx="1"/>
          </p:cNvCxnSpPr>
          <p:nvPr/>
        </p:nvCxnSpPr>
        <p:spPr>
          <a:xfrm>
            <a:off x="3292588" y="3581400"/>
            <a:ext cx="2906488" cy="32487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99076" y="3321494"/>
            <a:ext cx="2792524" cy="1169551"/>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5"/>
            </a:pPr>
            <a:r>
              <a:rPr lang="en-US" sz="1400" b="0" dirty="0" smtClean="0">
                <a:solidFill>
                  <a:prstClr val="white"/>
                </a:solidFill>
              </a:rPr>
              <a:t>If an indirect dimension is gradient enhanced, set </a:t>
            </a:r>
            <a:r>
              <a:rPr lang="en-US" sz="1400" dirty="0" smtClean="0">
                <a:solidFill>
                  <a:srgbClr val="FFFF00"/>
                </a:solidFill>
                <a:latin typeface="Courier New" panose="02070309020205020404" pitchFamily="49" charset="0"/>
                <a:cs typeface="Courier New" panose="02070309020205020404" pitchFamily="49" charset="0"/>
              </a:rPr>
              <a:t>Acquisition Mode </a:t>
            </a:r>
            <a:r>
              <a:rPr lang="en-US" sz="1400" b="0" dirty="0" smtClean="0">
                <a:solidFill>
                  <a:prstClr val="white"/>
                </a:solidFill>
              </a:rPr>
              <a:t>to </a:t>
            </a:r>
            <a:r>
              <a:rPr lang="en-US" sz="1400" dirty="0" smtClean="0">
                <a:solidFill>
                  <a:srgbClr val="00FFFF"/>
                </a:solidFill>
                <a:latin typeface="Courier New" panose="02070309020205020404" pitchFamily="49" charset="0"/>
                <a:cs typeface="Courier New" panose="02070309020205020404" pitchFamily="49" charset="0"/>
              </a:rPr>
              <a:t>Echo-</a:t>
            </a:r>
            <a:r>
              <a:rPr lang="en-US" sz="1400" dirty="0" err="1" smtClean="0">
                <a:solidFill>
                  <a:srgbClr val="00FFFF"/>
                </a:solidFill>
                <a:latin typeface="Courier New" panose="02070309020205020404" pitchFamily="49" charset="0"/>
                <a:cs typeface="Courier New" panose="02070309020205020404" pitchFamily="49" charset="0"/>
              </a:rPr>
              <a:t>AntiEcho</a:t>
            </a:r>
            <a:r>
              <a:rPr lang="en-US" sz="1400" b="0" dirty="0" smtClean="0">
                <a:solidFill>
                  <a:prstClr val="white"/>
                </a:solidFill>
              </a:rPr>
              <a:t>. Set it to </a:t>
            </a:r>
            <a:r>
              <a:rPr lang="en-US" sz="1400" dirty="0" smtClean="0">
                <a:solidFill>
                  <a:srgbClr val="00FFFF"/>
                </a:solidFill>
                <a:latin typeface="Courier New" panose="02070309020205020404" pitchFamily="49" charset="0"/>
                <a:cs typeface="Courier New" panose="02070309020205020404" pitchFamily="49" charset="0"/>
              </a:rPr>
              <a:t>Complex</a:t>
            </a:r>
            <a:r>
              <a:rPr lang="en-US" sz="1400" b="0" dirty="0" smtClean="0">
                <a:solidFill>
                  <a:prstClr val="white"/>
                </a:solidFill>
              </a:rPr>
              <a:t> otherwise.</a:t>
            </a:r>
          </a:p>
        </p:txBody>
      </p:sp>
      <p:sp>
        <p:nvSpPr>
          <p:cNvPr id="14" name="TextBox 13"/>
          <p:cNvSpPr txBox="1"/>
          <p:nvPr/>
        </p:nvSpPr>
        <p:spPr>
          <a:xfrm>
            <a:off x="533400" y="19217"/>
            <a:ext cx="798096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800" b="0" i="1" kern="0" dirty="0" smtClean="0">
                <a:solidFill>
                  <a:srgbClr val="00FFFF"/>
                </a:solidFill>
              </a:rPr>
              <a:t>How to Convert Data in </a:t>
            </a:r>
            <a:r>
              <a:rPr lang="en-US" sz="2800" b="0" i="1" kern="0" dirty="0" err="1" smtClean="0">
                <a:solidFill>
                  <a:srgbClr val="00FFFF"/>
                </a:solidFill>
              </a:rPr>
              <a:t>NMRPipe</a:t>
            </a:r>
            <a:endParaRPr lang="en-US" sz="2800" b="0" kern="0" dirty="0" smtClean="0">
              <a:solidFill>
                <a:srgbClr val="00FFFF"/>
              </a:solidFill>
            </a:endParaRPr>
          </a:p>
        </p:txBody>
      </p:sp>
      <p:sp>
        <p:nvSpPr>
          <p:cNvPr id="8" name="TextBox 7"/>
          <p:cNvSpPr txBox="1"/>
          <p:nvPr/>
        </p:nvSpPr>
        <p:spPr>
          <a:xfrm>
            <a:off x="6199076" y="1614028"/>
            <a:ext cx="2792524" cy="523220"/>
          </a:xfrm>
          <a:prstGeom prst="rect">
            <a:avLst/>
          </a:prstGeom>
          <a:solidFill>
            <a:schemeClr val="tx1"/>
          </a:solidFill>
          <a:ln w="50800" cap="rnd">
            <a:solidFill>
              <a:srgbClr val="C00000"/>
            </a:solidFill>
          </a:ln>
        </p:spPr>
        <p:txBody>
          <a:bodyPr wrap="square" rtlCol="0">
            <a:spAutoFit/>
          </a:bodyPr>
          <a:lstStyle/>
          <a:p>
            <a:pPr marL="342900" indent="-342900" algn="just">
              <a:buFont typeface="+mj-lt"/>
              <a:buAutoNum type="arabicPeriod" startAt="2"/>
            </a:pPr>
            <a:r>
              <a:rPr lang="en-US" sz="1400" b="0" dirty="0" smtClean="0">
                <a:solidFill>
                  <a:prstClr val="white"/>
                </a:solidFill>
              </a:rPr>
              <a:t>Select the binary input, usually </a:t>
            </a:r>
            <a:r>
              <a:rPr lang="en-US" sz="1400" dirty="0" err="1" smtClean="0">
                <a:solidFill>
                  <a:srgbClr val="FFFF00"/>
                </a:solidFill>
                <a:latin typeface="Courier New" panose="02070309020205020404" pitchFamily="49" charset="0"/>
                <a:cs typeface="Courier New" panose="02070309020205020404" pitchFamily="49" charset="0"/>
              </a:rPr>
              <a:t>ser</a:t>
            </a:r>
            <a:r>
              <a:rPr lang="en-US" sz="1400" b="0" dirty="0" smtClean="0">
                <a:solidFill>
                  <a:prstClr val="white"/>
                </a:solidFill>
              </a:rPr>
              <a:t> or </a:t>
            </a:r>
            <a:r>
              <a:rPr lang="en-US" sz="1400" dirty="0" smtClean="0">
                <a:solidFill>
                  <a:srgbClr val="FFFF00"/>
                </a:solidFill>
                <a:latin typeface="Courier New" panose="02070309020205020404" pitchFamily="49" charset="0"/>
                <a:cs typeface="Courier New" panose="02070309020205020404" pitchFamily="49" charset="0"/>
              </a:rPr>
              <a:t>fid</a:t>
            </a:r>
            <a:r>
              <a:rPr lang="en-US" sz="1400" b="0" dirty="0" smtClean="0">
                <a:solidFill>
                  <a:prstClr val="white"/>
                </a:solidFill>
              </a:rPr>
              <a:t>.</a:t>
            </a:r>
            <a:endParaRPr lang="en-US" sz="1400" b="0" dirty="0">
              <a:solidFill>
                <a:prstClr val="white"/>
              </a:solidFill>
            </a:endParaRPr>
          </a:p>
        </p:txBody>
      </p:sp>
      <p:cxnSp>
        <p:nvCxnSpPr>
          <p:cNvPr id="9" name="Straight Arrow Connector 8"/>
          <p:cNvCxnSpPr>
            <a:endCxn id="39" idx="1"/>
          </p:cNvCxnSpPr>
          <p:nvPr/>
        </p:nvCxnSpPr>
        <p:spPr>
          <a:xfrm>
            <a:off x="4191000" y="2634586"/>
            <a:ext cx="2008076" cy="343456"/>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99076" y="2326812"/>
            <a:ext cx="2792524" cy="30777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3"/>
            </a:pPr>
            <a:r>
              <a:rPr lang="en-US" sz="1400" b="0" dirty="0" smtClean="0">
                <a:solidFill>
                  <a:prstClr val="white"/>
                </a:solidFill>
                <a:latin typeface="Arial" panose="020B0604020202020204" pitchFamily="34" charset="0"/>
                <a:cs typeface="Arial" panose="020B0604020202020204" pitchFamily="34" charset="0"/>
              </a:rPr>
              <a:t>Click</a:t>
            </a:r>
            <a:r>
              <a:rPr lang="en-US" sz="1400" dirty="0" smtClean="0">
                <a:solidFill>
                  <a:prstClr val="white"/>
                </a:solidFill>
                <a:latin typeface="Courier New" panose="02070309020205020404" pitchFamily="49" charset="0"/>
                <a:cs typeface="Courier New" panose="02070309020205020404" pitchFamily="49" charset="0"/>
              </a:rPr>
              <a:t> </a:t>
            </a:r>
            <a:r>
              <a:rPr lang="en-US" sz="1400" dirty="0" smtClean="0">
                <a:solidFill>
                  <a:srgbClr val="FFFF00"/>
                </a:solidFill>
                <a:latin typeface="Courier New" panose="02070309020205020404" pitchFamily="49" charset="0"/>
                <a:cs typeface="Courier New" panose="02070309020205020404" pitchFamily="49" charset="0"/>
              </a:rPr>
              <a:t>Read Parameters</a:t>
            </a:r>
            <a:r>
              <a:rPr lang="en-US" sz="1400" b="0" dirty="0" smtClean="0">
                <a:solidFill>
                  <a:prstClr val="white"/>
                </a:solidFill>
                <a:latin typeface="Arial" panose="020B0604020202020204" pitchFamily="34" charset="0"/>
                <a:cs typeface="Arial" panose="020B0604020202020204" pitchFamily="34" charset="0"/>
              </a:rPr>
              <a:t>.</a:t>
            </a:r>
            <a:endParaRPr lang="en-US" sz="1400" b="0" dirty="0">
              <a:solidFill>
                <a:prstClr val="white"/>
              </a:solidFill>
              <a:latin typeface="Arial" panose="020B0604020202020204" pitchFamily="34" charset="0"/>
              <a:cs typeface="Arial" panose="020B0604020202020204" pitchFamily="34" charset="0"/>
            </a:endParaRPr>
          </a:p>
        </p:txBody>
      </p:sp>
      <p:cxnSp>
        <p:nvCxnSpPr>
          <p:cNvPr id="11" name="Straight Arrow Connector 10"/>
          <p:cNvCxnSpPr>
            <a:endCxn id="10" idx="1"/>
          </p:cNvCxnSpPr>
          <p:nvPr/>
        </p:nvCxnSpPr>
        <p:spPr>
          <a:xfrm>
            <a:off x="3292588" y="3733800"/>
            <a:ext cx="2906488" cy="1423863"/>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99076" y="4680609"/>
            <a:ext cx="2792524" cy="95410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6"/>
            </a:pPr>
            <a:r>
              <a:rPr lang="en-US" sz="1400" b="0" dirty="0" smtClean="0">
                <a:solidFill>
                  <a:prstClr val="white"/>
                </a:solidFill>
              </a:rPr>
              <a:t>For indirect dimensions, adjust the </a:t>
            </a:r>
            <a:r>
              <a:rPr lang="en-US" sz="1400" dirty="0" smtClean="0">
                <a:solidFill>
                  <a:srgbClr val="FFFF00"/>
                </a:solidFill>
                <a:latin typeface="Courier New" panose="02070309020205020404" pitchFamily="49" charset="0"/>
                <a:cs typeface="Courier New" panose="02070309020205020404" pitchFamily="49" charset="0"/>
              </a:rPr>
              <a:t>Observe </a:t>
            </a:r>
            <a:r>
              <a:rPr lang="en-US" sz="1400" dirty="0" err="1" smtClean="0">
                <a:solidFill>
                  <a:srgbClr val="FFFF00"/>
                </a:solidFill>
                <a:latin typeface="Courier New" panose="02070309020205020404" pitchFamily="49" charset="0"/>
                <a:cs typeface="Courier New" panose="02070309020205020404" pitchFamily="49" charset="0"/>
              </a:rPr>
              <a:t>Freq</a:t>
            </a:r>
            <a:r>
              <a:rPr lang="en-US" sz="1400" dirty="0" smtClean="0">
                <a:solidFill>
                  <a:srgbClr val="FFFF00"/>
                </a:solidFill>
                <a:latin typeface="Courier New" panose="02070309020205020404" pitchFamily="49" charset="0"/>
                <a:cs typeface="Courier New" panose="02070309020205020404" pitchFamily="49" charset="0"/>
              </a:rPr>
              <a:t> MHz </a:t>
            </a:r>
            <a:r>
              <a:rPr lang="en-US" sz="1400" b="0" dirty="0" smtClean="0">
                <a:solidFill>
                  <a:prstClr val="white"/>
                </a:solidFill>
              </a:rPr>
              <a:t>from the menu if needed.</a:t>
            </a:r>
            <a:endParaRPr lang="en-US" sz="1400" b="0" dirty="0">
              <a:solidFill>
                <a:prstClr val="white"/>
              </a:solidFill>
            </a:endParaRPr>
          </a:p>
        </p:txBody>
      </p:sp>
      <p:sp>
        <p:nvSpPr>
          <p:cNvPr id="3" name="TextBox 2"/>
          <p:cNvSpPr txBox="1"/>
          <p:nvPr/>
        </p:nvSpPr>
        <p:spPr>
          <a:xfrm>
            <a:off x="327766" y="839851"/>
            <a:ext cx="4625234" cy="707886"/>
          </a:xfrm>
          <a:prstGeom prst="rect">
            <a:avLst/>
          </a:prstGeom>
          <a:noFill/>
          <a:ln>
            <a:solidFill>
              <a:schemeClr val="bg1">
                <a:lumMod val="65000"/>
              </a:schemeClr>
            </a:solidFill>
          </a:ln>
          <a:effectLst/>
        </p:spPr>
        <p:txBody>
          <a:bodyPr wrap="square" rtlCol="0">
            <a:spAutoFit/>
          </a:bodyPr>
          <a:lstStyle/>
          <a:p>
            <a:r>
              <a:rPr lang="en-US" dirty="0" smtClean="0">
                <a:solidFill>
                  <a:prstClr val="white"/>
                </a:solidFill>
                <a:latin typeface="Courier New" panose="02070309020205020404" pitchFamily="49" charset="0"/>
                <a:cs typeface="Courier New" panose="02070309020205020404" pitchFamily="49" charset="0"/>
              </a:rPr>
              <a:t>cd </a:t>
            </a:r>
            <a:r>
              <a:rPr lang="en-US" dirty="0" err="1" smtClean="0">
                <a:solidFill>
                  <a:prstClr val="white"/>
                </a:solidFill>
                <a:latin typeface="Courier New" panose="02070309020205020404" pitchFamily="49" charset="0"/>
                <a:cs typeface="Courier New" panose="02070309020205020404" pitchFamily="49" charset="0"/>
              </a:rPr>
              <a:t>pipe_class</a:t>
            </a:r>
            <a:r>
              <a:rPr lang="en-US" dirty="0" smtClean="0">
                <a:solidFill>
                  <a:prstClr val="white"/>
                </a:solidFill>
                <a:latin typeface="Courier New" panose="02070309020205020404" pitchFamily="49" charset="0"/>
                <a:cs typeface="Courier New" panose="02070309020205020404" pitchFamily="49" charset="0"/>
              </a:rPr>
              <a:t>/</a:t>
            </a:r>
            <a:r>
              <a:rPr lang="en-US" dirty="0" err="1" smtClean="0">
                <a:solidFill>
                  <a:prstClr val="white"/>
                </a:solidFill>
                <a:latin typeface="Courier New" panose="02070309020205020404" pitchFamily="49" charset="0"/>
                <a:cs typeface="Courier New" panose="02070309020205020404" pitchFamily="49" charset="0"/>
              </a:rPr>
              <a:t>cbcaconh</a:t>
            </a:r>
            <a:endParaRPr lang="en-US" dirty="0" smtClean="0">
              <a:solidFill>
                <a:prstClr val="white"/>
              </a:solidFill>
              <a:latin typeface="Courier New" panose="02070309020205020404" pitchFamily="49" charset="0"/>
              <a:cs typeface="Courier New" panose="02070309020205020404" pitchFamily="49" charset="0"/>
            </a:endParaRPr>
          </a:p>
          <a:p>
            <a:r>
              <a:rPr lang="en-US" dirty="0" err="1" smtClean="0">
                <a:solidFill>
                  <a:prstClr val="white"/>
                </a:solidFill>
                <a:latin typeface="Courier New" panose="02070309020205020404" pitchFamily="49" charset="0"/>
                <a:cs typeface="Courier New" panose="02070309020205020404" pitchFamily="49" charset="0"/>
              </a:rPr>
              <a:t>bruker</a:t>
            </a:r>
            <a:endParaRPr lang="en-US" dirty="0">
              <a:solidFill>
                <a:prstClr val="white"/>
              </a:solidFill>
              <a:latin typeface="Courier New" panose="02070309020205020404" pitchFamily="49" charset="0"/>
              <a:cs typeface="Courier New" panose="02070309020205020404" pitchFamily="49" charset="0"/>
            </a:endParaRPr>
          </a:p>
        </p:txBody>
      </p:sp>
      <p:sp>
        <p:nvSpPr>
          <p:cNvPr id="15" name="TextBox 14"/>
          <p:cNvSpPr txBox="1"/>
          <p:nvPr/>
        </p:nvSpPr>
        <p:spPr>
          <a:xfrm>
            <a:off x="6199076" y="685800"/>
            <a:ext cx="2792524" cy="738664"/>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a:pPr>
            <a:r>
              <a:rPr lang="en-US" sz="1400" b="0" dirty="0" smtClean="0">
                <a:solidFill>
                  <a:prstClr val="white"/>
                </a:solidFill>
              </a:rPr>
              <a:t>In a terminal window, </a:t>
            </a:r>
            <a:r>
              <a:rPr lang="en-US" sz="1400" dirty="0" smtClean="0">
                <a:solidFill>
                  <a:srgbClr val="FFFF00"/>
                </a:solidFill>
                <a:latin typeface="Courier New" panose="02070309020205020404" pitchFamily="49" charset="0"/>
                <a:cs typeface="Courier New" panose="02070309020205020404" pitchFamily="49" charset="0"/>
              </a:rPr>
              <a:t>cd</a:t>
            </a:r>
            <a:r>
              <a:rPr lang="en-US" sz="1400" b="0" dirty="0" smtClean="0">
                <a:solidFill>
                  <a:prstClr val="white"/>
                </a:solidFill>
              </a:rPr>
              <a:t> to the data directory and type </a:t>
            </a:r>
            <a:r>
              <a:rPr lang="en-US" sz="1400" dirty="0" err="1" smtClean="0">
                <a:solidFill>
                  <a:srgbClr val="FFFF00"/>
                </a:solidFill>
                <a:latin typeface="Courier New" panose="02070309020205020404" pitchFamily="49" charset="0"/>
                <a:cs typeface="Courier New" panose="02070309020205020404" pitchFamily="49" charset="0"/>
              </a:rPr>
              <a:t>bruker</a:t>
            </a:r>
            <a:r>
              <a:rPr lang="en-US" sz="1400" b="0" dirty="0">
                <a:solidFill>
                  <a:prstClr val="white"/>
                </a:solidFill>
              </a:rPr>
              <a:t> </a:t>
            </a:r>
            <a:r>
              <a:rPr lang="en-US" sz="1400" b="0" dirty="0" smtClean="0">
                <a:solidFill>
                  <a:prstClr val="white"/>
                </a:solidFill>
              </a:rPr>
              <a:t>or </a:t>
            </a:r>
            <a:r>
              <a:rPr lang="en-US" sz="1400" dirty="0" err="1" smtClean="0">
                <a:solidFill>
                  <a:srgbClr val="FFFF00"/>
                </a:solidFill>
                <a:latin typeface="Courier New" panose="02070309020205020404" pitchFamily="49" charset="0"/>
                <a:cs typeface="Courier New" panose="02070309020205020404" pitchFamily="49" charset="0"/>
              </a:rPr>
              <a:t>varian</a:t>
            </a:r>
            <a:r>
              <a:rPr lang="en-US" sz="1400" b="0" dirty="0" smtClean="0">
                <a:solidFill>
                  <a:prstClr val="white"/>
                </a:solidFill>
              </a:rPr>
              <a:t>.</a:t>
            </a:r>
            <a:endParaRPr lang="en-US" sz="1400" b="0" dirty="0">
              <a:solidFill>
                <a:prstClr val="white"/>
              </a:solidFill>
            </a:endParaRPr>
          </a:p>
        </p:txBody>
      </p:sp>
      <p:cxnSp>
        <p:nvCxnSpPr>
          <p:cNvPr id="16" name="Straight Arrow Connector 15"/>
          <p:cNvCxnSpPr>
            <a:endCxn id="15" idx="1"/>
          </p:cNvCxnSpPr>
          <p:nvPr/>
        </p:nvCxnSpPr>
        <p:spPr>
          <a:xfrm flipV="1">
            <a:off x="5029200" y="1055132"/>
            <a:ext cx="1169876" cy="50476"/>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99076" y="5824280"/>
            <a:ext cx="2792524" cy="30777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7"/>
            </a:pPr>
            <a:r>
              <a:rPr lang="en-US" sz="1400" b="0" dirty="0" smtClean="0">
                <a:solidFill>
                  <a:prstClr val="white"/>
                </a:solidFill>
                <a:latin typeface="Arial" panose="020B0604020202020204" pitchFamily="34" charset="0"/>
                <a:cs typeface="Arial" panose="020B0604020202020204" pitchFamily="34" charset="0"/>
              </a:rPr>
              <a:t>Click</a:t>
            </a:r>
            <a:r>
              <a:rPr lang="en-US" sz="1400" dirty="0" smtClean="0">
                <a:solidFill>
                  <a:prstClr val="white"/>
                </a:solidFill>
                <a:latin typeface="Courier New" panose="02070309020205020404" pitchFamily="49" charset="0"/>
                <a:cs typeface="Courier New" panose="02070309020205020404" pitchFamily="49" charset="0"/>
              </a:rPr>
              <a:t> </a:t>
            </a:r>
            <a:r>
              <a:rPr lang="en-US" sz="1400" dirty="0" smtClean="0">
                <a:solidFill>
                  <a:srgbClr val="FFFF00"/>
                </a:solidFill>
                <a:latin typeface="Courier New" panose="02070309020205020404" pitchFamily="49" charset="0"/>
                <a:cs typeface="Courier New" panose="02070309020205020404" pitchFamily="49" charset="0"/>
              </a:rPr>
              <a:t>Save Script</a:t>
            </a:r>
            <a:r>
              <a:rPr lang="en-US" sz="1400" b="0" dirty="0" smtClean="0">
                <a:solidFill>
                  <a:prstClr val="white"/>
                </a:solidFill>
                <a:latin typeface="Arial" panose="020B0604020202020204" pitchFamily="34" charset="0"/>
                <a:cs typeface="Arial" panose="020B0604020202020204" pitchFamily="34" charset="0"/>
              </a:rPr>
              <a:t>.</a:t>
            </a:r>
            <a:endParaRPr lang="en-US" sz="1400" b="0" dirty="0">
              <a:solidFill>
                <a:prstClr val="white"/>
              </a:solidFill>
              <a:latin typeface="Arial" panose="020B0604020202020204" pitchFamily="34" charset="0"/>
              <a:cs typeface="Arial" panose="020B0604020202020204" pitchFamily="34" charset="0"/>
            </a:endParaRPr>
          </a:p>
        </p:txBody>
      </p:sp>
      <p:sp>
        <p:nvSpPr>
          <p:cNvPr id="28" name="TextBox 27"/>
          <p:cNvSpPr txBox="1"/>
          <p:nvPr/>
        </p:nvSpPr>
        <p:spPr>
          <a:xfrm>
            <a:off x="6199076" y="6321623"/>
            <a:ext cx="2792524" cy="30777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8"/>
            </a:pPr>
            <a:r>
              <a:rPr lang="en-US" sz="1400" b="0" dirty="0" smtClean="0">
                <a:solidFill>
                  <a:prstClr val="white"/>
                </a:solidFill>
                <a:latin typeface="Arial" panose="020B0604020202020204" pitchFamily="34" charset="0"/>
                <a:cs typeface="Arial" panose="020B0604020202020204" pitchFamily="34" charset="0"/>
              </a:rPr>
              <a:t>Click</a:t>
            </a:r>
            <a:r>
              <a:rPr lang="en-US" sz="1400" dirty="0" smtClean="0">
                <a:solidFill>
                  <a:prstClr val="white"/>
                </a:solidFill>
                <a:latin typeface="Courier New" panose="02070309020205020404" pitchFamily="49" charset="0"/>
                <a:cs typeface="Courier New" panose="02070309020205020404" pitchFamily="49" charset="0"/>
              </a:rPr>
              <a:t> </a:t>
            </a:r>
            <a:r>
              <a:rPr lang="en-US" sz="1400" dirty="0" smtClean="0">
                <a:solidFill>
                  <a:srgbClr val="FFFF00"/>
                </a:solidFill>
                <a:latin typeface="Courier New" panose="02070309020205020404" pitchFamily="49" charset="0"/>
                <a:cs typeface="Courier New" panose="02070309020205020404" pitchFamily="49" charset="0"/>
              </a:rPr>
              <a:t>Execute Script</a:t>
            </a:r>
            <a:r>
              <a:rPr lang="en-US" sz="1400" b="0" dirty="0" smtClean="0">
                <a:solidFill>
                  <a:prstClr val="white"/>
                </a:solidFill>
                <a:latin typeface="Arial" panose="020B0604020202020204" pitchFamily="34" charset="0"/>
                <a:cs typeface="Arial" panose="020B0604020202020204" pitchFamily="34" charset="0"/>
              </a:rPr>
              <a:t>.</a:t>
            </a:r>
            <a:endParaRPr lang="en-US" sz="1400" b="0" dirty="0">
              <a:solidFill>
                <a:prstClr val="white"/>
              </a:solidFill>
              <a:latin typeface="Arial" panose="020B0604020202020204" pitchFamily="34" charset="0"/>
              <a:cs typeface="Arial" panose="020B0604020202020204" pitchFamily="34" charset="0"/>
            </a:endParaRPr>
          </a:p>
        </p:txBody>
      </p:sp>
      <p:sp>
        <p:nvSpPr>
          <p:cNvPr id="39" name="TextBox 38"/>
          <p:cNvSpPr txBox="1"/>
          <p:nvPr/>
        </p:nvSpPr>
        <p:spPr>
          <a:xfrm>
            <a:off x="6199076" y="2824153"/>
            <a:ext cx="2792524" cy="30777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4"/>
            </a:pPr>
            <a:r>
              <a:rPr lang="en-US" sz="1400" b="0" dirty="0" smtClean="0">
                <a:solidFill>
                  <a:prstClr val="white"/>
                </a:solidFill>
              </a:rPr>
              <a:t>Check the </a:t>
            </a:r>
            <a:r>
              <a:rPr lang="en-US" sz="1400" dirty="0" smtClean="0">
                <a:solidFill>
                  <a:srgbClr val="FFFF00"/>
                </a:solidFill>
                <a:latin typeface="Courier New" panose="02070309020205020404" pitchFamily="49" charset="0"/>
                <a:cs typeface="Courier New" panose="02070309020205020404" pitchFamily="49" charset="0"/>
              </a:rPr>
              <a:t>Temperature</a:t>
            </a:r>
            <a:r>
              <a:rPr lang="en-US" sz="1400" b="0" dirty="0" smtClean="0">
                <a:solidFill>
                  <a:prstClr val="white"/>
                </a:solidFill>
              </a:rPr>
              <a:t>.</a:t>
            </a:r>
          </a:p>
        </p:txBody>
      </p:sp>
      <p:sp>
        <p:nvSpPr>
          <p:cNvPr id="49" name="TextBox 48"/>
          <p:cNvSpPr txBox="1"/>
          <p:nvPr/>
        </p:nvSpPr>
        <p:spPr>
          <a:xfrm>
            <a:off x="183502" y="4781996"/>
            <a:ext cx="5238949" cy="1923604"/>
          </a:xfrm>
          <a:prstGeom prst="rect">
            <a:avLst/>
          </a:prstGeom>
          <a:noFill/>
        </p:spPr>
        <p:txBody>
          <a:bodyPr wrap="square" rtlCol="0">
            <a:spAutoFit/>
          </a:bodyPr>
          <a:lstStyle/>
          <a:p>
            <a:pPr algn="just"/>
            <a:r>
              <a:rPr lang="en-US" sz="1400" b="0" i="1" dirty="0" smtClean="0">
                <a:solidFill>
                  <a:prstClr val="white">
                    <a:lumMod val="75000"/>
                  </a:prstClr>
                </a:solidFill>
              </a:rPr>
              <a:t>The conversion step creates </a:t>
            </a:r>
            <a:r>
              <a:rPr lang="en-US" sz="1400" b="0" i="1" dirty="0" err="1" smtClean="0">
                <a:solidFill>
                  <a:prstClr val="white">
                    <a:lumMod val="75000"/>
                  </a:prstClr>
                </a:solidFill>
              </a:rPr>
              <a:t>NMRPipe</a:t>
            </a:r>
            <a:r>
              <a:rPr lang="en-US" sz="1400" b="0" i="1" dirty="0" smtClean="0">
                <a:solidFill>
                  <a:prstClr val="white">
                    <a:lumMod val="75000"/>
                  </a:prstClr>
                </a:solidFill>
              </a:rPr>
              <a:t>-format time-domain data from a given spectrometer format. During conversion, ppm calibration information for all dimensions is established too.</a:t>
            </a:r>
          </a:p>
          <a:p>
            <a:pPr algn="just"/>
            <a:r>
              <a:rPr lang="en-US" sz="1400" b="0" i="1" dirty="0" smtClean="0">
                <a:solidFill>
                  <a:prstClr val="white">
                    <a:lumMod val="75000"/>
                  </a:prstClr>
                </a:solidFill>
              </a:rPr>
              <a:t>The </a:t>
            </a:r>
            <a:r>
              <a:rPr lang="en-US" sz="1400" b="0" i="1" dirty="0" err="1" smtClean="0">
                <a:solidFill>
                  <a:prstClr val="white">
                    <a:lumMod val="75000"/>
                  </a:prstClr>
                </a:solidFill>
              </a:rPr>
              <a:t>NMRPipe</a:t>
            </a:r>
            <a:r>
              <a:rPr lang="en-US" sz="1400" b="0" i="1" dirty="0" smtClean="0">
                <a:solidFill>
                  <a:prstClr val="white">
                    <a:lumMod val="75000"/>
                  </a:prstClr>
                </a:solidFill>
              </a:rPr>
              <a:t> conversion tools make a best guess about parameters, and the results have to be adjusted by hand. In particular, you’ll have to know which dimension of the experiment corresponds to which channel of the spectrometer (1H, 13C, 15N). </a:t>
            </a:r>
            <a:endParaRPr lang="en-US" sz="1400" b="0" i="1" dirty="0">
              <a:solidFill>
                <a:prstClr val="white">
                  <a:lumMod val="75000"/>
                </a:prstClr>
              </a:solidFill>
            </a:endParaRPr>
          </a:p>
        </p:txBody>
      </p:sp>
    </p:spTree>
    <p:extLst>
      <p:ext uri="{BB962C8B-B14F-4D97-AF65-F5344CB8AC3E}">
        <p14:creationId xmlns:p14="http://schemas.microsoft.com/office/powerpoint/2010/main" val="27720330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32" y="759187"/>
            <a:ext cx="5196357" cy="2681991"/>
          </a:xfrm>
          <a:prstGeom prst="rect">
            <a:avLst/>
          </a:prstGeom>
        </p:spPr>
      </p:pic>
      <p:cxnSp>
        <p:nvCxnSpPr>
          <p:cNvPr id="6" name="Straight Arrow Connector 5"/>
          <p:cNvCxnSpPr>
            <a:endCxn id="13" idx="1"/>
          </p:cNvCxnSpPr>
          <p:nvPr/>
        </p:nvCxnSpPr>
        <p:spPr>
          <a:xfrm>
            <a:off x="2286000" y="2960564"/>
            <a:ext cx="3657600" cy="1690461"/>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43600" y="4281693"/>
            <a:ext cx="2971799" cy="738664"/>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4"/>
            </a:pPr>
            <a:r>
              <a:rPr lang="en-US" sz="1400" b="0" dirty="0" smtClean="0">
                <a:solidFill>
                  <a:prstClr val="white"/>
                </a:solidFill>
              </a:rPr>
              <a:t>Set the </a:t>
            </a:r>
            <a:r>
              <a:rPr lang="en-US" sz="1400" dirty="0">
                <a:solidFill>
                  <a:srgbClr val="FFFF00"/>
                </a:solidFill>
                <a:latin typeface="Courier New" panose="02070309020205020404" pitchFamily="49" charset="0"/>
                <a:cs typeface="Courier New" panose="02070309020205020404" pitchFamily="49" charset="0"/>
              </a:rPr>
              <a:t>Center Position</a:t>
            </a:r>
            <a:r>
              <a:rPr lang="en-US" sz="1400" b="0" dirty="0">
                <a:solidFill>
                  <a:prstClr val="white"/>
                </a:solidFill>
              </a:rPr>
              <a:t> for the X-Axis </a:t>
            </a:r>
            <a:r>
              <a:rPr lang="en-US" sz="1400" b="0" dirty="0" smtClean="0">
                <a:solidFill>
                  <a:prstClr val="white"/>
                </a:solidFill>
              </a:rPr>
              <a:t>back to </a:t>
            </a:r>
            <a:r>
              <a:rPr lang="en-US" sz="1400" dirty="0" smtClean="0">
                <a:solidFill>
                  <a:srgbClr val="00FFFF"/>
                </a:solidFill>
                <a:latin typeface="Courier New" panose="02070309020205020404" pitchFamily="49" charset="0"/>
                <a:cs typeface="Courier New" panose="02070309020205020404" pitchFamily="49" charset="0"/>
              </a:rPr>
              <a:t>H2O</a:t>
            </a:r>
            <a:r>
              <a:rPr lang="en-US" sz="1400" b="0" dirty="0" smtClean="0">
                <a:solidFill>
                  <a:prstClr val="white"/>
                </a:solidFill>
              </a:rPr>
              <a:t> using the menu.</a:t>
            </a:r>
            <a:endParaRPr lang="en-US" sz="1400" b="0" dirty="0">
              <a:solidFill>
                <a:prstClr val="white"/>
              </a:solidFill>
            </a:endParaRPr>
          </a:p>
        </p:txBody>
      </p:sp>
      <p:sp>
        <p:nvSpPr>
          <p:cNvPr id="14" name="TextBox 13"/>
          <p:cNvSpPr txBox="1"/>
          <p:nvPr/>
        </p:nvSpPr>
        <p:spPr>
          <a:xfrm>
            <a:off x="0" y="19217"/>
            <a:ext cx="9144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FFFF"/>
                </a:solidFill>
              </a:rPr>
              <a:t>Chemical Shift Calibration According to H2O and Temperature</a:t>
            </a:r>
            <a:endParaRPr lang="en-US" sz="2400" b="0" kern="0" dirty="0" smtClean="0">
              <a:solidFill>
                <a:srgbClr val="00FFFF"/>
              </a:solidFill>
            </a:endParaRPr>
          </a:p>
        </p:txBody>
      </p:sp>
      <p:cxnSp>
        <p:nvCxnSpPr>
          <p:cNvPr id="9" name="Straight Arrow Connector 8"/>
          <p:cNvCxnSpPr>
            <a:endCxn id="39" idx="1"/>
          </p:cNvCxnSpPr>
          <p:nvPr/>
        </p:nvCxnSpPr>
        <p:spPr>
          <a:xfrm>
            <a:off x="4343400" y="1657055"/>
            <a:ext cx="1600200" cy="1908777"/>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43600" y="1895863"/>
            <a:ext cx="2971800" cy="95410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2"/>
            </a:pPr>
            <a:r>
              <a:rPr lang="en-US" sz="1400" b="0" dirty="0" smtClean="0">
                <a:solidFill>
                  <a:prstClr val="white"/>
                </a:solidFill>
                <a:latin typeface="Arial" panose="020B0604020202020204" pitchFamily="34" charset="0"/>
                <a:cs typeface="Arial" panose="020B0604020202020204" pitchFamily="34" charset="0"/>
              </a:rPr>
              <a:t>Click</a:t>
            </a:r>
            <a:r>
              <a:rPr lang="en-US" sz="1400" dirty="0">
                <a:solidFill>
                  <a:prstClr val="white"/>
                </a:solidFill>
                <a:latin typeface="Courier New" panose="02070309020205020404" pitchFamily="49" charset="0"/>
                <a:cs typeface="Courier New" panose="02070309020205020404" pitchFamily="49" charset="0"/>
              </a:rPr>
              <a:t> </a:t>
            </a:r>
            <a:r>
              <a:rPr lang="en-US" sz="1400" dirty="0" smtClean="0">
                <a:solidFill>
                  <a:srgbClr val="FFFF00"/>
                </a:solidFill>
                <a:latin typeface="Courier New" panose="02070309020205020404" pitchFamily="49" charset="0"/>
                <a:cs typeface="Courier New" panose="02070309020205020404" pitchFamily="49" charset="0"/>
              </a:rPr>
              <a:t>Read Parameters</a:t>
            </a:r>
            <a:r>
              <a:rPr lang="en-US" sz="1400" b="0" dirty="0" smtClean="0">
                <a:solidFill>
                  <a:prstClr val="white"/>
                </a:solidFill>
                <a:latin typeface="Arial" panose="020B0604020202020204" pitchFamily="34" charset="0"/>
                <a:cs typeface="Arial" panose="020B0604020202020204" pitchFamily="34" charset="0"/>
              </a:rPr>
              <a:t>.</a:t>
            </a:r>
            <a:r>
              <a:rPr lang="en-US" sz="1400" dirty="0" smtClean="0">
                <a:solidFill>
                  <a:prstClr val="white"/>
                </a:solidFill>
                <a:latin typeface="Arial" panose="020B0604020202020204" pitchFamily="34" charset="0"/>
                <a:cs typeface="Arial" panose="020B0604020202020204" pitchFamily="34" charset="0"/>
              </a:rPr>
              <a:t> </a:t>
            </a:r>
            <a:r>
              <a:rPr lang="en-US" sz="1400" b="0" dirty="0" smtClean="0">
                <a:solidFill>
                  <a:prstClr val="white"/>
                </a:solidFill>
                <a:latin typeface="Arial" panose="020B0604020202020204" pitchFamily="34" charset="0"/>
                <a:cs typeface="Arial" panose="020B0604020202020204" pitchFamily="34" charset="0"/>
              </a:rPr>
              <a:t> This will update </a:t>
            </a:r>
            <a:r>
              <a:rPr lang="en-US" sz="1400" dirty="0" smtClean="0">
                <a:solidFill>
                  <a:srgbClr val="FFFF00"/>
                </a:solidFill>
                <a:latin typeface="Courier New" panose="02070309020205020404" pitchFamily="49" charset="0"/>
                <a:cs typeface="Courier New" panose="02070309020205020404" pitchFamily="49" charset="0"/>
              </a:rPr>
              <a:t>Temperature </a:t>
            </a:r>
            <a:r>
              <a:rPr lang="en-US" sz="1400" b="0" dirty="0" smtClean="0">
                <a:solidFill>
                  <a:prstClr val="white"/>
                </a:solidFill>
                <a:latin typeface="Arial" panose="020B0604020202020204" pitchFamily="34" charset="0"/>
                <a:cs typeface="Arial" panose="020B0604020202020204" pitchFamily="34" charset="0"/>
              </a:rPr>
              <a:t>and  </a:t>
            </a:r>
            <a:r>
              <a:rPr lang="en-US" sz="1400" dirty="0">
                <a:solidFill>
                  <a:srgbClr val="FFFF00"/>
                </a:solidFill>
                <a:latin typeface="Courier New" panose="02070309020205020404" pitchFamily="49" charset="0"/>
                <a:cs typeface="Courier New" panose="02070309020205020404" pitchFamily="49" charset="0"/>
              </a:rPr>
              <a:t>Center Position</a:t>
            </a:r>
            <a:r>
              <a:rPr lang="en-US" sz="1400" b="0" dirty="0">
                <a:solidFill>
                  <a:prstClr val="white"/>
                </a:solidFill>
              </a:rPr>
              <a:t> </a:t>
            </a:r>
            <a:r>
              <a:rPr lang="en-US" sz="1400" b="0" dirty="0" smtClean="0">
                <a:solidFill>
                  <a:prstClr val="white"/>
                </a:solidFill>
                <a:latin typeface="Arial" panose="020B0604020202020204" pitchFamily="34" charset="0"/>
                <a:cs typeface="Arial" panose="020B0604020202020204" pitchFamily="34" charset="0"/>
              </a:rPr>
              <a:t>values. </a:t>
            </a:r>
            <a:endParaRPr lang="en-US" sz="1400" dirty="0">
              <a:solidFill>
                <a:srgbClr val="FFFF00"/>
              </a:solidFill>
              <a:latin typeface="Courier New" panose="02070309020205020404" pitchFamily="49" charset="0"/>
              <a:cs typeface="Courier New" panose="02070309020205020404" pitchFamily="49" charset="0"/>
            </a:endParaRPr>
          </a:p>
        </p:txBody>
      </p:sp>
      <p:sp>
        <p:nvSpPr>
          <p:cNvPr id="15" name="TextBox 14"/>
          <p:cNvSpPr txBox="1"/>
          <p:nvPr/>
        </p:nvSpPr>
        <p:spPr>
          <a:xfrm>
            <a:off x="5947148" y="702948"/>
            <a:ext cx="2968251" cy="95410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a:pPr>
            <a:r>
              <a:rPr lang="en-US" sz="1400" b="0" dirty="0" smtClean="0">
                <a:solidFill>
                  <a:prstClr val="white"/>
                </a:solidFill>
              </a:rPr>
              <a:t>When the interface starts, </a:t>
            </a:r>
            <a:r>
              <a:rPr lang="en-US" sz="1400" dirty="0" smtClean="0">
                <a:solidFill>
                  <a:srgbClr val="FFFF00"/>
                </a:solidFill>
                <a:latin typeface="Courier New" panose="02070309020205020404" pitchFamily="49" charset="0"/>
                <a:cs typeface="Courier New" panose="02070309020205020404" pitchFamily="49" charset="0"/>
              </a:rPr>
              <a:t>Temperature</a:t>
            </a:r>
            <a:r>
              <a:rPr lang="en-US" sz="1400" b="0" dirty="0" smtClean="0">
                <a:solidFill>
                  <a:prstClr val="white"/>
                </a:solidFill>
              </a:rPr>
              <a:t> is set to </a:t>
            </a:r>
            <a:r>
              <a:rPr lang="en-US" sz="1400" dirty="0" smtClean="0">
                <a:solidFill>
                  <a:srgbClr val="00FFFF"/>
                </a:solidFill>
                <a:latin typeface="Courier New" panose="02070309020205020404" pitchFamily="49" charset="0"/>
                <a:cs typeface="Courier New" panose="02070309020205020404" pitchFamily="49" charset="0"/>
              </a:rPr>
              <a:t>From File</a:t>
            </a:r>
            <a:r>
              <a:rPr lang="en-US" sz="1400" b="0" dirty="0" smtClean="0">
                <a:solidFill>
                  <a:srgbClr val="00FFFF"/>
                </a:solidFill>
              </a:rPr>
              <a:t> </a:t>
            </a:r>
            <a:r>
              <a:rPr lang="en-US" sz="1400" b="0" dirty="0" smtClean="0">
                <a:solidFill>
                  <a:prstClr val="white"/>
                </a:solidFill>
              </a:rPr>
              <a:t>and </a:t>
            </a:r>
            <a:r>
              <a:rPr lang="en-US" sz="1400" dirty="0" smtClean="0">
                <a:solidFill>
                  <a:srgbClr val="FFFF00"/>
                </a:solidFill>
                <a:latin typeface="Courier New" panose="02070309020205020404" pitchFamily="49" charset="0"/>
                <a:cs typeface="Courier New" panose="02070309020205020404" pitchFamily="49" charset="0"/>
              </a:rPr>
              <a:t>Center Position</a:t>
            </a:r>
            <a:r>
              <a:rPr lang="en-US" sz="1400" b="0" dirty="0" smtClean="0">
                <a:solidFill>
                  <a:prstClr val="white"/>
                </a:solidFill>
              </a:rPr>
              <a:t> for the X-Axis is set to </a:t>
            </a:r>
            <a:r>
              <a:rPr lang="en-US" sz="1400" dirty="0" smtClean="0">
                <a:solidFill>
                  <a:srgbClr val="00FFFF"/>
                </a:solidFill>
                <a:latin typeface="Courier New" panose="02070309020205020404" pitchFamily="49" charset="0"/>
                <a:cs typeface="Courier New" panose="02070309020205020404" pitchFamily="49" charset="0"/>
              </a:rPr>
              <a:t>H2O</a:t>
            </a:r>
            <a:r>
              <a:rPr lang="en-US" sz="1400" b="0" dirty="0" smtClean="0">
                <a:solidFill>
                  <a:prstClr val="white"/>
                </a:solidFill>
              </a:rPr>
              <a:t>.</a:t>
            </a:r>
            <a:endParaRPr lang="en-US" sz="1400" b="0" dirty="0">
              <a:solidFill>
                <a:prstClr val="white"/>
              </a:solidFill>
            </a:endParaRPr>
          </a:p>
        </p:txBody>
      </p:sp>
      <p:cxnSp>
        <p:nvCxnSpPr>
          <p:cNvPr id="16" name="Straight Arrow Connector 15"/>
          <p:cNvCxnSpPr>
            <a:endCxn id="15" idx="1"/>
          </p:cNvCxnSpPr>
          <p:nvPr/>
        </p:nvCxnSpPr>
        <p:spPr>
          <a:xfrm flipV="1">
            <a:off x="4419600" y="1180002"/>
            <a:ext cx="1527548" cy="453021"/>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943600" y="3088778"/>
            <a:ext cx="2971799" cy="95410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3"/>
            </a:pPr>
            <a:r>
              <a:rPr lang="en-US" sz="1400" b="0" dirty="0" smtClean="0">
                <a:solidFill>
                  <a:prstClr val="white"/>
                </a:solidFill>
              </a:rPr>
              <a:t>If the </a:t>
            </a:r>
            <a:r>
              <a:rPr lang="en-US" sz="1400" dirty="0" smtClean="0">
                <a:solidFill>
                  <a:srgbClr val="FFFF00"/>
                </a:solidFill>
                <a:latin typeface="Courier New" panose="02070309020205020404" pitchFamily="49" charset="0"/>
                <a:cs typeface="Courier New" panose="02070309020205020404" pitchFamily="49" charset="0"/>
              </a:rPr>
              <a:t>Temperature</a:t>
            </a:r>
            <a:r>
              <a:rPr lang="en-US" sz="1400" b="0" dirty="0" smtClean="0">
                <a:solidFill>
                  <a:prstClr val="white"/>
                </a:solidFill>
              </a:rPr>
              <a:t> value is not correct, manually enter the correct value and perform the following steps …</a:t>
            </a:r>
          </a:p>
        </p:txBody>
      </p:sp>
      <p:sp>
        <p:nvSpPr>
          <p:cNvPr id="49" name="TextBox 48"/>
          <p:cNvSpPr txBox="1"/>
          <p:nvPr/>
        </p:nvSpPr>
        <p:spPr>
          <a:xfrm>
            <a:off x="304800" y="4495800"/>
            <a:ext cx="5238949" cy="2139047"/>
          </a:xfrm>
          <a:prstGeom prst="rect">
            <a:avLst/>
          </a:prstGeom>
          <a:noFill/>
        </p:spPr>
        <p:txBody>
          <a:bodyPr wrap="square" rtlCol="0">
            <a:spAutoFit/>
          </a:bodyPr>
          <a:lstStyle/>
          <a:p>
            <a:pPr algn="just"/>
            <a:r>
              <a:rPr lang="en-US" sz="1400" b="0" i="1" dirty="0" smtClean="0">
                <a:solidFill>
                  <a:prstClr val="white">
                    <a:lumMod val="75000"/>
                  </a:prstClr>
                </a:solidFill>
              </a:rPr>
              <a:t>The default </a:t>
            </a:r>
            <a:r>
              <a:rPr lang="en-US" sz="1400" b="0" i="1" dirty="0" err="1" smtClean="0">
                <a:solidFill>
                  <a:prstClr val="white">
                    <a:lumMod val="75000"/>
                  </a:prstClr>
                </a:solidFill>
              </a:rPr>
              <a:t>NMRPipe</a:t>
            </a:r>
            <a:r>
              <a:rPr lang="en-US" sz="1400" b="0" i="1" dirty="0" smtClean="0">
                <a:solidFill>
                  <a:prstClr val="white">
                    <a:lumMod val="75000"/>
                  </a:prstClr>
                </a:solidFill>
              </a:rPr>
              <a:t> ppm calibration scheme assumes that the directly-detected dimension is 1H and is centered on the H2O resonance. It uses the known chemical shift of H2O at the given temperature to establish ppm values for the direct dimension, and propagates this information to the other dimensions.</a:t>
            </a:r>
          </a:p>
          <a:p>
            <a:pPr algn="just"/>
            <a:r>
              <a:rPr lang="en-US" sz="1400" b="0" i="1" dirty="0" smtClean="0">
                <a:solidFill>
                  <a:prstClr val="white">
                    <a:lumMod val="75000"/>
                  </a:prstClr>
                </a:solidFill>
              </a:rPr>
              <a:t>Sometimes, the temperature extracted from the spectrometer parameter file is not correct, and has to be adjusted by hand. In these cases, the ppm calibration information has to be recomputed as described here.</a:t>
            </a:r>
            <a:endParaRPr lang="en-US" sz="1400" b="0" i="1" dirty="0">
              <a:solidFill>
                <a:prstClr val="white">
                  <a:lumMod val="75000"/>
                </a:prstClr>
              </a:solidFill>
            </a:endParaRPr>
          </a:p>
        </p:txBody>
      </p:sp>
      <p:sp>
        <p:nvSpPr>
          <p:cNvPr id="25" name="TextBox 24"/>
          <p:cNvSpPr txBox="1"/>
          <p:nvPr/>
        </p:nvSpPr>
        <p:spPr>
          <a:xfrm>
            <a:off x="5956228" y="5259165"/>
            <a:ext cx="2965391" cy="1169551"/>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5"/>
            </a:pPr>
            <a:r>
              <a:rPr lang="en-US" sz="1400" b="0" dirty="0" smtClean="0">
                <a:solidFill>
                  <a:prstClr val="white"/>
                </a:solidFill>
                <a:latin typeface="Arial" panose="020B0604020202020204" pitchFamily="34" charset="0"/>
                <a:cs typeface="Arial" panose="020B0604020202020204" pitchFamily="34" charset="0"/>
              </a:rPr>
              <a:t>Click</a:t>
            </a:r>
            <a:r>
              <a:rPr lang="en-US" sz="1400" dirty="0" smtClean="0">
                <a:solidFill>
                  <a:srgbClr val="FFFF00"/>
                </a:solidFill>
                <a:latin typeface="Courier New" panose="02070309020205020404" pitchFamily="49" charset="0"/>
                <a:cs typeface="Courier New" panose="02070309020205020404" pitchFamily="49" charset="0"/>
              </a:rPr>
              <a:t> Read Parameters</a:t>
            </a:r>
            <a:r>
              <a:rPr lang="en-US" sz="1400" dirty="0" smtClean="0">
                <a:solidFill>
                  <a:prstClr val="white"/>
                </a:solidFill>
                <a:latin typeface="Arial" panose="020B0604020202020204" pitchFamily="34" charset="0"/>
                <a:cs typeface="Arial" panose="020B0604020202020204" pitchFamily="34" charset="0"/>
              </a:rPr>
              <a:t> </a:t>
            </a:r>
            <a:r>
              <a:rPr lang="en-US" sz="1400" b="0" dirty="0" smtClean="0">
                <a:solidFill>
                  <a:prstClr val="white"/>
                </a:solidFill>
                <a:latin typeface="Arial" panose="020B0604020202020204" pitchFamily="34" charset="0"/>
                <a:cs typeface="Arial" panose="020B0604020202020204" pitchFamily="34" charset="0"/>
              </a:rPr>
              <a:t> a second time. This will update </a:t>
            </a:r>
            <a:r>
              <a:rPr lang="en-US" sz="1400" dirty="0" smtClean="0">
                <a:solidFill>
                  <a:srgbClr val="FFFF00"/>
                </a:solidFill>
                <a:latin typeface="Courier New" panose="02070309020205020404" pitchFamily="49" charset="0"/>
                <a:cs typeface="Courier New" panose="02070309020205020404" pitchFamily="49" charset="0"/>
              </a:rPr>
              <a:t>Center </a:t>
            </a:r>
            <a:r>
              <a:rPr lang="en-US" sz="1400" dirty="0">
                <a:solidFill>
                  <a:srgbClr val="FFFF00"/>
                </a:solidFill>
                <a:latin typeface="Courier New" panose="02070309020205020404" pitchFamily="49" charset="0"/>
                <a:cs typeface="Courier New" panose="02070309020205020404" pitchFamily="49" charset="0"/>
              </a:rPr>
              <a:t>Position</a:t>
            </a:r>
            <a:r>
              <a:rPr lang="en-US" sz="1400" b="0" dirty="0">
                <a:solidFill>
                  <a:prstClr val="white"/>
                </a:solidFill>
              </a:rPr>
              <a:t> </a:t>
            </a:r>
            <a:r>
              <a:rPr lang="en-US" sz="1400" b="0" dirty="0" smtClean="0">
                <a:solidFill>
                  <a:prstClr val="white"/>
                </a:solidFill>
                <a:latin typeface="Arial" panose="020B0604020202020204" pitchFamily="34" charset="0"/>
                <a:cs typeface="Arial" panose="020B0604020202020204" pitchFamily="34" charset="0"/>
              </a:rPr>
              <a:t>values according to the manually-entered temperature.</a:t>
            </a:r>
            <a:endParaRPr lang="en-US" sz="1400" dirty="0">
              <a:solidFill>
                <a:srgbClr val="FFFF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893825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04800" y="990600"/>
            <a:ext cx="8534399" cy="3642023"/>
          </a:xfrm>
          <a:prstGeom prst="rect">
            <a:avLst/>
          </a:prstGeom>
          <a:noFill/>
        </p:spPr>
        <p:txBody>
          <a:bodyPr wrap="square" rtlCol="0">
            <a:spAutoFit/>
          </a:bodyPr>
          <a:lstStyle/>
          <a:p>
            <a:pPr>
              <a:spcBef>
                <a:spcPts val="200"/>
              </a:spcBef>
            </a:pPr>
            <a:r>
              <a:rPr lang="en-US" sz="1500" b="0" dirty="0" smtClean="0">
                <a:solidFill>
                  <a:prstClr val="white"/>
                </a:solidFill>
                <a:latin typeface="Courier New" panose="02070309020205020404" pitchFamily="49" charset="0"/>
                <a:cs typeface="Courier New" panose="02070309020205020404" pitchFamily="49" charset="0"/>
              </a:rPr>
              <a:t>#!/bin/</a:t>
            </a:r>
            <a:r>
              <a:rPr lang="en-US" sz="1500" b="0" dirty="0" err="1" smtClean="0">
                <a:solidFill>
                  <a:prstClr val="white"/>
                </a:solidFill>
                <a:latin typeface="Courier New" panose="02070309020205020404" pitchFamily="49" charset="0"/>
                <a:cs typeface="Courier New" panose="02070309020205020404" pitchFamily="49" charset="0"/>
              </a:rPr>
              <a:t>csh</a:t>
            </a:r>
            <a:endParaRPr lang="en-US" sz="1500" b="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500" b="0" dirty="0">
              <a:solidFill>
                <a:prstClr val="black"/>
              </a:solidFill>
              <a:latin typeface="Courier New" panose="02070309020205020404" pitchFamily="49" charset="0"/>
              <a:cs typeface="Courier New" panose="02070309020205020404" pitchFamily="49" charset="0"/>
            </a:endParaRP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bruk2pipe -in ./</a:t>
            </a:r>
            <a:r>
              <a:rPr lang="en-US" sz="1500" b="0" dirty="0" err="1" smtClean="0">
                <a:solidFill>
                  <a:prstClr val="white"/>
                </a:solidFill>
                <a:latin typeface="Courier New" panose="02070309020205020404" pitchFamily="49" charset="0"/>
                <a:cs typeface="Courier New" panose="02070309020205020404" pitchFamily="49" charset="0"/>
              </a:rPr>
              <a:t>ser</a:t>
            </a:r>
            <a:r>
              <a:rPr lang="en-US" sz="1500" b="0" dirty="0" smtClean="0">
                <a:solidFill>
                  <a:prstClr val="white"/>
                </a:solidFill>
                <a:latin typeface="Courier New" panose="02070309020205020404" pitchFamily="49" charset="0"/>
                <a:cs typeface="Courier New" panose="02070309020205020404" pitchFamily="49" charset="0"/>
              </a:rPr>
              <a:t> </a:t>
            </a:r>
            <a:r>
              <a:rPr lang="en-US" sz="1500" b="0" dirty="0">
                <a:solidFill>
                  <a:prstClr val="white"/>
                </a:solidFill>
                <a:latin typeface="Courier New" panose="02070309020205020404" pitchFamily="49" charset="0"/>
                <a:cs typeface="Courier New" panose="02070309020205020404" pitchFamily="49" charset="0"/>
              </a:rPr>
              <a:t>\</a:t>
            </a: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-bad 0.0 -</a:t>
            </a:r>
            <a:r>
              <a:rPr lang="en-US" sz="1500" b="0" dirty="0" err="1">
                <a:solidFill>
                  <a:prstClr val="white"/>
                </a:solidFill>
                <a:latin typeface="Courier New" panose="02070309020205020404" pitchFamily="49" charset="0"/>
                <a:cs typeface="Courier New" panose="02070309020205020404" pitchFamily="49" charset="0"/>
              </a:rPr>
              <a:t>aswap</a:t>
            </a:r>
            <a:r>
              <a:rPr lang="en-US" sz="1500" b="0" dirty="0">
                <a:solidFill>
                  <a:prstClr val="white"/>
                </a:solidFill>
                <a:latin typeface="Courier New" panose="02070309020205020404" pitchFamily="49" charset="0"/>
                <a:cs typeface="Courier New" panose="02070309020205020404" pitchFamily="49" charset="0"/>
              </a:rPr>
              <a:t> -AMX -</a:t>
            </a:r>
            <a:r>
              <a:rPr lang="en-US" sz="1500" b="0" dirty="0" err="1">
                <a:solidFill>
                  <a:prstClr val="white"/>
                </a:solidFill>
                <a:latin typeface="Courier New" panose="02070309020205020404" pitchFamily="49" charset="0"/>
                <a:cs typeface="Courier New" panose="02070309020205020404" pitchFamily="49" charset="0"/>
              </a:rPr>
              <a:t>decim</a:t>
            </a:r>
            <a:r>
              <a:rPr lang="en-US" sz="1500" b="0" dirty="0">
                <a:solidFill>
                  <a:prstClr val="white"/>
                </a:solidFill>
                <a:latin typeface="Courier New" panose="02070309020205020404" pitchFamily="49" charset="0"/>
                <a:cs typeface="Courier New" panose="02070309020205020404" pitchFamily="49" charset="0"/>
              </a:rPr>
              <a:t> 1680 -</a:t>
            </a:r>
            <a:r>
              <a:rPr lang="en-US" sz="1500" b="0" dirty="0" err="1">
                <a:solidFill>
                  <a:prstClr val="white"/>
                </a:solidFill>
                <a:latin typeface="Courier New" panose="02070309020205020404" pitchFamily="49" charset="0"/>
                <a:cs typeface="Courier New" panose="02070309020205020404" pitchFamily="49" charset="0"/>
              </a:rPr>
              <a:t>dspfvs</a:t>
            </a:r>
            <a:r>
              <a:rPr lang="en-US" sz="1500" b="0" dirty="0">
                <a:solidFill>
                  <a:prstClr val="white"/>
                </a:solidFill>
                <a:latin typeface="Courier New" panose="02070309020205020404" pitchFamily="49" charset="0"/>
                <a:cs typeface="Courier New" panose="02070309020205020404" pitchFamily="49" charset="0"/>
              </a:rPr>
              <a:t> 20 -</a:t>
            </a:r>
            <a:r>
              <a:rPr lang="en-US" sz="1500" b="0" dirty="0" err="1">
                <a:solidFill>
                  <a:prstClr val="white"/>
                </a:solidFill>
                <a:latin typeface="Courier New" panose="02070309020205020404" pitchFamily="49" charset="0"/>
                <a:cs typeface="Courier New" panose="02070309020205020404" pitchFamily="49" charset="0"/>
              </a:rPr>
              <a:t>grpdly</a:t>
            </a:r>
            <a:r>
              <a:rPr lang="en-US" sz="1500" b="0" dirty="0">
                <a:solidFill>
                  <a:prstClr val="white"/>
                </a:solidFill>
                <a:latin typeface="Courier New" panose="02070309020205020404" pitchFamily="49" charset="0"/>
                <a:cs typeface="Courier New" panose="02070309020205020404" pitchFamily="49" charset="0"/>
              </a:rPr>
              <a:t> 67.9866027832031 </a:t>
            </a:r>
            <a:r>
              <a:rPr lang="en-US" sz="1500" b="0" dirty="0" smtClean="0">
                <a:solidFill>
                  <a:prstClr val="white"/>
                </a:solidFill>
                <a:latin typeface="Courier New" panose="02070309020205020404" pitchFamily="49" charset="0"/>
                <a:cs typeface="Courier New" panose="02070309020205020404" pitchFamily="49" charset="0"/>
              </a:rPr>
              <a:t>\</a:t>
            </a:r>
            <a:endParaRPr lang="en-US" sz="1500" b="0" dirty="0">
              <a:solidFill>
                <a:prstClr val="white"/>
              </a:solidFill>
              <a:latin typeface="Courier New" panose="02070309020205020404" pitchFamily="49" charset="0"/>
              <a:cs typeface="Courier New" panose="02070309020205020404" pitchFamily="49" charset="0"/>
            </a:endParaRP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a:t>
            </a:r>
            <a:r>
              <a:rPr lang="en-US" sz="1500" b="0" dirty="0" err="1">
                <a:solidFill>
                  <a:prstClr val="white"/>
                </a:solidFill>
                <a:latin typeface="Courier New" panose="02070309020205020404" pitchFamily="49" charset="0"/>
                <a:cs typeface="Courier New" panose="02070309020205020404" pitchFamily="49" charset="0"/>
              </a:rPr>
              <a:t>xN</a:t>
            </a:r>
            <a:r>
              <a:rPr lang="en-US" sz="1500" b="0" dirty="0">
                <a:solidFill>
                  <a:prstClr val="white"/>
                </a:solidFill>
                <a:latin typeface="Courier New" panose="02070309020205020404" pitchFamily="49" charset="0"/>
                <a:cs typeface="Courier New" panose="02070309020205020404" pitchFamily="49" charset="0"/>
              </a:rPr>
              <a:t>              2048  -</a:t>
            </a:r>
            <a:r>
              <a:rPr lang="en-US" sz="1500" b="0" dirty="0" err="1">
                <a:solidFill>
                  <a:prstClr val="white"/>
                </a:solidFill>
                <a:latin typeface="Courier New" panose="02070309020205020404" pitchFamily="49" charset="0"/>
                <a:cs typeface="Courier New" panose="02070309020205020404" pitchFamily="49" charset="0"/>
              </a:rPr>
              <a:t>yN</a:t>
            </a:r>
            <a:r>
              <a:rPr lang="en-US" sz="1500" b="0" dirty="0">
                <a:solidFill>
                  <a:prstClr val="white"/>
                </a:solidFill>
                <a:latin typeface="Courier New" panose="02070309020205020404" pitchFamily="49" charset="0"/>
                <a:cs typeface="Courier New" panose="02070309020205020404" pitchFamily="49" charset="0"/>
              </a:rPr>
              <a:t>                64  -</a:t>
            </a:r>
            <a:r>
              <a:rPr lang="en-US" sz="1500" b="0" dirty="0" err="1">
                <a:solidFill>
                  <a:prstClr val="white"/>
                </a:solidFill>
                <a:latin typeface="Courier New" panose="02070309020205020404" pitchFamily="49" charset="0"/>
                <a:cs typeface="Courier New" panose="02070309020205020404" pitchFamily="49" charset="0"/>
              </a:rPr>
              <a:t>zN</a:t>
            </a:r>
            <a:r>
              <a:rPr lang="en-US" sz="1500" b="0" dirty="0">
                <a:solidFill>
                  <a:prstClr val="white"/>
                </a:solidFill>
                <a:latin typeface="Courier New" panose="02070309020205020404" pitchFamily="49" charset="0"/>
                <a:cs typeface="Courier New" panose="02070309020205020404" pitchFamily="49" charset="0"/>
              </a:rPr>
              <a:t>               320  \</a:t>
            </a: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a:t>
            </a:r>
            <a:r>
              <a:rPr lang="en-US" sz="1500" b="0" dirty="0" err="1">
                <a:solidFill>
                  <a:prstClr val="white"/>
                </a:solidFill>
                <a:latin typeface="Courier New" panose="02070309020205020404" pitchFamily="49" charset="0"/>
                <a:cs typeface="Courier New" panose="02070309020205020404" pitchFamily="49" charset="0"/>
              </a:rPr>
              <a:t>xT</a:t>
            </a:r>
            <a:r>
              <a:rPr lang="en-US" sz="1500" b="0" dirty="0">
                <a:solidFill>
                  <a:prstClr val="white"/>
                </a:solidFill>
                <a:latin typeface="Courier New" panose="02070309020205020404" pitchFamily="49" charset="0"/>
                <a:cs typeface="Courier New" panose="02070309020205020404" pitchFamily="49" charset="0"/>
              </a:rPr>
              <a:t>              1024  -</a:t>
            </a:r>
            <a:r>
              <a:rPr lang="en-US" sz="1500" b="0" dirty="0" err="1">
                <a:solidFill>
                  <a:prstClr val="white"/>
                </a:solidFill>
                <a:latin typeface="Courier New" panose="02070309020205020404" pitchFamily="49" charset="0"/>
                <a:cs typeface="Courier New" panose="02070309020205020404" pitchFamily="49" charset="0"/>
              </a:rPr>
              <a:t>yT</a:t>
            </a:r>
            <a:r>
              <a:rPr lang="en-US" sz="1500" b="0" dirty="0">
                <a:solidFill>
                  <a:prstClr val="white"/>
                </a:solidFill>
                <a:latin typeface="Courier New" panose="02070309020205020404" pitchFamily="49" charset="0"/>
                <a:cs typeface="Courier New" panose="02070309020205020404" pitchFamily="49" charset="0"/>
              </a:rPr>
              <a:t>                32  -</a:t>
            </a:r>
            <a:r>
              <a:rPr lang="en-US" sz="1500" b="0" dirty="0" err="1">
                <a:solidFill>
                  <a:prstClr val="white"/>
                </a:solidFill>
                <a:latin typeface="Courier New" panose="02070309020205020404" pitchFamily="49" charset="0"/>
                <a:cs typeface="Courier New" panose="02070309020205020404" pitchFamily="49" charset="0"/>
              </a:rPr>
              <a:t>zT</a:t>
            </a:r>
            <a:r>
              <a:rPr lang="en-US" sz="1500" b="0" dirty="0">
                <a:solidFill>
                  <a:prstClr val="white"/>
                </a:solidFill>
                <a:latin typeface="Courier New" panose="02070309020205020404" pitchFamily="49" charset="0"/>
                <a:cs typeface="Courier New" panose="02070309020205020404" pitchFamily="49" charset="0"/>
              </a:rPr>
              <a:t>               160  \</a:t>
            </a: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a:t>
            </a:r>
            <a:r>
              <a:rPr lang="en-US" sz="1500" b="0" dirty="0" err="1">
                <a:solidFill>
                  <a:prstClr val="white"/>
                </a:solidFill>
                <a:latin typeface="Courier New" panose="02070309020205020404" pitchFamily="49" charset="0"/>
                <a:cs typeface="Courier New" panose="02070309020205020404" pitchFamily="49" charset="0"/>
              </a:rPr>
              <a:t>xMODE</a:t>
            </a:r>
            <a:r>
              <a:rPr lang="en-US" sz="1500" b="0" dirty="0">
                <a:solidFill>
                  <a:prstClr val="white"/>
                </a:solidFill>
                <a:latin typeface="Courier New" panose="02070309020205020404" pitchFamily="49" charset="0"/>
                <a:cs typeface="Courier New" panose="02070309020205020404" pitchFamily="49" charset="0"/>
              </a:rPr>
              <a:t>            DQD  -</a:t>
            </a:r>
            <a:r>
              <a:rPr lang="en-US" sz="1500" b="0" dirty="0" err="1">
                <a:solidFill>
                  <a:prstClr val="white"/>
                </a:solidFill>
                <a:latin typeface="Courier New" panose="02070309020205020404" pitchFamily="49" charset="0"/>
                <a:cs typeface="Courier New" panose="02070309020205020404" pitchFamily="49" charset="0"/>
              </a:rPr>
              <a:t>yMODE</a:t>
            </a:r>
            <a:r>
              <a:rPr lang="en-US" sz="1500" b="0" dirty="0">
                <a:solidFill>
                  <a:prstClr val="white"/>
                </a:solidFill>
                <a:latin typeface="Courier New" panose="02070309020205020404" pitchFamily="49" charset="0"/>
                <a:cs typeface="Courier New" panose="02070309020205020404" pitchFamily="49" charset="0"/>
              </a:rPr>
              <a:t>  Echo-</a:t>
            </a:r>
            <a:r>
              <a:rPr lang="en-US" sz="1500" b="0" dirty="0" err="1">
                <a:solidFill>
                  <a:prstClr val="white"/>
                </a:solidFill>
                <a:latin typeface="Courier New" panose="02070309020205020404" pitchFamily="49" charset="0"/>
                <a:cs typeface="Courier New" panose="02070309020205020404" pitchFamily="49" charset="0"/>
              </a:rPr>
              <a:t>AntiEcho</a:t>
            </a:r>
            <a:r>
              <a:rPr lang="en-US" sz="1500" b="0" dirty="0">
                <a:solidFill>
                  <a:prstClr val="white"/>
                </a:solidFill>
                <a:latin typeface="Courier New" panose="02070309020205020404" pitchFamily="49" charset="0"/>
                <a:cs typeface="Courier New" panose="02070309020205020404" pitchFamily="49" charset="0"/>
              </a:rPr>
              <a:t>  -</a:t>
            </a:r>
            <a:r>
              <a:rPr lang="en-US" sz="1500" b="0" dirty="0" err="1">
                <a:solidFill>
                  <a:prstClr val="white"/>
                </a:solidFill>
                <a:latin typeface="Courier New" panose="02070309020205020404" pitchFamily="49" charset="0"/>
                <a:cs typeface="Courier New" panose="02070309020205020404" pitchFamily="49" charset="0"/>
              </a:rPr>
              <a:t>zMODE</a:t>
            </a:r>
            <a:r>
              <a:rPr lang="en-US" sz="1500" b="0" dirty="0">
                <a:solidFill>
                  <a:prstClr val="white"/>
                </a:solidFill>
                <a:latin typeface="Courier New" panose="02070309020205020404" pitchFamily="49" charset="0"/>
                <a:cs typeface="Courier New" panose="02070309020205020404" pitchFamily="49" charset="0"/>
              </a:rPr>
              <a:t>        Complex  \</a:t>
            </a: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a:t>
            </a:r>
            <a:r>
              <a:rPr lang="en-US" sz="1500" b="0" dirty="0" err="1">
                <a:solidFill>
                  <a:prstClr val="white"/>
                </a:solidFill>
                <a:latin typeface="Courier New" panose="02070309020205020404" pitchFamily="49" charset="0"/>
                <a:cs typeface="Courier New" panose="02070309020205020404" pitchFamily="49" charset="0"/>
              </a:rPr>
              <a:t>xSW</a:t>
            </a:r>
            <a:r>
              <a:rPr lang="en-US" sz="1500" b="0" dirty="0">
                <a:solidFill>
                  <a:prstClr val="white"/>
                </a:solidFill>
                <a:latin typeface="Courier New" panose="02070309020205020404" pitchFamily="49" charset="0"/>
                <a:cs typeface="Courier New" panose="02070309020205020404" pitchFamily="49" charset="0"/>
              </a:rPr>
              <a:t>        11904.762  -</a:t>
            </a:r>
            <a:r>
              <a:rPr lang="en-US" sz="1500" b="0" dirty="0" err="1">
                <a:solidFill>
                  <a:prstClr val="white"/>
                </a:solidFill>
                <a:latin typeface="Courier New" panose="02070309020205020404" pitchFamily="49" charset="0"/>
                <a:cs typeface="Courier New" panose="02070309020205020404" pitchFamily="49" charset="0"/>
              </a:rPr>
              <a:t>ySW</a:t>
            </a:r>
            <a:r>
              <a:rPr lang="en-US" sz="1500" b="0" dirty="0">
                <a:solidFill>
                  <a:prstClr val="white"/>
                </a:solidFill>
                <a:latin typeface="Courier New" panose="02070309020205020404" pitchFamily="49" charset="0"/>
                <a:cs typeface="Courier New" panose="02070309020205020404" pitchFamily="49" charset="0"/>
              </a:rPr>
              <a:t>         3846.154  -</a:t>
            </a:r>
            <a:r>
              <a:rPr lang="en-US" sz="1500" b="0" dirty="0" err="1">
                <a:solidFill>
                  <a:prstClr val="white"/>
                </a:solidFill>
                <a:latin typeface="Courier New" panose="02070309020205020404" pitchFamily="49" charset="0"/>
                <a:cs typeface="Courier New" panose="02070309020205020404" pitchFamily="49" charset="0"/>
              </a:rPr>
              <a:t>zSW</a:t>
            </a:r>
            <a:r>
              <a:rPr lang="en-US" sz="1500" b="0" dirty="0">
                <a:solidFill>
                  <a:prstClr val="white"/>
                </a:solidFill>
                <a:latin typeface="Courier New" panose="02070309020205020404" pitchFamily="49" charset="0"/>
                <a:cs typeface="Courier New" panose="02070309020205020404" pitchFamily="49" charset="0"/>
              </a:rPr>
              <a:t>        11904.762  \</a:t>
            </a: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a:t>
            </a:r>
            <a:r>
              <a:rPr lang="en-US" sz="1500" b="0" dirty="0" err="1">
                <a:solidFill>
                  <a:prstClr val="white"/>
                </a:solidFill>
                <a:latin typeface="Courier New" panose="02070309020205020404" pitchFamily="49" charset="0"/>
                <a:cs typeface="Courier New" panose="02070309020205020404" pitchFamily="49" charset="0"/>
              </a:rPr>
              <a:t>xOBS</a:t>
            </a:r>
            <a:r>
              <a:rPr lang="en-US" sz="1500" b="0" dirty="0">
                <a:solidFill>
                  <a:prstClr val="white"/>
                </a:solidFill>
                <a:latin typeface="Courier New" panose="02070309020205020404" pitchFamily="49" charset="0"/>
                <a:cs typeface="Courier New" panose="02070309020205020404" pitchFamily="49" charset="0"/>
              </a:rPr>
              <a:t>         950.204  -</a:t>
            </a:r>
            <a:r>
              <a:rPr lang="en-US" sz="1500" b="0" dirty="0" err="1">
                <a:solidFill>
                  <a:prstClr val="white"/>
                </a:solidFill>
                <a:latin typeface="Courier New" panose="02070309020205020404" pitchFamily="49" charset="0"/>
                <a:cs typeface="Courier New" panose="02070309020205020404" pitchFamily="49" charset="0"/>
              </a:rPr>
              <a:t>yOBS</a:t>
            </a:r>
            <a:r>
              <a:rPr lang="en-US" sz="1500" b="0" dirty="0">
                <a:solidFill>
                  <a:prstClr val="white"/>
                </a:solidFill>
                <a:latin typeface="Courier New" panose="02070309020205020404" pitchFamily="49" charset="0"/>
                <a:cs typeface="Courier New" panose="02070309020205020404" pitchFamily="49" charset="0"/>
              </a:rPr>
              <a:t>          96.294  -</a:t>
            </a:r>
            <a:r>
              <a:rPr lang="en-US" sz="1500" b="0" dirty="0" err="1">
                <a:solidFill>
                  <a:prstClr val="white"/>
                </a:solidFill>
                <a:latin typeface="Courier New" panose="02070309020205020404" pitchFamily="49" charset="0"/>
                <a:cs typeface="Courier New" panose="02070309020205020404" pitchFamily="49" charset="0"/>
              </a:rPr>
              <a:t>zOBS</a:t>
            </a:r>
            <a:r>
              <a:rPr lang="en-US" sz="1500" b="0" dirty="0">
                <a:solidFill>
                  <a:prstClr val="white"/>
                </a:solidFill>
                <a:latin typeface="Courier New" panose="02070309020205020404" pitchFamily="49" charset="0"/>
                <a:cs typeface="Courier New" panose="02070309020205020404" pitchFamily="49" charset="0"/>
              </a:rPr>
              <a:t>         950.204  \</a:t>
            </a: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a:t>
            </a:r>
            <a:r>
              <a:rPr lang="en-US" sz="1500" b="0" dirty="0" err="1">
                <a:solidFill>
                  <a:prstClr val="white"/>
                </a:solidFill>
                <a:latin typeface="Courier New" panose="02070309020205020404" pitchFamily="49" charset="0"/>
                <a:cs typeface="Courier New" panose="02070309020205020404" pitchFamily="49" charset="0"/>
              </a:rPr>
              <a:t>xCAR</a:t>
            </a:r>
            <a:r>
              <a:rPr lang="en-US" sz="1500" b="0" dirty="0">
                <a:solidFill>
                  <a:prstClr val="white"/>
                </a:solidFill>
                <a:latin typeface="Courier New" panose="02070309020205020404" pitchFamily="49" charset="0"/>
                <a:cs typeface="Courier New" panose="02070309020205020404" pitchFamily="49" charset="0"/>
              </a:rPr>
              <a:t>           4.773  -</a:t>
            </a:r>
            <a:r>
              <a:rPr lang="en-US" sz="1500" b="0" dirty="0" err="1">
                <a:solidFill>
                  <a:prstClr val="white"/>
                </a:solidFill>
                <a:latin typeface="Courier New" panose="02070309020205020404" pitchFamily="49" charset="0"/>
                <a:cs typeface="Courier New" panose="02070309020205020404" pitchFamily="49" charset="0"/>
              </a:rPr>
              <a:t>yCAR</a:t>
            </a:r>
            <a:r>
              <a:rPr lang="en-US" sz="1500" b="0" dirty="0">
                <a:solidFill>
                  <a:prstClr val="white"/>
                </a:solidFill>
                <a:latin typeface="Courier New" panose="02070309020205020404" pitchFamily="49" charset="0"/>
                <a:cs typeface="Courier New" panose="02070309020205020404" pitchFamily="49" charset="0"/>
              </a:rPr>
              <a:t>         118.579  -</a:t>
            </a:r>
            <a:r>
              <a:rPr lang="en-US" sz="1500" b="0" dirty="0" err="1">
                <a:solidFill>
                  <a:prstClr val="white"/>
                </a:solidFill>
                <a:latin typeface="Courier New" panose="02070309020205020404" pitchFamily="49" charset="0"/>
                <a:cs typeface="Courier New" panose="02070309020205020404" pitchFamily="49" charset="0"/>
              </a:rPr>
              <a:t>zCAR</a:t>
            </a:r>
            <a:r>
              <a:rPr lang="en-US" sz="1500" b="0" dirty="0">
                <a:solidFill>
                  <a:prstClr val="white"/>
                </a:solidFill>
                <a:latin typeface="Courier New" panose="02070309020205020404" pitchFamily="49" charset="0"/>
                <a:cs typeface="Courier New" panose="02070309020205020404" pitchFamily="49" charset="0"/>
              </a:rPr>
              <a:t>           4.773  \</a:t>
            </a: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a:t>
            </a:r>
            <a:r>
              <a:rPr lang="en-US" sz="1500" b="0" dirty="0" err="1">
                <a:solidFill>
                  <a:prstClr val="white"/>
                </a:solidFill>
                <a:latin typeface="Courier New" panose="02070309020205020404" pitchFamily="49" charset="0"/>
                <a:cs typeface="Courier New" panose="02070309020205020404" pitchFamily="49" charset="0"/>
              </a:rPr>
              <a:t>xLAB</a:t>
            </a:r>
            <a:r>
              <a:rPr lang="en-US" sz="1500" b="0" dirty="0">
                <a:solidFill>
                  <a:prstClr val="white"/>
                </a:solidFill>
                <a:latin typeface="Courier New" panose="02070309020205020404" pitchFamily="49" charset="0"/>
                <a:cs typeface="Courier New" panose="02070309020205020404" pitchFamily="49" charset="0"/>
              </a:rPr>
              <a:t>              HN  -</a:t>
            </a:r>
            <a:r>
              <a:rPr lang="en-US" sz="1500" b="0" dirty="0" err="1">
                <a:solidFill>
                  <a:prstClr val="white"/>
                </a:solidFill>
                <a:latin typeface="Courier New" panose="02070309020205020404" pitchFamily="49" charset="0"/>
                <a:cs typeface="Courier New" panose="02070309020205020404" pitchFamily="49" charset="0"/>
              </a:rPr>
              <a:t>yLAB</a:t>
            </a:r>
            <a:r>
              <a:rPr lang="en-US" sz="1500" b="0" dirty="0">
                <a:solidFill>
                  <a:prstClr val="white"/>
                </a:solidFill>
                <a:latin typeface="Courier New" panose="02070309020205020404" pitchFamily="49" charset="0"/>
                <a:cs typeface="Courier New" panose="02070309020205020404" pitchFamily="49" charset="0"/>
              </a:rPr>
              <a:t>             15N  -</a:t>
            </a:r>
            <a:r>
              <a:rPr lang="en-US" sz="1500" b="0" dirty="0" err="1">
                <a:solidFill>
                  <a:prstClr val="white"/>
                </a:solidFill>
                <a:latin typeface="Courier New" panose="02070309020205020404" pitchFamily="49" charset="0"/>
                <a:cs typeface="Courier New" panose="02070309020205020404" pitchFamily="49" charset="0"/>
              </a:rPr>
              <a:t>zLAB</a:t>
            </a:r>
            <a:r>
              <a:rPr lang="en-US" sz="1500" b="0" dirty="0">
                <a:solidFill>
                  <a:prstClr val="white"/>
                </a:solidFill>
                <a:latin typeface="Courier New" panose="02070309020205020404" pitchFamily="49" charset="0"/>
                <a:cs typeface="Courier New" panose="02070309020205020404" pitchFamily="49" charset="0"/>
              </a:rPr>
              <a:t>              1H  \</a:t>
            </a: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a:t>
            </a:r>
            <a:r>
              <a:rPr lang="en-US" sz="1500" b="0" dirty="0" err="1">
                <a:solidFill>
                  <a:prstClr val="white"/>
                </a:solidFill>
                <a:latin typeface="Courier New" panose="02070309020205020404" pitchFamily="49" charset="0"/>
                <a:cs typeface="Courier New" panose="02070309020205020404" pitchFamily="49" charset="0"/>
              </a:rPr>
              <a:t>ndim</a:t>
            </a:r>
            <a:r>
              <a:rPr lang="en-US" sz="1500" b="0" dirty="0">
                <a:solidFill>
                  <a:prstClr val="white"/>
                </a:solidFill>
                <a:latin typeface="Courier New" panose="02070309020205020404" pitchFamily="49" charset="0"/>
                <a:cs typeface="Courier New" panose="02070309020205020404" pitchFamily="49" charset="0"/>
              </a:rPr>
              <a:t>               3  -aq2D          States                         \</a:t>
            </a:r>
          </a:p>
          <a:p>
            <a:pPr>
              <a:spcBef>
                <a:spcPts val="200"/>
              </a:spcBef>
            </a:pPr>
            <a:r>
              <a:rPr lang="en-US" sz="1500" b="0" dirty="0">
                <a:solidFill>
                  <a:prstClr val="white"/>
                </a:solidFill>
                <a:latin typeface="Courier New" panose="02070309020205020404" pitchFamily="49" charset="0"/>
                <a:cs typeface="Courier New" panose="02070309020205020404" pitchFamily="49" charset="0"/>
              </a:rPr>
              <a:t>  -out ./fid/test%03d.fid -verb -</a:t>
            </a:r>
            <a:r>
              <a:rPr lang="en-US" sz="1500" b="0" dirty="0" err="1">
                <a:solidFill>
                  <a:prstClr val="white"/>
                </a:solidFill>
                <a:latin typeface="Courier New" panose="02070309020205020404" pitchFamily="49" charset="0"/>
                <a:cs typeface="Courier New" panose="02070309020205020404" pitchFamily="49" charset="0"/>
              </a:rPr>
              <a:t>ov</a:t>
            </a:r>
            <a:endParaRPr lang="en-US" sz="1500" b="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400" b="0" dirty="0">
              <a:solidFill>
                <a:prstClr val="black"/>
              </a:solidFill>
              <a:latin typeface="Courier New" panose="02070309020205020404" pitchFamily="49" charset="0"/>
              <a:cs typeface="Courier New" panose="02070309020205020404" pitchFamily="49" charset="0"/>
            </a:endParaRPr>
          </a:p>
        </p:txBody>
      </p:sp>
      <p:sp>
        <p:nvSpPr>
          <p:cNvPr id="3" name="TextBox 2"/>
          <p:cNvSpPr txBox="1"/>
          <p:nvPr/>
        </p:nvSpPr>
        <p:spPr>
          <a:xfrm>
            <a:off x="457201" y="152400"/>
            <a:ext cx="7980964"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FFFF"/>
                </a:solidFill>
              </a:rPr>
              <a:t>Script Created via the </a:t>
            </a:r>
            <a:r>
              <a:rPr lang="en-US" sz="3200" b="0" i="1" kern="0" dirty="0" err="1" smtClean="0">
                <a:solidFill>
                  <a:prstClr val="white"/>
                </a:solidFill>
                <a:latin typeface="Courier New" panose="02070309020205020404" pitchFamily="49" charset="0"/>
                <a:cs typeface="Courier New" panose="02070309020205020404" pitchFamily="49" charset="0"/>
              </a:rPr>
              <a:t>bruker</a:t>
            </a:r>
            <a:r>
              <a:rPr lang="en-US" sz="3200" b="0" i="1" kern="0" dirty="0" smtClean="0">
                <a:solidFill>
                  <a:prstClr val="white"/>
                </a:solidFill>
                <a:latin typeface="Courier New" panose="02070309020205020404" pitchFamily="49" charset="0"/>
                <a:cs typeface="Courier New" panose="02070309020205020404" pitchFamily="49" charset="0"/>
              </a:rPr>
              <a:t> </a:t>
            </a:r>
            <a:r>
              <a:rPr lang="en-US" sz="3200" b="0" i="1" kern="0" dirty="0" smtClean="0">
                <a:solidFill>
                  <a:srgbClr val="00FFFF"/>
                </a:solidFill>
              </a:rPr>
              <a:t>Command</a:t>
            </a:r>
            <a:endParaRPr lang="en-US" sz="3200" b="0" kern="0" dirty="0" smtClean="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935702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70372"/>
            <a:ext cx="5238949" cy="2989209"/>
          </a:xfrm>
          <a:prstGeom prst="rect">
            <a:avLst/>
          </a:prstGeom>
        </p:spPr>
      </p:pic>
      <p:cxnSp>
        <p:nvCxnSpPr>
          <p:cNvPr id="4" name="Straight Arrow Connector 3"/>
          <p:cNvCxnSpPr>
            <a:endCxn id="8" idx="1"/>
          </p:cNvCxnSpPr>
          <p:nvPr/>
        </p:nvCxnSpPr>
        <p:spPr>
          <a:xfrm flipV="1">
            <a:off x="3000474" y="1586484"/>
            <a:ext cx="3171726" cy="25659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13" idx="1"/>
          </p:cNvCxnSpPr>
          <p:nvPr/>
        </p:nvCxnSpPr>
        <p:spPr>
          <a:xfrm>
            <a:off x="1143000" y="4317486"/>
            <a:ext cx="5029200" cy="110090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72200" y="4572000"/>
            <a:ext cx="2556163" cy="1692771"/>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4"/>
            </a:pPr>
            <a:r>
              <a:rPr lang="en-US" b="0" dirty="0" smtClean="0">
                <a:solidFill>
                  <a:prstClr val="white"/>
                </a:solidFill>
              </a:rPr>
              <a:t>Read Parameters</a:t>
            </a:r>
          </a:p>
          <a:p>
            <a:r>
              <a:rPr lang="en-US" b="0" dirty="0" smtClean="0">
                <a:solidFill>
                  <a:prstClr val="white"/>
                </a:solidFill>
              </a:rPr>
              <a:t>This will also read the NUS schedule, and extract information about sample count, dimension sizes, etc.</a:t>
            </a:r>
            <a:endParaRPr lang="en-US" b="0" dirty="0">
              <a:solidFill>
                <a:prstClr val="white"/>
              </a:solidFill>
            </a:endParaRPr>
          </a:p>
        </p:txBody>
      </p:sp>
      <p:sp>
        <p:nvSpPr>
          <p:cNvPr id="14" name="TextBox 13"/>
          <p:cNvSpPr txBox="1"/>
          <p:nvPr/>
        </p:nvSpPr>
        <p:spPr>
          <a:xfrm>
            <a:off x="457201" y="152400"/>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FFFF"/>
                </a:solidFill>
              </a:rPr>
              <a:t>How to Convert NUS Data in </a:t>
            </a:r>
            <a:r>
              <a:rPr lang="en-US" sz="3200" b="0" i="1" kern="0" dirty="0" err="1" smtClean="0">
                <a:solidFill>
                  <a:srgbClr val="00FFFF"/>
                </a:solidFill>
              </a:rPr>
              <a:t>NMRPipe</a:t>
            </a:r>
            <a:endParaRPr lang="en-US" sz="3200" b="0" kern="0" dirty="0" smtClean="0">
              <a:solidFill>
                <a:srgbClr val="00FFFF"/>
              </a:solidFill>
            </a:endParaRPr>
          </a:p>
        </p:txBody>
      </p:sp>
      <p:sp>
        <p:nvSpPr>
          <p:cNvPr id="8" name="TextBox 7"/>
          <p:cNvSpPr txBox="1"/>
          <p:nvPr/>
        </p:nvSpPr>
        <p:spPr>
          <a:xfrm>
            <a:off x="6172200" y="1170985"/>
            <a:ext cx="2514600" cy="83099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a:pPr>
            <a:r>
              <a:rPr lang="en-US" b="0" dirty="0" smtClean="0">
                <a:solidFill>
                  <a:prstClr val="white"/>
                </a:solidFill>
              </a:rPr>
              <a:t>Select the binary spectrometer-format input data as usual.</a:t>
            </a:r>
            <a:endParaRPr lang="en-US" b="0" dirty="0">
              <a:solidFill>
                <a:prstClr val="white"/>
              </a:solidFill>
            </a:endParaRPr>
          </a:p>
        </p:txBody>
      </p:sp>
      <p:cxnSp>
        <p:nvCxnSpPr>
          <p:cNvPr id="9" name="Straight Arrow Connector 8"/>
          <p:cNvCxnSpPr>
            <a:endCxn id="12" idx="1"/>
          </p:cNvCxnSpPr>
          <p:nvPr/>
        </p:nvCxnSpPr>
        <p:spPr>
          <a:xfrm>
            <a:off x="3000474" y="2001982"/>
            <a:ext cx="3171726" cy="79579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72200" y="2382273"/>
            <a:ext cx="2514600" cy="830997"/>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2"/>
            </a:pPr>
            <a:r>
              <a:rPr lang="en-US" b="0" dirty="0" smtClean="0">
                <a:solidFill>
                  <a:prstClr val="white"/>
                </a:solidFill>
              </a:rPr>
              <a:t>Select the NUS Sampling Schedule Input File.</a:t>
            </a:r>
            <a:endParaRPr lang="en-US" b="0" dirty="0">
              <a:solidFill>
                <a:prstClr val="white"/>
              </a:solidFill>
            </a:endParaRPr>
          </a:p>
        </p:txBody>
      </p:sp>
      <p:cxnSp>
        <p:nvCxnSpPr>
          <p:cNvPr id="11" name="Straight Arrow Connector 10"/>
          <p:cNvCxnSpPr/>
          <p:nvPr/>
        </p:nvCxnSpPr>
        <p:spPr>
          <a:xfrm>
            <a:off x="3673186" y="3016422"/>
            <a:ext cx="2519795" cy="85861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92981" y="3585132"/>
            <a:ext cx="2514600" cy="584775"/>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3"/>
            </a:pPr>
            <a:r>
              <a:rPr lang="en-US" b="0" dirty="0" smtClean="0">
                <a:solidFill>
                  <a:prstClr val="white"/>
                </a:solidFill>
              </a:rPr>
              <a:t>Choose options for best baseline.</a:t>
            </a:r>
            <a:endParaRPr lang="en-US" b="0" dirty="0">
              <a:solidFill>
                <a:prstClr val="white"/>
              </a:solidFill>
            </a:endParaRPr>
          </a:p>
        </p:txBody>
      </p:sp>
    </p:spTree>
    <p:extLst>
      <p:ext uri="{BB962C8B-B14F-4D97-AF65-F5344CB8AC3E}">
        <p14:creationId xmlns:p14="http://schemas.microsoft.com/office/powerpoint/2010/main" val="559819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57201" y="990600"/>
            <a:ext cx="8229600" cy="5191165"/>
          </a:xfrm>
          <a:prstGeom prst="rect">
            <a:avLst/>
          </a:prstGeom>
          <a:noFill/>
        </p:spPr>
        <p:txBody>
          <a:bodyPr wrap="square" rtlCol="0">
            <a:spAutoFit/>
          </a:bodyPr>
          <a:lstStyle/>
          <a:p>
            <a:pPr>
              <a:spcBef>
                <a:spcPts val="200"/>
              </a:spcBef>
            </a:pPr>
            <a:r>
              <a:rPr lang="en-US" sz="1400" b="0" dirty="0" smtClean="0">
                <a:solidFill>
                  <a:prstClr val="white"/>
                </a:solidFill>
                <a:latin typeface="Courier New" panose="02070309020205020404" pitchFamily="49" charset="0"/>
                <a:cs typeface="Courier New" panose="02070309020205020404" pitchFamily="49" charset="0"/>
              </a:rPr>
              <a:t>#!/bin/</a:t>
            </a:r>
            <a:r>
              <a:rPr lang="en-US" sz="1400" b="0" dirty="0" err="1" smtClean="0">
                <a:solidFill>
                  <a:prstClr val="white"/>
                </a:solidFill>
                <a:latin typeface="Courier New" panose="02070309020205020404" pitchFamily="49" charset="0"/>
                <a:cs typeface="Courier New" panose="02070309020205020404" pitchFamily="49" charset="0"/>
              </a:rPr>
              <a:t>csh</a:t>
            </a:r>
            <a:endParaRPr lang="en-US" sz="1400" b="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400" b="0" dirty="0">
              <a:solidFill>
                <a:prstClr val="black"/>
              </a:solidFill>
              <a:latin typeface="Courier New" panose="02070309020205020404" pitchFamily="49" charset="0"/>
              <a:cs typeface="Courier New" panose="02070309020205020404" pitchFamily="49" charset="0"/>
            </a:endParaRPr>
          </a:p>
          <a:p>
            <a:pPr>
              <a:spcBef>
                <a:spcPts val="200"/>
              </a:spcBef>
            </a:pPr>
            <a:r>
              <a:rPr lang="en-US" sz="1400" b="0" dirty="0" err="1">
                <a:solidFill>
                  <a:srgbClr val="00FFFF"/>
                </a:solidFill>
                <a:latin typeface="Courier New" panose="02070309020205020404" pitchFamily="49" charset="0"/>
                <a:cs typeface="Courier New" panose="02070309020205020404" pitchFamily="49" charset="0"/>
              </a:rPr>
              <a:t>nusExpand.tcl</a:t>
            </a:r>
            <a:r>
              <a:rPr lang="en-US" sz="1400" b="0" dirty="0">
                <a:solidFill>
                  <a:srgbClr val="00FFFF"/>
                </a:solidFill>
                <a:latin typeface="Courier New" panose="02070309020205020404" pitchFamily="49" charset="0"/>
                <a:cs typeface="Courier New" panose="02070309020205020404" pitchFamily="49" charset="0"/>
              </a:rPr>
              <a:t> -mode </a:t>
            </a:r>
            <a:r>
              <a:rPr lang="en-US" sz="1400" b="0" dirty="0" err="1">
                <a:solidFill>
                  <a:srgbClr val="00FFFF"/>
                </a:solidFill>
                <a:latin typeface="Courier New" panose="02070309020205020404" pitchFamily="49" charset="0"/>
                <a:cs typeface="Courier New" panose="02070309020205020404" pitchFamily="49" charset="0"/>
              </a:rPr>
              <a:t>bruker</a:t>
            </a:r>
            <a:r>
              <a:rPr lang="en-US" sz="1400" b="0" dirty="0">
                <a:solidFill>
                  <a:srgbClr val="00FFFF"/>
                </a:solidFill>
                <a:latin typeface="Courier New" panose="02070309020205020404" pitchFamily="49" charset="0"/>
                <a:cs typeface="Courier New" panose="02070309020205020404" pitchFamily="49" charset="0"/>
              </a:rPr>
              <a:t> -</a:t>
            </a:r>
            <a:r>
              <a:rPr lang="en-US" sz="1400" b="0" dirty="0" err="1">
                <a:solidFill>
                  <a:srgbClr val="00FFFF"/>
                </a:solidFill>
                <a:latin typeface="Courier New" panose="02070309020205020404" pitchFamily="49" charset="0"/>
                <a:cs typeface="Courier New" panose="02070309020205020404" pitchFamily="49" charset="0"/>
              </a:rPr>
              <a:t>sampleCount</a:t>
            </a:r>
            <a:r>
              <a:rPr lang="en-US" sz="1400" b="0" dirty="0">
                <a:solidFill>
                  <a:srgbClr val="00FFFF"/>
                </a:solidFill>
                <a:latin typeface="Courier New" panose="02070309020205020404" pitchFamily="49" charset="0"/>
                <a:cs typeface="Courier New" panose="02070309020205020404" pitchFamily="49" charset="0"/>
              </a:rPr>
              <a:t> 2048 -off 0 \</a:t>
            </a:r>
          </a:p>
          <a:p>
            <a:pPr>
              <a:spcBef>
                <a:spcPts val="200"/>
              </a:spcBef>
            </a:pPr>
            <a:r>
              <a:rPr lang="en-US" sz="1400" b="0" dirty="0">
                <a:solidFill>
                  <a:srgbClr val="00FFFF"/>
                </a:solidFill>
                <a:latin typeface="Courier New" panose="02070309020205020404" pitchFamily="49" charset="0"/>
                <a:cs typeface="Courier New" panose="02070309020205020404" pitchFamily="49" charset="0"/>
              </a:rPr>
              <a:t> -in ./</a:t>
            </a:r>
            <a:r>
              <a:rPr lang="en-US" sz="1400" b="0" dirty="0" err="1">
                <a:solidFill>
                  <a:srgbClr val="00FFFF"/>
                </a:solidFill>
                <a:latin typeface="Courier New" panose="02070309020205020404" pitchFamily="49" charset="0"/>
                <a:cs typeface="Courier New" panose="02070309020205020404" pitchFamily="49" charset="0"/>
              </a:rPr>
              <a:t>ser</a:t>
            </a:r>
            <a:r>
              <a:rPr lang="en-US" sz="1400" b="0" dirty="0">
                <a:solidFill>
                  <a:srgbClr val="00FFFF"/>
                </a:solidFill>
                <a:latin typeface="Courier New" panose="02070309020205020404" pitchFamily="49" charset="0"/>
                <a:cs typeface="Courier New" panose="02070309020205020404" pitchFamily="49" charset="0"/>
              </a:rPr>
              <a:t> -out ./</a:t>
            </a:r>
            <a:r>
              <a:rPr lang="en-US" sz="1400" b="0" dirty="0" err="1">
                <a:solidFill>
                  <a:srgbClr val="00FFFF"/>
                </a:solidFill>
                <a:latin typeface="Courier New" panose="02070309020205020404" pitchFamily="49" charset="0"/>
                <a:cs typeface="Courier New" panose="02070309020205020404" pitchFamily="49" charset="0"/>
              </a:rPr>
              <a:t>ser_full</a:t>
            </a:r>
            <a:r>
              <a:rPr lang="en-US" sz="1400" b="0" dirty="0">
                <a:solidFill>
                  <a:srgbClr val="00FFFF"/>
                </a:solidFill>
                <a:latin typeface="Courier New" panose="02070309020205020404" pitchFamily="49" charset="0"/>
                <a:cs typeface="Courier New" panose="02070309020205020404" pitchFamily="49" charset="0"/>
              </a:rPr>
              <a:t> -sample ./</a:t>
            </a:r>
            <a:r>
              <a:rPr lang="en-US" sz="1400" b="0" dirty="0" err="1">
                <a:solidFill>
                  <a:srgbClr val="00FFFF"/>
                </a:solidFill>
                <a:latin typeface="Courier New" panose="02070309020205020404" pitchFamily="49" charset="0"/>
                <a:cs typeface="Courier New" panose="02070309020205020404" pitchFamily="49" charset="0"/>
              </a:rPr>
              <a:t>nuslist</a:t>
            </a:r>
            <a:endParaRPr lang="en-US" sz="1400" b="0" dirty="0">
              <a:solidFill>
                <a:srgbClr val="00FFFF"/>
              </a:solidFill>
              <a:latin typeface="Courier New" panose="02070309020205020404" pitchFamily="49" charset="0"/>
              <a:cs typeface="Courier New" panose="02070309020205020404" pitchFamily="49" charset="0"/>
            </a:endParaRPr>
          </a:p>
          <a:p>
            <a:pPr>
              <a:spcBef>
                <a:spcPts val="200"/>
              </a:spcBef>
            </a:pPr>
            <a:endParaRPr lang="en-US" sz="1400" b="0" dirty="0">
              <a:solidFill>
                <a:prstClr val="black"/>
              </a:solidFill>
              <a:latin typeface="Courier New" panose="02070309020205020404" pitchFamily="49" charset="0"/>
              <a:cs typeface="Courier New" panose="02070309020205020404" pitchFamily="49" charset="0"/>
            </a:endParaRP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bruk2pipe -in ./</a:t>
            </a:r>
            <a:r>
              <a:rPr lang="en-US" sz="1400" b="0" dirty="0" err="1">
                <a:solidFill>
                  <a:prstClr val="white"/>
                </a:solidFill>
                <a:latin typeface="Courier New" panose="02070309020205020404" pitchFamily="49" charset="0"/>
                <a:cs typeface="Courier New" panose="02070309020205020404" pitchFamily="49" charset="0"/>
              </a:rPr>
              <a:t>ser_full</a:t>
            </a:r>
            <a:r>
              <a:rPr lang="en-US" sz="1400" b="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-bad 0.0 -</a:t>
            </a:r>
            <a:r>
              <a:rPr lang="en-US" sz="1400" b="0" dirty="0" err="1">
                <a:solidFill>
                  <a:prstClr val="white"/>
                </a:solidFill>
                <a:latin typeface="Courier New" panose="02070309020205020404" pitchFamily="49" charset="0"/>
                <a:cs typeface="Courier New" panose="02070309020205020404" pitchFamily="49" charset="0"/>
              </a:rPr>
              <a:t>aswap</a:t>
            </a:r>
            <a:r>
              <a:rPr lang="en-US" sz="1400" b="0" dirty="0">
                <a:solidFill>
                  <a:prstClr val="white"/>
                </a:solidFill>
                <a:latin typeface="Courier New" panose="02070309020205020404" pitchFamily="49" charset="0"/>
                <a:cs typeface="Courier New" panose="02070309020205020404" pitchFamily="49" charset="0"/>
              </a:rPr>
              <a:t> -AMX -</a:t>
            </a:r>
            <a:r>
              <a:rPr lang="en-US" sz="1400" b="0" dirty="0" err="1">
                <a:solidFill>
                  <a:prstClr val="white"/>
                </a:solidFill>
                <a:latin typeface="Courier New" panose="02070309020205020404" pitchFamily="49" charset="0"/>
                <a:cs typeface="Courier New" panose="02070309020205020404" pitchFamily="49" charset="0"/>
              </a:rPr>
              <a:t>decim</a:t>
            </a:r>
            <a:r>
              <a:rPr lang="en-US" sz="1400" b="0" dirty="0">
                <a:solidFill>
                  <a:prstClr val="white"/>
                </a:solidFill>
                <a:latin typeface="Courier New" panose="02070309020205020404" pitchFamily="49" charset="0"/>
                <a:cs typeface="Courier New" panose="02070309020205020404" pitchFamily="49" charset="0"/>
              </a:rPr>
              <a:t> 1680 -</a:t>
            </a:r>
            <a:r>
              <a:rPr lang="en-US" sz="1400" b="0" dirty="0" err="1">
                <a:solidFill>
                  <a:prstClr val="white"/>
                </a:solidFill>
                <a:latin typeface="Courier New" panose="02070309020205020404" pitchFamily="49" charset="0"/>
                <a:cs typeface="Courier New" panose="02070309020205020404" pitchFamily="49" charset="0"/>
              </a:rPr>
              <a:t>dspfvs</a:t>
            </a:r>
            <a:r>
              <a:rPr lang="en-US" sz="1400" b="0" dirty="0">
                <a:solidFill>
                  <a:prstClr val="white"/>
                </a:solidFill>
                <a:latin typeface="Courier New" panose="02070309020205020404" pitchFamily="49" charset="0"/>
                <a:cs typeface="Courier New" panose="02070309020205020404" pitchFamily="49" charset="0"/>
              </a:rPr>
              <a:t> 20 -</a:t>
            </a:r>
            <a:r>
              <a:rPr lang="en-US" sz="1400" b="0" dirty="0" err="1">
                <a:solidFill>
                  <a:prstClr val="white"/>
                </a:solidFill>
                <a:latin typeface="Courier New" panose="02070309020205020404" pitchFamily="49" charset="0"/>
                <a:cs typeface="Courier New" panose="02070309020205020404" pitchFamily="49" charset="0"/>
              </a:rPr>
              <a:t>grpdly</a:t>
            </a:r>
            <a:r>
              <a:rPr lang="en-US" sz="1400" b="0" dirty="0">
                <a:solidFill>
                  <a:prstClr val="white"/>
                </a:solidFill>
                <a:latin typeface="Courier New" panose="02070309020205020404" pitchFamily="49" charset="0"/>
                <a:cs typeface="Courier New" panose="02070309020205020404" pitchFamily="49" charset="0"/>
              </a:rPr>
              <a:t> 67.9866027832031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xN</a:t>
            </a:r>
            <a:r>
              <a:rPr lang="en-US" sz="1400" b="0" dirty="0">
                <a:solidFill>
                  <a:prstClr val="white"/>
                </a:solidFill>
                <a:latin typeface="Courier New" panose="02070309020205020404" pitchFamily="49" charset="0"/>
                <a:cs typeface="Courier New" panose="02070309020205020404" pitchFamily="49" charset="0"/>
              </a:rPr>
              <a:t>              2048  -</a:t>
            </a:r>
            <a:r>
              <a:rPr lang="en-US" sz="1400" b="0" dirty="0" err="1">
                <a:solidFill>
                  <a:prstClr val="white"/>
                </a:solidFill>
                <a:latin typeface="Courier New" panose="02070309020205020404" pitchFamily="49" charset="0"/>
                <a:cs typeface="Courier New" panose="02070309020205020404" pitchFamily="49" charset="0"/>
              </a:rPr>
              <a:t>yN</a:t>
            </a:r>
            <a:r>
              <a:rPr lang="en-US" sz="1400" b="0" dirty="0">
                <a:solidFill>
                  <a:prstClr val="white"/>
                </a:solidFill>
                <a:latin typeface="Courier New" panose="02070309020205020404" pitchFamily="49" charset="0"/>
                <a:cs typeface="Courier New" panose="02070309020205020404" pitchFamily="49" charset="0"/>
              </a:rPr>
              <a:t>                64  -</a:t>
            </a:r>
            <a:r>
              <a:rPr lang="en-US" sz="1400" b="0" dirty="0" err="1">
                <a:solidFill>
                  <a:prstClr val="white"/>
                </a:solidFill>
                <a:latin typeface="Courier New" panose="02070309020205020404" pitchFamily="49" charset="0"/>
                <a:cs typeface="Courier New" panose="02070309020205020404" pitchFamily="49" charset="0"/>
              </a:rPr>
              <a:t>zN</a:t>
            </a:r>
            <a:r>
              <a:rPr lang="en-US" sz="1400" b="0" dirty="0">
                <a:solidFill>
                  <a:prstClr val="white"/>
                </a:solidFill>
                <a:latin typeface="Courier New" panose="02070309020205020404" pitchFamily="49" charset="0"/>
                <a:cs typeface="Courier New" panose="02070309020205020404" pitchFamily="49" charset="0"/>
              </a:rPr>
              <a:t>               320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xT</a:t>
            </a:r>
            <a:r>
              <a:rPr lang="en-US" sz="1400" b="0" dirty="0">
                <a:solidFill>
                  <a:prstClr val="white"/>
                </a:solidFill>
                <a:latin typeface="Courier New" panose="02070309020205020404" pitchFamily="49" charset="0"/>
                <a:cs typeface="Courier New" panose="02070309020205020404" pitchFamily="49" charset="0"/>
              </a:rPr>
              <a:t>              1024  -</a:t>
            </a:r>
            <a:r>
              <a:rPr lang="en-US" sz="1400" b="0" dirty="0" err="1">
                <a:solidFill>
                  <a:prstClr val="white"/>
                </a:solidFill>
                <a:latin typeface="Courier New" panose="02070309020205020404" pitchFamily="49" charset="0"/>
                <a:cs typeface="Courier New" panose="02070309020205020404" pitchFamily="49" charset="0"/>
              </a:rPr>
              <a:t>yT</a:t>
            </a:r>
            <a:r>
              <a:rPr lang="en-US" sz="1400" b="0" dirty="0">
                <a:solidFill>
                  <a:prstClr val="white"/>
                </a:solidFill>
                <a:latin typeface="Courier New" panose="02070309020205020404" pitchFamily="49" charset="0"/>
                <a:cs typeface="Courier New" panose="02070309020205020404" pitchFamily="49" charset="0"/>
              </a:rPr>
              <a:t>                32  -</a:t>
            </a:r>
            <a:r>
              <a:rPr lang="en-US" sz="1400" b="0" dirty="0" err="1">
                <a:solidFill>
                  <a:prstClr val="white"/>
                </a:solidFill>
                <a:latin typeface="Courier New" panose="02070309020205020404" pitchFamily="49" charset="0"/>
                <a:cs typeface="Courier New" panose="02070309020205020404" pitchFamily="49" charset="0"/>
              </a:rPr>
              <a:t>zT</a:t>
            </a:r>
            <a:r>
              <a:rPr lang="en-US" sz="1400" b="0" dirty="0">
                <a:solidFill>
                  <a:prstClr val="white"/>
                </a:solidFill>
                <a:latin typeface="Courier New" panose="02070309020205020404" pitchFamily="49" charset="0"/>
                <a:cs typeface="Courier New" panose="02070309020205020404" pitchFamily="49" charset="0"/>
              </a:rPr>
              <a:t>               160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xMODE</a:t>
            </a:r>
            <a:r>
              <a:rPr lang="en-US" sz="1400" b="0" dirty="0">
                <a:solidFill>
                  <a:prstClr val="white"/>
                </a:solidFill>
                <a:latin typeface="Courier New" panose="02070309020205020404" pitchFamily="49" charset="0"/>
                <a:cs typeface="Courier New" panose="02070309020205020404" pitchFamily="49" charset="0"/>
              </a:rPr>
              <a:t>            DQD  -</a:t>
            </a:r>
            <a:r>
              <a:rPr lang="en-US" sz="1400" b="0" dirty="0" err="1">
                <a:solidFill>
                  <a:prstClr val="white"/>
                </a:solidFill>
                <a:latin typeface="Courier New" panose="02070309020205020404" pitchFamily="49" charset="0"/>
                <a:cs typeface="Courier New" panose="02070309020205020404" pitchFamily="49" charset="0"/>
              </a:rPr>
              <a:t>yMODE</a:t>
            </a:r>
            <a:r>
              <a:rPr lang="en-US" sz="1400" b="0" dirty="0">
                <a:solidFill>
                  <a:prstClr val="white"/>
                </a:solidFill>
                <a:latin typeface="Courier New" panose="02070309020205020404" pitchFamily="49" charset="0"/>
                <a:cs typeface="Courier New" panose="02070309020205020404" pitchFamily="49" charset="0"/>
              </a:rPr>
              <a:t>  Echo-</a:t>
            </a:r>
            <a:r>
              <a:rPr lang="en-US" sz="1400" b="0" dirty="0" err="1">
                <a:solidFill>
                  <a:prstClr val="white"/>
                </a:solidFill>
                <a:latin typeface="Courier New" panose="02070309020205020404" pitchFamily="49" charset="0"/>
                <a:cs typeface="Courier New" panose="02070309020205020404" pitchFamily="49" charset="0"/>
              </a:rPr>
              <a:t>AntiEcho</a:t>
            </a: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zMODE</a:t>
            </a:r>
            <a:r>
              <a:rPr lang="en-US" sz="1400" b="0" dirty="0">
                <a:solidFill>
                  <a:prstClr val="white"/>
                </a:solidFill>
                <a:latin typeface="Courier New" panose="02070309020205020404" pitchFamily="49" charset="0"/>
                <a:cs typeface="Courier New" panose="02070309020205020404" pitchFamily="49" charset="0"/>
              </a:rPr>
              <a:t>        Complex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xSW</a:t>
            </a:r>
            <a:r>
              <a:rPr lang="en-US" sz="1400" b="0" dirty="0">
                <a:solidFill>
                  <a:prstClr val="white"/>
                </a:solidFill>
                <a:latin typeface="Courier New" panose="02070309020205020404" pitchFamily="49" charset="0"/>
                <a:cs typeface="Courier New" panose="02070309020205020404" pitchFamily="49" charset="0"/>
              </a:rPr>
              <a:t>        11904.762  -</a:t>
            </a:r>
            <a:r>
              <a:rPr lang="en-US" sz="1400" b="0" dirty="0" err="1">
                <a:solidFill>
                  <a:prstClr val="white"/>
                </a:solidFill>
                <a:latin typeface="Courier New" panose="02070309020205020404" pitchFamily="49" charset="0"/>
                <a:cs typeface="Courier New" panose="02070309020205020404" pitchFamily="49" charset="0"/>
              </a:rPr>
              <a:t>ySW</a:t>
            </a:r>
            <a:r>
              <a:rPr lang="en-US" sz="1400" b="0" dirty="0">
                <a:solidFill>
                  <a:prstClr val="white"/>
                </a:solidFill>
                <a:latin typeface="Courier New" panose="02070309020205020404" pitchFamily="49" charset="0"/>
                <a:cs typeface="Courier New" panose="02070309020205020404" pitchFamily="49" charset="0"/>
              </a:rPr>
              <a:t>         3846.154  -</a:t>
            </a:r>
            <a:r>
              <a:rPr lang="en-US" sz="1400" b="0" dirty="0" err="1">
                <a:solidFill>
                  <a:prstClr val="white"/>
                </a:solidFill>
                <a:latin typeface="Courier New" panose="02070309020205020404" pitchFamily="49" charset="0"/>
                <a:cs typeface="Courier New" panose="02070309020205020404" pitchFamily="49" charset="0"/>
              </a:rPr>
              <a:t>zSW</a:t>
            </a:r>
            <a:r>
              <a:rPr lang="en-US" sz="1400" b="0" dirty="0">
                <a:solidFill>
                  <a:prstClr val="white"/>
                </a:solidFill>
                <a:latin typeface="Courier New" panose="02070309020205020404" pitchFamily="49" charset="0"/>
                <a:cs typeface="Courier New" panose="02070309020205020404" pitchFamily="49" charset="0"/>
              </a:rPr>
              <a:t>        11904.762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xOBS</a:t>
            </a:r>
            <a:r>
              <a:rPr lang="en-US" sz="1400" b="0" dirty="0">
                <a:solidFill>
                  <a:prstClr val="white"/>
                </a:solidFill>
                <a:latin typeface="Courier New" panose="02070309020205020404" pitchFamily="49" charset="0"/>
                <a:cs typeface="Courier New" panose="02070309020205020404" pitchFamily="49" charset="0"/>
              </a:rPr>
              <a:t>         950.204  -</a:t>
            </a:r>
            <a:r>
              <a:rPr lang="en-US" sz="1400" b="0" dirty="0" err="1">
                <a:solidFill>
                  <a:prstClr val="white"/>
                </a:solidFill>
                <a:latin typeface="Courier New" panose="02070309020205020404" pitchFamily="49" charset="0"/>
                <a:cs typeface="Courier New" panose="02070309020205020404" pitchFamily="49" charset="0"/>
              </a:rPr>
              <a:t>yOBS</a:t>
            </a:r>
            <a:r>
              <a:rPr lang="en-US" sz="1400" b="0" dirty="0">
                <a:solidFill>
                  <a:prstClr val="white"/>
                </a:solidFill>
                <a:latin typeface="Courier New" panose="02070309020205020404" pitchFamily="49" charset="0"/>
                <a:cs typeface="Courier New" panose="02070309020205020404" pitchFamily="49" charset="0"/>
              </a:rPr>
              <a:t>          96.294  -</a:t>
            </a:r>
            <a:r>
              <a:rPr lang="en-US" sz="1400" b="0" dirty="0" err="1">
                <a:solidFill>
                  <a:prstClr val="white"/>
                </a:solidFill>
                <a:latin typeface="Courier New" panose="02070309020205020404" pitchFamily="49" charset="0"/>
                <a:cs typeface="Courier New" panose="02070309020205020404" pitchFamily="49" charset="0"/>
              </a:rPr>
              <a:t>zOBS</a:t>
            </a:r>
            <a:r>
              <a:rPr lang="en-US" sz="1400" b="0" dirty="0">
                <a:solidFill>
                  <a:prstClr val="white"/>
                </a:solidFill>
                <a:latin typeface="Courier New" panose="02070309020205020404" pitchFamily="49" charset="0"/>
                <a:cs typeface="Courier New" panose="02070309020205020404" pitchFamily="49" charset="0"/>
              </a:rPr>
              <a:t>         950.204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xCAR</a:t>
            </a:r>
            <a:r>
              <a:rPr lang="en-US" sz="1400" b="0" dirty="0">
                <a:solidFill>
                  <a:prstClr val="white"/>
                </a:solidFill>
                <a:latin typeface="Courier New" panose="02070309020205020404" pitchFamily="49" charset="0"/>
                <a:cs typeface="Courier New" panose="02070309020205020404" pitchFamily="49" charset="0"/>
              </a:rPr>
              <a:t>           4.773  -</a:t>
            </a:r>
            <a:r>
              <a:rPr lang="en-US" sz="1400" b="0" dirty="0" err="1">
                <a:solidFill>
                  <a:prstClr val="white"/>
                </a:solidFill>
                <a:latin typeface="Courier New" panose="02070309020205020404" pitchFamily="49" charset="0"/>
                <a:cs typeface="Courier New" panose="02070309020205020404" pitchFamily="49" charset="0"/>
              </a:rPr>
              <a:t>yCAR</a:t>
            </a:r>
            <a:r>
              <a:rPr lang="en-US" sz="1400" b="0" dirty="0">
                <a:solidFill>
                  <a:prstClr val="white"/>
                </a:solidFill>
                <a:latin typeface="Courier New" panose="02070309020205020404" pitchFamily="49" charset="0"/>
                <a:cs typeface="Courier New" panose="02070309020205020404" pitchFamily="49" charset="0"/>
              </a:rPr>
              <a:t>         118.579  -</a:t>
            </a:r>
            <a:r>
              <a:rPr lang="en-US" sz="1400" b="0" dirty="0" err="1">
                <a:solidFill>
                  <a:prstClr val="white"/>
                </a:solidFill>
                <a:latin typeface="Courier New" panose="02070309020205020404" pitchFamily="49" charset="0"/>
                <a:cs typeface="Courier New" panose="02070309020205020404" pitchFamily="49" charset="0"/>
              </a:rPr>
              <a:t>zCAR</a:t>
            </a:r>
            <a:r>
              <a:rPr lang="en-US" sz="1400" b="0" dirty="0">
                <a:solidFill>
                  <a:prstClr val="white"/>
                </a:solidFill>
                <a:latin typeface="Courier New" panose="02070309020205020404" pitchFamily="49" charset="0"/>
                <a:cs typeface="Courier New" panose="02070309020205020404" pitchFamily="49" charset="0"/>
              </a:rPr>
              <a:t>           4.773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xLAB</a:t>
            </a:r>
            <a:r>
              <a:rPr lang="en-US" sz="1400" b="0" dirty="0">
                <a:solidFill>
                  <a:prstClr val="white"/>
                </a:solidFill>
                <a:latin typeface="Courier New" panose="02070309020205020404" pitchFamily="49" charset="0"/>
                <a:cs typeface="Courier New" panose="02070309020205020404" pitchFamily="49" charset="0"/>
              </a:rPr>
              <a:t>              HN  -</a:t>
            </a:r>
            <a:r>
              <a:rPr lang="en-US" sz="1400" b="0" dirty="0" err="1">
                <a:solidFill>
                  <a:prstClr val="white"/>
                </a:solidFill>
                <a:latin typeface="Courier New" panose="02070309020205020404" pitchFamily="49" charset="0"/>
                <a:cs typeface="Courier New" panose="02070309020205020404" pitchFamily="49" charset="0"/>
              </a:rPr>
              <a:t>yLAB</a:t>
            </a:r>
            <a:r>
              <a:rPr lang="en-US" sz="1400" b="0" dirty="0">
                <a:solidFill>
                  <a:prstClr val="white"/>
                </a:solidFill>
                <a:latin typeface="Courier New" panose="02070309020205020404" pitchFamily="49" charset="0"/>
                <a:cs typeface="Courier New" panose="02070309020205020404" pitchFamily="49" charset="0"/>
              </a:rPr>
              <a:t>             15N  -</a:t>
            </a:r>
            <a:r>
              <a:rPr lang="en-US" sz="1400" b="0" dirty="0" err="1">
                <a:solidFill>
                  <a:prstClr val="white"/>
                </a:solidFill>
                <a:latin typeface="Courier New" panose="02070309020205020404" pitchFamily="49" charset="0"/>
                <a:cs typeface="Courier New" panose="02070309020205020404" pitchFamily="49" charset="0"/>
              </a:rPr>
              <a:t>zLAB</a:t>
            </a:r>
            <a:r>
              <a:rPr lang="en-US" sz="1400" b="0" dirty="0">
                <a:solidFill>
                  <a:prstClr val="white"/>
                </a:solidFill>
                <a:latin typeface="Courier New" panose="02070309020205020404" pitchFamily="49" charset="0"/>
                <a:cs typeface="Courier New" panose="02070309020205020404" pitchFamily="49" charset="0"/>
              </a:rPr>
              <a:t>              1H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ndim</a:t>
            </a:r>
            <a:r>
              <a:rPr lang="en-US" sz="1400" b="0" dirty="0">
                <a:solidFill>
                  <a:prstClr val="white"/>
                </a:solidFill>
                <a:latin typeface="Courier New" panose="02070309020205020404" pitchFamily="49" charset="0"/>
                <a:cs typeface="Courier New" panose="02070309020205020404" pitchFamily="49" charset="0"/>
              </a:rPr>
              <a:t>               3  -aq2D          States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-out ./fid/test%03d.fid -verb -</a:t>
            </a:r>
            <a:r>
              <a:rPr lang="en-US" sz="1400" b="0" dirty="0" err="1">
                <a:solidFill>
                  <a:prstClr val="white"/>
                </a:solidFill>
                <a:latin typeface="Courier New" panose="02070309020205020404" pitchFamily="49" charset="0"/>
                <a:cs typeface="Courier New" panose="02070309020205020404" pitchFamily="49" charset="0"/>
              </a:rPr>
              <a:t>ov</a:t>
            </a:r>
            <a:endParaRPr lang="en-US" sz="1400" b="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400" b="0" dirty="0">
              <a:solidFill>
                <a:prstClr val="black"/>
              </a:solidFill>
              <a:latin typeface="Courier New" panose="02070309020205020404" pitchFamily="49" charset="0"/>
              <a:cs typeface="Courier New" panose="02070309020205020404" pitchFamily="49" charset="0"/>
            </a:endParaRPr>
          </a:p>
          <a:p>
            <a:pPr>
              <a:spcBef>
                <a:spcPts val="200"/>
              </a:spcBef>
            </a:pPr>
            <a:r>
              <a:rPr lang="en-US" sz="1400" b="0" dirty="0">
                <a:solidFill>
                  <a:srgbClr val="00B050"/>
                </a:solidFill>
                <a:latin typeface="Courier New" panose="02070309020205020404" pitchFamily="49" charset="0"/>
                <a:cs typeface="Courier New" panose="02070309020205020404" pitchFamily="49" charset="0"/>
              </a:rPr>
              <a:t>xyz2pipe -in ./fid/test%03d.fid \</a:t>
            </a:r>
          </a:p>
          <a:p>
            <a:pPr>
              <a:spcBef>
                <a:spcPts val="200"/>
              </a:spcBef>
            </a:pPr>
            <a:r>
              <a:rPr lang="en-US" sz="1400" b="0" dirty="0">
                <a:solidFill>
                  <a:srgbClr val="00B050"/>
                </a:solidFill>
                <a:latin typeface="Courier New" panose="02070309020205020404" pitchFamily="49" charset="0"/>
                <a:cs typeface="Courier New" panose="02070309020205020404" pitchFamily="49" charset="0"/>
              </a:rPr>
              <a:t>| </a:t>
            </a:r>
            <a:r>
              <a:rPr lang="en-US" sz="1400" b="0" dirty="0" err="1">
                <a:solidFill>
                  <a:srgbClr val="00B050"/>
                </a:solidFill>
                <a:latin typeface="Courier New" panose="02070309020205020404" pitchFamily="49" charset="0"/>
                <a:cs typeface="Courier New" panose="02070309020205020404" pitchFamily="49" charset="0"/>
              </a:rPr>
              <a:t>nusExpand.tcl</a:t>
            </a:r>
            <a:r>
              <a:rPr lang="en-US" sz="1400" b="0" dirty="0">
                <a:solidFill>
                  <a:srgbClr val="00B050"/>
                </a:solidFill>
                <a:latin typeface="Courier New" panose="02070309020205020404" pitchFamily="49" charset="0"/>
                <a:cs typeface="Courier New" panose="02070309020205020404" pitchFamily="49" charset="0"/>
              </a:rPr>
              <a:t> -mask -</a:t>
            </a:r>
            <a:r>
              <a:rPr lang="en-US" sz="1400" b="0" dirty="0" err="1">
                <a:solidFill>
                  <a:srgbClr val="00B050"/>
                </a:solidFill>
                <a:latin typeface="Courier New" panose="02070309020205020404" pitchFamily="49" charset="0"/>
                <a:cs typeface="Courier New" panose="02070309020205020404" pitchFamily="49" charset="0"/>
              </a:rPr>
              <a:t>noexpand</a:t>
            </a:r>
            <a:r>
              <a:rPr lang="en-US" sz="1400" b="0" dirty="0">
                <a:solidFill>
                  <a:srgbClr val="00B050"/>
                </a:solidFill>
                <a:latin typeface="Courier New" panose="02070309020205020404" pitchFamily="49" charset="0"/>
                <a:cs typeface="Courier New" panose="02070309020205020404" pitchFamily="49" charset="0"/>
              </a:rPr>
              <a:t> -mode pipe -</a:t>
            </a:r>
            <a:r>
              <a:rPr lang="en-US" sz="1400" b="0" dirty="0" err="1">
                <a:solidFill>
                  <a:srgbClr val="00B050"/>
                </a:solidFill>
                <a:latin typeface="Courier New" panose="02070309020205020404" pitchFamily="49" charset="0"/>
                <a:cs typeface="Courier New" panose="02070309020205020404" pitchFamily="49" charset="0"/>
              </a:rPr>
              <a:t>sampleCount</a:t>
            </a:r>
            <a:r>
              <a:rPr lang="en-US" sz="1400" b="0" dirty="0">
                <a:solidFill>
                  <a:srgbClr val="00B050"/>
                </a:solidFill>
                <a:latin typeface="Courier New" panose="02070309020205020404" pitchFamily="49" charset="0"/>
                <a:cs typeface="Courier New" panose="02070309020205020404" pitchFamily="49" charset="0"/>
              </a:rPr>
              <a:t> 2048 -off 0 \</a:t>
            </a:r>
          </a:p>
          <a:p>
            <a:pPr>
              <a:spcBef>
                <a:spcPts val="200"/>
              </a:spcBef>
            </a:pPr>
            <a:r>
              <a:rPr lang="en-US" sz="1400" b="0" dirty="0">
                <a:solidFill>
                  <a:srgbClr val="00B050"/>
                </a:solidFill>
                <a:latin typeface="Courier New" panose="02070309020205020404" pitchFamily="49" charset="0"/>
                <a:cs typeface="Courier New" panose="02070309020205020404" pitchFamily="49" charset="0"/>
              </a:rPr>
              <a:t>  -in </a:t>
            </a:r>
            <a:r>
              <a:rPr lang="en-US" sz="1400" b="0" dirty="0" err="1">
                <a:solidFill>
                  <a:srgbClr val="00B050"/>
                </a:solidFill>
                <a:latin typeface="Courier New" panose="02070309020205020404" pitchFamily="49" charset="0"/>
                <a:cs typeface="Courier New" panose="02070309020205020404" pitchFamily="49" charset="0"/>
              </a:rPr>
              <a:t>stdin</a:t>
            </a:r>
            <a:r>
              <a:rPr lang="en-US" sz="1400" b="0" dirty="0">
                <a:solidFill>
                  <a:srgbClr val="00B050"/>
                </a:solidFill>
                <a:latin typeface="Courier New" panose="02070309020205020404" pitchFamily="49" charset="0"/>
                <a:cs typeface="Courier New" panose="02070309020205020404" pitchFamily="49" charset="0"/>
              </a:rPr>
              <a:t> -out ./mask/test%03d.fid -sample ./</a:t>
            </a:r>
            <a:r>
              <a:rPr lang="en-US" sz="1400" b="0" dirty="0" err="1">
                <a:solidFill>
                  <a:srgbClr val="00B050"/>
                </a:solidFill>
                <a:latin typeface="Courier New" panose="02070309020205020404" pitchFamily="49" charset="0"/>
                <a:cs typeface="Courier New" panose="02070309020205020404" pitchFamily="49" charset="0"/>
              </a:rPr>
              <a:t>nuslist</a:t>
            </a:r>
            <a:endParaRPr lang="en-US" sz="1400" b="0" dirty="0">
              <a:solidFill>
                <a:srgbClr val="00B050"/>
              </a:solidFill>
              <a:latin typeface="Courier New" panose="02070309020205020404" pitchFamily="49" charset="0"/>
              <a:cs typeface="Courier New" panose="02070309020205020404" pitchFamily="49" charset="0"/>
            </a:endParaRPr>
          </a:p>
          <a:p>
            <a:pPr>
              <a:spcBef>
                <a:spcPts val="200"/>
              </a:spcBef>
            </a:pPr>
            <a:endParaRPr lang="en-US" dirty="0">
              <a:solidFill>
                <a:prstClr val="black"/>
              </a:solidFill>
            </a:endParaRPr>
          </a:p>
        </p:txBody>
      </p:sp>
      <p:sp>
        <p:nvSpPr>
          <p:cNvPr id="3" name="TextBox 2"/>
          <p:cNvSpPr txBox="1"/>
          <p:nvPr/>
        </p:nvSpPr>
        <p:spPr>
          <a:xfrm>
            <a:off x="457201" y="152400"/>
            <a:ext cx="7980964"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rPr>
              <a:t>Script Created via </a:t>
            </a:r>
            <a:r>
              <a:rPr lang="en-US" sz="3200" b="0" i="1" kern="0" dirty="0" err="1" smtClean="0">
                <a:solidFill>
                  <a:prstClr val="white"/>
                </a:solidFill>
                <a:latin typeface="Courier New" panose="02070309020205020404" pitchFamily="49" charset="0"/>
                <a:cs typeface="Courier New" panose="02070309020205020404" pitchFamily="49" charset="0"/>
              </a:rPr>
              <a:t>bruker</a:t>
            </a:r>
            <a:r>
              <a:rPr lang="en-US" sz="3200" b="0" i="1" kern="0" dirty="0" smtClean="0">
                <a:solidFill>
                  <a:prstClr val="white"/>
                </a:solidFill>
                <a:latin typeface="Courier New" panose="02070309020205020404" pitchFamily="49" charset="0"/>
                <a:cs typeface="Courier New" panose="02070309020205020404" pitchFamily="49" charset="0"/>
              </a:rPr>
              <a:t> -nus</a:t>
            </a:r>
            <a:endParaRPr lang="en-US" sz="3200" b="0" kern="0" dirty="0" smtClean="0">
              <a:solidFill>
                <a:prstClr val="white"/>
              </a:solidFill>
              <a:latin typeface="Courier New" panose="02070309020205020404" pitchFamily="49" charset="0"/>
              <a:cs typeface="Courier New" panose="02070309020205020404" pitchFamily="49" charset="0"/>
            </a:endParaRPr>
          </a:p>
        </p:txBody>
      </p:sp>
      <p:sp>
        <p:nvSpPr>
          <p:cNvPr id="4" name="TextBox 3"/>
          <p:cNvSpPr txBox="1"/>
          <p:nvPr/>
        </p:nvSpPr>
        <p:spPr>
          <a:xfrm>
            <a:off x="170279" y="6163344"/>
            <a:ext cx="8554807" cy="369332"/>
          </a:xfrm>
          <a:prstGeom prst="rect">
            <a:avLst/>
          </a:prstGeom>
          <a:noFill/>
        </p:spPr>
        <p:txBody>
          <a:bodyPr wrap="square" rtlCol="0">
            <a:spAutoFit/>
          </a:bodyPr>
          <a:lstStyle/>
          <a:p>
            <a:pPr algn="ctr"/>
            <a:r>
              <a:rPr lang="en-US" sz="1800" b="0" i="1" dirty="0" smtClean="0">
                <a:solidFill>
                  <a:srgbClr val="00FFFF"/>
                </a:solidFill>
              </a:rPr>
              <a:t>Expand the Spectrometer-format Data </a:t>
            </a:r>
            <a:r>
              <a:rPr lang="en-US" sz="1800" b="0" i="1" dirty="0" smtClean="0">
                <a:solidFill>
                  <a:prstClr val="white"/>
                </a:solidFill>
              </a:rPr>
              <a:t>/ Convert Expanded Data / </a:t>
            </a:r>
            <a:r>
              <a:rPr lang="en-US" sz="1800" b="0" i="1" dirty="0" smtClean="0">
                <a:solidFill>
                  <a:srgbClr val="00B050"/>
                </a:solidFill>
              </a:rPr>
              <a:t>Create Mask</a:t>
            </a:r>
            <a:endParaRPr lang="en-US" sz="1800" b="0" i="1" dirty="0">
              <a:solidFill>
                <a:srgbClr val="00B050"/>
              </a:solidFill>
            </a:endParaRPr>
          </a:p>
        </p:txBody>
      </p:sp>
    </p:spTree>
    <p:extLst>
      <p:ext uri="{BB962C8B-B14F-4D97-AF65-F5344CB8AC3E}">
        <p14:creationId xmlns:p14="http://schemas.microsoft.com/office/powerpoint/2010/main" val="1719277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5" name="Straight Connector 4"/>
          <p:cNvCxnSpPr/>
          <p:nvPr/>
        </p:nvCxnSpPr>
        <p:spPr>
          <a:xfrm>
            <a:off x="5003101" y="2754059"/>
            <a:ext cx="2834640" cy="5254"/>
          </a:xfrm>
          <a:prstGeom prst="line">
            <a:avLst/>
          </a:prstGeom>
          <a:ln w="38100">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315" y="1659367"/>
            <a:ext cx="2659175" cy="1812825"/>
          </a:xfrm>
          <a:prstGeom prst="rect">
            <a:avLst/>
          </a:prstGeom>
        </p:spPr>
      </p:pic>
      <p:sp>
        <p:nvSpPr>
          <p:cNvPr id="7" name="Rectangle 6"/>
          <p:cNvSpPr/>
          <p:nvPr/>
        </p:nvSpPr>
        <p:spPr>
          <a:xfrm>
            <a:off x="2506895" y="1634471"/>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2060"/>
                </a:solidFill>
                <a:latin typeface="Arial" panose="020B0604020202020204" pitchFamily="34" charset="0"/>
                <a:cs typeface="Arial" panose="020B0604020202020204" pitchFamily="34" charset="0"/>
              </a:rPr>
              <a:t>RF PULSE</a:t>
            </a:r>
            <a:endParaRPr lang="en-US" sz="1400"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4225336" y="1634471"/>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2060"/>
                </a:solidFill>
                <a:latin typeface="Arial" panose="020B0604020202020204" pitchFamily="34" charset="0"/>
                <a:cs typeface="Arial" panose="020B0604020202020204" pitchFamily="34" charset="0"/>
              </a:rPr>
              <a:t>RF PULSE</a:t>
            </a:r>
            <a:endParaRPr lang="en-US" sz="1400" dirty="0">
              <a:solidFill>
                <a:srgbClr val="00206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2023417" y="2759445"/>
            <a:ext cx="3026982" cy="5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05680" y="1858449"/>
            <a:ext cx="914400" cy="1"/>
          </a:xfrm>
          <a:prstGeom prst="line">
            <a:avLst/>
          </a:prstGeom>
          <a:ln w="38100">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17941" y="891586"/>
            <a:ext cx="4072826" cy="646331"/>
          </a:xfrm>
          <a:prstGeom prst="rect">
            <a:avLst/>
          </a:prstGeom>
          <a:noFill/>
        </p:spPr>
        <p:txBody>
          <a:bodyPr wrap="square" rtlCol="0">
            <a:spAutoFit/>
          </a:bodyPr>
          <a:lstStyle/>
          <a:p>
            <a:pPr algn="ctr">
              <a:spcBef>
                <a:spcPts val="0"/>
              </a:spcBef>
            </a:pPr>
            <a:r>
              <a:rPr lang="en-US" sz="1800" b="0" i="1" dirty="0" smtClean="0">
                <a:solidFill>
                  <a:srgbClr val="FF0000"/>
                </a:solidFill>
                <a:latin typeface="Arial" panose="020B0604020202020204" pitchFamily="34" charset="0"/>
                <a:cs typeface="Arial" panose="020B0604020202020204" pitchFamily="34" charset="0"/>
              </a:rPr>
              <a:t>Resolution</a:t>
            </a:r>
            <a:r>
              <a:rPr lang="en-US" sz="1800" b="0" i="1" dirty="0" smtClean="0">
                <a:solidFill>
                  <a:prstClr val="black"/>
                </a:solidFill>
                <a:latin typeface="Arial" panose="020B0604020202020204" pitchFamily="34" charset="0"/>
                <a:cs typeface="Arial" panose="020B0604020202020204" pitchFamily="34" charset="0"/>
              </a:rPr>
              <a:t> in the Indirect Dimension is Determined by Max Evolution Time t1</a:t>
            </a:r>
          </a:p>
        </p:txBody>
      </p:sp>
      <p:grpSp>
        <p:nvGrpSpPr>
          <p:cNvPr id="22" name="Group 21"/>
          <p:cNvGrpSpPr/>
          <p:nvPr/>
        </p:nvGrpSpPr>
        <p:grpSpPr>
          <a:xfrm>
            <a:off x="827341" y="3624592"/>
            <a:ext cx="7249859" cy="2548644"/>
            <a:chOff x="1165754" y="3261477"/>
            <a:chExt cx="7249859" cy="254864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754" y="3399534"/>
              <a:ext cx="7249859" cy="2410587"/>
            </a:xfrm>
            <a:prstGeom prst="rect">
              <a:avLst/>
            </a:prstGeom>
          </p:spPr>
        </p:pic>
        <p:sp>
          <p:nvSpPr>
            <p:cNvPr id="13" name="TextBox 12"/>
            <p:cNvSpPr txBox="1"/>
            <p:nvPr/>
          </p:nvSpPr>
          <p:spPr>
            <a:xfrm>
              <a:off x="2901198" y="3261477"/>
              <a:ext cx="2427203" cy="400110"/>
            </a:xfrm>
            <a:prstGeom prst="rect">
              <a:avLst/>
            </a:prstGeom>
            <a:noFill/>
          </p:spPr>
          <p:txBody>
            <a:bodyPr wrap="square" rtlCol="0">
              <a:spAutoFit/>
            </a:bodyPr>
            <a:lstStyle/>
            <a:p>
              <a:pPr algn="ctr"/>
              <a:r>
                <a:rPr lang="en-US" sz="2000" b="0" dirty="0" smtClean="0">
                  <a:solidFill>
                    <a:prstClr val="black"/>
                  </a:solidFill>
                  <a:latin typeface="Arial" panose="020B0604020202020204" pitchFamily="34" charset="0"/>
                  <a:cs typeface="Arial" panose="020B0604020202020204" pitchFamily="34" charset="0"/>
                </a:rPr>
                <a:t>Time-Domain</a:t>
              </a:r>
              <a:endParaRPr lang="en-US" sz="2400" b="0" baseline="-25000"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5915405" y="3261477"/>
              <a:ext cx="2466754" cy="400110"/>
            </a:xfrm>
            <a:prstGeom prst="rect">
              <a:avLst/>
            </a:prstGeom>
            <a:noFill/>
          </p:spPr>
          <p:txBody>
            <a:bodyPr wrap="square" rtlCol="0">
              <a:spAutoFit/>
            </a:bodyPr>
            <a:lstStyle/>
            <a:p>
              <a:pPr algn="ctr"/>
              <a:r>
                <a:rPr lang="en-US" sz="2000" b="0" dirty="0" err="1" smtClean="0">
                  <a:solidFill>
                    <a:prstClr val="black"/>
                  </a:solidFill>
                  <a:latin typeface="Arial" panose="020B0604020202020204" pitchFamily="34" charset="0"/>
                  <a:cs typeface="Arial" panose="020B0604020202020204" pitchFamily="34" charset="0"/>
                </a:rPr>
                <a:t>Interferogram</a:t>
              </a:r>
              <a:endParaRPr lang="en-US" sz="2400" b="0" baseline="-25000" dirty="0">
                <a:solidFill>
                  <a:prstClr val="black"/>
                </a:solidFill>
                <a:latin typeface="Arial" panose="020B0604020202020204" pitchFamily="34" charset="0"/>
                <a:cs typeface="Arial" panose="020B0604020202020204" pitchFamily="34" charset="0"/>
              </a:endParaRPr>
            </a:p>
          </p:txBody>
        </p:sp>
        <p:cxnSp>
          <p:nvCxnSpPr>
            <p:cNvPr id="18" name="Straight Connector 17"/>
            <p:cNvCxnSpPr/>
            <p:nvPr/>
          </p:nvCxnSpPr>
          <p:spPr>
            <a:xfrm flipV="1">
              <a:off x="4114800" y="3857332"/>
              <a:ext cx="1386120" cy="1314069"/>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800" b="0" i="1" kern="0" dirty="0" smtClean="0">
                <a:solidFill>
                  <a:srgbClr val="0070C0"/>
                </a:solidFill>
              </a:rPr>
              <a:t> The Indirect Dimension</a:t>
            </a:r>
          </a:p>
        </p:txBody>
      </p:sp>
      <p:sp>
        <p:nvSpPr>
          <p:cNvPr id="23" name="TextBox 22"/>
          <p:cNvSpPr txBox="1"/>
          <p:nvPr/>
        </p:nvSpPr>
        <p:spPr>
          <a:xfrm>
            <a:off x="1541518" y="5906869"/>
            <a:ext cx="5357124" cy="646331"/>
          </a:xfrm>
          <a:prstGeom prst="rect">
            <a:avLst/>
          </a:prstGeom>
          <a:noFill/>
        </p:spPr>
        <p:txBody>
          <a:bodyPr wrap="square" rtlCol="0">
            <a:spAutoFit/>
          </a:bodyPr>
          <a:lstStyle/>
          <a:p>
            <a:pPr algn="ctr">
              <a:spcBef>
                <a:spcPts val="0"/>
              </a:spcBef>
            </a:pPr>
            <a:r>
              <a:rPr lang="en-US" sz="1800" b="0" i="1" dirty="0" smtClean="0">
                <a:solidFill>
                  <a:srgbClr val="FF0000"/>
                </a:solidFill>
                <a:latin typeface="Arial" panose="020B0604020202020204" pitchFamily="34" charset="0"/>
                <a:cs typeface="Arial" panose="020B0604020202020204" pitchFamily="34" charset="0"/>
              </a:rPr>
              <a:t>Measurement Time </a:t>
            </a:r>
            <a:r>
              <a:rPr lang="en-US" sz="1800" b="0" i="1" dirty="0" smtClean="0">
                <a:solidFill>
                  <a:prstClr val="black"/>
                </a:solidFill>
                <a:latin typeface="Arial" panose="020B0604020202020204" pitchFamily="34" charset="0"/>
                <a:cs typeface="Arial" panose="020B0604020202020204" pitchFamily="34" charset="0"/>
              </a:rPr>
              <a:t>is Determined by the Number of Increments Measured in the Indirect Dimension</a:t>
            </a:r>
          </a:p>
        </p:txBody>
      </p:sp>
    </p:spTree>
    <p:extLst>
      <p:ext uri="{BB962C8B-B14F-4D97-AF65-F5344CB8AC3E}">
        <p14:creationId xmlns:p14="http://schemas.microsoft.com/office/powerpoint/2010/main" val="42626550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57201" y="990600"/>
            <a:ext cx="8229600" cy="4888518"/>
          </a:xfrm>
          <a:prstGeom prst="rect">
            <a:avLst/>
          </a:prstGeom>
          <a:noFill/>
        </p:spPr>
        <p:txBody>
          <a:bodyPr wrap="square" rtlCol="0">
            <a:spAutoFit/>
          </a:bodyPr>
          <a:lstStyle/>
          <a:p>
            <a:pPr>
              <a:spcBef>
                <a:spcPts val="200"/>
              </a:spcBef>
            </a:pPr>
            <a:r>
              <a:rPr lang="en-US" sz="1400" b="0" dirty="0" smtClean="0">
                <a:solidFill>
                  <a:prstClr val="white"/>
                </a:solidFill>
                <a:latin typeface="Courier New" panose="02070309020205020404" pitchFamily="49" charset="0"/>
                <a:cs typeface="Courier New" panose="02070309020205020404" pitchFamily="49" charset="0"/>
              </a:rPr>
              <a:t>#!/bin/</a:t>
            </a:r>
            <a:r>
              <a:rPr lang="en-US" sz="1400" b="0" dirty="0" err="1" smtClean="0">
                <a:solidFill>
                  <a:prstClr val="white"/>
                </a:solidFill>
                <a:latin typeface="Courier New" panose="02070309020205020404" pitchFamily="49" charset="0"/>
                <a:cs typeface="Courier New" panose="02070309020205020404" pitchFamily="49" charset="0"/>
              </a:rPr>
              <a:t>csh</a:t>
            </a:r>
            <a:endParaRPr lang="en-US" sz="1400" b="0" dirty="0" smtClean="0">
              <a:solidFill>
                <a:prstClr val="white"/>
              </a:solidFill>
              <a:latin typeface="Courier New" panose="02070309020205020404" pitchFamily="49" charset="0"/>
              <a:cs typeface="Courier New" panose="02070309020205020404" pitchFamily="49" charset="0"/>
            </a:endParaRPr>
          </a:p>
          <a:p>
            <a:pPr>
              <a:spcBef>
                <a:spcPts val="200"/>
              </a:spcBef>
            </a:pPr>
            <a:endParaRPr lang="en-US" sz="1400" b="0" dirty="0">
              <a:solidFill>
                <a:prstClr val="white"/>
              </a:solidFill>
              <a:latin typeface="Courier New" panose="02070309020205020404" pitchFamily="49" charset="0"/>
              <a:cs typeface="Courier New" panose="02070309020205020404" pitchFamily="49" charset="0"/>
            </a:endParaRPr>
          </a:p>
          <a:p>
            <a:pPr>
              <a:spcBef>
                <a:spcPts val="200"/>
              </a:spcBef>
            </a:pPr>
            <a:r>
              <a:rPr lang="en-US" sz="1400" b="0" dirty="0" err="1" smtClean="0">
                <a:solidFill>
                  <a:srgbClr val="00FFFF"/>
                </a:solidFill>
                <a:latin typeface="Courier New" panose="02070309020205020404" pitchFamily="49" charset="0"/>
                <a:cs typeface="Courier New" panose="02070309020205020404" pitchFamily="49" charset="0"/>
              </a:rPr>
              <a:t>nusExpand.tcl</a:t>
            </a:r>
            <a:r>
              <a:rPr lang="en-US" sz="1400" b="0" dirty="0" smtClean="0">
                <a:solidFill>
                  <a:srgbClr val="00FFFF"/>
                </a:solidFill>
                <a:latin typeface="Courier New" panose="02070309020205020404" pitchFamily="49" charset="0"/>
                <a:cs typeface="Courier New" panose="02070309020205020404" pitchFamily="49" charset="0"/>
              </a:rPr>
              <a:t> </a:t>
            </a:r>
            <a:r>
              <a:rPr lang="en-US" sz="1400" b="0" dirty="0">
                <a:solidFill>
                  <a:srgbClr val="00FFFF"/>
                </a:solidFill>
                <a:latin typeface="Courier New" panose="02070309020205020404" pitchFamily="49" charset="0"/>
                <a:cs typeface="Courier New" panose="02070309020205020404" pitchFamily="49" charset="0"/>
              </a:rPr>
              <a:t>-mode </a:t>
            </a:r>
            <a:r>
              <a:rPr lang="en-US" sz="1400" b="0" dirty="0" err="1">
                <a:solidFill>
                  <a:srgbClr val="00FFFF"/>
                </a:solidFill>
                <a:latin typeface="Courier New" panose="02070309020205020404" pitchFamily="49" charset="0"/>
                <a:cs typeface="Courier New" panose="02070309020205020404" pitchFamily="49" charset="0"/>
              </a:rPr>
              <a:t>varian</a:t>
            </a:r>
            <a:r>
              <a:rPr lang="en-US" sz="1400" b="0" dirty="0">
                <a:solidFill>
                  <a:srgbClr val="00FFFF"/>
                </a:solidFill>
                <a:latin typeface="Courier New" panose="02070309020205020404" pitchFamily="49" charset="0"/>
                <a:cs typeface="Courier New" panose="02070309020205020404" pitchFamily="49" charset="0"/>
              </a:rPr>
              <a:t> -</a:t>
            </a:r>
            <a:r>
              <a:rPr lang="en-US" sz="1400" b="0" dirty="0" err="1">
                <a:solidFill>
                  <a:srgbClr val="00FFFF"/>
                </a:solidFill>
                <a:latin typeface="Courier New" panose="02070309020205020404" pitchFamily="49" charset="0"/>
                <a:cs typeface="Courier New" panose="02070309020205020404" pitchFamily="49" charset="0"/>
              </a:rPr>
              <a:t>sampleCount</a:t>
            </a:r>
            <a:r>
              <a:rPr lang="en-US" sz="1400" b="0" dirty="0">
                <a:solidFill>
                  <a:srgbClr val="00FFFF"/>
                </a:solidFill>
                <a:latin typeface="Courier New" panose="02070309020205020404" pitchFamily="49" charset="0"/>
                <a:cs typeface="Courier New" panose="02070309020205020404" pitchFamily="49" charset="0"/>
              </a:rPr>
              <a:t> 455 -off 0 \</a:t>
            </a:r>
          </a:p>
          <a:p>
            <a:pPr>
              <a:spcBef>
                <a:spcPts val="200"/>
              </a:spcBef>
            </a:pPr>
            <a:r>
              <a:rPr lang="en-US" sz="1400" b="0" dirty="0">
                <a:solidFill>
                  <a:srgbClr val="00FFFF"/>
                </a:solidFill>
                <a:latin typeface="Courier New" panose="02070309020205020404" pitchFamily="49" charset="0"/>
                <a:cs typeface="Courier New" panose="02070309020205020404" pitchFamily="49" charset="0"/>
              </a:rPr>
              <a:t> -in ./fid -out ./</a:t>
            </a:r>
            <a:r>
              <a:rPr lang="en-US" sz="1400" b="0" dirty="0" err="1">
                <a:solidFill>
                  <a:srgbClr val="00FFFF"/>
                </a:solidFill>
                <a:latin typeface="Courier New" panose="02070309020205020404" pitchFamily="49" charset="0"/>
                <a:cs typeface="Courier New" panose="02070309020205020404" pitchFamily="49" charset="0"/>
              </a:rPr>
              <a:t>fid_full</a:t>
            </a:r>
            <a:r>
              <a:rPr lang="en-US" sz="1400" b="0" dirty="0">
                <a:solidFill>
                  <a:srgbClr val="00FFFF"/>
                </a:solidFill>
                <a:latin typeface="Courier New" panose="02070309020205020404" pitchFamily="49" charset="0"/>
                <a:cs typeface="Courier New" panose="02070309020205020404" pitchFamily="49" charset="0"/>
              </a:rPr>
              <a:t> -sample ./</a:t>
            </a:r>
            <a:r>
              <a:rPr lang="en-US" sz="1400" b="0" dirty="0" err="1">
                <a:solidFill>
                  <a:srgbClr val="00FFFF"/>
                </a:solidFill>
                <a:latin typeface="Courier New" panose="02070309020205020404" pitchFamily="49" charset="0"/>
                <a:cs typeface="Courier New" panose="02070309020205020404" pitchFamily="49" charset="0"/>
              </a:rPr>
              <a:t>sampling.sch</a:t>
            </a:r>
            <a:endParaRPr lang="en-US" sz="1400" b="0" dirty="0">
              <a:solidFill>
                <a:srgbClr val="00FFFF"/>
              </a:solidFill>
              <a:latin typeface="Courier New" panose="02070309020205020404" pitchFamily="49" charset="0"/>
              <a:cs typeface="Courier New" panose="02070309020205020404" pitchFamily="49" charset="0"/>
            </a:endParaRPr>
          </a:p>
          <a:p>
            <a:pPr>
              <a:spcBef>
                <a:spcPts val="200"/>
              </a:spcBef>
            </a:pPr>
            <a:endParaRPr lang="en-US" sz="1400" b="0" dirty="0">
              <a:solidFill>
                <a:srgbClr val="00FFFF"/>
              </a:solidFill>
              <a:latin typeface="Courier New" panose="02070309020205020404" pitchFamily="49" charset="0"/>
              <a:cs typeface="Courier New" panose="02070309020205020404" pitchFamily="49" charset="0"/>
            </a:endParaRP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var2pipe -in ./</a:t>
            </a:r>
            <a:r>
              <a:rPr lang="en-US" sz="1400" b="0" dirty="0" err="1">
                <a:solidFill>
                  <a:prstClr val="white"/>
                </a:solidFill>
                <a:latin typeface="Courier New" panose="02070309020205020404" pitchFamily="49" charset="0"/>
                <a:cs typeface="Courier New" panose="02070309020205020404" pitchFamily="49" charset="0"/>
              </a:rPr>
              <a:t>fid_full</a:t>
            </a:r>
            <a:r>
              <a:rPr lang="en-US" sz="1400" b="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noaswap</a:t>
            </a: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aqORD</a:t>
            </a:r>
            <a:r>
              <a:rPr lang="en-US" sz="1400" b="0" dirty="0">
                <a:solidFill>
                  <a:prstClr val="white"/>
                </a:solidFill>
                <a:latin typeface="Courier New" panose="02070309020205020404" pitchFamily="49" charset="0"/>
                <a:cs typeface="Courier New" panose="02070309020205020404" pitchFamily="49" charset="0"/>
              </a:rPr>
              <a:t> 1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xN</a:t>
            </a:r>
            <a:r>
              <a:rPr lang="en-US" sz="1400" b="0" dirty="0">
                <a:solidFill>
                  <a:prstClr val="white"/>
                </a:solidFill>
                <a:latin typeface="Courier New" panose="02070309020205020404" pitchFamily="49" charset="0"/>
                <a:cs typeface="Courier New" panose="02070309020205020404" pitchFamily="49" charset="0"/>
              </a:rPr>
              <a:t>              2404  -</a:t>
            </a:r>
            <a:r>
              <a:rPr lang="en-US" sz="1400" b="0" dirty="0" err="1">
                <a:solidFill>
                  <a:prstClr val="white"/>
                </a:solidFill>
                <a:latin typeface="Courier New" panose="02070309020205020404" pitchFamily="49" charset="0"/>
                <a:cs typeface="Courier New" panose="02070309020205020404" pitchFamily="49" charset="0"/>
              </a:rPr>
              <a:t>yN</a:t>
            </a:r>
            <a:r>
              <a:rPr lang="en-US" sz="1400" b="0" dirty="0">
                <a:solidFill>
                  <a:prstClr val="white"/>
                </a:solidFill>
                <a:latin typeface="Courier New" panose="02070309020205020404" pitchFamily="49" charset="0"/>
                <a:cs typeface="Courier New" panose="02070309020205020404" pitchFamily="49" charset="0"/>
              </a:rPr>
              <a:t>               140  -</a:t>
            </a:r>
            <a:r>
              <a:rPr lang="en-US" sz="1400" b="0" dirty="0" err="1">
                <a:solidFill>
                  <a:prstClr val="white"/>
                </a:solidFill>
                <a:latin typeface="Courier New" panose="02070309020205020404" pitchFamily="49" charset="0"/>
                <a:cs typeface="Courier New" panose="02070309020205020404" pitchFamily="49" charset="0"/>
              </a:rPr>
              <a:t>zN</a:t>
            </a:r>
            <a:r>
              <a:rPr lang="en-US" sz="1400" b="0" dirty="0">
                <a:solidFill>
                  <a:prstClr val="white"/>
                </a:solidFill>
                <a:latin typeface="Courier New" panose="02070309020205020404" pitchFamily="49" charset="0"/>
                <a:cs typeface="Courier New" panose="02070309020205020404" pitchFamily="49" charset="0"/>
              </a:rPr>
              <a:t>                52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xT</a:t>
            </a:r>
            <a:r>
              <a:rPr lang="en-US" sz="1400" b="0" dirty="0">
                <a:solidFill>
                  <a:prstClr val="white"/>
                </a:solidFill>
                <a:latin typeface="Courier New" panose="02070309020205020404" pitchFamily="49" charset="0"/>
                <a:cs typeface="Courier New" panose="02070309020205020404" pitchFamily="49" charset="0"/>
              </a:rPr>
              <a:t>              1202  -</a:t>
            </a:r>
            <a:r>
              <a:rPr lang="en-US" sz="1400" b="0" dirty="0" err="1">
                <a:solidFill>
                  <a:prstClr val="white"/>
                </a:solidFill>
                <a:latin typeface="Courier New" panose="02070309020205020404" pitchFamily="49" charset="0"/>
                <a:cs typeface="Courier New" panose="02070309020205020404" pitchFamily="49" charset="0"/>
              </a:rPr>
              <a:t>yT</a:t>
            </a:r>
            <a:r>
              <a:rPr lang="en-US" sz="1400" b="0" dirty="0">
                <a:solidFill>
                  <a:prstClr val="white"/>
                </a:solidFill>
                <a:latin typeface="Courier New" panose="02070309020205020404" pitchFamily="49" charset="0"/>
                <a:cs typeface="Courier New" panose="02070309020205020404" pitchFamily="49" charset="0"/>
              </a:rPr>
              <a:t>                70  -</a:t>
            </a:r>
            <a:r>
              <a:rPr lang="en-US" sz="1400" b="0" dirty="0" err="1">
                <a:solidFill>
                  <a:prstClr val="white"/>
                </a:solidFill>
                <a:latin typeface="Courier New" panose="02070309020205020404" pitchFamily="49" charset="0"/>
                <a:cs typeface="Courier New" panose="02070309020205020404" pitchFamily="49" charset="0"/>
              </a:rPr>
              <a:t>zT</a:t>
            </a:r>
            <a:r>
              <a:rPr lang="en-US" sz="1400" b="0" dirty="0">
                <a:solidFill>
                  <a:prstClr val="white"/>
                </a:solidFill>
                <a:latin typeface="Courier New" panose="02070309020205020404" pitchFamily="49" charset="0"/>
                <a:cs typeface="Courier New" panose="02070309020205020404" pitchFamily="49" charset="0"/>
              </a:rPr>
              <a:t>                26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xMODE</a:t>
            </a:r>
            <a:r>
              <a:rPr lang="en-US" sz="1400" b="0" dirty="0">
                <a:solidFill>
                  <a:prstClr val="white"/>
                </a:solidFill>
                <a:latin typeface="Courier New" panose="02070309020205020404" pitchFamily="49" charset="0"/>
                <a:cs typeface="Courier New" panose="02070309020205020404" pitchFamily="49" charset="0"/>
              </a:rPr>
              <a:t>        Complex  -</a:t>
            </a:r>
            <a:r>
              <a:rPr lang="en-US" sz="1400" b="0" dirty="0" err="1">
                <a:solidFill>
                  <a:prstClr val="white"/>
                </a:solidFill>
                <a:latin typeface="Courier New" panose="02070309020205020404" pitchFamily="49" charset="0"/>
                <a:cs typeface="Courier New" panose="02070309020205020404" pitchFamily="49" charset="0"/>
              </a:rPr>
              <a:t>yMODE</a:t>
            </a:r>
            <a:r>
              <a:rPr lang="en-US" sz="1400" b="0" dirty="0">
                <a:solidFill>
                  <a:prstClr val="white"/>
                </a:solidFill>
                <a:latin typeface="Courier New" panose="02070309020205020404" pitchFamily="49" charset="0"/>
                <a:cs typeface="Courier New" panose="02070309020205020404" pitchFamily="49" charset="0"/>
              </a:rPr>
              <a:t>        Complex  -</a:t>
            </a:r>
            <a:r>
              <a:rPr lang="en-US" sz="1400" b="0" dirty="0" err="1">
                <a:solidFill>
                  <a:prstClr val="white"/>
                </a:solidFill>
                <a:latin typeface="Courier New" panose="02070309020205020404" pitchFamily="49" charset="0"/>
                <a:cs typeface="Courier New" panose="02070309020205020404" pitchFamily="49" charset="0"/>
              </a:rPr>
              <a:t>zMODE</a:t>
            </a: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Rance</a:t>
            </a:r>
            <a:r>
              <a:rPr lang="en-US" sz="1400" b="0" dirty="0">
                <a:solidFill>
                  <a:prstClr val="white"/>
                </a:solidFill>
                <a:latin typeface="Courier New" panose="02070309020205020404" pitchFamily="49" charset="0"/>
                <a:cs typeface="Courier New" panose="02070309020205020404" pitchFamily="49" charset="0"/>
              </a:rPr>
              <a:t>-Kay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xSW</a:t>
            </a:r>
            <a:r>
              <a:rPr lang="en-US" sz="1400" b="0" dirty="0">
                <a:solidFill>
                  <a:prstClr val="white"/>
                </a:solidFill>
                <a:latin typeface="Courier New" panose="02070309020205020404" pitchFamily="49" charset="0"/>
                <a:cs typeface="Courier New" panose="02070309020205020404" pitchFamily="49" charset="0"/>
              </a:rPr>
              <a:t>        12019.231  -</a:t>
            </a:r>
            <a:r>
              <a:rPr lang="en-US" sz="1400" b="0" dirty="0" err="1">
                <a:solidFill>
                  <a:prstClr val="white"/>
                </a:solidFill>
                <a:latin typeface="Courier New" panose="02070309020205020404" pitchFamily="49" charset="0"/>
                <a:cs typeface="Courier New" panose="02070309020205020404" pitchFamily="49" charset="0"/>
              </a:rPr>
              <a:t>ySW</a:t>
            </a:r>
            <a:r>
              <a:rPr lang="en-US" sz="1400" b="0" dirty="0">
                <a:solidFill>
                  <a:prstClr val="white"/>
                </a:solidFill>
                <a:latin typeface="Courier New" panose="02070309020205020404" pitchFamily="49" charset="0"/>
                <a:cs typeface="Courier New" panose="02070309020205020404" pitchFamily="49" charset="0"/>
              </a:rPr>
              <a:t>         7000.000  -</a:t>
            </a:r>
            <a:r>
              <a:rPr lang="en-US" sz="1400" b="0" dirty="0" err="1">
                <a:solidFill>
                  <a:prstClr val="white"/>
                </a:solidFill>
                <a:latin typeface="Courier New" panose="02070309020205020404" pitchFamily="49" charset="0"/>
                <a:cs typeface="Courier New" panose="02070309020205020404" pitchFamily="49" charset="0"/>
              </a:rPr>
              <a:t>zSW</a:t>
            </a:r>
            <a:r>
              <a:rPr lang="en-US" sz="1400" b="0" dirty="0">
                <a:solidFill>
                  <a:prstClr val="white"/>
                </a:solidFill>
                <a:latin typeface="Courier New" panose="02070309020205020404" pitchFamily="49" charset="0"/>
                <a:cs typeface="Courier New" panose="02070309020205020404" pitchFamily="49" charset="0"/>
              </a:rPr>
              <a:t>         1320.000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xOBS</a:t>
            </a:r>
            <a:r>
              <a:rPr lang="en-US" sz="1400" b="0" dirty="0">
                <a:solidFill>
                  <a:prstClr val="white"/>
                </a:solidFill>
                <a:latin typeface="Courier New" panose="02070309020205020404" pitchFamily="49" charset="0"/>
                <a:cs typeface="Courier New" panose="02070309020205020404" pitchFamily="49" charset="0"/>
              </a:rPr>
              <a:t>         599.422  -</a:t>
            </a:r>
            <a:r>
              <a:rPr lang="en-US" sz="1400" b="0" dirty="0" err="1">
                <a:solidFill>
                  <a:prstClr val="white"/>
                </a:solidFill>
                <a:latin typeface="Courier New" panose="02070309020205020404" pitchFamily="49" charset="0"/>
                <a:cs typeface="Courier New" panose="02070309020205020404" pitchFamily="49" charset="0"/>
              </a:rPr>
              <a:t>yOBS</a:t>
            </a:r>
            <a:r>
              <a:rPr lang="en-US" sz="1400" b="0" dirty="0">
                <a:solidFill>
                  <a:prstClr val="white"/>
                </a:solidFill>
                <a:latin typeface="Courier New" panose="02070309020205020404" pitchFamily="49" charset="0"/>
                <a:cs typeface="Courier New" panose="02070309020205020404" pitchFamily="49" charset="0"/>
              </a:rPr>
              <a:t>         599.422  -</a:t>
            </a:r>
            <a:r>
              <a:rPr lang="en-US" sz="1400" b="0" dirty="0" err="1">
                <a:solidFill>
                  <a:prstClr val="white"/>
                </a:solidFill>
                <a:latin typeface="Courier New" panose="02070309020205020404" pitchFamily="49" charset="0"/>
                <a:cs typeface="Courier New" panose="02070309020205020404" pitchFamily="49" charset="0"/>
              </a:rPr>
              <a:t>zOBS</a:t>
            </a:r>
            <a:r>
              <a:rPr lang="en-US" sz="1400" b="0" dirty="0">
                <a:solidFill>
                  <a:prstClr val="white"/>
                </a:solidFill>
                <a:latin typeface="Courier New" panose="02070309020205020404" pitchFamily="49" charset="0"/>
                <a:cs typeface="Courier New" panose="02070309020205020404" pitchFamily="49" charset="0"/>
              </a:rPr>
              <a:t>          60.746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xCAR</a:t>
            </a:r>
            <a:r>
              <a:rPr lang="en-US" sz="1400" b="0" dirty="0">
                <a:solidFill>
                  <a:prstClr val="white"/>
                </a:solidFill>
                <a:latin typeface="Courier New" panose="02070309020205020404" pitchFamily="49" charset="0"/>
                <a:cs typeface="Courier New" panose="02070309020205020404" pitchFamily="49" charset="0"/>
              </a:rPr>
              <a:t>           4.770  -</a:t>
            </a:r>
            <a:r>
              <a:rPr lang="en-US" sz="1400" b="0" dirty="0" err="1">
                <a:solidFill>
                  <a:prstClr val="white"/>
                </a:solidFill>
                <a:latin typeface="Courier New" panose="02070309020205020404" pitchFamily="49" charset="0"/>
                <a:cs typeface="Courier New" panose="02070309020205020404" pitchFamily="49" charset="0"/>
              </a:rPr>
              <a:t>yCAR</a:t>
            </a:r>
            <a:r>
              <a:rPr lang="en-US" sz="1400" b="0" dirty="0">
                <a:solidFill>
                  <a:prstClr val="white"/>
                </a:solidFill>
                <a:latin typeface="Courier New" panose="02070309020205020404" pitchFamily="49" charset="0"/>
                <a:cs typeface="Courier New" panose="02070309020205020404" pitchFamily="49" charset="0"/>
              </a:rPr>
              <a:t>           4.770  -</a:t>
            </a:r>
            <a:r>
              <a:rPr lang="en-US" sz="1400" b="0" dirty="0" err="1">
                <a:solidFill>
                  <a:prstClr val="white"/>
                </a:solidFill>
                <a:latin typeface="Courier New" panose="02070309020205020404" pitchFamily="49" charset="0"/>
                <a:cs typeface="Courier New" panose="02070309020205020404" pitchFamily="49" charset="0"/>
              </a:rPr>
              <a:t>zCAR</a:t>
            </a:r>
            <a:r>
              <a:rPr lang="en-US" sz="1400" b="0" dirty="0">
                <a:solidFill>
                  <a:prstClr val="white"/>
                </a:solidFill>
                <a:latin typeface="Courier New" panose="02070309020205020404" pitchFamily="49" charset="0"/>
                <a:cs typeface="Courier New" panose="02070309020205020404" pitchFamily="49" charset="0"/>
              </a:rPr>
              <a:t>         118.178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xLAB</a:t>
            </a:r>
            <a:r>
              <a:rPr lang="en-US" sz="1400" b="0" dirty="0">
                <a:solidFill>
                  <a:prstClr val="white"/>
                </a:solidFill>
                <a:latin typeface="Courier New" panose="02070309020205020404" pitchFamily="49" charset="0"/>
                <a:cs typeface="Courier New" panose="02070309020205020404" pitchFamily="49" charset="0"/>
              </a:rPr>
              <a:t>              HN  -</a:t>
            </a:r>
            <a:r>
              <a:rPr lang="en-US" sz="1400" b="0" dirty="0" err="1">
                <a:solidFill>
                  <a:prstClr val="white"/>
                </a:solidFill>
                <a:latin typeface="Courier New" panose="02070309020205020404" pitchFamily="49" charset="0"/>
                <a:cs typeface="Courier New" panose="02070309020205020404" pitchFamily="49" charset="0"/>
              </a:rPr>
              <a:t>yLAB</a:t>
            </a:r>
            <a:r>
              <a:rPr lang="en-US" sz="1400" b="0" dirty="0">
                <a:solidFill>
                  <a:prstClr val="white"/>
                </a:solidFill>
                <a:latin typeface="Courier New" panose="02070309020205020404" pitchFamily="49" charset="0"/>
                <a:cs typeface="Courier New" panose="02070309020205020404" pitchFamily="49" charset="0"/>
              </a:rPr>
              <a:t>              1H  -</a:t>
            </a:r>
            <a:r>
              <a:rPr lang="en-US" sz="1400" b="0" dirty="0" err="1">
                <a:solidFill>
                  <a:prstClr val="white"/>
                </a:solidFill>
                <a:latin typeface="Courier New" panose="02070309020205020404" pitchFamily="49" charset="0"/>
                <a:cs typeface="Courier New" panose="02070309020205020404" pitchFamily="49" charset="0"/>
              </a:rPr>
              <a:t>zLAB</a:t>
            </a:r>
            <a:r>
              <a:rPr lang="en-US" sz="1400" b="0" dirty="0">
                <a:solidFill>
                  <a:prstClr val="white"/>
                </a:solidFill>
                <a:latin typeface="Courier New" panose="02070309020205020404" pitchFamily="49" charset="0"/>
                <a:cs typeface="Courier New" panose="02070309020205020404" pitchFamily="49" charset="0"/>
              </a:rPr>
              <a:t>             N15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a:t>
            </a:r>
            <a:r>
              <a:rPr lang="en-US" sz="1400" b="0" dirty="0" err="1">
                <a:solidFill>
                  <a:prstClr val="white"/>
                </a:solidFill>
                <a:latin typeface="Courier New" panose="02070309020205020404" pitchFamily="49" charset="0"/>
                <a:cs typeface="Courier New" panose="02070309020205020404" pitchFamily="49" charset="0"/>
              </a:rPr>
              <a:t>ndim</a:t>
            </a:r>
            <a:r>
              <a:rPr lang="en-US" sz="1400" b="0" dirty="0">
                <a:solidFill>
                  <a:prstClr val="white"/>
                </a:solidFill>
                <a:latin typeface="Courier New" panose="02070309020205020404" pitchFamily="49" charset="0"/>
                <a:cs typeface="Courier New" panose="02070309020205020404" pitchFamily="49" charset="0"/>
              </a:rPr>
              <a:t>               3  -aq2D          States                         \</a:t>
            </a:r>
          </a:p>
          <a:p>
            <a:pPr>
              <a:spcBef>
                <a:spcPts val="200"/>
              </a:spcBef>
            </a:pPr>
            <a:r>
              <a:rPr lang="en-US" sz="1400" b="0" dirty="0">
                <a:solidFill>
                  <a:prstClr val="white"/>
                </a:solidFill>
                <a:latin typeface="Courier New" panose="02070309020205020404" pitchFamily="49" charset="0"/>
                <a:cs typeface="Courier New" panose="02070309020205020404" pitchFamily="49" charset="0"/>
              </a:rPr>
              <a:t>  -out ./data/test%03d.fid -verb -</a:t>
            </a:r>
            <a:r>
              <a:rPr lang="en-US" sz="1400" b="0" dirty="0" err="1">
                <a:solidFill>
                  <a:prstClr val="white"/>
                </a:solidFill>
                <a:latin typeface="Courier New" panose="02070309020205020404" pitchFamily="49" charset="0"/>
                <a:cs typeface="Courier New" panose="02070309020205020404" pitchFamily="49" charset="0"/>
              </a:rPr>
              <a:t>ov</a:t>
            </a:r>
            <a:endParaRPr lang="en-US" sz="1400" b="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400" b="0" dirty="0">
              <a:solidFill>
                <a:prstClr val="white"/>
              </a:solidFill>
              <a:latin typeface="Courier New" panose="02070309020205020404" pitchFamily="49" charset="0"/>
              <a:cs typeface="Courier New" panose="02070309020205020404" pitchFamily="49" charset="0"/>
            </a:endParaRPr>
          </a:p>
          <a:p>
            <a:pPr>
              <a:spcBef>
                <a:spcPts val="200"/>
              </a:spcBef>
            </a:pPr>
            <a:r>
              <a:rPr lang="en-US" sz="1400" b="0" dirty="0">
                <a:solidFill>
                  <a:srgbClr val="00B050"/>
                </a:solidFill>
                <a:latin typeface="Courier New" panose="02070309020205020404" pitchFamily="49" charset="0"/>
                <a:cs typeface="Courier New" panose="02070309020205020404" pitchFamily="49" charset="0"/>
              </a:rPr>
              <a:t>xyz2pipe -in ./data/test%03d.fid \</a:t>
            </a:r>
          </a:p>
          <a:p>
            <a:pPr>
              <a:spcBef>
                <a:spcPts val="200"/>
              </a:spcBef>
            </a:pPr>
            <a:r>
              <a:rPr lang="en-US" sz="1400" b="0" dirty="0">
                <a:solidFill>
                  <a:srgbClr val="00B050"/>
                </a:solidFill>
                <a:latin typeface="Courier New" panose="02070309020205020404" pitchFamily="49" charset="0"/>
                <a:cs typeface="Courier New" panose="02070309020205020404" pitchFamily="49" charset="0"/>
              </a:rPr>
              <a:t>| </a:t>
            </a:r>
            <a:r>
              <a:rPr lang="en-US" sz="1400" b="0" dirty="0" err="1">
                <a:solidFill>
                  <a:srgbClr val="00B050"/>
                </a:solidFill>
                <a:latin typeface="Courier New" panose="02070309020205020404" pitchFamily="49" charset="0"/>
                <a:cs typeface="Courier New" panose="02070309020205020404" pitchFamily="49" charset="0"/>
              </a:rPr>
              <a:t>nusExpand.tcl</a:t>
            </a:r>
            <a:r>
              <a:rPr lang="en-US" sz="1400" b="0" dirty="0">
                <a:solidFill>
                  <a:srgbClr val="00B050"/>
                </a:solidFill>
                <a:latin typeface="Courier New" panose="02070309020205020404" pitchFamily="49" charset="0"/>
                <a:cs typeface="Courier New" panose="02070309020205020404" pitchFamily="49" charset="0"/>
              </a:rPr>
              <a:t> -mask -</a:t>
            </a:r>
            <a:r>
              <a:rPr lang="en-US" sz="1400" b="0" dirty="0" err="1">
                <a:solidFill>
                  <a:srgbClr val="00B050"/>
                </a:solidFill>
                <a:latin typeface="Courier New" panose="02070309020205020404" pitchFamily="49" charset="0"/>
                <a:cs typeface="Courier New" panose="02070309020205020404" pitchFamily="49" charset="0"/>
              </a:rPr>
              <a:t>noexpand</a:t>
            </a:r>
            <a:r>
              <a:rPr lang="en-US" sz="1400" b="0" dirty="0">
                <a:solidFill>
                  <a:srgbClr val="00B050"/>
                </a:solidFill>
                <a:latin typeface="Courier New" panose="02070309020205020404" pitchFamily="49" charset="0"/>
                <a:cs typeface="Courier New" panose="02070309020205020404" pitchFamily="49" charset="0"/>
              </a:rPr>
              <a:t> -mode pipe -</a:t>
            </a:r>
            <a:r>
              <a:rPr lang="en-US" sz="1400" b="0" dirty="0" err="1">
                <a:solidFill>
                  <a:srgbClr val="00B050"/>
                </a:solidFill>
                <a:latin typeface="Courier New" panose="02070309020205020404" pitchFamily="49" charset="0"/>
                <a:cs typeface="Courier New" panose="02070309020205020404" pitchFamily="49" charset="0"/>
              </a:rPr>
              <a:t>sampleCount</a:t>
            </a:r>
            <a:r>
              <a:rPr lang="en-US" sz="1400" b="0" dirty="0">
                <a:solidFill>
                  <a:srgbClr val="00B050"/>
                </a:solidFill>
                <a:latin typeface="Courier New" panose="02070309020205020404" pitchFamily="49" charset="0"/>
                <a:cs typeface="Courier New" panose="02070309020205020404" pitchFamily="49" charset="0"/>
              </a:rPr>
              <a:t> 455 -off 0 \</a:t>
            </a:r>
          </a:p>
          <a:p>
            <a:pPr>
              <a:spcBef>
                <a:spcPts val="200"/>
              </a:spcBef>
            </a:pPr>
            <a:r>
              <a:rPr lang="en-US" sz="1400" b="0" dirty="0">
                <a:solidFill>
                  <a:srgbClr val="00B050"/>
                </a:solidFill>
                <a:latin typeface="Courier New" panose="02070309020205020404" pitchFamily="49" charset="0"/>
                <a:cs typeface="Courier New" panose="02070309020205020404" pitchFamily="49" charset="0"/>
              </a:rPr>
              <a:t>  -in </a:t>
            </a:r>
            <a:r>
              <a:rPr lang="en-US" sz="1400" b="0" dirty="0" err="1">
                <a:solidFill>
                  <a:srgbClr val="00B050"/>
                </a:solidFill>
                <a:latin typeface="Courier New" panose="02070309020205020404" pitchFamily="49" charset="0"/>
                <a:cs typeface="Courier New" panose="02070309020205020404" pitchFamily="49" charset="0"/>
              </a:rPr>
              <a:t>stdin</a:t>
            </a:r>
            <a:r>
              <a:rPr lang="en-US" sz="1400" b="0" dirty="0">
                <a:solidFill>
                  <a:srgbClr val="00B050"/>
                </a:solidFill>
                <a:latin typeface="Courier New" panose="02070309020205020404" pitchFamily="49" charset="0"/>
                <a:cs typeface="Courier New" panose="02070309020205020404" pitchFamily="49" charset="0"/>
              </a:rPr>
              <a:t> -out ./mask/test%03d.fid -sample ./</a:t>
            </a:r>
            <a:r>
              <a:rPr lang="en-US" sz="1400" b="0" dirty="0" err="1">
                <a:solidFill>
                  <a:srgbClr val="00B050"/>
                </a:solidFill>
                <a:latin typeface="Courier New" panose="02070309020205020404" pitchFamily="49" charset="0"/>
                <a:cs typeface="Courier New" panose="02070309020205020404" pitchFamily="49" charset="0"/>
              </a:rPr>
              <a:t>sampling.sch</a:t>
            </a:r>
            <a:endParaRPr lang="en-US" sz="1400" b="0" dirty="0">
              <a:solidFill>
                <a:srgbClr val="00B050"/>
              </a:solidFill>
              <a:latin typeface="Courier New" panose="02070309020205020404" pitchFamily="49" charset="0"/>
              <a:cs typeface="Courier New" panose="02070309020205020404" pitchFamily="49" charset="0"/>
            </a:endParaRPr>
          </a:p>
        </p:txBody>
      </p:sp>
      <p:sp>
        <p:nvSpPr>
          <p:cNvPr id="4" name="TextBox 3"/>
          <p:cNvSpPr txBox="1"/>
          <p:nvPr/>
        </p:nvSpPr>
        <p:spPr>
          <a:xfrm>
            <a:off x="170279" y="6163344"/>
            <a:ext cx="8554807" cy="369332"/>
          </a:xfrm>
          <a:prstGeom prst="rect">
            <a:avLst/>
          </a:prstGeom>
          <a:noFill/>
        </p:spPr>
        <p:txBody>
          <a:bodyPr wrap="square" rtlCol="0">
            <a:spAutoFit/>
          </a:bodyPr>
          <a:lstStyle/>
          <a:p>
            <a:pPr algn="ctr"/>
            <a:r>
              <a:rPr lang="en-US" sz="1800" b="0" i="1" dirty="0" smtClean="0">
                <a:solidFill>
                  <a:srgbClr val="00FFFF"/>
                </a:solidFill>
              </a:rPr>
              <a:t>Expand the Spectrometer-format Data </a:t>
            </a:r>
            <a:r>
              <a:rPr lang="en-US" sz="1800" b="0" i="1" dirty="0" smtClean="0">
                <a:solidFill>
                  <a:prstClr val="white"/>
                </a:solidFill>
              </a:rPr>
              <a:t>/ Convert Expanded Data / </a:t>
            </a:r>
            <a:r>
              <a:rPr lang="en-US" sz="1800" b="0" i="1" dirty="0" smtClean="0">
                <a:solidFill>
                  <a:srgbClr val="00B050"/>
                </a:solidFill>
              </a:rPr>
              <a:t>Create Mask</a:t>
            </a:r>
            <a:endParaRPr lang="en-US" sz="1800" b="0" i="1" dirty="0">
              <a:solidFill>
                <a:srgbClr val="00B050"/>
              </a:solidFill>
            </a:endParaRPr>
          </a:p>
        </p:txBody>
      </p:sp>
      <p:sp>
        <p:nvSpPr>
          <p:cNvPr id="5" name="TextBox 4"/>
          <p:cNvSpPr txBox="1"/>
          <p:nvPr/>
        </p:nvSpPr>
        <p:spPr>
          <a:xfrm>
            <a:off x="457201" y="152400"/>
            <a:ext cx="7980964"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rPr>
              <a:t>Script Created via </a:t>
            </a:r>
            <a:r>
              <a:rPr lang="en-US" sz="3200" b="0" i="1" kern="0" dirty="0" err="1" smtClean="0">
                <a:solidFill>
                  <a:prstClr val="white"/>
                </a:solidFill>
                <a:latin typeface="Courier New" panose="02070309020205020404" pitchFamily="49" charset="0"/>
                <a:cs typeface="Courier New" panose="02070309020205020404" pitchFamily="49" charset="0"/>
              </a:rPr>
              <a:t>varian</a:t>
            </a:r>
            <a:r>
              <a:rPr lang="en-US" sz="3200" b="0" i="1" kern="0" dirty="0">
                <a:solidFill>
                  <a:prstClr val="white"/>
                </a:solidFill>
                <a:latin typeface="Courier New" panose="02070309020205020404" pitchFamily="49" charset="0"/>
                <a:cs typeface="Courier New" panose="02070309020205020404" pitchFamily="49" charset="0"/>
              </a:rPr>
              <a:t> </a:t>
            </a:r>
            <a:r>
              <a:rPr lang="en-US" sz="3200" b="0" i="1" kern="0" dirty="0" smtClean="0">
                <a:solidFill>
                  <a:prstClr val="white"/>
                </a:solidFill>
                <a:latin typeface="Courier New" panose="02070309020205020404" pitchFamily="49" charset="0"/>
                <a:cs typeface="Courier New" panose="02070309020205020404" pitchFamily="49" charset="0"/>
              </a:rPr>
              <a:t>-nus</a:t>
            </a:r>
            <a:endParaRPr lang="en-US" sz="3200" b="0" kern="0" dirty="0" smtClean="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554400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4" name="TextBox 3"/>
          <p:cNvSpPr txBox="1"/>
          <p:nvPr/>
        </p:nvSpPr>
        <p:spPr>
          <a:xfrm>
            <a:off x="228600" y="5283827"/>
            <a:ext cx="4114800" cy="1200329"/>
          </a:xfrm>
          <a:prstGeom prst="rect">
            <a:avLst/>
          </a:prstGeom>
          <a:noFill/>
        </p:spPr>
        <p:txBody>
          <a:bodyPr wrap="square" rtlCol="0">
            <a:spAutoFit/>
          </a:bodyPr>
          <a:lstStyle/>
          <a:p>
            <a:pPr algn="ctr"/>
            <a:r>
              <a:rPr lang="en-US" sz="1800" b="0" i="1" dirty="0" smtClean="0">
                <a:solidFill>
                  <a:srgbClr val="00FFFF"/>
                </a:solidFill>
              </a:rPr>
              <a:t>Sorted, expanded time-domain </a:t>
            </a:r>
            <a:r>
              <a:rPr lang="en-US" sz="1800" b="0" i="1" dirty="0">
                <a:solidFill>
                  <a:srgbClr val="00FFFF"/>
                </a:solidFill>
              </a:rPr>
              <a:t>d</a:t>
            </a:r>
            <a:r>
              <a:rPr lang="en-US" sz="1800" b="0" i="1" dirty="0" smtClean="0">
                <a:solidFill>
                  <a:srgbClr val="00FFFF"/>
                </a:solidFill>
              </a:rPr>
              <a:t>ata, arranged </a:t>
            </a:r>
            <a:r>
              <a:rPr lang="en-US" sz="1800" b="0" i="1" dirty="0">
                <a:solidFill>
                  <a:srgbClr val="00FFFF"/>
                </a:solidFill>
              </a:rPr>
              <a:t>l</a:t>
            </a:r>
            <a:r>
              <a:rPr lang="en-US" sz="1800" b="0" i="1" dirty="0" smtClean="0">
                <a:solidFill>
                  <a:srgbClr val="00FFFF"/>
                </a:solidFill>
              </a:rPr>
              <a:t>ike </a:t>
            </a:r>
            <a:r>
              <a:rPr lang="en-US" sz="1800" b="0" i="1" dirty="0">
                <a:solidFill>
                  <a:srgbClr val="00FFFF"/>
                </a:solidFill>
              </a:rPr>
              <a:t>c</a:t>
            </a:r>
            <a:r>
              <a:rPr lang="en-US" sz="1800" b="0" i="1" dirty="0" smtClean="0">
                <a:solidFill>
                  <a:srgbClr val="00FFFF"/>
                </a:solidFill>
              </a:rPr>
              <a:t>onventional data but with the increments that were skipped filled in with zeros</a:t>
            </a:r>
            <a:endParaRPr lang="en-US" sz="1800" b="0" i="1" dirty="0">
              <a:solidFill>
                <a:srgbClr val="FFFF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90600"/>
            <a:ext cx="8779137" cy="4293227"/>
          </a:xfrm>
          <a:prstGeom prst="rect">
            <a:avLst/>
          </a:prstGeom>
        </p:spPr>
      </p:pic>
      <p:sp>
        <p:nvSpPr>
          <p:cNvPr id="13" name="TextBox 12"/>
          <p:cNvSpPr txBox="1"/>
          <p:nvPr/>
        </p:nvSpPr>
        <p:spPr>
          <a:xfrm>
            <a:off x="457201" y="152400"/>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rPr>
              <a:t>Output of </a:t>
            </a:r>
            <a:r>
              <a:rPr lang="en-US" sz="3200" b="0" i="1" kern="0" dirty="0" err="1" smtClean="0">
                <a:solidFill>
                  <a:srgbClr val="00B0F0"/>
                </a:solidFill>
              </a:rPr>
              <a:t>NMRPipe</a:t>
            </a:r>
            <a:r>
              <a:rPr lang="en-US" sz="3200" b="0" i="1" kern="0" dirty="0" smtClean="0">
                <a:solidFill>
                  <a:srgbClr val="00B0F0"/>
                </a:solidFill>
              </a:rPr>
              <a:t> NUS Conversion </a:t>
            </a:r>
            <a:endParaRPr lang="en-US" sz="3200" b="0" kern="0" dirty="0" smtClean="0">
              <a:solidFill>
                <a:srgbClr val="00B0F0"/>
              </a:solidFill>
            </a:endParaRPr>
          </a:p>
        </p:txBody>
      </p:sp>
      <p:sp>
        <p:nvSpPr>
          <p:cNvPr id="15" name="TextBox 14"/>
          <p:cNvSpPr txBox="1"/>
          <p:nvPr/>
        </p:nvSpPr>
        <p:spPr>
          <a:xfrm>
            <a:off x="4545376" y="5283827"/>
            <a:ext cx="4114800" cy="923330"/>
          </a:xfrm>
          <a:prstGeom prst="rect">
            <a:avLst/>
          </a:prstGeom>
          <a:noFill/>
        </p:spPr>
        <p:txBody>
          <a:bodyPr wrap="square" rtlCol="0">
            <a:spAutoFit/>
          </a:bodyPr>
          <a:lstStyle/>
          <a:p>
            <a:pPr algn="ctr"/>
            <a:r>
              <a:rPr lang="en-US" sz="1800" b="0" i="1" dirty="0" smtClean="0">
                <a:solidFill>
                  <a:srgbClr val="00B050"/>
                </a:solidFill>
              </a:rPr>
              <a:t>Corresponding mask of ones and </a:t>
            </a:r>
            <a:r>
              <a:rPr lang="en-US" sz="1800" b="0" i="1" dirty="0">
                <a:solidFill>
                  <a:srgbClr val="00B050"/>
                </a:solidFill>
              </a:rPr>
              <a:t>z</a:t>
            </a:r>
            <a:r>
              <a:rPr lang="en-US" sz="1800" b="0" i="1" dirty="0" smtClean="0">
                <a:solidFill>
                  <a:srgbClr val="00B050"/>
                </a:solidFill>
              </a:rPr>
              <a:t>eros, used as additional </a:t>
            </a:r>
            <a:r>
              <a:rPr lang="en-US" sz="1800" b="0" i="1" dirty="0">
                <a:solidFill>
                  <a:srgbClr val="00B050"/>
                </a:solidFill>
              </a:rPr>
              <a:t>i</a:t>
            </a:r>
            <a:r>
              <a:rPr lang="en-US" sz="1800" b="0" i="1" dirty="0" smtClean="0">
                <a:solidFill>
                  <a:srgbClr val="00B050"/>
                </a:solidFill>
              </a:rPr>
              <a:t>nput for </a:t>
            </a:r>
            <a:r>
              <a:rPr lang="en-US" sz="1800" b="0" i="1" dirty="0" err="1" smtClean="0">
                <a:solidFill>
                  <a:srgbClr val="00B050"/>
                </a:solidFill>
              </a:rPr>
              <a:t>NMRPipe</a:t>
            </a:r>
            <a:r>
              <a:rPr lang="en-US" sz="1800" b="0" i="1" dirty="0" smtClean="0">
                <a:solidFill>
                  <a:srgbClr val="00B050"/>
                </a:solidFill>
              </a:rPr>
              <a:t> reconstruction </a:t>
            </a:r>
            <a:r>
              <a:rPr lang="en-US" sz="1800" b="0" i="1" dirty="0">
                <a:solidFill>
                  <a:srgbClr val="00B050"/>
                </a:solidFill>
              </a:rPr>
              <a:t>t</a:t>
            </a:r>
            <a:r>
              <a:rPr lang="en-US" sz="1800" b="0" i="1" dirty="0" smtClean="0">
                <a:solidFill>
                  <a:srgbClr val="00B050"/>
                </a:solidFill>
              </a:rPr>
              <a:t>ools</a:t>
            </a:r>
            <a:endParaRPr lang="en-US" sz="1800" b="0" i="1" dirty="0">
              <a:solidFill>
                <a:srgbClr val="00B050"/>
              </a:solidFill>
            </a:endParaRPr>
          </a:p>
        </p:txBody>
      </p:sp>
    </p:spTree>
    <p:extLst>
      <p:ext uri="{BB962C8B-B14F-4D97-AF65-F5344CB8AC3E}">
        <p14:creationId xmlns:p14="http://schemas.microsoft.com/office/powerpoint/2010/main" val="869104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58235" y="2929354"/>
            <a:ext cx="6666770" cy="1031051"/>
          </a:xfrm>
          <a:prstGeom prst="rect">
            <a:avLst/>
          </a:prstGeom>
          <a:noFill/>
        </p:spPr>
        <p:txBody>
          <a:bodyPr wrap="square" rtlCol="0">
            <a:spAutoFit/>
          </a:bodyPr>
          <a:lstStyle/>
          <a:p>
            <a:pPr>
              <a:spcBef>
                <a:spcPts val="200"/>
              </a:spcBef>
            </a:pPr>
            <a:r>
              <a:rPr lang="en-US" sz="1400" dirty="0" smtClean="0">
                <a:solidFill>
                  <a:prstClr val="white"/>
                </a:solidFill>
                <a:latin typeface="Courier New" panose="02070309020205020404" pitchFamily="49" charset="0"/>
                <a:cs typeface="Courier New" panose="02070309020205020404" pitchFamily="49" charset="0"/>
              </a:rPr>
              <a:t>basicFT3.com \</a:t>
            </a:r>
          </a:p>
          <a:p>
            <a:pPr>
              <a:spcBef>
                <a:spcPts val="200"/>
              </a:spcBef>
            </a:pPr>
            <a:r>
              <a:rPr lang="en-US" sz="1400" dirty="0">
                <a:solidFill>
                  <a:prstClr val="white"/>
                </a:solidFill>
                <a:latin typeface="Courier New" panose="02070309020205020404" pitchFamily="49" charset="0"/>
                <a:cs typeface="Courier New" panose="02070309020205020404" pitchFamily="49" charset="0"/>
              </a:rPr>
              <a:t> </a:t>
            </a:r>
            <a:r>
              <a:rPr lang="en-US" sz="1400" dirty="0" smtClean="0">
                <a:solidFill>
                  <a:prstClr val="white"/>
                </a:solidFill>
                <a:latin typeface="Courier New" panose="02070309020205020404" pitchFamily="49" charset="0"/>
                <a:cs typeface="Courier New" panose="02070309020205020404" pitchFamily="49" charset="0"/>
              </a:rPr>
              <a:t>-in </a:t>
            </a:r>
            <a:r>
              <a:rPr lang="en-US" sz="1400" dirty="0">
                <a:solidFill>
                  <a:prstClr val="white"/>
                </a:solidFill>
                <a:latin typeface="Courier New" panose="02070309020205020404" pitchFamily="49" charset="0"/>
                <a:cs typeface="Courier New" panose="02070309020205020404" pitchFamily="49" charset="0"/>
              </a:rPr>
              <a:t>fid/test%03d.fid -out </a:t>
            </a:r>
            <a:r>
              <a:rPr lang="en-US" sz="1400" dirty="0" err="1">
                <a:solidFill>
                  <a:prstClr val="white"/>
                </a:solidFill>
                <a:latin typeface="Courier New" panose="02070309020205020404" pitchFamily="49" charset="0"/>
                <a:cs typeface="Courier New" panose="02070309020205020404" pitchFamily="49" charset="0"/>
              </a:rPr>
              <a:t>ft</a:t>
            </a:r>
            <a:r>
              <a:rPr lang="en-US" sz="1400" dirty="0">
                <a:solidFill>
                  <a:prstClr val="white"/>
                </a:solidFill>
                <a:latin typeface="Courier New" panose="02070309020205020404" pitchFamily="49" charset="0"/>
                <a:cs typeface="Courier New" panose="02070309020205020404" pitchFamily="49" charset="0"/>
              </a:rPr>
              <a:t>/test%03d.ft3 \</a:t>
            </a:r>
          </a:p>
          <a:p>
            <a:pPr>
              <a:spcBef>
                <a:spcPts val="200"/>
              </a:spcBef>
            </a:pPr>
            <a:r>
              <a:rPr lang="en-US" sz="1400" dirty="0">
                <a:solidFill>
                  <a:prstClr val="white"/>
                </a:solidFill>
                <a:latin typeface="Courier New" panose="02070309020205020404" pitchFamily="49" charset="0"/>
                <a:cs typeface="Courier New" panose="02070309020205020404" pitchFamily="49" charset="0"/>
              </a:rPr>
              <a:t> </a:t>
            </a:r>
            <a:r>
              <a:rPr lang="en-US" sz="1400" dirty="0" smtClean="0">
                <a:solidFill>
                  <a:prstClr val="white"/>
                </a:solidFill>
                <a:latin typeface="Courier New" panose="02070309020205020404" pitchFamily="49" charset="0"/>
                <a:cs typeface="Courier New" panose="02070309020205020404" pitchFamily="49" charset="0"/>
              </a:rPr>
              <a:t>-xP0 </a:t>
            </a:r>
            <a:r>
              <a:rPr lang="en-US" sz="1400" dirty="0">
                <a:solidFill>
                  <a:prstClr val="white"/>
                </a:solidFill>
                <a:latin typeface="Courier New" panose="02070309020205020404" pitchFamily="49" charset="0"/>
                <a:cs typeface="Courier New" panose="02070309020205020404" pitchFamily="49" charset="0"/>
              </a:rPr>
              <a:t>-75 -xP1 0 -xEXTX1 10.4ppm -</a:t>
            </a:r>
            <a:r>
              <a:rPr lang="en-US" sz="1400" dirty="0" err="1">
                <a:solidFill>
                  <a:prstClr val="white"/>
                </a:solidFill>
                <a:latin typeface="Courier New" panose="02070309020205020404" pitchFamily="49" charset="0"/>
                <a:cs typeface="Courier New" panose="02070309020205020404" pitchFamily="49" charset="0"/>
              </a:rPr>
              <a:t>xEXTXN</a:t>
            </a:r>
            <a:r>
              <a:rPr lang="en-US" sz="1400" dirty="0">
                <a:solidFill>
                  <a:prstClr val="white"/>
                </a:solidFill>
                <a:latin typeface="Courier New" panose="02070309020205020404" pitchFamily="49" charset="0"/>
                <a:cs typeface="Courier New" panose="02070309020205020404" pitchFamily="49" charset="0"/>
              </a:rPr>
              <a:t> 5.4ppm </a:t>
            </a:r>
            <a:r>
              <a:rPr lang="en-US" sz="1400" dirty="0" smtClean="0">
                <a:solidFill>
                  <a:prstClr val="white"/>
                </a:solidFill>
                <a:latin typeface="Courier New" panose="02070309020205020404" pitchFamily="49" charset="0"/>
                <a:cs typeface="Courier New" panose="02070309020205020404" pitchFamily="49" charset="0"/>
              </a:rPr>
              <a:t>\</a:t>
            </a:r>
          </a:p>
          <a:p>
            <a:pPr>
              <a:spcBef>
                <a:spcPts val="200"/>
              </a:spcBef>
            </a:pPr>
            <a:r>
              <a:rPr lang="en-US" sz="1400" dirty="0">
                <a:solidFill>
                  <a:prstClr val="white"/>
                </a:solidFill>
                <a:latin typeface="Courier New" panose="02070309020205020404" pitchFamily="49" charset="0"/>
                <a:cs typeface="Courier New" panose="02070309020205020404" pitchFamily="49" charset="0"/>
              </a:rPr>
              <a:t> </a:t>
            </a:r>
            <a:r>
              <a:rPr lang="en-US" sz="1400" dirty="0" smtClean="0">
                <a:solidFill>
                  <a:prstClr val="white"/>
                </a:solidFill>
                <a:latin typeface="Courier New" panose="02070309020205020404" pitchFamily="49" charset="0"/>
                <a:cs typeface="Courier New" panose="02070309020205020404" pitchFamily="49" charset="0"/>
              </a:rPr>
              <a:t>-</a:t>
            </a:r>
            <a:r>
              <a:rPr lang="en-US" sz="1400" dirty="0" err="1" smtClean="0">
                <a:solidFill>
                  <a:prstClr val="white"/>
                </a:solidFill>
                <a:latin typeface="Courier New" panose="02070309020205020404" pitchFamily="49" charset="0"/>
                <a:cs typeface="Courier New" panose="02070309020205020404" pitchFamily="49" charset="0"/>
              </a:rPr>
              <a:t>zFTARG</a:t>
            </a:r>
            <a:r>
              <a:rPr lang="en-US" sz="1400" dirty="0" smtClean="0">
                <a:solidFill>
                  <a:prstClr val="white"/>
                </a:solidFill>
                <a:latin typeface="Courier New" panose="02070309020205020404" pitchFamily="49" charset="0"/>
                <a:cs typeface="Courier New" panose="02070309020205020404" pitchFamily="49" charset="0"/>
              </a:rPr>
              <a:t> alt</a:t>
            </a:r>
            <a:endParaRPr lang="en-US" sz="1400" dirty="0">
              <a:solidFill>
                <a:prstClr val="white"/>
              </a:solidFill>
              <a:latin typeface="Courier New" panose="02070309020205020404" pitchFamily="49" charset="0"/>
              <a:cs typeface="Courier New" panose="02070309020205020404" pitchFamily="49" charset="0"/>
            </a:endParaRPr>
          </a:p>
        </p:txBody>
      </p:sp>
      <p:sp>
        <p:nvSpPr>
          <p:cNvPr id="3" name="TextBox 2"/>
          <p:cNvSpPr txBox="1"/>
          <p:nvPr/>
        </p:nvSpPr>
        <p:spPr>
          <a:xfrm>
            <a:off x="581518" y="152400"/>
            <a:ext cx="7980964" cy="58477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rPr>
              <a:t>How to Process NUS Data in </a:t>
            </a:r>
            <a:r>
              <a:rPr lang="en-US" sz="3200" b="0" i="1" kern="0" dirty="0" err="1" smtClean="0">
                <a:solidFill>
                  <a:srgbClr val="00B0F0"/>
                </a:solidFill>
              </a:rPr>
              <a:t>NMRPipe</a:t>
            </a:r>
            <a:endParaRPr lang="en-US" sz="3200" b="0" kern="0" dirty="0" smtClean="0">
              <a:solidFill>
                <a:srgbClr val="00B0F0"/>
              </a:solidFill>
              <a:latin typeface="Courier New" panose="02070309020205020404" pitchFamily="49" charset="0"/>
              <a:cs typeface="Courier New" panose="02070309020205020404" pitchFamily="49" charset="0"/>
            </a:endParaRPr>
          </a:p>
        </p:txBody>
      </p:sp>
      <p:sp>
        <p:nvSpPr>
          <p:cNvPr id="6" name="TextBox 5"/>
          <p:cNvSpPr txBox="1"/>
          <p:nvPr/>
        </p:nvSpPr>
        <p:spPr>
          <a:xfrm>
            <a:off x="570770" y="2514600"/>
            <a:ext cx="4458430" cy="338554"/>
          </a:xfrm>
          <a:prstGeom prst="rect">
            <a:avLst/>
          </a:prstGeom>
          <a:noFill/>
        </p:spPr>
        <p:txBody>
          <a:bodyPr wrap="square" rtlCol="0">
            <a:spAutoFit/>
          </a:bodyPr>
          <a:lstStyle/>
          <a:p>
            <a:r>
              <a:rPr lang="en-US" b="0" i="1" dirty="0" smtClean="0">
                <a:solidFill>
                  <a:srgbClr val="FFFF00"/>
                </a:solidFill>
              </a:rPr>
              <a:t>Trial Fourier processing of complete NUS 3D:</a:t>
            </a:r>
            <a:endParaRPr lang="en-US" b="0" i="1" dirty="0">
              <a:solidFill>
                <a:srgbClr val="FFFF00"/>
              </a:solidFill>
            </a:endParaRPr>
          </a:p>
        </p:txBody>
      </p:sp>
      <p:sp>
        <p:nvSpPr>
          <p:cNvPr id="7" name="TextBox 6"/>
          <p:cNvSpPr txBox="1"/>
          <p:nvPr/>
        </p:nvSpPr>
        <p:spPr>
          <a:xfrm>
            <a:off x="570770" y="4038600"/>
            <a:ext cx="7887430" cy="338554"/>
          </a:xfrm>
          <a:prstGeom prst="rect">
            <a:avLst/>
          </a:prstGeom>
          <a:noFill/>
        </p:spPr>
        <p:txBody>
          <a:bodyPr wrap="square" rtlCol="0">
            <a:spAutoFit/>
          </a:bodyPr>
          <a:lstStyle/>
          <a:p>
            <a:r>
              <a:rPr lang="en-US" b="0" i="1" dirty="0" smtClean="0">
                <a:solidFill>
                  <a:srgbClr val="FFFF00"/>
                </a:solidFill>
              </a:rPr>
              <a:t>Generate and inspect 2D projections from 3D FT to confirm processing parameters: </a:t>
            </a:r>
            <a:endParaRPr lang="en-US" b="0" i="1" dirty="0">
              <a:solidFill>
                <a:srgbClr val="FFFF00"/>
              </a:solidFill>
            </a:endParaRPr>
          </a:p>
        </p:txBody>
      </p:sp>
      <p:sp>
        <p:nvSpPr>
          <p:cNvPr id="8" name="TextBox 7"/>
          <p:cNvSpPr txBox="1"/>
          <p:nvPr/>
        </p:nvSpPr>
        <p:spPr>
          <a:xfrm>
            <a:off x="571500" y="822445"/>
            <a:ext cx="8001000" cy="1569660"/>
          </a:xfrm>
          <a:prstGeom prst="rect">
            <a:avLst/>
          </a:prstGeom>
          <a:noFill/>
        </p:spPr>
        <p:txBody>
          <a:bodyPr wrap="square" rtlCol="0">
            <a:spAutoFit/>
          </a:bodyPr>
          <a:lstStyle/>
          <a:p>
            <a:pPr algn="just"/>
            <a:r>
              <a:rPr lang="en-US" b="0" dirty="0" smtClean="0">
                <a:solidFill>
                  <a:prstClr val="white"/>
                </a:solidFill>
              </a:rPr>
              <a:t>It is recommended to </a:t>
            </a:r>
            <a:r>
              <a:rPr lang="en-US" b="0" dirty="0" smtClean="0">
                <a:solidFill>
                  <a:srgbClr val="FFFF00"/>
                </a:solidFill>
              </a:rPr>
              <a:t>apply trial processing </a:t>
            </a:r>
            <a:r>
              <a:rPr lang="en-US" b="0" dirty="0" smtClean="0">
                <a:solidFill>
                  <a:prstClr val="white"/>
                </a:solidFill>
              </a:rPr>
              <a:t>of the expanded time-domain NUS data using ordinary Fourier transform (FT) schemes, to confirm details such as phase correction before more time-consuming reconstruction is used. General-purpose scripts </a:t>
            </a:r>
            <a:r>
              <a:rPr lang="en-US" b="0" dirty="0" smtClean="0">
                <a:solidFill>
                  <a:srgbClr val="00FFFF"/>
                </a:solidFill>
                <a:latin typeface="Courier New" panose="02070309020205020404" pitchFamily="49" charset="0"/>
                <a:cs typeface="Courier New" panose="02070309020205020404" pitchFamily="49" charset="0"/>
              </a:rPr>
              <a:t>basicFT2.com</a:t>
            </a:r>
            <a:r>
              <a:rPr lang="en-US" b="0" dirty="0" smtClean="0">
                <a:solidFill>
                  <a:prstClr val="white"/>
                </a:solidFill>
              </a:rPr>
              <a:t> </a:t>
            </a:r>
            <a:r>
              <a:rPr lang="en-US" b="0" dirty="0" smtClean="0">
                <a:solidFill>
                  <a:srgbClr val="00FFFF"/>
                </a:solidFill>
                <a:latin typeface="Courier New" panose="02070309020205020404" pitchFamily="49" charset="0"/>
                <a:cs typeface="Courier New" panose="02070309020205020404" pitchFamily="49" charset="0"/>
              </a:rPr>
              <a:t>… </a:t>
            </a:r>
            <a:r>
              <a:rPr lang="en-US" b="0" dirty="0" smtClean="0">
                <a:solidFill>
                  <a:prstClr val="white"/>
                </a:solidFill>
              </a:rPr>
              <a:t>are provided to help with this step, and for convenience, the IST scripts </a:t>
            </a:r>
            <a:r>
              <a:rPr lang="en-US" b="0" dirty="0" smtClean="0">
                <a:solidFill>
                  <a:srgbClr val="00FFFF"/>
                </a:solidFill>
                <a:latin typeface="Courier New" panose="02070309020205020404" pitchFamily="49" charset="0"/>
                <a:cs typeface="Courier New" panose="02070309020205020404" pitchFamily="49" charset="0"/>
              </a:rPr>
              <a:t>ist2D.com …</a:t>
            </a:r>
            <a:r>
              <a:rPr lang="en-US" b="0" dirty="0" smtClean="0">
                <a:solidFill>
                  <a:prstClr val="white"/>
                </a:solidFill>
              </a:rPr>
              <a:t> use similar arguments. For 3D and 4D NUS data, viewing 2D projections of the trial FT result is helpful for evaluating processing parameters.</a:t>
            </a:r>
            <a:endParaRPr lang="en-US" b="0" dirty="0">
              <a:solidFill>
                <a:prstClr val="white"/>
              </a:solidFill>
            </a:endParaRPr>
          </a:p>
        </p:txBody>
      </p:sp>
      <p:sp>
        <p:nvSpPr>
          <p:cNvPr id="9" name="TextBox 8"/>
          <p:cNvSpPr txBox="1"/>
          <p:nvPr/>
        </p:nvSpPr>
        <p:spPr>
          <a:xfrm>
            <a:off x="762000" y="5367754"/>
            <a:ext cx="7904765" cy="938719"/>
          </a:xfrm>
          <a:prstGeom prst="rect">
            <a:avLst/>
          </a:prstGeom>
          <a:noFill/>
          <a:ln>
            <a:noFill/>
          </a:ln>
        </p:spPr>
        <p:txBody>
          <a:bodyPr wrap="square" lIns="182880" tIns="0" rIns="91440" bIns="0" rtlCol="0">
            <a:spAutoFit/>
          </a:bodyPr>
          <a:lstStyle/>
          <a:p>
            <a:pPr>
              <a:spcBef>
                <a:spcPts val="200"/>
              </a:spcBef>
            </a:pPr>
            <a:r>
              <a:rPr lang="en-US" sz="1400" dirty="0" smtClean="0">
                <a:solidFill>
                  <a:prstClr val="white"/>
                </a:solidFill>
                <a:latin typeface="Courier New" panose="02070309020205020404" pitchFamily="49" charset="0"/>
                <a:cs typeface="Courier New" panose="02070309020205020404" pitchFamily="49" charset="0"/>
              </a:rPr>
              <a:t>ist3D.com </a:t>
            </a:r>
            <a:r>
              <a:rPr lang="en-US" sz="1400" dirty="0" smtClean="0">
                <a:solidFill>
                  <a:srgbClr val="FFFF00"/>
                </a:solidFill>
                <a:latin typeface="Courier New" panose="02070309020205020404" pitchFamily="49" charset="0"/>
                <a:cs typeface="Courier New" panose="02070309020205020404" pitchFamily="49" charset="0"/>
              </a:rPr>
              <a:t>–</a:t>
            </a:r>
            <a:r>
              <a:rPr lang="en-US" sz="1400" dirty="0" err="1" smtClean="0">
                <a:solidFill>
                  <a:srgbClr val="FFFF00"/>
                </a:solidFill>
                <a:latin typeface="Courier New" panose="02070309020205020404" pitchFamily="49" charset="0"/>
                <a:cs typeface="Courier New" panose="02070309020205020404" pitchFamily="49" charset="0"/>
              </a:rPr>
              <a:t>istMaxRes</a:t>
            </a:r>
            <a:r>
              <a:rPr lang="en-US" sz="1400" dirty="0" smtClean="0">
                <a:solidFill>
                  <a:srgbClr val="FFFF00"/>
                </a:solidFill>
                <a:latin typeface="Courier New" panose="02070309020205020404" pitchFamily="49" charset="0"/>
                <a:cs typeface="Courier New" panose="02070309020205020404" pitchFamily="49" charset="0"/>
              </a:rPr>
              <a:t> Auto </a:t>
            </a:r>
            <a:r>
              <a:rPr lang="en-US" sz="1400" dirty="0" smtClean="0">
                <a:solidFill>
                  <a:prstClr val="white"/>
                </a:solidFill>
                <a:latin typeface="Courier New" panose="02070309020205020404" pitchFamily="49" charset="0"/>
                <a:cs typeface="Courier New" panose="02070309020205020404" pitchFamily="49" charset="0"/>
              </a:rPr>
              <a:t>\</a:t>
            </a:r>
          </a:p>
          <a:p>
            <a:pPr>
              <a:spcBef>
                <a:spcPts val="200"/>
              </a:spcBef>
            </a:pPr>
            <a:r>
              <a:rPr lang="en-US" sz="1400" dirty="0">
                <a:solidFill>
                  <a:prstClr val="white"/>
                </a:solidFill>
                <a:latin typeface="Courier New" panose="02070309020205020404" pitchFamily="49" charset="0"/>
                <a:cs typeface="Courier New" panose="02070309020205020404" pitchFamily="49" charset="0"/>
              </a:rPr>
              <a:t> </a:t>
            </a:r>
            <a:r>
              <a:rPr lang="en-US" sz="1400" dirty="0" smtClean="0">
                <a:solidFill>
                  <a:prstClr val="white"/>
                </a:solidFill>
                <a:latin typeface="Courier New" panose="02070309020205020404" pitchFamily="49" charset="0"/>
                <a:cs typeface="Courier New" panose="02070309020205020404" pitchFamily="49" charset="0"/>
              </a:rPr>
              <a:t> -in </a:t>
            </a:r>
            <a:r>
              <a:rPr lang="en-US" sz="1400" dirty="0">
                <a:solidFill>
                  <a:srgbClr val="00FFFF"/>
                </a:solidFill>
                <a:latin typeface="Courier New" panose="02070309020205020404" pitchFamily="49" charset="0"/>
                <a:cs typeface="Courier New" panose="02070309020205020404" pitchFamily="49" charset="0"/>
              </a:rPr>
              <a:t>fid/test%03d.fid</a:t>
            </a:r>
            <a:r>
              <a:rPr lang="en-US" sz="1400" dirty="0">
                <a:solidFill>
                  <a:prstClr val="white"/>
                </a:solidFill>
                <a:latin typeface="Courier New" panose="02070309020205020404" pitchFamily="49" charset="0"/>
                <a:cs typeface="Courier New" panose="02070309020205020404" pitchFamily="49" charset="0"/>
              </a:rPr>
              <a:t> -mask </a:t>
            </a:r>
            <a:r>
              <a:rPr lang="en-US" sz="1400" dirty="0">
                <a:solidFill>
                  <a:srgbClr val="A66BD3"/>
                </a:solidFill>
                <a:latin typeface="Courier New" panose="02070309020205020404" pitchFamily="49" charset="0"/>
                <a:cs typeface="Courier New" panose="02070309020205020404" pitchFamily="49" charset="0"/>
              </a:rPr>
              <a:t>mask/test%03d.fid</a:t>
            </a:r>
            <a:r>
              <a:rPr lang="en-US" sz="1400" dirty="0">
                <a:solidFill>
                  <a:prstClr val="white"/>
                </a:solidFill>
                <a:latin typeface="Courier New" panose="02070309020205020404" pitchFamily="49" charset="0"/>
                <a:cs typeface="Courier New" panose="02070309020205020404" pitchFamily="49" charset="0"/>
              </a:rPr>
              <a:t> -out </a:t>
            </a:r>
            <a:r>
              <a:rPr lang="en-US" sz="1400" dirty="0" err="1">
                <a:solidFill>
                  <a:srgbClr val="00B050"/>
                </a:solidFill>
                <a:latin typeface="Courier New" panose="02070309020205020404" pitchFamily="49" charset="0"/>
                <a:cs typeface="Courier New" panose="02070309020205020404" pitchFamily="49" charset="0"/>
              </a:rPr>
              <a:t>ist</a:t>
            </a:r>
            <a:r>
              <a:rPr lang="en-US" sz="1400" dirty="0">
                <a:solidFill>
                  <a:srgbClr val="00B050"/>
                </a:solidFill>
                <a:latin typeface="Courier New" panose="02070309020205020404" pitchFamily="49" charset="0"/>
                <a:cs typeface="Courier New" panose="02070309020205020404" pitchFamily="49" charset="0"/>
              </a:rPr>
              <a:t>/test%03d.ft3</a:t>
            </a:r>
            <a:r>
              <a:rPr lang="en-US" sz="140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400" dirty="0">
                <a:solidFill>
                  <a:prstClr val="white"/>
                </a:solidFill>
                <a:latin typeface="Courier New" panose="02070309020205020404" pitchFamily="49" charset="0"/>
                <a:cs typeface="Courier New" panose="02070309020205020404" pitchFamily="49" charset="0"/>
              </a:rPr>
              <a:t>  </a:t>
            </a:r>
            <a:r>
              <a:rPr lang="en-US" sz="1400" dirty="0" smtClean="0">
                <a:solidFill>
                  <a:prstClr val="white"/>
                </a:solidFill>
                <a:latin typeface="Courier New" panose="02070309020205020404" pitchFamily="49" charset="0"/>
                <a:cs typeface="Courier New" panose="02070309020205020404" pitchFamily="49" charset="0"/>
              </a:rPr>
              <a:t>-xP0 </a:t>
            </a:r>
            <a:r>
              <a:rPr lang="en-US" sz="1400" dirty="0">
                <a:solidFill>
                  <a:prstClr val="white"/>
                </a:solidFill>
                <a:latin typeface="Courier New" panose="02070309020205020404" pitchFamily="49" charset="0"/>
                <a:cs typeface="Courier New" panose="02070309020205020404" pitchFamily="49" charset="0"/>
              </a:rPr>
              <a:t>-75 -xP1 0 -xEXTX1 10.4ppm -</a:t>
            </a:r>
            <a:r>
              <a:rPr lang="en-US" sz="1400" dirty="0" err="1">
                <a:solidFill>
                  <a:prstClr val="white"/>
                </a:solidFill>
                <a:latin typeface="Courier New" panose="02070309020205020404" pitchFamily="49" charset="0"/>
                <a:cs typeface="Courier New" panose="02070309020205020404" pitchFamily="49" charset="0"/>
              </a:rPr>
              <a:t>xEXTXN</a:t>
            </a:r>
            <a:r>
              <a:rPr lang="en-US" sz="1400" dirty="0">
                <a:solidFill>
                  <a:prstClr val="white"/>
                </a:solidFill>
                <a:latin typeface="Courier New" panose="02070309020205020404" pitchFamily="49" charset="0"/>
                <a:cs typeface="Courier New" panose="02070309020205020404" pitchFamily="49" charset="0"/>
              </a:rPr>
              <a:t> </a:t>
            </a:r>
            <a:r>
              <a:rPr lang="en-US" sz="1400" dirty="0" smtClean="0">
                <a:solidFill>
                  <a:prstClr val="white"/>
                </a:solidFill>
                <a:latin typeface="Courier New" panose="02070309020205020404" pitchFamily="49" charset="0"/>
                <a:cs typeface="Courier New" panose="02070309020205020404" pitchFamily="49" charset="0"/>
              </a:rPr>
              <a:t>5.4ppm \</a:t>
            </a:r>
            <a:endParaRPr lang="en-US" sz="1400" dirty="0">
              <a:solidFill>
                <a:prstClr val="white"/>
              </a:solidFill>
              <a:latin typeface="Courier New" panose="02070309020205020404" pitchFamily="49" charset="0"/>
              <a:cs typeface="Courier New" panose="02070309020205020404" pitchFamily="49" charset="0"/>
            </a:endParaRPr>
          </a:p>
          <a:p>
            <a:pPr>
              <a:spcBef>
                <a:spcPts val="200"/>
              </a:spcBef>
            </a:pPr>
            <a:r>
              <a:rPr lang="en-US" sz="1400" dirty="0">
                <a:solidFill>
                  <a:prstClr val="white"/>
                </a:solidFill>
                <a:latin typeface="Courier New" panose="02070309020205020404" pitchFamily="49" charset="0"/>
                <a:cs typeface="Courier New" panose="02070309020205020404" pitchFamily="49" charset="0"/>
              </a:rPr>
              <a:t>  </a:t>
            </a:r>
            <a:r>
              <a:rPr lang="en-US" sz="1400" dirty="0" smtClean="0">
                <a:solidFill>
                  <a:prstClr val="white"/>
                </a:solidFill>
                <a:latin typeface="Courier New" panose="02070309020205020404" pitchFamily="49" charset="0"/>
                <a:cs typeface="Courier New" panose="02070309020205020404" pitchFamily="49" charset="0"/>
              </a:rPr>
              <a:t>-</a:t>
            </a:r>
            <a:r>
              <a:rPr lang="en-US" sz="1400" dirty="0" err="1">
                <a:solidFill>
                  <a:prstClr val="white"/>
                </a:solidFill>
                <a:latin typeface="Courier New" panose="02070309020205020404" pitchFamily="49" charset="0"/>
                <a:cs typeface="Courier New" panose="02070309020205020404" pitchFamily="49" charset="0"/>
              </a:rPr>
              <a:t>zFTARG</a:t>
            </a:r>
            <a:r>
              <a:rPr lang="en-US" sz="1400" dirty="0">
                <a:solidFill>
                  <a:prstClr val="white"/>
                </a:solidFill>
                <a:latin typeface="Courier New" panose="02070309020205020404" pitchFamily="49" charset="0"/>
                <a:cs typeface="Courier New" panose="02070309020205020404" pitchFamily="49" charset="0"/>
              </a:rPr>
              <a:t> </a:t>
            </a:r>
            <a:r>
              <a:rPr lang="en-US" sz="1400" dirty="0" smtClean="0">
                <a:solidFill>
                  <a:prstClr val="white"/>
                </a:solidFill>
                <a:latin typeface="Courier New" panose="02070309020205020404" pitchFamily="49" charset="0"/>
                <a:cs typeface="Courier New" panose="02070309020205020404" pitchFamily="49" charset="0"/>
              </a:rPr>
              <a:t>alt</a:t>
            </a:r>
            <a:endParaRPr lang="en-US" sz="1400" dirty="0">
              <a:solidFill>
                <a:prstClr val="white"/>
              </a:solidFill>
              <a:latin typeface="Courier New" panose="02070309020205020404" pitchFamily="49" charset="0"/>
              <a:cs typeface="Courier New" panose="02070309020205020404" pitchFamily="49" charset="0"/>
            </a:endParaRPr>
          </a:p>
        </p:txBody>
      </p:sp>
      <p:sp>
        <p:nvSpPr>
          <p:cNvPr id="10" name="TextBox 9"/>
          <p:cNvSpPr txBox="1"/>
          <p:nvPr/>
        </p:nvSpPr>
        <p:spPr>
          <a:xfrm>
            <a:off x="858235" y="4477899"/>
            <a:ext cx="7010399" cy="307777"/>
          </a:xfrm>
          <a:prstGeom prst="rect">
            <a:avLst/>
          </a:prstGeom>
          <a:noFill/>
        </p:spPr>
        <p:txBody>
          <a:bodyPr wrap="square" rtlCol="0">
            <a:spAutoFit/>
          </a:bodyPr>
          <a:lstStyle/>
          <a:p>
            <a:pPr>
              <a:spcBef>
                <a:spcPts val="200"/>
              </a:spcBef>
            </a:pPr>
            <a:r>
              <a:rPr lang="en-US" sz="1400" dirty="0" smtClean="0">
                <a:solidFill>
                  <a:prstClr val="white"/>
                </a:solidFill>
                <a:latin typeface="Courier New" panose="02070309020205020404" pitchFamily="49" charset="0"/>
                <a:cs typeface="Courier New" panose="02070309020205020404" pitchFamily="49" charset="0"/>
              </a:rPr>
              <a:t>proj3D.tcl </a:t>
            </a:r>
            <a:r>
              <a:rPr lang="en-US" sz="1400" dirty="0">
                <a:solidFill>
                  <a:prstClr val="white"/>
                </a:solidFill>
                <a:latin typeface="Courier New" panose="02070309020205020404" pitchFamily="49" charset="0"/>
                <a:cs typeface="Courier New" panose="02070309020205020404" pitchFamily="49" charset="0"/>
              </a:rPr>
              <a:t>-in </a:t>
            </a:r>
            <a:r>
              <a:rPr lang="en-US" sz="1400" dirty="0" err="1" smtClean="0">
                <a:solidFill>
                  <a:prstClr val="white"/>
                </a:solidFill>
                <a:latin typeface="Courier New" panose="02070309020205020404" pitchFamily="49" charset="0"/>
                <a:cs typeface="Courier New" panose="02070309020205020404" pitchFamily="49" charset="0"/>
              </a:rPr>
              <a:t>ft</a:t>
            </a:r>
            <a:r>
              <a:rPr lang="en-US" sz="1400" dirty="0" smtClean="0">
                <a:solidFill>
                  <a:prstClr val="white"/>
                </a:solidFill>
                <a:latin typeface="Courier New" panose="02070309020205020404" pitchFamily="49" charset="0"/>
                <a:cs typeface="Courier New" panose="02070309020205020404" pitchFamily="49" charset="0"/>
              </a:rPr>
              <a:t>/test%03d.ft3 </a:t>
            </a:r>
            <a:r>
              <a:rPr lang="en-US" sz="1400" dirty="0">
                <a:solidFill>
                  <a:prstClr val="white"/>
                </a:solidFill>
                <a:latin typeface="Courier New" panose="02070309020205020404" pitchFamily="49" charset="0"/>
                <a:cs typeface="Courier New" panose="02070309020205020404" pitchFamily="49" charset="0"/>
              </a:rPr>
              <a:t>-abs</a:t>
            </a:r>
          </a:p>
        </p:txBody>
      </p:sp>
      <p:sp>
        <p:nvSpPr>
          <p:cNvPr id="11" name="TextBox 10"/>
          <p:cNvSpPr txBox="1"/>
          <p:nvPr/>
        </p:nvSpPr>
        <p:spPr>
          <a:xfrm>
            <a:off x="570770" y="4953000"/>
            <a:ext cx="6858000" cy="338554"/>
          </a:xfrm>
          <a:prstGeom prst="rect">
            <a:avLst/>
          </a:prstGeom>
          <a:noFill/>
        </p:spPr>
        <p:txBody>
          <a:bodyPr wrap="square" rtlCol="0">
            <a:spAutoFit/>
          </a:bodyPr>
          <a:lstStyle/>
          <a:p>
            <a:r>
              <a:rPr lang="en-US" b="0" i="1" dirty="0" smtClean="0">
                <a:solidFill>
                  <a:srgbClr val="FFFF00"/>
                </a:solidFill>
              </a:rPr>
              <a:t>Process with IST using the verified processing parameters: </a:t>
            </a:r>
            <a:endParaRPr lang="en-US" b="0" i="1" dirty="0">
              <a:solidFill>
                <a:srgbClr val="FFFF00"/>
              </a:solidFill>
            </a:endParaRPr>
          </a:p>
        </p:txBody>
      </p:sp>
    </p:spTree>
    <p:extLst>
      <p:ext uri="{BB962C8B-B14F-4D97-AF65-F5344CB8AC3E}">
        <p14:creationId xmlns:p14="http://schemas.microsoft.com/office/powerpoint/2010/main" val="23882508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B0F0"/>
                </a:solidFill>
              </a:rPr>
              <a:t>Some Examples of Processing: </a:t>
            </a:r>
          </a:p>
          <a:p>
            <a:pPr algn="ctr" fontAlgn="auto">
              <a:spcBef>
                <a:spcPts val="0"/>
              </a:spcBef>
              <a:spcAft>
                <a:spcPts val="0"/>
              </a:spcAft>
              <a:defRPr/>
            </a:pPr>
            <a:r>
              <a:rPr lang="en-US" sz="2000" b="0" i="1" kern="0" dirty="0" smtClean="0">
                <a:solidFill>
                  <a:srgbClr val="00B0F0"/>
                </a:solidFill>
              </a:rPr>
              <a:t>Y-Axis First-Point Time Domain Scaling Not Set Properly</a:t>
            </a:r>
            <a:endParaRPr lang="en-US" sz="20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23" y="990600"/>
            <a:ext cx="4211801" cy="3607157"/>
          </a:xfrm>
          <a:prstGeom prst="rect">
            <a:avLst/>
          </a:prstGeom>
        </p:spPr>
      </p:pic>
      <p:sp>
        <p:nvSpPr>
          <p:cNvPr id="14" name="TextBox 13"/>
          <p:cNvSpPr txBox="1"/>
          <p:nvPr/>
        </p:nvSpPr>
        <p:spPr>
          <a:xfrm>
            <a:off x="4572001" y="1143000"/>
            <a:ext cx="4419600" cy="3249608"/>
          </a:xfrm>
          <a:prstGeom prst="rect">
            <a:avLst/>
          </a:prstGeom>
          <a:noFill/>
          <a:ln>
            <a:solidFill>
              <a:schemeClr val="bg1">
                <a:lumMod val="65000"/>
              </a:schemeClr>
            </a:solidFill>
          </a:ln>
          <a:effectLst/>
        </p:spPr>
        <p:txBody>
          <a:bodyPr wrap="square" rtlCol="0">
            <a:spAutoFit/>
          </a:bodyPr>
          <a:lstStyle/>
          <a:p>
            <a:pPr>
              <a:spcBef>
                <a:spcPts val="200"/>
              </a:spcBef>
            </a:pPr>
            <a:r>
              <a:rPr lang="en-US" sz="1050" dirty="0">
                <a:solidFill>
                  <a:prstClr val="white"/>
                </a:solidFill>
                <a:latin typeface="Courier New" panose="02070309020205020404" pitchFamily="49" charset="0"/>
                <a:cs typeface="Courier New" panose="02070309020205020404" pitchFamily="49" charset="0"/>
              </a:rPr>
              <a:t>#!/bin/</a:t>
            </a:r>
            <a:r>
              <a:rPr lang="en-US" sz="1050" dirty="0" err="1">
                <a:solidFill>
                  <a:prstClr val="white"/>
                </a:solidFill>
                <a:latin typeface="Courier New" panose="02070309020205020404" pitchFamily="49" charset="0"/>
                <a:cs typeface="Courier New" panose="02070309020205020404" pitchFamily="49" charset="0"/>
              </a:rPr>
              <a:t>csh</a:t>
            </a: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-in fid/test001.fid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SOL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a:t>
            </a:r>
            <a:r>
              <a:rPr lang="en-US" sz="1050" dirty="0" smtClean="0">
                <a:solidFill>
                  <a:prstClr val="white"/>
                </a:solidFill>
                <a:latin typeface="Courier New" panose="02070309020205020404" pitchFamily="49" charset="0"/>
                <a:cs typeface="Courier New" panose="02070309020205020404" pitchFamily="49" charset="0"/>
              </a:rPr>
              <a:t>2 </a:t>
            </a:r>
            <a:r>
              <a:rPr lang="en-US" sz="1050" dirty="0">
                <a:solidFill>
                  <a:prstClr val="white"/>
                </a:solidFill>
                <a:latin typeface="Courier New" panose="02070309020205020404" pitchFamily="49" charset="0"/>
                <a:cs typeface="Courier New" panose="02070309020205020404" pitchFamily="49" charset="0"/>
              </a:rPr>
              <a:t>-c 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a:t>
            </a:r>
            <a:r>
              <a:rPr lang="en-US" sz="1050" dirty="0" smtClean="0">
                <a:solidFill>
                  <a:prstClr val="white"/>
                </a:solidFill>
                <a:latin typeface="Courier New" panose="02070309020205020404" pitchFamily="49" charset="0"/>
                <a:cs typeface="Courier New" panose="02070309020205020404" pitchFamily="49" charset="0"/>
              </a:rPr>
              <a:t>82 </a:t>
            </a:r>
            <a:r>
              <a:rPr lang="en-US" sz="1050" dirty="0">
                <a:solidFill>
                  <a:prstClr val="white"/>
                </a:solidFill>
                <a:latin typeface="Courier New" panose="02070309020205020404" pitchFamily="49" charset="0"/>
                <a:cs typeface="Courier New" panose="02070309020205020404" pitchFamily="49" charset="0"/>
              </a:rPr>
              <a:t>-p1 0 -di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EXT -x1 10.4ppm -</a:t>
            </a:r>
            <a:r>
              <a:rPr lang="en-US" sz="1050" dirty="0" err="1">
                <a:solidFill>
                  <a:prstClr val="white"/>
                </a:solidFill>
                <a:latin typeface="Courier New" panose="02070309020205020404" pitchFamily="49" charset="0"/>
                <a:cs typeface="Courier New" panose="02070309020205020404" pitchFamily="49" charset="0"/>
              </a:rPr>
              <a:t>xn</a:t>
            </a:r>
            <a:r>
              <a:rPr lang="en-US" sz="1050" dirty="0">
                <a:solidFill>
                  <a:prstClr val="white"/>
                </a:solidFill>
                <a:latin typeface="Courier New" panose="02070309020205020404" pitchFamily="49" charset="0"/>
                <a:cs typeface="Courier New" panose="02070309020205020404" pitchFamily="49" charset="0"/>
              </a:rPr>
              <a:t> 5.4ppm -</a:t>
            </a:r>
            <a:r>
              <a:rPr lang="en-US" sz="1050" dirty="0" err="1">
                <a:solidFill>
                  <a:prstClr val="white"/>
                </a:solidFill>
                <a:latin typeface="Courier New" panose="02070309020205020404" pitchFamily="49" charset="0"/>
                <a:cs typeface="Courier New" panose="02070309020205020404" pitchFamily="49" charset="0"/>
              </a:rPr>
              <a:t>sw</a:t>
            </a:r>
            <a:r>
              <a:rPr lang="en-US" sz="105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nmrPipe</a:t>
            </a: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fn</a:t>
            </a:r>
            <a:r>
              <a:rPr lang="en-US" sz="1050" dirty="0">
                <a:solidFill>
                  <a:srgbClr val="FFFF00"/>
                </a:solidFill>
                <a:latin typeface="Courier New" panose="02070309020205020404" pitchFamily="49" charset="0"/>
                <a:cs typeface="Courier New" panose="02070309020205020404" pitchFamily="49" charset="0"/>
              </a:rPr>
              <a:t> SP -off 0.50 -end 0.95 -pow 1 </a:t>
            </a:r>
            <a:r>
              <a:rPr lang="en-US" sz="1050" dirty="0" smtClean="0">
                <a:solidFill>
                  <a:srgbClr val="FF0000"/>
                </a:solidFill>
                <a:latin typeface="Courier New" panose="02070309020205020404" pitchFamily="49" charset="0"/>
                <a:cs typeface="Courier New" panose="02070309020205020404" pitchFamily="49" charset="0"/>
              </a:rPr>
              <a:t>-c 1.0 </a:t>
            </a:r>
            <a:r>
              <a:rPr lang="en-US" sz="1050" dirty="0">
                <a:solidFill>
                  <a:srgbClr val="FFFF00"/>
                </a:solidFill>
                <a:latin typeface="Courier New" panose="02070309020205020404" pitchFamily="49" charset="0"/>
                <a:cs typeface="Courier New" panose="02070309020205020404" pitchFamily="49" charset="0"/>
              </a:rPr>
              <a:t>\</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a:t>
            </a:r>
            <a:r>
              <a:rPr lang="en-US" sz="1050" dirty="0" smtClean="0">
                <a:solidFill>
                  <a:prstClr val="white"/>
                </a:solidFill>
                <a:latin typeface="Courier New" panose="02070309020205020404" pitchFamily="49" charset="0"/>
                <a:cs typeface="Courier New" panose="02070309020205020404" pitchFamily="49" charset="0"/>
              </a:rPr>
              <a:t>0 </a:t>
            </a:r>
            <a:r>
              <a:rPr lang="en-US" sz="1050" dirty="0">
                <a:solidFill>
                  <a:prstClr val="white"/>
                </a:solidFill>
                <a:latin typeface="Courier New" panose="02070309020205020404" pitchFamily="49" charset="0"/>
                <a:cs typeface="Courier New" panose="02070309020205020404" pitchFamily="49" charset="0"/>
              </a:rPr>
              <a:t>-p1 0.0 -di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POLY -auto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-out test.ft2 -</a:t>
            </a:r>
            <a:r>
              <a:rPr lang="en-US" sz="1050" dirty="0" err="1">
                <a:solidFill>
                  <a:prstClr val="white"/>
                </a:solidFill>
                <a:latin typeface="Courier New" panose="02070309020205020404" pitchFamily="49" charset="0"/>
                <a:cs typeface="Courier New" panose="02070309020205020404" pitchFamily="49" charset="0"/>
              </a:rPr>
              <a:t>ov</a:t>
            </a:r>
            <a:endParaRPr lang="en-US" sz="1050" dirty="0">
              <a:solidFill>
                <a:prstClr val="white"/>
              </a:solidFill>
              <a:latin typeface="Courier New" panose="02070309020205020404" pitchFamily="49" charset="0"/>
              <a:cs typeface="Courier New" panose="02070309020205020404" pitchFamily="49" charset="0"/>
            </a:endParaRPr>
          </a:p>
        </p:txBody>
      </p:sp>
      <p:sp>
        <p:nvSpPr>
          <p:cNvPr id="5" name="TextBox 4"/>
          <p:cNvSpPr txBox="1"/>
          <p:nvPr/>
        </p:nvSpPr>
        <p:spPr>
          <a:xfrm>
            <a:off x="486066" y="4891633"/>
            <a:ext cx="7924800" cy="1708160"/>
          </a:xfrm>
          <a:prstGeom prst="rect">
            <a:avLst/>
          </a:prstGeom>
          <a:noFill/>
        </p:spPr>
        <p:txBody>
          <a:bodyPr wrap="square" rtlCol="0">
            <a:spAutoFit/>
          </a:bodyPr>
          <a:lstStyle/>
          <a:p>
            <a:pPr algn="just"/>
            <a:r>
              <a:rPr lang="en-US" sz="1400" b="0" i="1" dirty="0" smtClean="0">
                <a:solidFill>
                  <a:prstClr val="white">
                    <a:lumMod val="75000"/>
                  </a:prstClr>
                </a:solidFill>
              </a:rPr>
              <a:t>If the first point of the time-domain data is not adjusted properly, it will result in constant-offset baseline distortions in the corresponding spectrum, here shown as a vertical streak. </a:t>
            </a:r>
          </a:p>
          <a:p>
            <a:pPr algn="just"/>
            <a:r>
              <a:rPr lang="en-US" sz="1400" b="0" i="1" dirty="0" smtClean="0">
                <a:solidFill>
                  <a:prstClr val="white">
                    <a:lumMod val="75000"/>
                  </a:prstClr>
                </a:solidFill>
              </a:rPr>
              <a:t>The rule for adjustment is simple:</a:t>
            </a:r>
          </a:p>
          <a:p>
            <a:pPr marL="800100" lvl="1" indent="-342900" algn="just">
              <a:buFontTx/>
              <a:buAutoNum type="arabicPeriod"/>
            </a:pPr>
            <a:r>
              <a:rPr lang="en-US" sz="1400" b="0" i="1" dirty="0" smtClean="0">
                <a:solidFill>
                  <a:prstClr val="white">
                    <a:lumMod val="75000"/>
                  </a:prstClr>
                </a:solidFill>
              </a:rPr>
              <a:t>If the dimension needs first order phase of zero (</a:t>
            </a:r>
            <a:r>
              <a:rPr lang="en-US" sz="1400" i="1" dirty="0" smtClean="0">
                <a:solidFill>
                  <a:srgbClr val="FFFF00"/>
                </a:solidFill>
                <a:latin typeface="Courier New" panose="02070309020205020404" pitchFamily="49" charset="0"/>
                <a:cs typeface="Courier New" panose="02070309020205020404" pitchFamily="49" charset="0"/>
              </a:rPr>
              <a:t>PS -p1 0</a:t>
            </a:r>
            <a:r>
              <a:rPr lang="en-US" sz="1400" b="0" i="1" dirty="0" smtClean="0">
                <a:solidFill>
                  <a:prstClr val="white">
                    <a:lumMod val="75000"/>
                  </a:prstClr>
                </a:solidFill>
              </a:rPr>
              <a:t>) scale the first point in the time domain by half (window function </a:t>
            </a:r>
            <a:r>
              <a:rPr lang="en-US" sz="1400" i="1" dirty="0" smtClean="0">
                <a:solidFill>
                  <a:srgbClr val="FFFF00"/>
                </a:solidFill>
                <a:latin typeface="Courier New" panose="02070309020205020404" pitchFamily="49" charset="0"/>
                <a:cs typeface="Courier New" panose="02070309020205020404" pitchFamily="49" charset="0"/>
              </a:rPr>
              <a:t>–c 0.5</a:t>
            </a:r>
            <a:r>
              <a:rPr lang="en-US" sz="1400" b="0" i="1" dirty="0" smtClean="0">
                <a:solidFill>
                  <a:prstClr val="white">
                    <a:lumMod val="75000"/>
                  </a:prstClr>
                </a:solidFill>
              </a:rPr>
              <a:t>).</a:t>
            </a:r>
          </a:p>
          <a:p>
            <a:pPr marL="800100" lvl="1" indent="-342900" algn="just">
              <a:buFontTx/>
              <a:buAutoNum type="arabicPeriod"/>
            </a:pPr>
            <a:r>
              <a:rPr lang="en-US" sz="1400" b="0" i="1" dirty="0" smtClean="0">
                <a:solidFill>
                  <a:prstClr val="white">
                    <a:lumMod val="75000"/>
                  </a:prstClr>
                </a:solidFill>
              </a:rPr>
              <a:t>In all other cases, do not adjust the first point (window function </a:t>
            </a:r>
            <a:r>
              <a:rPr lang="en-US" sz="1400" i="1" dirty="0" smtClean="0">
                <a:solidFill>
                  <a:srgbClr val="FFFF00"/>
                </a:solidFill>
                <a:latin typeface="Courier New" panose="02070309020205020404" pitchFamily="49" charset="0"/>
                <a:cs typeface="Courier New" panose="02070309020205020404" pitchFamily="49" charset="0"/>
              </a:rPr>
              <a:t>–c 1.0</a:t>
            </a:r>
            <a:r>
              <a:rPr lang="en-US" sz="1400" b="0" i="1" dirty="0" smtClean="0">
                <a:solidFill>
                  <a:prstClr val="white">
                    <a:lumMod val="75000"/>
                  </a:prstClr>
                </a:solidFill>
              </a:rPr>
              <a:t>).</a:t>
            </a:r>
            <a:endParaRPr lang="en-US" sz="1400" b="0" i="1" dirty="0">
              <a:solidFill>
                <a:prstClr val="white">
                  <a:lumMod val="75000"/>
                </a:prstClr>
              </a:solidFill>
            </a:endParaRPr>
          </a:p>
        </p:txBody>
      </p:sp>
    </p:spTree>
    <p:extLst>
      <p:ext uri="{BB962C8B-B14F-4D97-AF65-F5344CB8AC3E}">
        <p14:creationId xmlns:p14="http://schemas.microsoft.com/office/powerpoint/2010/main" val="2410823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B0F0"/>
                </a:solidFill>
              </a:rPr>
              <a:t>Some Examples of Processing: </a:t>
            </a:r>
          </a:p>
          <a:p>
            <a:pPr algn="ctr" fontAlgn="auto">
              <a:spcBef>
                <a:spcPts val="0"/>
              </a:spcBef>
              <a:spcAft>
                <a:spcPts val="0"/>
              </a:spcAft>
              <a:defRPr/>
            </a:pPr>
            <a:r>
              <a:rPr lang="en-US" sz="2000" b="0" i="1" kern="0" dirty="0" smtClean="0">
                <a:solidFill>
                  <a:srgbClr val="00B0F0"/>
                </a:solidFill>
              </a:rPr>
              <a:t>Comment out Region Extraction</a:t>
            </a:r>
            <a:endParaRPr lang="en-US" sz="20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81" y="990600"/>
            <a:ext cx="4217285" cy="3654145"/>
          </a:xfrm>
          <a:prstGeom prst="rect">
            <a:avLst/>
          </a:prstGeom>
        </p:spPr>
      </p:pic>
      <p:sp>
        <p:nvSpPr>
          <p:cNvPr id="14" name="TextBox 13"/>
          <p:cNvSpPr txBox="1"/>
          <p:nvPr/>
        </p:nvSpPr>
        <p:spPr>
          <a:xfrm>
            <a:off x="4572001" y="1143000"/>
            <a:ext cx="4419600" cy="3249608"/>
          </a:xfrm>
          <a:prstGeom prst="rect">
            <a:avLst/>
          </a:prstGeom>
          <a:noFill/>
          <a:ln>
            <a:solidFill>
              <a:schemeClr val="bg1">
                <a:lumMod val="65000"/>
              </a:schemeClr>
            </a:solidFill>
          </a:ln>
          <a:effectLst/>
        </p:spPr>
        <p:txBody>
          <a:bodyPr wrap="square" rtlCol="0">
            <a:spAutoFit/>
          </a:bodyPr>
          <a:lstStyle/>
          <a:p>
            <a:pPr>
              <a:spcBef>
                <a:spcPts val="200"/>
              </a:spcBef>
            </a:pPr>
            <a:r>
              <a:rPr lang="en-US" sz="1050" dirty="0">
                <a:solidFill>
                  <a:prstClr val="white"/>
                </a:solidFill>
                <a:latin typeface="Courier New" panose="02070309020205020404" pitchFamily="49" charset="0"/>
                <a:cs typeface="Courier New" panose="02070309020205020404" pitchFamily="49" charset="0"/>
              </a:rPr>
              <a:t>#!/bin/</a:t>
            </a:r>
            <a:r>
              <a:rPr lang="en-US" sz="1050" dirty="0" err="1">
                <a:solidFill>
                  <a:prstClr val="white"/>
                </a:solidFill>
                <a:latin typeface="Courier New" panose="02070309020205020404" pitchFamily="49" charset="0"/>
                <a:cs typeface="Courier New" panose="02070309020205020404" pitchFamily="49" charset="0"/>
              </a:rPr>
              <a:t>csh</a:t>
            </a: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-in fid/test001.fid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SOL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a:t>
            </a:r>
            <a:r>
              <a:rPr lang="en-US" sz="1050" dirty="0" smtClean="0">
                <a:solidFill>
                  <a:prstClr val="white"/>
                </a:solidFill>
                <a:latin typeface="Courier New" panose="02070309020205020404" pitchFamily="49" charset="0"/>
                <a:cs typeface="Courier New" panose="02070309020205020404" pitchFamily="49" charset="0"/>
              </a:rPr>
              <a:t>2 </a:t>
            </a:r>
            <a:r>
              <a:rPr lang="en-US" sz="1050" dirty="0">
                <a:solidFill>
                  <a:prstClr val="white"/>
                </a:solidFill>
                <a:latin typeface="Courier New" panose="02070309020205020404" pitchFamily="49" charset="0"/>
                <a:cs typeface="Courier New" panose="02070309020205020404" pitchFamily="49" charset="0"/>
              </a:rPr>
              <a:t>-c 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-p0 -82 -p1 0 -di \</a:t>
            </a:r>
          </a:p>
          <a:p>
            <a:pPr>
              <a:spcBef>
                <a:spcPts val="200"/>
              </a:spcBef>
            </a:pPr>
            <a:r>
              <a:rPr lang="en-US" sz="1050" dirty="0" smtClean="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nmrPipe</a:t>
            </a: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fn</a:t>
            </a:r>
            <a:r>
              <a:rPr lang="en-US" sz="1050" dirty="0">
                <a:solidFill>
                  <a:srgbClr val="FFFF00"/>
                </a:solidFill>
                <a:latin typeface="Courier New" panose="02070309020205020404" pitchFamily="49" charset="0"/>
                <a:cs typeface="Courier New" panose="02070309020205020404" pitchFamily="49" charset="0"/>
              </a:rPr>
              <a:t> EXT -x1 10.4ppm -</a:t>
            </a:r>
            <a:r>
              <a:rPr lang="en-US" sz="1050" dirty="0" err="1">
                <a:solidFill>
                  <a:srgbClr val="FFFF00"/>
                </a:solidFill>
                <a:latin typeface="Courier New" panose="02070309020205020404" pitchFamily="49" charset="0"/>
                <a:cs typeface="Courier New" panose="02070309020205020404" pitchFamily="49" charset="0"/>
              </a:rPr>
              <a:t>xn</a:t>
            </a:r>
            <a:r>
              <a:rPr lang="en-US" sz="1050" dirty="0">
                <a:solidFill>
                  <a:srgbClr val="FFFF00"/>
                </a:solidFill>
                <a:latin typeface="Courier New" panose="02070309020205020404" pitchFamily="49" charset="0"/>
                <a:cs typeface="Courier New" panose="02070309020205020404" pitchFamily="49" charset="0"/>
              </a:rPr>
              <a:t> 5.4ppm -</a:t>
            </a:r>
            <a:r>
              <a:rPr lang="en-US" sz="1050" dirty="0" err="1">
                <a:solidFill>
                  <a:srgbClr val="FFFF00"/>
                </a:solidFill>
                <a:latin typeface="Courier New" panose="02070309020205020404" pitchFamily="49" charset="0"/>
                <a:cs typeface="Courier New" panose="02070309020205020404" pitchFamily="49" charset="0"/>
              </a:rPr>
              <a:t>sw</a:t>
            </a:r>
            <a:r>
              <a:rPr lang="en-US" sz="1050" dirty="0">
                <a:solidFill>
                  <a:srgbClr val="FFFF00"/>
                </a:solidFill>
                <a:latin typeface="Courier New" panose="02070309020205020404" pitchFamily="49" charset="0"/>
                <a:cs typeface="Courier New" panose="02070309020205020404" pitchFamily="49" charset="0"/>
              </a:rPr>
              <a:t>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1 </a:t>
            </a:r>
            <a:r>
              <a:rPr lang="en-US" sz="1050" dirty="0" smtClean="0">
                <a:solidFill>
                  <a:prstClr val="white"/>
                </a:solidFill>
                <a:latin typeface="Courier New" panose="02070309020205020404" pitchFamily="49" charset="0"/>
                <a:cs typeface="Courier New" panose="02070309020205020404" pitchFamily="49" charset="0"/>
              </a:rPr>
              <a:t>-c </a:t>
            </a:r>
            <a:r>
              <a:rPr lang="en-US" sz="1050" dirty="0">
                <a:solidFill>
                  <a:prstClr val="white"/>
                </a:solidFill>
                <a:latin typeface="Courier New" panose="02070309020205020404" pitchFamily="49" charset="0"/>
                <a:cs typeface="Courier New" panose="02070309020205020404" pitchFamily="49" charset="0"/>
              </a:rPr>
              <a:t>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0.0 -p1 0.0 -di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POLY -auto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-out test.ft2 -</a:t>
            </a:r>
            <a:r>
              <a:rPr lang="en-US" sz="1050" dirty="0" err="1">
                <a:solidFill>
                  <a:prstClr val="white"/>
                </a:solidFill>
                <a:latin typeface="Courier New" panose="02070309020205020404" pitchFamily="49" charset="0"/>
                <a:cs typeface="Courier New" panose="02070309020205020404" pitchFamily="49" charset="0"/>
              </a:rPr>
              <a:t>ov</a:t>
            </a:r>
            <a:endParaRPr lang="en-US" sz="1050" dirty="0">
              <a:solidFill>
                <a:prstClr val="white"/>
              </a:solidFill>
              <a:latin typeface="Courier New" panose="02070309020205020404" pitchFamily="49" charset="0"/>
              <a:cs typeface="Courier New" panose="02070309020205020404" pitchFamily="49" charset="0"/>
            </a:endParaRPr>
          </a:p>
        </p:txBody>
      </p:sp>
      <p:sp>
        <p:nvSpPr>
          <p:cNvPr id="6" name="TextBox 5"/>
          <p:cNvSpPr txBox="1"/>
          <p:nvPr/>
        </p:nvSpPr>
        <p:spPr>
          <a:xfrm>
            <a:off x="486066" y="5044033"/>
            <a:ext cx="7924800" cy="1277273"/>
          </a:xfrm>
          <a:prstGeom prst="rect">
            <a:avLst/>
          </a:prstGeom>
          <a:noFill/>
        </p:spPr>
        <p:txBody>
          <a:bodyPr wrap="square" rtlCol="0">
            <a:spAutoFit/>
          </a:bodyPr>
          <a:lstStyle/>
          <a:p>
            <a:pPr algn="just"/>
            <a:r>
              <a:rPr lang="en-US" sz="1400" b="0" i="1" dirty="0" smtClean="0">
                <a:solidFill>
                  <a:prstClr val="white">
                    <a:lumMod val="75000"/>
                  </a:prstClr>
                </a:solidFill>
              </a:rPr>
              <a:t>For many kinds of spectra, only a limited chemical shift range of the directly-detected dimension will contain useful signals. In these cases, we commonly extract a smaller range of chemical shifts immediately after the directly-detected dimension has been Fourier processed. </a:t>
            </a:r>
          </a:p>
          <a:p>
            <a:pPr algn="just"/>
            <a:r>
              <a:rPr lang="en-US" sz="1400" b="0" i="1" dirty="0" smtClean="0">
                <a:solidFill>
                  <a:prstClr val="white">
                    <a:lumMod val="75000"/>
                  </a:prstClr>
                </a:solidFill>
              </a:rPr>
              <a:t>When practical, we choose region limits that avoid the solvent signal, and contain “extra space” so that no peaks lie along the edges of the selected region.</a:t>
            </a:r>
            <a:endParaRPr lang="en-US" sz="1400" b="0" i="1" dirty="0">
              <a:solidFill>
                <a:prstClr val="white">
                  <a:lumMod val="75000"/>
                </a:prstClr>
              </a:solidFill>
            </a:endParaRPr>
          </a:p>
        </p:txBody>
      </p:sp>
    </p:spTree>
    <p:extLst>
      <p:ext uri="{BB962C8B-B14F-4D97-AF65-F5344CB8AC3E}">
        <p14:creationId xmlns:p14="http://schemas.microsoft.com/office/powerpoint/2010/main" val="3675912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B0F0"/>
                </a:solidFill>
              </a:rPr>
              <a:t>Some Examples of Processing: </a:t>
            </a:r>
          </a:p>
          <a:p>
            <a:pPr algn="ctr" fontAlgn="auto">
              <a:spcBef>
                <a:spcPts val="0"/>
              </a:spcBef>
              <a:spcAft>
                <a:spcPts val="0"/>
              </a:spcAft>
              <a:defRPr/>
            </a:pPr>
            <a:r>
              <a:rPr lang="en-US" sz="2000" b="0" i="1" kern="0" dirty="0" smtClean="0">
                <a:solidFill>
                  <a:srgbClr val="00B0F0"/>
                </a:solidFill>
              </a:rPr>
              <a:t>X-Axis Phase Correction not Set Properly</a:t>
            </a:r>
            <a:endParaRPr lang="en-US" sz="20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81" y="1447800"/>
            <a:ext cx="4217285" cy="3631435"/>
          </a:xfrm>
          <a:prstGeom prst="rect">
            <a:avLst/>
          </a:prstGeom>
        </p:spPr>
      </p:pic>
      <p:sp>
        <p:nvSpPr>
          <p:cNvPr id="14" name="TextBox 13"/>
          <p:cNvSpPr txBox="1"/>
          <p:nvPr/>
        </p:nvSpPr>
        <p:spPr>
          <a:xfrm>
            <a:off x="4572001" y="1600200"/>
            <a:ext cx="4419600" cy="3249608"/>
          </a:xfrm>
          <a:prstGeom prst="rect">
            <a:avLst/>
          </a:prstGeom>
          <a:noFill/>
          <a:ln>
            <a:solidFill>
              <a:schemeClr val="bg1">
                <a:lumMod val="65000"/>
              </a:schemeClr>
            </a:solidFill>
          </a:ln>
          <a:effectLst/>
        </p:spPr>
        <p:txBody>
          <a:bodyPr wrap="square" rtlCol="0">
            <a:spAutoFit/>
          </a:bodyPr>
          <a:lstStyle/>
          <a:p>
            <a:pPr>
              <a:spcBef>
                <a:spcPts val="200"/>
              </a:spcBef>
            </a:pPr>
            <a:r>
              <a:rPr lang="en-US" sz="1050" dirty="0">
                <a:solidFill>
                  <a:prstClr val="white"/>
                </a:solidFill>
                <a:latin typeface="Courier New" panose="02070309020205020404" pitchFamily="49" charset="0"/>
                <a:cs typeface="Courier New" panose="02070309020205020404" pitchFamily="49" charset="0"/>
              </a:rPr>
              <a:t>#!/bin/</a:t>
            </a:r>
            <a:r>
              <a:rPr lang="en-US" sz="1050" dirty="0" err="1">
                <a:solidFill>
                  <a:prstClr val="white"/>
                </a:solidFill>
                <a:latin typeface="Courier New" panose="02070309020205020404" pitchFamily="49" charset="0"/>
                <a:cs typeface="Courier New" panose="02070309020205020404" pitchFamily="49" charset="0"/>
              </a:rPr>
              <a:t>csh</a:t>
            </a: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-in fid/test001.fid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SOL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a:t>
            </a:r>
            <a:r>
              <a:rPr lang="en-US" sz="1050" dirty="0" smtClean="0">
                <a:solidFill>
                  <a:prstClr val="white"/>
                </a:solidFill>
                <a:latin typeface="Courier New" panose="02070309020205020404" pitchFamily="49" charset="0"/>
                <a:cs typeface="Courier New" panose="02070309020205020404" pitchFamily="49" charset="0"/>
              </a:rPr>
              <a:t>2 </a:t>
            </a:r>
            <a:r>
              <a:rPr lang="en-US" sz="1050" dirty="0">
                <a:solidFill>
                  <a:prstClr val="white"/>
                </a:solidFill>
                <a:latin typeface="Courier New" panose="02070309020205020404" pitchFamily="49" charset="0"/>
                <a:cs typeface="Courier New" panose="02070309020205020404" pitchFamily="49" charset="0"/>
              </a:rPr>
              <a:t>-c 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nmrPipe</a:t>
            </a: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fn</a:t>
            </a:r>
            <a:r>
              <a:rPr lang="en-US" sz="1050" dirty="0">
                <a:solidFill>
                  <a:srgbClr val="FFFF00"/>
                </a:solidFill>
                <a:latin typeface="Courier New" panose="02070309020205020404" pitchFamily="49" charset="0"/>
                <a:cs typeface="Courier New" panose="02070309020205020404" pitchFamily="49" charset="0"/>
              </a:rPr>
              <a:t> PS </a:t>
            </a:r>
            <a:r>
              <a:rPr lang="en-US" sz="1050" dirty="0">
                <a:solidFill>
                  <a:srgbClr val="FF0000"/>
                </a:solidFill>
                <a:latin typeface="Courier New" panose="02070309020205020404" pitchFamily="49" charset="0"/>
                <a:cs typeface="Courier New" panose="02070309020205020404" pitchFamily="49" charset="0"/>
              </a:rPr>
              <a:t>-p0 0</a:t>
            </a:r>
            <a:r>
              <a:rPr lang="en-US" sz="1050" dirty="0" smtClean="0">
                <a:solidFill>
                  <a:srgbClr val="FFFF00"/>
                </a:solidFill>
                <a:latin typeface="Courier New" panose="02070309020205020404" pitchFamily="49" charset="0"/>
                <a:cs typeface="Courier New" panose="02070309020205020404" pitchFamily="49" charset="0"/>
              </a:rPr>
              <a:t> </a:t>
            </a:r>
            <a:r>
              <a:rPr lang="en-US" sz="1050" dirty="0">
                <a:solidFill>
                  <a:srgbClr val="FFFF00"/>
                </a:solidFill>
                <a:latin typeface="Courier New" panose="02070309020205020404" pitchFamily="49" charset="0"/>
                <a:cs typeface="Courier New" panose="02070309020205020404" pitchFamily="49" charset="0"/>
              </a:rPr>
              <a:t>-p1 0 -di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EXT -x1 10.4ppm -</a:t>
            </a:r>
            <a:r>
              <a:rPr lang="en-US" sz="1050" dirty="0" err="1">
                <a:solidFill>
                  <a:prstClr val="white"/>
                </a:solidFill>
                <a:latin typeface="Courier New" panose="02070309020205020404" pitchFamily="49" charset="0"/>
                <a:cs typeface="Courier New" panose="02070309020205020404" pitchFamily="49" charset="0"/>
              </a:rPr>
              <a:t>xn</a:t>
            </a:r>
            <a:r>
              <a:rPr lang="en-US" sz="1050" dirty="0">
                <a:solidFill>
                  <a:prstClr val="white"/>
                </a:solidFill>
                <a:latin typeface="Courier New" panose="02070309020205020404" pitchFamily="49" charset="0"/>
                <a:cs typeface="Courier New" panose="02070309020205020404" pitchFamily="49" charset="0"/>
              </a:rPr>
              <a:t> 5.4ppm -</a:t>
            </a:r>
            <a:r>
              <a:rPr lang="en-US" sz="1050" dirty="0" err="1">
                <a:solidFill>
                  <a:prstClr val="white"/>
                </a:solidFill>
                <a:latin typeface="Courier New" panose="02070309020205020404" pitchFamily="49" charset="0"/>
                <a:cs typeface="Courier New" panose="02070309020205020404" pitchFamily="49" charset="0"/>
              </a:rPr>
              <a:t>sw</a:t>
            </a:r>
            <a:r>
              <a:rPr lang="en-US" sz="105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1 </a:t>
            </a:r>
            <a:r>
              <a:rPr lang="en-US" sz="1050" dirty="0" smtClean="0">
                <a:solidFill>
                  <a:prstClr val="white"/>
                </a:solidFill>
                <a:latin typeface="Courier New" panose="02070309020205020404" pitchFamily="49" charset="0"/>
                <a:cs typeface="Courier New" panose="02070309020205020404" pitchFamily="49" charset="0"/>
              </a:rPr>
              <a:t>-c </a:t>
            </a:r>
            <a:r>
              <a:rPr lang="en-US" sz="1050" dirty="0">
                <a:solidFill>
                  <a:prstClr val="white"/>
                </a:solidFill>
                <a:latin typeface="Courier New" panose="02070309020205020404" pitchFamily="49" charset="0"/>
                <a:cs typeface="Courier New" panose="02070309020205020404" pitchFamily="49" charset="0"/>
              </a:rPr>
              <a:t>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0.0 -p1 0.0 -di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POLY -auto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-out test.ft2 -</a:t>
            </a:r>
            <a:r>
              <a:rPr lang="en-US" sz="1050" dirty="0" err="1">
                <a:solidFill>
                  <a:prstClr val="white"/>
                </a:solidFill>
                <a:latin typeface="Courier New" panose="02070309020205020404" pitchFamily="49" charset="0"/>
                <a:cs typeface="Courier New" panose="02070309020205020404" pitchFamily="49" charset="0"/>
              </a:rPr>
              <a:t>ov</a:t>
            </a:r>
            <a:endParaRPr lang="en-US" sz="1050"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7342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B0F0"/>
                </a:solidFill>
              </a:rPr>
              <a:t>Some Examples of Processing: </a:t>
            </a:r>
          </a:p>
          <a:p>
            <a:pPr algn="ctr" fontAlgn="auto">
              <a:spcBef>
                <a:spcPts val="0"/>
              </a:spcBef>
              <a:spcAft>
                <a:spcPts val="0"/>
              </a:spcAft>
              <a:defRPr/>
            </a:pPr>
            <a:r>
              <a:rPr lang="en-US" sz="2000" b="0" i="1" kern="0" dirty="0" smtClean="0">
                <a:solidFill>
                  <a:srgbClr val="00B0F0"/>
                </a:solidFill>
              </a:rPr>
              <a:t>Y-Axis 90 Degrees out of Phase</a:t>
            </a:r>
            <a:endParaRPr lang="en-US" sz="20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23" y="1447800"/>
            <a:ext cx="4211801" cy="3631435"/>
          </a:xfrm>
          <a:prstGeom prst="rect">
            <a:avLst/>
          </a:prstGeom>
        </p:spPr>
      </p:pic>
      <p:sp>
        <p:nvSpPr>
          <p:cNvPr id="14" name="TextBox 13"/>
          <p:cNvSpPr txBox="1"/>
          <p:nvPr/>
        </p:nvSpPr>
        <p:spPr>
          <a:xfrm>
            <a:off x="4572001" y="1600200"/>
            <a:ext cx="4419600" cy="3249608"/>
          </a:xfrm>
          <a:prstGeom prst="rect">
            <a:avLst/>
          </a:prstGeom>
          <a:noFill/>
          <a:ln>
            <a:solidFill>
              <a:schemeClr val="bg1">
                <a:lumMod val="65000"/>
              </a:schemeClr>
            </a:solidFill>
          </a:ln>
          <a:effectLst/>
        </p:spPr>
        <p:txBody>
          <a:bodyPr wrap="square" rtlCol="0">
            <a:spAutoFit/>
          </a:bodyPr>
          <a:lstStyle/>
          <a:p>
            <a:pPr>
              <a:spcBef>
                <a:spcPts val="200"/>
              </a:spcBef>
            </a:pPr>
            <a:r>
              <a:rPr lang="en-US" sz="1050" dirty="0">
                <a:solidFill>
                  <a:prstClr val="white"/>
                </a:solidFill>
                <a:latin typeface="Courier New" panose="02070309020205020404" pitchFamily="49" charset="0"/>
                <a:cs typeface="Courier New" panose="02070309020205020404" pitchFamily="49" charset="0"/>
              </a:rPr>
              <a:t>#!/bin/</a:t>
            </a:r>
            <a:r>
              <a:rPr lang="en-US" sz="1050" dirty="0" err="1">
                <a:solidFill>
                  <a:prstClr val="white"/>
                </a:solidFill>
                <a:latin typeface="Courier New" panose="02070309020205020404" pitchFamily="49" charset="0"/>
                <a:cs typeface="Courier New" panose="02070309020205020404" pitchFamily="49" charset="0"/>
              </a:rPr>
              <a:t>csh</a:t>
            </a: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-in fid/test001.fid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SOL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a:t>
            </a:r>
            <a:r>
              <a:rPr lang="en-US" sz="1050" dirty="0" smtClean="0">
                <a:solidFill>
                  <a:prstClr val="white"/>
                </a:solidFill>
                <a:latin typeface="Courier New" panose="02070309020205020404" pitchFamily="49" charset="0"/>
                <a:cs typeface="Courier New" panose="02070309020205020404" pitchFamily="49" charset="0"/>
              </a:rPr>
              <a:t>2 </a:t>
            </a:r>
            <a:r>
              <a:rPr lang="en-US" sz="1050" dirty="0">
                <a:solidFill>
                  <a:prstClr val="white"/>
                </a:solidFill>
                <a:latin typeface="Courier New" panose="02070309020205020404" pitchFamily="49" charset="0"/>
                <a:cs typeface="Courier New" panose="02070309020205020404" pitchFamily="49" charset="0"/>
              </a:rPr>
              <a:t>-c 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a:t>
            </a:r>
            <a:r>
              <a:rPr lang="en-US" sz="1050" dirty="0" smtClean="0">
                <a:solidFill>
                  <a:prstClr val="white"/>
                </a:solidFill>
                <a:latin typeface="Courier New" panose="02070309020205020404" pitchFamily="49" charset="0"/>
                <a:cs typeface="Courier New" panose="02070309020205020404" pitchFamily="49" charset="0"/>
              </a:rPr>
              <a:t>82 </a:t>
            </a:r>
            <a:r>
              <a:rPr lang="en-US" sz="1050" dirty="0">
                <a:solidFill>
                  <a:prstClr val="white"/>
                </a:solidFill>
                <a:latin typeface="Courier New" panose="02070309020205020404" pitchFamily="49" charset="0"/>
                <a:cs typeface="Courier New" panose="02070309020205020404" pitchFamily="49" charset="0"/>
              </a:rPr>
              <a:t>-p1 0 -di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EXT -x1 10.4ppm -</a:t>
            </a:r>
            <a:r>
              <a:rPr lang="en-US" sz="1050" dirty="0" err="1">
                <a:solidFill>
                  <a:prstClr val="white"/>
                </a:solidFill>
                <a:latin typeface="Courier New" panose="02070309020205020404" pitchFamily="49" charset="0"/>
                <a:cs typeface="Courier New" panose="02070309020205020404" pitchFamily="49" charset="0"/>
              </a:rPr>
              <a:t>xn</a:t>
            </a:r>
            <a:r>
              <a:rPr lang="en-US" sz="1050" dirty="0">
                <a:solidFill>
                  <a:prstClr val="white"/>
                </a:solidFill>
                <a:latin typeface="Courier New" panose="02070309020205020404" pitchFamily="49" charset="0"/>
                <a:cs typeface="Courier New" panose="02070309020205020404" pitchFamily="49" charset="0"/>
              </a:rPr>
              <a:t> 5.4ppm -</a:t>
            </a:r>
            <a:r>
              <a:rPr lang="en-US" sz="1050" dirty="0" err="1">
                <a:solidFill>
                  <a:prstClr val="white"/>
                </a:solidFill>
                <a:latin typeface="Courier New" panose="02070309020205020404" pitchFamily="49" charset="0"/>
                <a:cs typeface="Courier New" panose="02070309020205020404" pitchFamily="49" charset="0"/>
              </a:rPr>
              <a:t>sw</a:t>
            </a:r>
            <a:r>
              <a:rPr lang="en-US" sz="105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1 </a:t>
            </a:r>
            <a:r>
              <a:rPr lang="en-US" sz="1050" dirty="0" smtClean="0">
                <a:solidFill>
                  <a:prstClr val="white"/>
                </a:solidFill>
                <a:latin typeface="Courier New" panose="02070309020205020404" pitchFamily="49" charset="0"/>
                <a:cs typeface="Courier New" panose="02070309020205020404" pitchFamily="49" charset="0"/>
              </a:rPr>
              <a:t>-c </a:t>
            </a:r>
            <a:r>
              <a:rPr lang="en-US" sz="1050" dirty="0">
                <a:solidFill>
                  <a:prstClr val="white"/>
                </a:solidFill>
                <a:latin typeface="Courier New" panose="02070309020205020404" pitchFamily="49" charset="0"/>
                <a:cs typeface="Courier New" panose="02070309020205020404" pitchFamily="49" charset="0"/>
              </a:rPr>
              <a:t>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nmrPipe</a:t>
            </a: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fn</a:t>
            </a:r>
            <a:r>
              <a:rPr lang="en-US" sz="1050" dirty="0">
                <a:solidFill>
                  <a:srgbClr val="FFFF00"/>
                </a:solidFill>
                <a:latin typeface="Courier New" panose="02070309020205020404" pitchFamily="49" charset="0"/>
                <a:cs typeface="Courier New" panose="02070309020205020404" pitchFamily="49" charset="0"/>
              </a:rPr>
              <a:t> PS </a:t>
            </a:r>
            <a:r>
              <a:rPr lang="en-US" sz="1050" dirty="0">
                <a:solidFill>
                  <a:srgbClr val="FF0000"/>
                </a:solidFill>
                <a:latin typeface="Courier New" panose="02070309020205020404" pitchFamily="49" charset="0"/>
                <a:cs typeface="Courier New" panose="02070309020205020404" pitchFamily="49" charset="0"/>
              </a:rPr>
              <a:t>-p0 </a:t>
            </a:r>
            <a:r>
              <a:rPr lang="en-US" sz="1050" dirty="0" smtClean="0">
                <a:solidFill>
                  <a:srgbClr val="FF0000"/>
                </a:solidFill>
                <a:latin typeface="Courier New" panose="02070309020205020404" pitchFamily="49" charset="0"/>
                <a:cs typeface="Courier New" panose="02070309020205020404" pitchFamily="49" charset="0"/>
              </a:rPr>
              <a:t>90 </a:t>
            </a:r>
            <a:r>
              <a:rPr lang="en-US" sz="1050" dirty="0">
                <a:solidFill>
                  <a:srgbClr val="FFFF00"/>
                </a:solidFill>
                <a:latin typeface="Courier New" panose="02070309020205020404" pitchFamily="49" charset="0"/>
                <a:cs typeface="Courier New" panose="02070309020205020404" pitchFamily="49" charset="0"/>
              </a:rPr>
              <a:t>-p1 0.0 -di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POLY -auto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-out test.ft2 -</a:t>
            </a:r>
            <a:r>
              <a:rPr lang="en-US" sz="1050" dirty="0" err="1">
                <a:solidFill>
                  <a:prstClr val="white"/>
                </a:solidFill>
                <a:latin typeface="Courier New" panose="02070309020205020404" pitchFamily="49" charset="0"/>
                <a:cs typeface="Courier New" panose="02070309020205020404" pitchFamily="49" charset="0"/>
              </a:rPr>
              <a:t>ov</a:t>
            </a:r>
            <a:endParaRPr lang="en-US" sz="1050"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94544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29510"/>
            <a:ext cx="4032504" cy="1802797"/>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5338" y="1119984"/>
            <a:ext cx="4029932" cy="1813084"/>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565586"/>
            <a:ext cx="4032504" cy="2022767"/>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9722" y="3570347"/>
            <a:ext cx="4005548" cy="2018005"/>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90500" y="25753"/>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Solvent Subtraction</a:t>
            </a:r>
            <a:endParaRPr lang="en-US" sz="2400" b="0" kern="0" dirty="0" smtClean="0">
              <a:solidFill>
                <a:srgbClr val="00B0F0"/>
              </a:solidFill>
            </a:endParaRPr>
          </a:p>
        </p:txBody>
      </p:sp>
      <p:sp>
        <p:nvSpPr>
          <p:cNvPr id="7" name="TextBox 6"/>
          <p:cNvSpPr txBox="1"/>
          <p:nvPr/>
        </p:nvSpPr>
        <p:spPr>
          <a:xfrm>
            <a:off x="789432" y="1168753"/>
            <a:ext cx="2819400" cy="646331"/>
          </a:xfrm>
          <a:prstGeom prst="rect">
            <a:avLst/>
          </a:prstGeom>
          <a:noFill/>
        </p:spPr>
        <p:txBody>
          <a:bodyPr wrap="square" rtlCol="0">
            <a:spAutoFit/>
          </a:bodyPr>
          <a:lstStyle/>
          <a:p>
            <a:pPr>
              <a:spcBef>
                <a:spcPts val="0"/>
              </a:spcBef>
            </a:pPr>
            <a:r>
              <a:rPr lang="en-US" sz="1800" b="0" dirty="0" smtClean="0">
                <a:solidFill>
                  <a:srgbClr val="00FFFF"/>
                </a:solidFill>
              </a:rPr>
              <a:t>Original Data</a:t>
            </a:r>
          </a:p>
          <a:p>
            <a:pPr>
              <a:spcBef>
                <a:spcPts val="0"/>
              </a:spcBef>
            </a:pPr>
            <a:r>
              <a:rPr lang="en-US" sz="1800" b="0" dirty="0" smtClean="0">
                <a:solidFill>
                  <a:srgbClr val="FF0000"/>
                </a:solidFill>
              </a:rPr>
              <a:t>Polynomial Fit (4</a:t>
            </a:r>
            <a:r>
              <a:rPr lang="en-US" sz="1800" b="0" baseline="30000" dirty="0" smtClean="0">
                <a:solidFill>
                  <a:srgbClr val="FF0000"/>
                </a:solidFill>
              </a:rPr>
              <a:t>th</a:t>
            </a:r>
            <a:r>
              <a:rPr lang="en-US" sz="1800" b="0" dirty="0" smtClean="0">
                <a:solidFill>
                  <a:srgbClr val="FF0000"/>
                </a:solidFill>
              </a:rPr>
              <a:t> Order)</a:t>
            </a:r>
            <a:endParaRPr lang="en-US" sz="1800" b="0" dirty="0">
              <a:solidFill>
                <a:srgbClr val="FF0000"/>
              </a:solidFill>
            </a:endParaRPr>
          </a:p>
        </p:txBody>
      </p:sp>
      <p:sp>
        <p:nvSpPr>
          <p:cNvPr id="8" name="TextBox 7"/>
          <p:cNvSpPr txBox="1"/>
          <p:nvPr/>
        </p:nvSpPr>
        <p:spPr>
          <a:xfrm>
            <a:off x="899160" y="3565586"/>
            <a:ext cx="2667000" cy="646331"/>
          </a:xfrm>
          <a:prstGeom prst="rect">
            <a:avLst/>
          </a:prstGeom>
          <a:noFill/>
        </p:spPr>
        <p:txBody>
          <a:bodyPr wrap="square" rtlCol="0">
            <a:spAutoFit/>
          </a:bodyPr>
          <a:lstStyle/>
          <a:p>
            <a:pPr>
              <a:spcBef>
                <a:spcPts val="0"/>
              </a:spcBef>
            </a:pPr>
            <a:r>
              <a:rPr lang="en-US" sz="1800" b="0" dirty="0" smtClean="0">
                <a:solidFill>
                  <a:srgbClr val="00FFFF"/>
                </a:solidFill>
              </a:rPr>
              <a:t>Original Data</a:t>
            </a:r>
          </a:p>
          <a:p>
            <a:pPr>
              <a:spcBef>
                <a:spcPts val="0"/>
              </a:spcBef>
            </a:pPr>
            <a:r>
              <a:rPr lang="en-US" sz="1800" b="0" dirty="0" smtClean="0">
                <a:solidFill>
                  <a:srgbClr val="FF0000"/>
                </a:solidFill>
              </a:rPr>
              <a:t>Moving Average</a:t>
            </a:r>
            <a:endParaRPr lang="en-US" sz="1800" b="0" dirty="0">
              <a:solidFill>
                <a:srgbClr val="FF0000"/>
              </a:solidFill>
            </a:endParaRPr>
          </a:p>
        </p:txBody>
      </p:sp>
      <p:sp>
        <p:nvSpPr>
          <p:cNvPr id="9" name="TextBox 8"/>
          <p:cNvSpPr txBox="1"/>
          <p:nvPr/>
        </p:nvSpPr>
        <p:spPr>
          <a:xfrm>
            <a:off x="4642770" y="1168753"/>
            <a:ext cx="2819400" cy="369332"/>
          </a:xfrm>
          <a:prstGeom prst="rect">
            <a:avLst/>
          </a:prstGeom>
          <a:noFill/>
        </p:spPr>
        <p:txBody>
          <a:bodyPr wrap="square" rtlCol="0">
            <a:spAutoFit/>
          </a:bodyPr>
          <a:lstStyle/>
          <a:p>
            <a:pPr>
              <a:spcBef>
                <a:spcPts val="0"/>
              </a:spcBef>
            </a:pPr>
            <a:r>
              <a:rPr lang="en-US" sz="1800" b="0" dirty="0" smtClean="0">
                <a:solidFill>
                  <a:srgbClr val="FFFF00"/>
                </a:solidFill>
              </a:rPr>
              <a:t>Corrected Result</a:t>
            </a:r>
            <a:endParaRPr lang="en-US" sz="1800" b="0" dirty="0">
              <a:solidFill>
                <a:srgbClr val="FFFF00"/>
              </a:solidFill>
            </a:endParaRPr>
          </a:p>
        </p:txBody>
      </p:sp>
      <p:sp>
        <p:nvSpPr>
          <p:cNvPr id="10" name="TextBox 9"/>
          <p:cNvSpPr txBox="1"/>
          <p:nvPr/>
        </p:nvSpPr>
        <p:spPr>
          <a:xfrm>
            <a:off x="4639722" y="3621869"/>
            <a:ext cx="2819400" cy="369332"/>
          </a:xfrm>
          <a:prstGeom prst="rect">
            <a:avLst/>
          </a:prstGeom>
          <a:noFill/>
        </p:spPr>
        <p:txBody>
          <a:bodyPr wrap="square" rtlCol="0">
            <a:spAutoFit/>
          </a:bodyPr>
          <a:lstStyle/>
          <a:p>
            <a:pPr>
              <a:spcBef>
                <a:spcPts val="0"/>
              </a:spcBef>
            </a:pPr>
            <a:r>
              <a:rPr lang="en-US" sz="1800" b="0" dirty="0" smtClean="0">
                <a:solidFill>
                  <a:srgbClr val="FFFF00"/>
                </a:solidFill>
              </a:rPr>
              <a:t>Corrected Result</a:t>
            </a:r>
            <a:endParaRPr lang="en-US" sz="1800" b="0" dirty="0">
              <a:solidFill>
                <a:srgbClr val="FFFF00"/>
              </a:solidFill>
            </a:endParaRPr>
          </a:p>
        </p:txBody>
      </p:sp>
      <p:sp>
        <p:nvSpPr>
          <p:cNvPr id="11" name="TextBox 10"/>
          <p:cNvSpPr txBox="1"/>
          <p:nvPr/>
        </p:nvSpPr>
        <p:spPr>
          <a:xfrm>
            <a:off x="457200" y="633974"/>
            <a:ext cx="8188070" cy="400110"/>
          </a:xfrm>
          <a:prstGeom prst="rect">
            <a:avLst/>
          </a:prstGeom>
          <a:noFill/>
        </p:spPr>
        <p:txBody>
          <a:bodyPr wrap="square" rtlCol="0">
            <a:spAutoFit/>
          </a:bodyPr>
          <a:lstStyle/>
          <a:p>
            <a:pPr algn="ctr">
              <a:spcBef>
                <a:spcPts val="0"/>
              </a:spcBef>
            </a:pPr>
            <a:r>
              <a:rPr lang="en-US" sz="2000" b="0" dirty="0" smtClean="0">
                <a:solidFill>
                  <a:prstClr val="white"/>
                </a:solidFill>
              </a:rPr>
              <a:t>Polynomial Subtraction: </a:t>
            </a:r>
            <a:r>
              <a:rPr lang="en-US" sz="2000" b="0" dirty="0" err="1" smtClean="0">
                <a:solidFill>
                  <a:prstClr val="white"/>
                </a:solidFill>
                <a:latin typeface="Courier New" panose="02070309020205020404" pitchFamily="49" charset="0"/>
                <a:cs typeface="Courier New" panose="02070309020205020404" pitchFamily="49" charset="0"/>
              </a:rPr>
              <a:t>nmrPipe</a:t>
            </a:r>
            <a:r>
              <a:rPr lang="en-US" sz="2000" b="0" dirty="0" smtClean="0">
                <a:solidFill>
                  <a:prstClr val="white"/>
                </a:solidFill>
                <a:latin typeface="Courier New" panose="02070309020205020404" pitchFamily="49" charset="0"/>
                <a:cs typeface="Courier New" panose="02070309020205020404" pitchFamily="49" charset="0"/>
              </a:rPr>
              <a:t> –</a:t>
            </a:r>
            <a:r>
              <a:rPr lang="en-US" sz="2000" b="0" dirty="0" err="1" smtClean="0">
                <a:solidFill>
                  <a:prstClr val="white"/>
                </a:solidFill>
                <a:latin typeface="Courier New" panose="02070309020205020404" pitchFamily="49" charset="0"/>
                <a:cs typeface="Courier New" panose="02070309020205020404" pitchFamily="49" charset="0"/>
              </a:rPr>
              <a:t>fn</a:t>
            </a:r>
            <a:r>
              <a:rPr lang="en-US" sz="2000" b="0" dirty="0" smtClean="0">
                <a:solidFill>
                  <a:prstClr val="white"/>
                </a:solidFill>
                <a:latin typeface="Courier New" panose="02070309020205020404" pitchFamily="49" charset="0"/>
                <a:cs typeface="Courier New" panose="02070309020205020404" pitchFamily="49" charset="0"/>
              </a:rPr>
              <a:t> POLY –time</a:t>
            </a:r>
            <a:endParaRPr lang="en-US" sz="2000" b="0" dirty="0">
              <a:solidFill>
                <a:prstClr val="white"/>
              </a:solidFill>
              <a:latin typeface="Courier New" panose="02070309020205020404" pitchFamily="49" charset="0"/>
              <a:cs typeface="Courier New" panose="02070309020205020404" pitchFamily="49" charset="0"/>
            </a:endParaRPr>
          </a:p>
        </p:txBody>
      </p:sp>
      <p:sp>
        <p:nvSpPr>
          <p:cNvPr id="12" name="TextBox 11"/>
          <p:cNvSpPr txBox="1"/>
          <p:nvPr/>
        </p:nvSpPr>
        <p:spPr>
          <a:xfrm>
            <a:off x="457200" y="3130843"/>
            <a:ext cx="8188070" cy="400110"/>
          </a:xfrm>
          <a:prstGeom prst="rect">
            <a:avLst/>
          </a:prstGeom>
          <a:noFill/>
        </p:spPr>
        <p:txBody>
          <a:bodyPr wrap="square" rtlCol="0">
            <a:spAutoFit/>
          </a:bodyPr>
          <a:lstStyle/>
          <a:p>
            <a:pPr algn="ctr">
              <a:spcBef>
                <a:spcPts val="0"/>
              </a:spcBef>
            </a:pPr>
            <a:r>
              <a:rPr lang="en-US" sz="2000" b="0" dirty="0" smtClean="0">
                <a:solidFill>
                  <a:prstClr val="white"/>
                </a:solidFill>
              </a:rPr>
              <a:t>Convolution Difference: </a:t>
            </a:r>
            <a:r>
              <a:rPr lang="en-US" sz="2000" b="0" dirty="0" err="1" smtClean="0">
                <a:solidFill>
                  <a:prstClr val="white"/>
                </a:solidFill>
                <a:latin typeface="Courier New" panose="02070309020205020404" pitchFamily="49" charset="0"/>
                <a:cs typeface="Courier New" panose="02070309020205020404" pitchFamily="49" charset="0"/>
              </a:rPr>
              <a:t>nmrPipe</a:t>
            </a:r>
            <a:r>
              <a:rPr lang="en-US" sz="2000" b="0" dirty="0" smtClean="0">
                <a:solidFill>
                  <a:prstClr val="white"/>
                </a:solidFill>
                <a:latin typeface="Courier New" panose="02070309020205020404" pitchFamily="49" charset="0"/>
                <a:cs typeface="Courier New" panose="02070309020205020404" pitchFamily="49" charset="0"/>
              </a:rPr>
              <a:t> –</a:t>
            </a:r>
            <a:r>
              <a:rPr lang="en-US" sz="2000" b="0" dirty="0" err="1" smtClean="0">
                <a:solidFill>
                  <a:prstClr val="white"/>
                </a:solidFill>
                <a:latin typeface="Courier New" panose="02070309020205020404" pitchFamily="49" charset="0"/>
                <a:cs typeface="Courier New" panose="02070309020205020404" pitchFamily="49" charset="0"/>
              </a:rPr>
              <a:t>fn</a:t>
            </a:r>
            <a:r>
              <a:rPr lang="en-US" sz="2000" b="0" dirty="0" smtClean="0">
                <a:solidFill>
                  <a:prstClr val="white"/>
                </a:solidFill>
                <a:latin typeface="Courier New" panose="02070309020205020404" pitchFamily="49" charset="0"/>
                <a:cs typeface="Courier New" panose="02070309020205020404" pitchFamily="49" charset="0"/>
              </a:rPr>
              <a:t> SOL</a:t>
            </a:r>
            <a:endParaRPr lang="en-US" sz="2000" b="0" dirty="0">
              <a:solidFill>
                <a:prstClr val="white"/>
              </a:solidFill>
              <a:latin typeface="Courier New" panose="02070309020205020404" pitchFamily="49" charset="0"/>
              <a:cs typeface="Courier New" panose="02070309020205020404" pitchFamily="49" charset="0"/>
            </a:endParaRPr>
          </a:p>
        </p:txBody>
      </p:sp>
      <p:sp>
        <p:nvSpPr>
          <p:cNvPr id="13" name="TextBox 12"/>
          <p:cNvSpPr txBox="1"/>
          <p:nvPr/>
        </p:nvSpPr>
        <p:spPr>
          <a:xfrm>
            <a:off x="457199" y="5751493"/>
            <a:ext cx="8188071" cy="954107"/>
          </a:xfrm>
          <a:prstGeom prst="rect">
            <a:avLst/>
          </a:prstGeom>
          <a:noFill/>
        </p:spPr>
        <p:txBody>
          <a:bodyPr wrap="square" rtlCol="0">
            <a:spAutoFit/>
          </a:bodyPr>
          <a:lstStyle/>
          <a:p>
            <a:pPr algn="ctr">
              <a:spcBef>
                <a:spcPts val="0"/>
              </a:spcBef>
            </a:pPr>
            <a:r>
              <a:rPr lang="en-US" sz="1400" b="0" dirty="0" smtClean="0">
                <a:solidFill>
                  <a:prstClr val="white"/>
                </a:solidFill>
              </a:rPr>
              <a:t>Polynomial solvent subtraction (</a:t>
            </a:r>
            <a:r>
              <a:rPr lang="en-US" sz="1400" b="0" dirty="0" smtClean="0">
                <a:solidFill>
                  <a:prstClr val="white"/>
                </a:solidFill>
                <a:latin typeface="Courier New" panose="02070309020205020404" pitchFamily="49" charset="0"/>
                <a:cs typeface="Courier New" panose="02070309020205020404" pitchFamily="49" charset="0"/>
              </a:rPr>
              <a:t>POLY –time</a:t>
            </a:r>
            <a:r>
              <a:rPr lang="en-US" sz="1400" b="0" dirty="0" smtClean="0">
                <a:solidFill>
                  <a:prstClr val="white"/>
                </a:solidFill>
              </a:rPr>
              <a:t>) is only suitable for “simple” solvent signals. </a:t>
            </a:r>
          </a:p>
          <a:p>
            <a:pPr algn="ctr">
              <a:spcBef>
                <a:spcPts val="0"/>
              </a:spcBef>
            </a:pPr>
            <a:r>
              <a:rPr lang="en-US" sz="1400" b="0" dirty="0" smtClean="0">
                <a:solidFill>
                  <a:prstClr val="white"/>
                </a:solidFill>
                <a:latin typeface="Courier New" panose="02070309020205020404" pitchFamily="49" charset="0"/>
                <a:cs typeface="Courier New" panose="02070309020205020404" pitchFamily="49" charset="0"/>
              </a:rPr>
              <a:t>SOL</a:t>
            </a:r>
            <a:r>
              <a:rPr lang="en-US" sz="1400" b="0" dirty="0" smtClean="0">
                <a:solidFill>
                  <a:prstClr val="white"/>
                </a:solidFill>
              </a:rPr>
              <a:t> is general-purpose, but often gives worse baseline near the residual solvent signal. </a:t>
            </a:r>
          </a:p>
          <a:p>
            <a:pPr algn="ctr">
              <a:spcBef>
                <a:spcPts val="0"/>
              </a:spcBef>
            </a:pPr>
            <a:r>
              <a:rPr lang="en-US" sz="1400" b="0" dirty="0" smtClean="0">
                <a:solidFill>
                  <a:prstClr val="white"/>
                </a:solidFill>
              </a:rPr>
              <a:t>Both functions require the solvent signal to be in the center of the spectrum.</a:t>
            </a:r>
          </a:p>
          <a:p>
            <a:pPr algn="ctr">
              <a:spcBef>
                <a:spcPts val="0"/>
              </a:spcBef>
            </a:pPr>
            <a:r>
              <a:rPr lang="en-US" sz="1400" b="0" dirty="0" smtClean="0">
                <a:solidFill>
                  <a:prstClr val="white"/>
                </a:solidFill>
              </a:rPr>
              <a:t>If needed, the solvent position can be moved by temporarily shifting the data.</a:t>
            </a:r>
          </a:p>
        </p:txBody>
      </p:sp>
    </p:spTree>
    <p:extLst>
      <p:ext uri="{BB962C8B-B14F-4D97-AF65-F5344CB8AC3E}">
        <p14:creationId xmlns:p14="http://schemas.microsoft.com/office/powerpoint/2010/main" val="13843299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6201"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000" b="0" i="1" kern="0" dirty="0" smtClean="0">
                <a:solidFill>
                  <a:srgbClr val="00B0F0"/>
                </a:solidFill>
              </a:rPr>
              <a:t>Some Examples of Processing: </a:t>
            </a:r>
          </a:p>
          <a:p>
            <a:pPr algn="ctr" fontAlgn="auto">
              <a:spcBef>
                <a:spcPts val="0"/>
              </a:spcBef>
              <a:spcAft>
                <a:spcPts val="0"/>
              </a:spcAft>
              <a:defRPr/>
            </a:pPr>
            <a:r>
              <a:rPr lang="en-US" sz="2000" b="0" i="1" kern="0" dirty="0" smtClean="0">
                <a:solidFill>
                  <a:srgbClr val="00B0F0"/>
                </a:solidFill>
              </a:rPr>
              <a:t>Solvent Filter and Baseline Correction Commented Out</a:t>
            </a:r>
            <a:endParaRPr lang="en-US" sz="20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79" y="1447800"/>
            <a:ext cx="4189089" cy="3607157"/>
          </a:xfrm>
          <a:prstGeom prst="rect">
            <a:avLst/>
          </a:prstGeom>
        </p:spPr>
      </p:pic>
      <p:sp>
        <p:nvSpPr>
          <p:cNvPr id="14" name="TextBox 13"/>
          <p:cNvSpPr txBox="1"/>
          <p:nvPr/>
        </p:nvSpPr>
        <p:spPr>
          <a:xfrm>
            <a:off x="4572001" y="1600200"/>
            <a:ext cx="4419600" cy="3249608"/>
          </a:xfrm>
          <a:prstGeom prst="rect">
            <a:avLst/>
          </a:prstGeom>
          <a:noFill/>
          <a:ln>
            <a:solidFill>
              <a:schemeClr val="bg1">
                <a:lumMod val="65000"/>
              </a:schemeClr>
            </a:solidFill>
          </a:ln>
          <a:effectLst/>
        </p:spPr>
        <p:txBody>
          <a:bodyPr wrap="square" rtlCol="0">
            <a:spAutoFit/>
          </a:bodyPr>
          <a:lstStyle/>
          <a:p>
            <a:pPr>
              <a:spcBef>
                <a:spcPts val="200"/>
              </a:spcBef>
            </a:pPr>
            <a:r>
              <a:rPr lang="en-US" sz="1050" dirty="0">
                <a:solidFill>
                  <a:prstClr val="white"/>
                </a:solidFill>
                <a:latin typeface="Courier New" panose="02070309020205020404" pitchFamily="49" charset="0"/>
                <a:cs typeface="Courier New" panose="02070309020205020404" pitchFamily="49" charset="0"/>
              </a:rPr>
              <a:t>#!/bin/</a:t>
            </a:r>
            <a:r>
              <a:rPr lang="en-US" sz="1050" dirty="0" err="1">
                <a:solidFill>
                  <a:prstClr val="white"/>
                </a:solidFill>
                <a:latin typeface="Courier New" panose="02070309020205020404" pitchFamily="49" charset="0"/>
                <a:cs typeface="Courier New" panose="02070309020205020404" pitchFamily="49" charset="0"/>
              </a:rPr>
              <a:t>csh</a:t>
            </a: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endParaRPr lang="en-US" sz="1050" dirty="0">
              <a:solidFill>
                <a:prstClr val="white"/>
              </a:solidFill>
              <a:latin typeface="Courier New" panose="02070309020205020404" pitchFamily="49" charset="0"/>
              <a:cs typeface="Courier New" panose="02070309020205020404" pitchFamily="49" charset="0"/>
            </a:endParaRPr>
          </a:p>
          <a:p>
            <a:pPr>
              <a:spcBef>
                <a:spcPts val="200"/>
              </a:spcBef>
            </a:pP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-in fid/test001.fid \</a:t>
            </a:r>
          </a:p>
          <a:p>
            <a:pPr>
              <a:spcBef>
                <a:spcPts val="200"/>
              </a:spcBef>
            </a:pPr>
            <a:r>
              <a:rPr lang="en-US" sz="1050" dirty="0" smtClean="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nmrPipe</a:t>
            </a: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fn</a:t>
            </a:r>
            <a:r>
              <a:rPr lang="en-US" sz="1050" dirty="0">
                <a:solidFill>
                  <a:srgbClr val="FFFF00"/>
                </a:solidFill>
                <a:latin typeface="Courier New" panose="02070309020205020404" pitchFamily="49" charset="0"/>
                <a:cs typeface="Courier New" panose="02070309020205020404" pitchFamily="49" charset="0"/>
              </a:rPr>
              <a:t> SOL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a:t>
            </a:r>
            <a:r>
              <a:rPr lang="en-US" sz="1050" dirty="0" smtClean="0">
                <a:solidFill>
                  <a:prstClr val="white"/>
                </a:solidFill>
                <a:latin typeface="Courier New" panose="02070309020205020404" pitchFamily="49" charset="0"/>
                <a:cs typeface="Courier New" panose="02070309020205020404" pitchFamily="49" charset="0"/>
              </a:rPr>
              <a:t>2 </a:t>
            </a:r>
            <a:r>
              <a:rPr lang="en-US" sz="1050" dirty="0">
                <a:solidFill>
                  <a:prstClr val="white"/>
                </a:solidFill>
                <a:latin typeface="Courier New" panose="02070309020205020404" pitchFamily="49" charset="0"/>
                <a:cs typeface="Courier New" panose="02070309020205020404" pitchFamily="49" charset="0"/>
              </a:rPr>
              <a:t>-c 0.5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a:t>
            </a:r>
            <a:r>
              <a:rPr lang="en-US" sz="1050" dirty="0" smtClean="0">
                <a:solidFill>
                  <a:prstClr val="white"/>
                </a:solidFill>
                <a:latin typeface="Courier New" panose="02070309020205020404" pitchFamily="49" charset="0"/>
                <a:cs typeface="Courier New" panose="02070309020205020404" pitchFamily="49" charset="0"/>
              </a:rPr>
              <a:t>82 </a:t>
            </a:r>
            <a:r>
              <a:rPr lang="en-US" sz="1050" dirty="0">
                <a:solidFill>
                  <a:prstClr val="white"/>
                </a:solidFill>
                <a:latin typeface="Courier New" panose="02070309020205020404" pitchFamily="49" charset="0"/>
                <a:cs typeface="Courier New" panose="02070309020205020404" pitchFamily="49" charset="0"/>
              </a:rPr>
              <a:t>-p1 0 -di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EXT -x1 10.4ppm -</a:t>
            </a:r>
            <a:r>
              <a:rPr lang="en-US" sz="1050" dirty="0" err="1">
                <a:solidFill>
                  <a:prstClr val="white"/>
                </a:solidFill>
                <a:latin typeface="Courier New" panose="02070309020205020404" pitchFamily="49" charset="0"/>
                <a:cs typeface="Courier New" panose="02070309020205020404" pitchFamily="49" charset="0"/>
              </a:rPr>
              <a:t>xn</a:t>
            </a:r>
            <a:r>
              <a:rPr lang="en-US" sz="1050" dirty="0">
                <a:solidFill>
                  <a:prstClr val="white"/>
                </a:solidFill>
                <a:latin typeface="Courier New" panose="02070309020205020404" pitchFamily="49" charset="0"/>
                <a:cs typeface="Courier New" panose="02070309020205020404" pitchFamily="49" charset="0"/>
              </a:rPr>
              <a:t> 5.4ppm -</a:t>
            </a:r>
            <a:r>
              <a:rPr lang="en-US" sz="1050" dirty="0" err="1">
                <a:solidFill>
                  <a:prstClr val="white"/>
                </a:solidFill>
                <a:latin typeface="Courier New" panose="02070309020205020404" pitchFamily="49" charset="0"/>
                <a:cs typeface="Courier New" panose="02070309020205020404" pitchFamily="49" charset="0"/>
              </a:rPr>
              <a:t>sw</a:t>
            </a:r>
            <a:r>
              <a:rPr lang="en-US" sz="1050" dirty="0">
                <a:solidFill>
                  <a:prstClr val="white"/>
                </a:solidFill>
                <a:latin typeface="Courier New" panose="02070309020205020404" pitchFamily="49" charset="0"/>
                <a:cs typeface="Courier New" panose="02070309020205020404" pitchFamily="49" charset="0"/>
              </a:rPr>
              <a:t>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SP -off 0.50 -end 0.95 -pow 1 </a:t>
            </a:r>
            <a:r>
              <a:rPr lang="en-US" sz="1050" dirty="0" smtClean="0">
                <a:solidFill>
                  <a:prstClr val="white"/>
                </a:solidFill>
                <a:latin typeface="Courier New" panose="02070309020205020404" pitchFamily="49" charset="0"/>
                <a:cs typeface="Courier New" panose="02070309020205020404" pitchFamily="49" charset="0"/>
              </a:rPr>
              <a:t>-c 0.5 </a:t>
            </a:r>
            <a:r>
              <a:rPr lang="en-US" sz="1050" dirty="0">
                <a:solidFill>
                  <a:prstClr val="white"/>
                </a:solidFill>
                <a:latin typeface="Courier New" panose="02070309020205020404" pitchFamily="49" charset="0"/>
                <a:cs typeface="Courier New" panose="02070309020205020404" pitchFamily="49" charset="0"/>
              </a:rPr>
              <a:t>\</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ZF -</a:t>
            </a:r>
            <a:r>
              <a:rPr lang="en-US" sz="1050" dirty="0" err="1">
                <a:solidFill>
                  <a:prstClr val="white"/>
                </a:solidFill>
                <a:latin typeface="Courier New" panose="02070309020205020404" pitchFamily="49" charset="0"/>
                <a:cs typeface="Courier New" panose="02070309020205020404" pitchFamily="49" charset="0"/>
              </a:rPr>
              <a:t>zf</a:t>
            </a:r>
            <a:r>
              <a:rPr lang="en-US" sz="1050" dirty="0">
                <a:solidFill>
                  <a:prstClr val="white"/>
                </a:solidFill>
                <a:latin typeface="Courier New" panose="02070309020205020404" pitchFamily="49" charset="0"/>
                <a:cs typeface="Courier New" panose="02070309020205020404" pitchFamily="49" charset="0"/>
              </a:rPr>
              <a:t> 1 -auto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FT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PS -p0 </a:t>
            </a:r>
            <a:r>
              <a:rPr lang="en-US" sz="1050" dirty="0" smtClean="0">
                <a:solidFill>
                  <a:prstClr val="white"/>
                </a:solidFill>
                <a:latin typeface="Courier New" panose="02070309020205020404" pitchFamily="49" charset="0"/>
                <a:cs typeface="Courier New" panose="02070309020205020404" pitchFamily="49" charset="0"/>
              </a:rPr>
              <a:t>0 </a:t>
            </a:r>
            <a:r>
              <a:rPr lang="en-US" sz="1050" dirty="0">
                <a:solidFill>
                  <a:prstClr val="white"/>
                </a:solidFill>
                <a:latin typeface="Courier New" panose="02070309020205020404" pitchFamily="49" charset="0"/>
                <a:cs typeface="Courier New" panose="02070309020205020404" pitchFamily="49" charset="0"/>
              </a:rPr>
              <a:t>-p1 0.0 -di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nmrPipe</a:t>
            </a:r>
            <a:r>
              <a:rPr lang="en-US" sz="1050" dirty="0">
                <a:solidFill>
                  <a:prstClr val="white"/>
                </a:solidFill>
                <a:latin typeface="Courier New" panose="02070309020205020404" pitchFamily="49" charset="0"/>
                <a:cs typeface="Courier New" panose="02070309020205020404" pitchFamily="49" charset="0"/>
              </a:rPr>
              <a:t> -</a:t>
            </a:r>
            <a:r>
              <a:rPr lang="en-US" sz="1050" dirty="0" err="1">
                <a:solidFill>
                  <a:prstClr val="white"/>
                </a:solidFill>
                <a:latin typeface="Courier New" panose="02070309020205020404" pitchFamily="49" charset="0"/>
                <a:cs typeface="Courier New" panose="02070309020205020404" pitchFamily="49" charset="0"/>
              </a:rPr>
              <a:t>fn</a:t>
            </a:r>
            <a:r>
              <a:rPr lang="en-US" sz="1050" dirty="0">
                <a:solidFill>
                  <a:prstClr val="white"/>
                </a:solidFill>
                <a:latin typeface="Courier New" panose="02070309020205020404" pitchFamily="49" charset="0"/>
                <a:cs typeface="Courier New" panose="02070309020205020404" pitchFamily="49" charset="0"/>
              </a:rPr>
              <a:t> TP \</a:t>
            </a:r>
          </a:p>
          <a:p>
            <a:pPr>
              <a:spcBef>
                <a:spcPts val="200"/>
              </a:spcBef>
            </a:pPr>
            <a:r>
              <a:rPr lang="en-US" sz="1050" dirty="0" smtClean="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nmrPipe</a:t>
            </a:r>
            <a:r>
              <a:rPr lang="en-US" sz="1050" dirty="0">
                <a:solidFill>
                  <a:srgbClr val="FFFF00"/>
                </a:solidFill>
                <a:latin typeface="Courier New" panose="02070309020205020404" pitchFamily="49" charset="0"/>
                <a:cs typeface="Courier New" panose="02070309020205020404" pitchFamily="49" charset="0"/>
              </a:rPr>
              <a:t> -</a:t>
            </a:r>
            <a:r>
              <a:rPr lang="en-US" sz="1050" dirty="0" err="1">
                <a:solidFill>
                  <a:srgbClr val="FFFF00"/>
                </a:solidFill>
                <a:latin typeface="Courier New" panose="02070309020205020404" pitchFamily="49" charset="0"/>
                <a:cs typeface="Courier New" panose="02070309020205020404" pitchFamily="49" charset="0"/>
              </a:rPr>
              <a:t>fn</a:t>
            </a:r>
            <a:r>
              <a:rPr lang="en-US" sz="1050" dirty="0">
                <a:solidFill>
                  <a:srgbClr val="FFFF00"/>
                </a:solidFill>
                <a:latin typeface="Courier New" panose="02070309020205020404" pitchFamily="49" charset="0"/>
                <a:cs typeface="Courier New" panose="02070309020205020404" pitchFamily="49" charset="0"/>
              </a:rPr>
              <a:t> POLY -auto -verb \</a:t>
            </a:r>
          </a:p>
          <a:p>
            <a:pPr>
              <a:spcBef>
                <a:spcPts val="200"/>
              </a:spcBef>
            </a:pPr>
            <a:r>
              <a:rPr lang="en-US" sz="1050" dirty="0">
                <a:solidFill>
                  <a:prstClr val="white"/>
                </a:solidFill>
                <a:latin typeface="Courier New" panose="02070309020205020404" pitchFamily="49" charset="0"/>
                <a:cs typeface="Courier New" panose="02070309020205020404" pitchFamily="49" charset="0"/>
              </a:rPr>
              <a:t> -out test.ft2 -</a:t>
            </a:r>
            <a:r>
              <a:rPr lang="en-US" sz="1050" dirty="0" err="1">
                <a:solidFill>
                  <a:prstClr val="white"/>
                </a:solidFill>
                <a:latin typeface="Courier New" panose="02070309020205020404" pitchFamily="49" charset="0"/>
                <a:cs typeface="Courier New" panose="02070309020205020404" pitchFamily="49" charset="0"/>
              </a:rPr>
              <a:t>ov</a:t>
            </a:r>
            <a:endParaRPr lang="en-US" sz="1050"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41437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p:cNvSpPr txBox="1"/>
          <p:nvPr/>
        </p:nvSpPr>
        <p:spPr>
          <a:xfrm>
            <a:off x="222037" y="797004"/>
            <a:ext cx="4625234" cy="1107996"/>
          </a:xfrm>
          <a:prstGeom prst="rect">
            <a:avLst/>
          </a:prstGeom>
          <a:noFill/>
          <a:ln>
            <a:solidFill>
              <a:schemeClr val="bg1">
                <a:lumMod val="65000"/>
              </a:schemeClr>
            </a:solidFill>
          </a:ln>
          <a:effectLst/>
        </p:spPr>
        <p:txBody>
          <a:bodyPr wrap="square" rtlCol="0">
            <a:spAutoFit/>
          </a:bodyPr>
          <a:lstStyle/>
          <a:p>
            <a:r>
              <a:rPr lang="en-US" sz="1200" dirty="0" smtClean="0">
                <a:solidFill>
                  <a:prstClr val="white"/>
                </a:solidFill>
                <a:latin typeface="Courier New" panose="02070309020205020404" pitchFamily="49" charset="0"/>
                <a:cs typeface="Courier New" panose="02070309020205020404" pitchFamily="49" charset="0"/>
              </a:rPr>
              <a:t>cd demo/nus/</a:t>
            </a:r>
            <a:r>
              <a:rPr lang="en-US" sz="1200" dirty="0" err="1" smtClean="0">
                <a:solidFill>
                  <a:prstClr val="white"/>
                </a:solidFill>
                <a:latin typeface="Courier New" panose="02070309020205020404" pitchFamily="49" charset="0"/>
                <a:cs typeface="Courier New" panose="02070309020205020404" pitchFamily="49" charset="0"/>
              </a:rPr>
              <a:t>bruker_nus</a:t>
            </a:r>
            <a:r>
              <a:rPr lang="en-US" sz="1200" dirty="0" smtClean="0">
                <a:solidFill>
                  <a:prstClr val="white"/>
                </a:solidFill>
                <a:latin typeface="Courier New" panose="02070309020205020404" pitchFamily="49" charset="0"/>
                <a:cs typeface="Courier New" panose="02070309020205020404" pitchFamily="49" charset="0"/>
              </a:rPr>
              <a:t>/</a:t>
            </a:r>
            <a:r>
              <a:rPr lang="en-US" sz="1200" dirty="0" err="1" smtClean="0">
                <a:solidFill>
                  <a:prstClr val="white"/>
                </a:solidFill>
                <a:latin typeface="Courier New" panose="02070309020205020404" pitchFamily="49" charset="0"/>
                <a:cs typeface="Courier New" panose="02070309020205020404" pitchFamily="49" charset="0"/>
              </a:rPr>
              <a:t>vd_format</a:t>
            </a:r>
            <a:r>
              <a:rPr lang="en-US" sz="1200" dirty="0" smtClean="0">
                <a:solidFill>
                  <a:prstClr val="white"/>
                </a:solidFill>
                <a:latin typeface="Courier New" panose="02070309020205020404" pitchFamily="49" charset="0"/>
                <a:cs typeface="Courier New" panose="02070309020205020404" pitchFamily="49" charset="0"/>
              </a:rPr>
              <a:t>/</a:t>
            </a:r>
            <a:r>
              <a:rPr lang="en-US" sz="1200" dirty="0" err="1" smtClean="0">
                <a:solidFill>
                  <a:prstClr val="white"/>
                </a:solidFill>
                <a:latin typeface="Courier New" panose="02070309020205020404" pitchFamily="49" charset="0"/>
                <a:cs typeface="Courier New" panose="02070309020205020404" pitchFamily="49" charset="0"/>
              </a:rPr>
              <a:t>std</a:t>
            </a:r>
            <a:r>
              <a:rPr lang="en-US" sz="1200" dirty="0" smtClean="0">
                <a:solidFill>
                  <a:prstClr val="white"/>
                </a:solidFill>
                <a:latin typeface="Courier New" panose="02070309020205020404" pitchFamily="49" charset="0"/>
                <a:cs typeface="Courier New" panose="02070309020205020404" pitchFamily="49" charset="0"/>
              </a:rPr>
              <a:t>/</a:t>
            </a:r>
            <a:r>
              <a:rPr lang="en-US" sz="1200" dirty="0" err="1" smtClean="0">
                <a:solidFill>
                  <a:prstClr val="white"/>
                </a:solidFill>
                <a:latin typeface="Courier New" panose="02070309020205020404" pitchFamily="49" charset="0"/>
                <a:cs typeface="Courier New" panose="02070309020205020404" pitchFamily="49" charset="0"/>
              </a:rPr>
              <a:t>cbcanh_std</a:t>
            </a:r>
            <a:endParaRPr lang="en-US" sz="1200" dirty="0" smtClean="0">
              <a:solidFill>
                <a:prstClr val="white"/>
              </a:solidFill>
              <a:latin typeface="Courier New" panose="02070309020205020404" pitchFamily="49" charset="0"/>
              <a:cs typeface="Courier New" panose="02070309020205020404" pitchFamily="49" charset="0"/>
            </a:endParaRPr>
          </a:p>
          <a:p>
            <a:r>
              <a:rPr lang="en-US" sz="1200" dirty="0" smtClean="0">
                <a:solidFill>
                  <a:prstClr val="white"/>
                </a:solidFill>
                <a:latin typeface="Courier New" panose="02070309020205020404" pitchFamily="49" charset="0"/>
                <a:cs typeface="Courier New" panose="02070309020205020404" pitchFamily="49" charset="0"/>
              </a:rPr>
              <a:t>fid.com</a:t>
            </a:r>
          </a:p>
          <a:p>
            <a:r>
              <a:rPr lang="en-US" sz="1200" dirty="0">
                <a:solidFill>
                  <a:prstClr val="white"/>
                </a:solidFill>
                <a:latin typeface="Courier New" panose="02070309020205020404" pitchFamily="49" charset="0"/>
                <a:cs typeface="Courier New" panose="02070309020205020404" pitchFamily="49" charset="0"/>
              </a:rPr>
              <a:t>basicFT2.com </a:t>
            </a:r>
            <a:r>
              <a:rPr lang="en-US" sz="1200" dirty="0" smtClean="0">
                <a:solidFill>
                  <a:prstClr val="white"/>
                </a:solidFill>
                <a:latin typeface="Courier New" panose="02070309020205020404" pitchFamily="49" charset="0"/>
                <a:cs typeface="Courier New" panose="02070309020205020404" pitchFamily="49" charset="0"/>
              </a:rPr>
              <a:t>-</a:t>
            </a:r>
            <a:r>
              <a:rPr lang="en-US" sz="1200" dirty="0">
                <a:solidFill>
                  <a:prstClr val="white"/>
                </a:solidFill>
                <a:latin typeface="Courier New" panose="02070309020205020404" pitchFamily="49" charset="0"/>
                <a:cs typeface="Courier New" panose="02070309020205020404" pitchFamily="49" charset="0"/>
              </a:rPr>
              <a:t>xP0 -</a:t>
            </a:r>
            <a:r>
              <a:rPr lang="en-US" sz="1200" dirty="0" smtClean="0">
                <a:solidFill>
                  <a:prstClr val="white"/>
                </a:solidFill>
                <a:latin typeface="Courier New" panose="02070309020205020404" pitchFamily="49" charset="0"/>
                <a:cs typeface="Courier New" panose="02070309020205020404" pitchFamily="49" charset="0"/>
              </a:rPr>
              <a:t>82</a:t>
            </a:r>
          </a:p>
          <a:p>
            <a:r>
              <a:rPr lang="en-US" sz="1200" dirty="0" err="1" smtClean="0">
                <a:solidFill>
                  <a:prstClr val="white"/>
                </a:solidFill>
                <a:latin typeface="Courier New" panose="02070309020205020404" pitchFamily="49" charset="0"/>
                <a:cs typeface="Courier New" panose="02070309020205020404" pitchFamily="49" charset="0"/>
              </a:rPr>
              <a:t>nmrDraw</a:t>
            </a:r>
            <a:endParaRPr lang="en-US" sz="1200" dirty="0">
              <a:solidFill>
                <a:prstClr val="white"/>
              </a:solidFill>
              <a:latin typeface="Courier New" panose="02070309020205020404" pitchFamily="49" charset="0"/>
              <a:cs typeface="Courier New" panose="02070309020205020404" pitchFamily="49" charset="0"/>
            </a:endParaRPr>
          </a:p>
        </p:txBody>
      </p:sp>
      <p:sp>
        <p:nvSpPr>
          <p:cNvPr id="3" name="TextBox 2"/>
          <p:cNvSpPr txBox="1"/>
          <p:nvPr/>
        </p:nvSpPr>
        <p:spPr>
          <a:xfrm>
            <a:off x="76201" y="126623"/>
            <a:ext cx="8991599" cy="46166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rPr>
              <a:t>Some General Points on Using </a:t>
            </a:r>
            <a:r>
              <a:rPr lang="en-US" sz="2400" b="0" i="1" kern="0" dirty="0" err="1" smtClean="0">
                <a:solidFill>
                  <a:srgbClr val="00B0F0"/>
                </a:solidFill>
              </a:rPr>
              <a:t>nmrDraw</a:t>
            </a:r>
            <a:endParaRPr lang="en-US" sz="2400" b="0" kern="0" dirty="0" smtClean="0">
              <a:solidFill>
                <a:srgbClr val="00B0F0"/>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68" y="2149309"/>
            <a:ext cx="4217285" cy="3735431"/>
          </a:xfrm>
          <a:prstGeom prst="rect">
            <a:avLst/>
          </a:prstGeom>
        </p:spPr>
      </p:pic>
      <p:cxnSp>
        <p:nvCxnSpPr>
          <p:cNvPr id="10" name="Straight Arrow Connector 9"/>
          <p:cNvCxnSpPr>
            <a:endCxn id="9" idx="1"/>
          </p:cNvCxnSpPr>
          <p:nvPr/>
        </p:nvCxnSpPr>
        <p:spPr>
          <a:xfrm flipV="1">
            <a:off x="4114800" y="1593741"/>
            <a:ext cx="1066800" cy="597298"/>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6" idx="1"/>
          </p:cNvCxnSpPr>
          <p:nvPr/>
        </p:nvCxnSpPr>
        <p:spPr>
          <a:xfrm>
            <a:off x="4343400" y="2413243"/>
            <a:ext cx="838200" cy="1114464"/>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343400" y="4113724"/>
            <a:ext cx="838200" cy="99298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81600" y="2727488"/>
            <a:ext cx="3810000" cy="1600438"/>
          </a:xfrm>
          <a:prstGeom prst="rect">
            <a:avLst/>
          </a:prstGeom>
          <a:solidFill>
            <a:schemeClr val="tx1"/>
          </a:solidFill>
          <a:ln w="50800" cap="rnd">
            <a:solidFill>
              <a:srgbClr val="C00000"/>
            </a:solidFill>
          </a:ln>
        </p:spPr>
        <p:txBody>
          <a:bodyPr wrap="square" rtlCol="0">
            <a:spAutoFit/>
          </a:bodyPr>
          <a:lstStyle/>
          <a:p>
            <a:pPr marL="342900" indent="-342900" algn="just">
              <a:buFont typeface="+mj-lt"/>
              <a:buAutoNum type="arabicPeriod" startAt="2"/>
            </a:pPr>
            <a:r>
              <a:rPr lang="en-US" sz="1400" b="0" dirty="0" smtClean="0">
                <a:solidFill>
                  <a:prstClr val="white"/>
                </a:solidFill>
              </a:rPr>
              <a:t>The </a:t>
            </a:r>
            <a:r>
              <a:rPr lang="en-US" sz="1400" b="0" dirty="0" smtClean="0">
                <a:solidFill>
                  <a:srgbClr val="FFFF00"/>
                </a:solidFill>
              </a:rPr>
              <a:t>Command Panel </a:t>
            </a:r>
            <a:r>
              <a:rPr lang="en-US" sz="1400" b="0" dirty="0" smtClean="0">
                <a:solidFill>
                  <a:prstClr val="white"/>
                </a:solidFill>
              </a:rPr>
              <a:t>has menu buttons. </a:t>
            </a:r>
            <a:r>
              <a:rPr lang="en-US" sz="1400" b="0" dirty="0">
                <a:solidFill>
                  <a:prstClr val="white"/>
                </a:solidFill>
              </a:rPr>
              <a:t>H</a:t>
            </a:r>
            <a:r>
              <a:rPr lang="en-US" sz="1400" b="0" dirty="0" smtClean="0">
                <a:solidFill>
                  <a:prstClr val="white"/>
                </a:solidFill>
              </a:rPr>
              <a:t>old the </a:t>
            </a:r>
            <a:r>
              <a:rPr lang="en-US" sz="1400" b="0" dirty="0" smtClean="0">
                <a:solidFill>
                  <a:srgbClr val="FFFF00"/>
                </a:solidFill>
              </a:rPr>
              <a:t>RIGHT</a:t>
            </a:r>
            <a:r>
              <a:rPr lang="en-US" sz="1400" b="0" dirty="0" smtClean="0">
                <a:solidFill>
                  <a:prstClr val="white"/>
                </a:solidFill>
              </a:rPr>
              <a:t> mouse button to display the menu. Click the </a:t>
            </a:r>
            <a:r>
              <a:rPr lang="en-US" sz="1400" b="0" dirty="0" smtClean="0">
                <a:solidFill>
                  <a:srgbClr val="FFFF00"/>
                </a:solidFill>
              </a:rPr>
              <a:t>LEFT</a:t>
            </a:r>
            <a:r>
              <a:rPr lang="en-US" sz="1400" b="0" dirty="0" smtClean="0">
                <a:solidFill>
                  <a:prstClr val="white"/>
                </a:solidFill>
              </a:rPr>
              <a:t> mouse button to select the default option (the first menu item) without displaying the menu. Each menu entry also lists a single letter keyboard shortcut.</a:t>
            </a:r>
            <a:endParaRPr lang="en-US" sz="1400" b="0" dirty="0">
              <a:solidFill>
                <a:prstClr val="white"/>
              </a:solidFill>
            </a:endParaRPr>
          </a:p>
        </p:txBody>
      </p:sp>
      <p:sp>
        <p:nvSpPr>
          <p:cNvPr id="7" name="TextBox 6"/>
          <p:cNvSpPr txBox="1"/>
          <p:nvPr/>
        </p:nvSpPr>
        <p:spPr>
          <a:xfrm>
            <a:off x="5181600" y="4521934"/>
            <a:ext cx="3810000" cy="1169551"/>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3"/>
            </a:pPr>
            <a:r>
              <a:rPr lang="en-US" sz="1400" b="0" dirty="0" smtClean="0">
                <a:solidFill>
                  <a:prstClr val="white"/>
                </a:solidFill>
                <a:latin typeface="Arial" panose="020B0604020202020204" pitchFamily="34" charset="0"/>
                <a:cs typeface="Arial" panose="020B0604020202020204" pitchFamily="34" charset="0"/>
              </a:rPr>
              <a:t>Use the mouse </a:t>
            </a:r>
            <a:r>
              <a:rPr lang="en-US" sz="1400" b="0" dirty="0" smtClean="0">
                <a:solidFill>
                  <a:srgbClr val="FFFF00"/>
                </a:solidFill>
                <a:latin typeface="Arial" panose="020B0604020202020204" pitchFamily="34" charset="0"/>
                <a:cs typeface="Arial" panose="020B0604020202020204" pitchFamily="34" charset="0"/>
              </a:rPr>
              <a:t>Scroll Wheel </a:t>
            </a:r>
            <a:r>
              <a:rPr lang="en-US" sz="1400" b="0" dirty="0" smtClean="0">
                <a:solidFill>
                  <a:prstClr val="white"/>
                </a:solidFill>
                <a:latin typeface="Arial" panose="020B0604020202020204" pitchFamily="34" charset="0"/>
                <a:cs typeface="Arial" panose="020B0604020202020204" pitchFamily="34" charset="0"/>
              </a:rPr>
              <a:t>outside the graphics area to adjust the </a:t>
            </a:r>
            <a:r>
              <a:rPr lang="en-US" sz="1400" b="0" dirty="0" smtClean="0">
                <a:solidFill>
                  <a:srgbClr val="FFFF00"/>
                </a:solidFill>
                <a:latin typeface="Arial" panose="020B0604020202020204" pitchFamily="34" charset="0"/>
                <a:cs typeface="Arial" panose="020B0604020202020204" pitchFamily="34" charset="0"/>
              </a:rPr>
              <a:t>contour levels </a:t>
            </a:r>
            <a:r>
              <a:rPr lang="en-US" sz="1400" b="0" dirty="0" smtClean="0">
                <a:solidFill>
                  <a:prstClr val="white"/>
                </a:solidFill>
                <a:latin typeface="Arial" panose="020B0604020202020204" pitchFamily="34" charset="0"/>
                <a:cs typeface="Arial" panose="020B0604020202020204" pitchFamily="34" charset="0"/>
              </a:rPr>
              <a:t>and redraw the data. Use the wheel inside the graphics area to </a:t>
            </a:r>
            <a:r>
              <a:rPr lang="en-US" sz="1400" b="0" dirty="0" smtClean="0">
                <a:solidFill>
                  <a:srgbClr val="FFFF00"/>
                </a:solidFill>
                <a:latin typeface="Arial" panose="020B0604020202020204" pitchFamily="34" charset="0"/>
                <a:cs typeface="Arial" panose="020B0604020202020204" pitchFamily="34" charset="0"/>
              </a:rPr>
              <a:t>change the plane </a:t>
            </a:r>
            <a:r>
              <a:rPr lang="en-US" sz="1400" b="0" dirty="0" smtClean="0">
                <a:solidFill>
                  <a:prstClr val="white"/>
                </a:solidFill>
                <a:latin typeface="Arial" panose="020B0604020202020204" pitchFamily="34" charset="0"/>
                <a:cs typeface="Arial" panose="020B0604020202020204" pitchFamily="34" charset="0"/>
              </a:rPr>
              <a:t>being viewed for 3D or 4D data.</a:t>
            </a:r>
            <a:endParaRPr lang="en-US" sz="1400" b="0" dirty="0">
              <a:solidFill>
                <a:prstClr val="white"/>
              </a:solidFill>
              <a:latin typeface="Arial" panose="020B0604020202020204" pitchFamily="34" charset="0"/>
              <a:cs typeface="Arial" panose="020B0604020202020204" pitchFamily="34" charset="0"/>
            </a:endParaRPr>
          </a:p>
        </p:txBody>
      </p:sp>
      <p:sp>
        <p:nvSpPr>
          <p:cNvPr id="9" name="TextBox 8"/>
          <p:cNvSpPr txBox="1"/>
          <p:nvPr/>
        </p:nvSpPr>
        <p:spPr>
          <a:xfrm>
            <a:off x="5181600" y="685800"/>
            <a:ext cx="3810000" cy="1815882"/>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a:pPr>
            <a:r>
              <a:rPr lang="en-US" sz="1400" b="0" dirty="0" smtClean="0">
                <a:solidFill>
                  <a:prstClr val="white"/>
                </a:solidFill>
              </a:rPr>
              <a:t>The top window border lists what the </a:t>
            </a:r>
            <a:r>
              <a:rPr lang="en-US" sz="1400" b="0" dirty="0" smtClean="0">
                <a:solidFill>
                  <a:srgbClr val="FFFF00"/>
                </a:solidFill>
              </a:rPr>
              <a:t>LEFT</a:t>
            </a:r>
            <a:r>
              <a:rPr lang="en-US" sz="1400" b="0" dirty="0" smtClean="0">
                <a:solidFill>
                  <a:prstClr val="white"/>
                </a:solidFill>
              </a:rPr>
              <a:t> </a:t>
            </a:r>
            <a:r>
              <a:rPr lang="en-US" sz="1400" b="0" dirty="0" smtClean="0">
                <a:solidFill>
                  <a:srgbClr val="FFFF00"/>
                </a:solidFill>
              </a:rPr>
              <a:t>MIDDLE</a:t>
            </a:r>
            <a:r>
              <a:rPr lang="en-US" sz="1400" b="0" dirty="0" smtClean="0">
                <a:solidFill>
                  <a:prstClr val="white"/>
                </a:solidFill>
              </a:rPr>
              <a:t> and </a:t>
            </a:r>
            <a:r>
              <a:rPr lang="en-US" sz="1400" b="0" dirty="0" smtClean="0">
                <a:solidFill>
                  <a:srgbClr val="FFFF00"/>
                </a:solidFill>
              </a:rPr>
              <a:t>RIGHT</a:t>
            </a:r>
            <a:r>
              <a:rPr lang="en-US" sz="1400" b="0" dirty="0" smtClean="0">
                <a:solidFill>
                  <a:prstClr val="white"/>
                </a:solidFill>
              </a:rPr>
              <a:t> mouse buttons can do. They generally perform one set of actions when the mouse pointer is </a:t>
            </a:r>
            <a:r>
              <a:rPr lang="en-US" sz="1400" b="0" dirty="0" smtClean="0">
                <a:solidFill>
                  <a:srgbClr val="FFFF00"/>
                </a:solidFill>
              </a:rPr>
              <a:t>inside</a:t>
            </a:r>
            <a:r>
              <a:rPr lang="en-US" sz="1400" b="0" dirty="0" smtClean="0">
                <a:solidFill>
                  <a:prstClr val="white"/>
                </a:solidFill>
              </a:rPr>
              <a:t> the spectral graphics area, and another set of actions when the mouse pointer is </a:t>
            </a:r>
            <a:r>
              <a:rPr lang="en-US" sz="1400" b="0" dirty="0" smtClean="0">
                <a:solidFill>
                  <a:srgbClr val="FFFF00"/>
                </a:solidFill>
              </a:rPr>
              <a:t>outside</a:t>
            </a:r>
            <a:r>
              <a:rPr lang="en-US" sz="1400" b="0" dirty="0" smtClean="0">
                <a:solidFill>
                  <a:prstClr val="white"/>
                </a:solidFill>
              </a:rPr>
              <a:t>, where the axis labels are drawn.</a:t>
            </a:r>
            <a:endParaRPr lang="en-US" sz="1400" b="0" dirty="0">
              <a:solidFill>
                <a:prstClr val="white"/>
              </a:solidFill>
            </a:endParaRPr>
          </a:p>
        </p:txBody>
      </p:sp>
      <p:sp>
        <p:nvSpPr>
          <p:cNvPr id="23" name="TextBox 22"/>
          <p:cNvSpPr txBox="1"/>
          <p:nvPr/>
        </p:nvSpPr>
        <p:spPr>
          <a:xfrm>
            <a:off x="5181600" y="5913689"/>
            <a:ext cx="3810000" cy="738664"/>
          </a:xfrm>
          <a:prstGeom prst="rect">
            <a:avLst/>
          </a:prstGeom>
          <a:solidFill>
            <a:schemeClr val="tx1"/>
          </a:solidFill>
          <a:ln w="50800" cap="rnd">
            <a:solidFill>
              <a:srgbClr val="C00000"/>
            </a:solidFill>
          </a:ln>
        </p:spPr>
        <p:txBody>
          <a:bodyPr wrap="square" rtlCol="0">
            <a:spAutoFit/>
          </a:bodyPr>
          <a:lstStyle/>
          <a:p>
            <a:pPr marL="342900" indent="-342900">
              <a:buFont typeface="+mj-lt"/>
              <a:buAutoNum type="arabicPeriod" startAt="4"/>
            </a:pPr>
            <a:r>
              <a:rPr lang="en-US" sz="1400" b="0" dirty="0" smtClean="0">
                <a:solidFill>
                  <a:prstClr val="white"/>
                </a:solidFill>
              </a:rPr>
              <a:t>The </a:t>
            </a:r>
            <a:r>
              <a:rPr lang="en-US" sz="1400" b="0" dirty="0" smtClean="0">
                <a:solidFill>
                  <a:srgbClr val="FFFF00"/>
                </a:solidFill>
              </a:rPr>
              <a:t>Mouse Menu </a:t>
            </a:r>
            <a:r>
              <a:rPr lang="en-US" sz="1400" b="0" dirty="0" smtClean="0">
                <a:solidFill>
                  <a:prstClr val="white"/>
                </a:solidFill>
              </a:rPr>
              <a:t>turns on interactive modes like drawing 1D traces or performing 2D Zooming.</a:t>
            </a:r>
            <a:endParaRPr lang="en-US" sz="1400" b="0" dirty="0">
              <a:solidFill>
                <a:prstClr val="white"/>
              </a:solidFill>
            </a:endParaRPr>
          </a:p>
        </p:txBody>
      </p:sp>
      <p:cxnSp>
        <p:nvCxnSpPr>
          <p:cNvPr id="25" name="Straight Arrow Connector 24"/>
          <p:cNvCxnSpPr/>
          <p:nvPr/>
        </p:nvCxnSpPr>
        <p:spPr>
          <a:xfrm>
            <a:off x="1219200" y="2338585"/>
            <a:ext cx="3962400" cy="390981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015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45276</TotalTime>
  <Words>10009</Words>
  <Application>Microsoft Office PowerPoint</Application>
  <PresentationFormat>On-screen Show (4:3)</PresentationFormat>
  <Paragraphs>1360</Paragraphs>
  <Slides>161</Slides>
  <Notes>30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161</vt:i4>
      </vt:variant>
    </vt:vector>
  </HeadingPairs>
  <TitlesOfParts>
    <vt:vector size="172" baseType="lpstr">
      <vt:lpstr>Arial</vt:lpstr>
      <vt:lpstr>Batang</vt:lpstr>
      <vt:lpstr>Calibri</vt:lpstr>
      <vt:lpstr>Courier New</vt:lpstr>
      <vt:lpstr>Mangal</vt:lpstr>
      <vt:lpstr>Monotype Corsiva</vt:lpstr>
      <vt:lpstr>Symbol</vt:lpstr>
      <vt:lpstr>Times New Roman</vt:lpstr>
      <vt:lpstr>Wingdings</vt:lpstr>
      <vt:lpstr>1_Custom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Fourier transform of Uniform versus Non-Uniform Sampling Schedules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NMR Signal Processing for Biomolecular NMR</dc:title>
  <dc:subject>NMR</dc:subject>
  <dc:creator>Frank Delaglio</dc:creator>
  <cp:lastModifiedBy>Frank Delaglio</cp:lastModifiedBy>
  <cp:revision>2286</cp:revision>
  <dcterms:created xsi:type="dcterms:W3CDTF">2011-02-01T21:31:59Z</dcterms:created>
  <dcterms:modified xsi:type="dcterms:W3CDTF">2017-12-12T16:22:52Z</dcterms:modified>
</cp:coreProperties>
</file>