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93" r:id="rId2"/>
  </p:sldMasterIdLst>
  <p:notesMasterIdLst>
    <p:notesMasterId r:id="rId213"/>
  </p:notesMasterIdLst>
  <p:sldIdLst>
    <p:sldId id="429" r:id="rId3"/>
    <p:sldId id="608" r:id="rId4"/>
    <p:sldId id="461" r:id="rId5"/>
    <p:sldId id="601" r:id="rId6"/>
    <p:sldId id="569" r:id="rId7"/>
    <p:sldId id="570" r:id="rId8"/>
    <p:sldId id="571" r:id="rId9"/>
    <p:sldId id="432" r:id="rId10"/>
    <p:sldId id="327" r:id="rId11"/>
    <p:sldId id="262" r:id="rId12"/>
    <p:sldId id="264" r:id="rId13"/>
    <p:sldId id="257" r:id="rId14"/>
    <p:sldId id="258" r:id="rId15"/>
    <p:sldId id="329" r:id="rId16"/>
    <p:sldId id="265" r:id="rId17"/>
    <p:sldId id="266" r:id="rId18"/>
    <p:sldId id="267" r:id="rId19"/>
    <p:sldId id="339" r:id="rId20"/>
    <p:sldId id="511" r:id="rId21"/>
    <p:sldId id="270" r:id="rId22"/>
    <p:sldId id="271" r:id="rId23"/>
    <p:sldId id="272" r:id="rId24"/>
    <p:sldId id="273" r:id="rId25"/>
    <p:sldId id="274" r:id="rId26"/>
    <p:sldId id="275" r:id="rId27"/>
    <p:sldId id="442" r:id="rId28"/>
    <p:sldId id="282" r:id="rId29"/>
    <p:sldId id="288" r:id="rId30"/>
    <p:sldId id="283" r:id="rId31"/>
    <p:sldId id="284" r:id="rId32"/>
    <p:sldId id="285" r:id="rId33"/>
    <p:sldId id="286" r:id="rId34"/>
    <p:sldId id="515" r:id="rId35"/>
    <p:sldId id="503" r:id="rId36"/>
    <p:sldId id="504" r:id="rId37"/>
    <p:sldId id="505" r:id="rId38"/>
    <p:sldId id="370" r:id="rId39"/>
    <p:sldId id="371" r:id="rId40"/>
    <p:sldId id="400" r:id="rId41"/>
    <p:sldId id="364" r:id="rId42"/>
    <p:sldId id="365" r:id="rId43"/>
    <p:sldId id="599" r:id="rId44"/>
    <p:sldId id="598" r:id="rId45"/>
    <p:sldId id="597" r:id="rId46"/>
    <p:sldId id="584" r:id="rId47"/>
    <p:sldId id="585" r:id="rId48"/>
    <p:sldId id="484" r:id="rId49"/>
    <p:sldId id="609" r:id="rId50"/>
    <p:sldId id="443" r:id="rId51"/>
    <p:sldId id="340" r:id="rId52"/>
    <p:sldId id="341" r:id="rId53"/>
    <p:sldId id="331" r:id="rId54"/>
    <p:sldId id="402" r:id="rId55"/>
    <p:sldId id="403" r:id="rId56"/>
    <p:sldId id="404" r:id="rId57"/>
    <p:sldId id="334" r:id="rId58"/>
    <p:sldId id="406" r:id="rId59"/>
    <p:sldId id="298" r:id="rId60"/>
    <p:sldId id="299" r:id="rId61"/>
    <p:sldId id="300" r:id="rId62"/>
    <p:sldId id="301" r:id="rId63"/>
    <p:sldId id="303" r:id="rId64"/>
    <p:sldId id="304" r:id="rId65"/>
    <p:sldId id="305" r:id="rId66"/>
    <p:sldId id="276" r:id="rId67"/>
    <p:sldId id="335" r:id="rId68"/>
    <p:sldId id="336" r:id="rId69"/>
    <p:sldId id="607" r:id="rId70"/>
    <p:sldId id="560" r:id="rId71"/>
    <p:sldId id="487" r:id="rId72"/>
    <p:sldId id="488" r:id="rId73"/>
    <p:sldId id="489" r:id="rId74"/>
    <p:sldId id="498" r:id="rId75"/>
    <p:sldId id="499" r:id="rId76"/>
    <p:sldId id="500" r:id="rId77"/>
    <p:sldId id="501" r:id="rId78"/>
    <p:sldId id="494" r:id="rId79"/>
    <p:sldId id="495" r:id="rId80"/>
    <p:sldId id="497" r:id="rId81"/>
    <p:sldId id="496" r:id="rId82"/>
    <p:sldId id="602" r:id="rId83"/>
    <p:sldId id="603" r:id="rId84"/>
    <p:sldId id="604" r:id="rId85"/>
    <p:sldId id="605" r:id="rId86"/>
    <p:sldId id="476" r:id="rId87"/>
    <p:sldId id="434" r:id="rId88"/>
    <p:sldId id="436" r:id="rId89"/>
    <p:sldId id="444" r:id="rId90"/>
    <p:sldId id="447" r:id="rId91"/>
    <p:sldId id="446" r:id="rId92"/>
    <p:sldId id="572" r:id="rId93"/>
    <p:sldId id="573" r:id="rId94"/>
    <p:sldId id="574" r:id="rId95"/>
    <p:sldId id="575" r:id="rId96"/>
    <p:sldId id="606" r:id="rId97"/>
    <p:sldId id="577" r:id="rId98"/>
    <p:sldId id="578" r:id="rId99"/>
    <p:sldId id="579" r:id="rId100"/>
    <p:sldId id="580" r:id="rId101"/>
    <p:sldId id="581" r:id="rId102"/>
    <p:sldId id="582" r:id="rId103"/>
    <p:sldId id="583" r:id="rId104"/>
    <p:sldId id="474" r:id="rId105"/>
    <p:sldId id="413" r:id="rId106"/>
    <p:sldId id="449" r:id="rId107"/>
    <p:sldId id="450" r:id="rId108"/>
    <p:sldId id="353" r:id="rId109"/>
    <p:sldId id="354" r:id="rId110"/>
    <p:sldId id="451" r:id="rId111"/>
    <p:sldId id="452" r:id="rId112"/>
    <p:sldId id="453" r:id="rId113"/>
    <p:sldId id="454" r:id="rId114"/>
    <p:sldId id="455" r:id="rId115"/>
    <p:sldId id="343" r:id="rId116"/>
    <p:sldId id="344" r:id="rId117"/>
    <p:sldId id="345" r:id="rId118"/>
    <p:sldId id="423" r:id="rId119"/>
    <p:sldId id="346" r:id="rId120"/>
    <p:sldId id="424" r:id="rId121"/>
    <p:sldId id="425" r:id="rId122"/>
    <p:sldId id="426" r:id="rId123"/>
    <p:sldId id="427" r:id="rId124"/>
    <p:sldId id="516" r:id="rId125"/>
    <p:sldId id="518" r:id="rId126"/>
    <p:sldId id="517" r:id="rId127"/>
    <p:sldId id="520" r:id="rId128"/>
    <p:sldId id="408" r:id="rId129"/>
    <p:sldId id="586" r:id="rId130"/>
    <p:sldId id="409" r:id="rId131"/>
    <p:sldId id="528" r:id="rId132"/>
    <p:sldId id="412" r:id="rId133"/>
    <p:sldId id="588" r:id="rId134"/>
    <p:sldId id="410" r:id="rId135"/>
    <p:sldId id="526" r:id="rId136"/>
    <p:sldId id="421" r:id="rId137"/>
    <p:sldId id="411" r:id="rId138"/>
    <p:sldId id="529" r:id="rId139"/>
    <p:sldId id="531" r:id="rId140"/>
    <p:sldId id="532" r:id="rId141"/>
    <p:sldId id="533" r:id="rId142"/>
    <p:sldId id="534" r:id="rId143"/>
    <p:sldId id="535" r:id="rId144"/>
    <p:sldId id="536" r:id="rId145"/>
    <p:sldId id="589" r:id="rId146"/>
    <p:sldId id="539" r:id="rId147"/>
    <p:sldId id="540" r:id="rId148"/>
    <p:sldId id="541" r:id="rId149"/>
    <p:sldId id="542" r:id="rId150"/>
    <p:sldId id="543" r:id="rId151"/>
    <p:sldId id="544" r:id="rId152"/>
    <p:sldId id="590" r:id="rId153"/>
    <p:sldId id="545" r:id="rId154"/>
    <p:sldId id="546" r:id="rId155"/>
    <p:sldId id="547" r:id="rId156"/>
    <p:sldId id="548" r:id="rId157"/>
    <p:sldId id="549" r:id="rId158"/>
    <p:sldId id="550" r:id="rId159"/>
    <p:sldId id="551" r:id="rId160"/>
    <p:sldId id="591" r:id="rId161"/>
    <p:sldId id="592" r:id="rId162"/>
    <p:sldId id="593" r:id="rId163"/>
    <p:sldId id="594" r:id="rId164"/>
    <p:sldId id="595" r:id="rId165"/>
    <p:sldId id="596" r:id="rId166"/>
    <p:sldId id="537" r:id="rId167"/>
    <p:sldId id="538" r:id="rId168"/>
    <p:sldId id="552" r:id="rId169"/>
    <p:sldId id="553" r:id="rId170"/>
    <p:sldId id="556" r:id="rId171"/>
    <p:sldId id="557" r:id="rId172"/>
    <p:sldId id="558" r:id="rId173"/>
    <p:sldId id="559" r:id="rId174"/>
    <p:sldId id="510" r:id="rId175"/>
    <p:sldId id="507" r:id="rId176"/>
    <p:sldId id="508" r:id="rId177"/>
    <p:sldId id="509" r:id="rId178"/>
    <p:sldId id="395" r:id="rId179"/>
    <p:sldId id="428" r:id="rId180"/>
    <p:sldId id="396" r:id="rId181"/>
    <p:sldId id="397" r:id="rId182"/>
    <p:sldId id="399" r:id="rId183"/>
    <p:sldId id="398" r:id="rId184"/>
    <p:sldId id="561" r:id="rId185"/>
    <p:sldId id="562" r:id="rId186"/>
    <p:sldId id="563" r:id="rId187"/>
    <p:sldId id="564" r:id="rId188"/>
    <p:sldId id="565" r:id="rId189"/>
    <p:sldId id="566" r:id="rId190"/>
    <p:sldId id="567" r:id="rId191"/>
    <p:sldId id="568" r:id="rId192"/>
    <p:sldId id="379" r:id="rId193"/>
    <p:sldId id="506" r:id="rId194"/>
    <p:sldId id="380" r:id="rId195"/>
    <p:sldId id="381" r:id="rId196"/>
    <p:sldId id="382" r:id="rId197"/>
    <p:sldId id="383" r:id="rId198"/>
    <p:sldId id="384" r:id="rId199"/>
    <p:sldId id="385" r:id="rId200"/>
    <p:sldId id="386" r:id="rId201"/>
    <p:sldId id="387" r:id="rId202"/>
    <p:sldId id="388" r:id="rId203"/>
    <p:sldId id="389" r:id="rId204"/>
    <p:sldId id="373" r:id="rId205"/>
    <p:sldId id="374" r:id="rId206"/>
    <p:sldId id="378" r:id="rId207"/>
    <p:sldId id="375" r:id="rId208"/>
    <p:sldId id="376" r:id="rId209"/>
    <p:sldId id="377" r:id="rId210"/>
    <p:sldId id="407" r:id="rId211"/>
    <p:sldId id="475" r:id="rId2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1A1A1A"/>
    <a:srgbClr val="333333"/>
    <a:srgbClr val="24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2" autoAdjust="0"/>
    <p:restoredTop sz="94660"/>
  </p:normalViewPr>
  <p:slideViewPr>
    <p:cSldViewPr snapToGrid="0">
      <p:cViewPr varScale="1">
        <p:scale>
          <a:sx n="84" d="100"/>
          <a:sy n="84" d="100"/>
        </p:scale>
        <p:origin x="90" y="288"/>
      </p:cViewPr>
      <p:guideLst/>
    </p:cSldViewPr>
  </p:slideViewPr>
  <p:notesTextViewPr>
    <p:cViewPr>
      <p:scale>
        <a:sx n="3" d="2"/>
        <a:sy n="3" d="2"/>
      </p:scale>
      <p:origin x="0" y="0"/>
    </p:cViewPr>
  </p:notesTextViewPr>
  <p:sorterViewPr>
    <p:cViewPr varScale="1">
      <p:scale>
        <a:sx n="1" d="1"/>
        <a:sy n="1" d="1"/>
      </p:scale>
      <p:origin x="0" y="-13332"/>
    </p:cViewPr>
  </p:sorterViewPr>
  <p:notesViewPr>
    <p:cSldViewPr snapToGrid="0">
      <p:cViewPr varScale="1">
        <p:scale>
          <a:sx n="71" d="100"/>
          <a:sy n="71" d="100"/>
        </p:scale>
        <p:origin x="3366" y="5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tableStyles" Target="tableStyle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6D1A8-9CE6-4749-8CFD-EC706DCD6FDE}"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17B15-5675-4D6A-83BB-F28F3A1E0C66}" type="slidenum">
              <a:rPr lang="en-US" smtClean="0"/>
              <a:t>‹#›</a:t>
            </a:fld>
            <a:endParaRPr lang="en-US"/>
          </a:p>
        </p:txBody>
      </p:sp>
    </p:spTree>
    <p:extLst>
      <p:ext uri="{BB962C8B-B14F-4D97-AF65-F5344CB8AC3E}">
        <p14:creationId xmlns:p14="http://schemas.microsoft.com/office/powerpoint/2010/main" val="191930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717B15-5675-4D6A-83BB-F28F3A1E0C66}" type="slidenum">
              <a:rPr lang="en-US" smtClean="0"/>
              <a:t>4</a:t>
            </a:fld>
            <a:endParaRPr lang="en-US"/>
          </a:p>
        </p:txBody>
      </p:sp>
    </p:spTree>
    <p:extLst>
      <p:ext uri="{BB962C8B-B14F-4D97-AF65-F5344CB8AC3E}">
        <p14:creationId xmlns:p14="http://schemas.microsoft.com/office/powerpoint/2010/main" val="1085932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328335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27257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209698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202838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57242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3455116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3231844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771071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71</a:t>
            </a:fld>
            <a:endParaRPr lang="en-US">
              <a:solidFill>
                <a:srgbClr val="000000"/>
              </a:solidFill>
            </a:endParaRPr>
          </a:p>
        </p:txBody>
      </p:sp>
    </p:spTree>
    <p:extLst>
      <p:ext uri="{BB962C8B-B14F-4D97-AF65-F5344CB8AC3E}">
        <p14:creationId xmlns:p14="http://schemas.microsoft.com/office/powerpoint/2010/main" val="195572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301000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494678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278593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89332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75</a:t>
            </a:fld>
            <a:endParaRPr lang="en-US">
              <a:solidFill>
                <a:srgbClr val="000000"/>
              </a:solidFill>
            </a:endParaRPr>
          </a:p>
        </p:txBody>
      </p:sp>
    </p:spTree>
    <p:extLst>
      <p:ext uri="{BB962C8B-B14F-4D97-AF65-F5344CB8AC3E}">
        <p14:creationId xmlns:p14="http://schemas.microsoft.com/office/powerpoint/2010/main" val="2851096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76</a:t>
            </a:fld>
            <a:endParaRPr lang="en-US">
              <a:solidFill>
                <a:srgbClr val="000000"/>
              </a:solidFill>
            </a:endParaRPr>
          </a:p>
        </p:txBody>
      </p:sp>
    </p:spTree>
    <p:extLst>
      <p:ext uri="{BB962C8B-B14F-4D97-AF65-F5344CB8AC3E}">
        <p14:creationId xmlns:p14="http://schemas.microsoft.com/office/powerpoint/2010/main" val="3052150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3732815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150904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pPr>
                <a:defRPr/>
              </a:pPr>
              <a:t>80</a:t>
            </a:fld>
            <a:endParaRPr lang="en-US"/>
          </a:p>
        </p:txBody>
      </p:sp>
    </p:spTree>
    <p:extLst>
      <p:ext uri="{BB962C8B-B14F-4D97-AF65-F5344CB8AC3E}">
        <p14:creationId xmlns:p14="http://schemas.microsoft.com/office/powerpoint/2010/main" val="4284164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1980837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28456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413577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42893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hangingPunct="1">
              <a:spcBef>
                <a:spcPct val="0"/>
              </a:spcBef>
            </a:pPr>
            <a:fld id="{0A90D9A7-FF19-42D7-B12F-89B95A23D1B7}" type="slidenum">
              <a:rPr lang="en-US" sz="1200" b="0">
                <a:solidFill>
                  <a:prstClr val="black"/>
                </a:solidFill>
              </a:rPr>
              <a:pPr algn="r" eaLnBrk="1" hangingPunct="1">
                <a:spcBef>
                  <a:spcPct val="0"/>
                </a:spcBef>
              </a:pPr>
              <a:t>111</a:t>
            </a:fld>
            <a:endParaRPr lang="en-US" sz="1200" b="0">
              <a:solidFill>
                <a:prstClr val="black"/>
              </a:solidFill>
            </a:endParaRPr>
          </a:p>
        </p:txBody>
      </p:sp>
      <p:sp>
        <p:nvSpPr>
          <p:cNvPr id="68611" name="Rectangle 2"/>
          <p:cNvSpPr>
            <a:spLocks noGrp="1" noRot="1" noChangeAspect="1" noChangeArrowheads="1" noTextEdit="1"/>
          </p:cNvSpPr>
          <p:nvPr>
            <p:ph type="sldImg"/>
          </p:nvPr>
        </p:nvSpPr>
        <p:spPr>
          <a:xfrm>
            <a:off x="685800" y="1143000"/>
            <a:ext cx="5486400" cy="30861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1207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17B15-5675-4D6A-83BB-F28F3A1E0C66}" type="slidenum">
              <a:rPr lang="en-US" smtClean="0"/>
              <a:t>118</a:t>
            </a:fld>
            <a:endParaRPr lang="en-US"/>
          </a:p>
        </p:txBody>
      </p:sp>
    </p:spTree>
    <p:extLst>
      <p:ext uri="{BB962C8B-B14F-4D97-AF65-F5344CB8AC3E}">
        <p14:creationId xmlns:p14="http://schemas.microsoft.com/office/powerpoint/2010/main" val="3115589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3033489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4281893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4194427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3575615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1031172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146</a:t>
            </a:fld>
            <a:endParaRPr lang="en-US">
              <a:solidFill>
                <a:srgbClr val="000000"/>
              </a:solidFill>
            </a:endParaRPr>
          </a:p>
        </p:txBody>
      </p:sp>
    </p:spTree>
    <p:extLst>
      <p:ext uri="{BB962C8B-B14F-4D97-AF65-F5344CB8AC3E}">
        <p14:creationId xmlns:p14="http://schemas.microsoft.com/office/powerpoint/2010/main" val="4234114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3324938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148</a:t>
            </a:fld>
            <a:endParaRPr lang="en-US">
              <a:solidFill>
                <a:srgbClr val="000000"/>
              </a:solidFill>
            </a:endParaRPr>
          </a:p>
        </p:txBody>
      </p:sp>
    </p:spTree>
    <p:extLst>
      <p:ext uri="{BB962C8B-B14F-4D97-AF65-F5344CB8AC3E}">
        <p14:creationId xmlns:p14="http://schemas.microsoft.com/office/powerpoint/2010/main" val="347437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907727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149</a:t>
            </a:fld>
            <a:endParaRPr lang="en-US">
              <a:solidFill>
                <a:srgbClr val="000000"/>
              </a:solidFill>
            </a:endParaRPr>
          </a:p>
        </p:txBody>
      </p:sp>
    </p:spTree>
    <p:extLst>
      <p:ext uri="{BB962C8B-B14F-4D97-AF65-F5344CB8AC3E}">
        <p14:creationId xmlns:p14="http://schemas.microsoft.com/office/powerpoint/2010/main" val="1910337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3803086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985982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159</a:t>
            </a:fld>
            <a:endParaRPr lang="en-US">
              <a:solidFill>
                <a:srgbClr val="000000"/>
              </a:solidFill>
            </a:endParaRPr>
          </a:p>
        </p:txBody>
      </p:sp>
    </p:spTree>
    <p:extLst>
      <p:ext uri="{BB962C8B-B14F-4D97-AF65-F5344CB8AC3E}">
        <p14:creationId xmlns:p14="http://schemas.microsoft.com/office/powerpoint/2010/main" val="214571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160</a:t>
            </a:fld>
            <a:endParaRPr lang="en-US">
              <a:solidFill>
                <a:srgbClr val="000000"/>
              </a:solidFill>
            </a:endParaRPr>
          </a:p>
        </p:txBody>
      </p:sp>
    </p:spTree>
    <p:extLst>
      <p:ext uri="{BB962C8B-B14F-4D97-AF65-F5344CB8AC3E}">
        <p14:creationId xmlns:p14="http://schemas.microsoft.com/office/powerpoint/2010/main" val="934182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161</a:t>
            </a:fld>
            <a:endParaRPr lang="en-US">
              <a:solidFill>
                <a:srgbClr val="000000"/>
              </a:solidFill>
            </a:endParaRPr>
          </a:p>
        </p:txBody>
      </p:sp>
    </p:spTree>
    <p:extLst>
      <p:ext uri="{BB962C8B-B14F-4D97-AF65-F5344CB8AC3E}">
        <p14:creationId xmlns:p14="http://schemas.microsoft.com/office/powerpoint/2010/main" val="2851241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162</a:t>
            </a:fld>
            <a:endParaRPr lang="en-US">
              <a:solidFill>
                <a:srgbClr val="000000"/>
              </a:solidFill>
            </a:endParaRPr>
          </a:p>
        </p:txBody>
      </p:sp>
    </p:spTree>
    <p:extLst>
      <p:ext uri="{BB962C8B-B14F-4D97-AF65-F5344CB8AC3E}">
        <p14:creationId xmlns:p14="http://schemas.microsoft.com/office/powerpoint/2010/main" val="2975525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163</a:t>
            </a:fld>
            <a:endParaRPr lang="en-US">
              <a:solidFill>
                <a:srgbClr val="000000"/>
              </a:solidFill>
            </a:endParaRPr>
          </a:p>
        </p:txBody>
      </p:sp>
    </p:spTree>
    <p:extLst>
      <p:ext uri="{BB962C8B-B14F-4D97-AF65-F5344CB8AC3E}">
        <p14:creationId xmlns:p14="http://schemas.microsoft.com/office/powerpoint/2010/main" val="4102756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165</a:t>
            </a:fld>
            <a:endParaRPr lang="en-US">
              <a:solidFill>
                <a:srgbClr val="000000"/>
              </a:solidFill>
            </a:endParaRPr>
          </a:p>
        </p:txBody>
      </p:sp>
    </p:spTree>
    <p:extLst>
      <p:ext uri="{BB962C8B-B14F-4D97-AF65-F5344CB8AC3E}">
        <p14:creationId xmlns:p14="http://schemas.microsoft.com/office/powerpoint/2010/main" val="2423464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166</a:t>
            </a:fld>
            <a:endParaRPr lang="en-US">
              <a:solidFill>
                <a:srgbClr val="000000"/>
              </a:solidFill>
            </a:endParaRPr>
          </a:p>
        </p:txBody>
      </p:sp>
    </p:spTree>
    <p:extLst>
      <p:ext uri="{BB962C8B-B14F-4D97-AF65-F5344CB8AC3E}">
        <p14:creationId xmlns:p14="http://schemas.microsoft.com/office/powerpoint/2010/main" val="1125708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429905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168</a:t>
            </a:fld>
            <a:endParaRPr lang="en-US">
              <a:solidFill>
                <a:srgbClr val="000000"/>
              </a:solidFill>
            </a:endParaRPr>
          </a:p>
        </p:txBody>
      </p:sp>
    </p:spTree>
    <p:extLst>
      <p:ext uri="{BB962C8B-B14F-4D97-AF65-F5344CB8AC3E}">
        <p14:creationId xmlns:p14="http://schemas.microsoft.com/office/powerpoint/2010/main" val="1668267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171</a:t>
            </a:fld>
            <a:endParaRPr lang="en-US">
              <a:solidFill>
                <a:srgbClr val="000000"/>
              </a:solidFill>
            </a:endParaRPr>
          </a:p>
        </p:txBody>
      </p:sp>
    </p:spTree>
    <p:extLst>
      <p:ext uri="{BB962C8B-B14F-4D97-AF65-F5344CB8AC3E}">
        <p14:creationId xmlns:p14="http://schemas.microsoft.com/office/powerpoint/2010/main" val="1712503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183</a:t>
            </a:fld>
            <a:endParaRPr lang="en-US">
              <a:solidFill>
                <a:srgbClr val="000000"/>
              </a:solidFill>
            </a:endParaRPr>
          </a:p>
        </p:txBody>
      </p:sp>
    </p:spTree>
    <p:extLst>
      <p:ext uri="{BB962C8B-B14F-4D97-AF65-F5344CB8AC3E}">
        <p14:creationId xmlns:p14="http://schemas.microsoft.com/office/powerpoint/2010/main" val="29912404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fontAlgn="base" hangingPunct="1">
              <a:spcBef>
                <a:spcPct val="0"/>
              </a:spcBef>
              <a:spcAft>
                <a:spcPct val="0"/>
              </a:spcAft>
            </a:pPr>
            <a:fld id="{72452966-9CA8-4688-B52C-44568BD1ED91}" type="slidenum">
              <a:rPr lang="en-US" sz="1200" b="0">
                <a:solidFill>
                  <a:srgbClr val="000000"/>
                </a:solidFill>
              </a:rPr>
              <a:pPr algn="r" eaLnBrk="1" fontAlgn="base" hangingPunct="1">
                <a:spcBef>
                  <a:spcPct val="0"/>
                </a:spcBef>
                <a:spcAft>
                  <a:spcPct val="0"/>
                </a:spcAft>
              </a:pPr>
              <a:t>188</a:t>
            </a:fld>
            <a:endParaRPr lang="en-US" sz="1200" b="0">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38065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fontAlgn="base" hangingPunct="1">
              <a:spcBef>
                <a:spcPct val="0"/>
              </a:spcBef>
              <a:spcAft>
                <a:spcPct val="0"/>
              </a:spcAft>
            </a:pPr>
            <a:fld id="{72452966-9CA8-4688-B52C-44568BD1ED91}" type="slidenum">
              <a:rPr lang="en-US" sz="1200" b="0">
                <a:solidFill>
                  <a:srgbClr val="000000"/>
                </a:solidFill>
              </a:rPr>
              <a:pPr algn="r" eaLnBrk="1" fontAlgn="base" hangingPunct="1">
                <a:spcBef>
                  <a:spcPct val="0"/>
                </a:spcBef>
                <a:spcAft>
                  <a:spcPct val="0"/>
                </a:spcAft>
              </a:pPr>
              <a:t>189</a:t>
            </a:fld>
            <a:endParaRPr lang="en-US" sz="1200" b="0">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006945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fontAlgn="base" hangingPunct="1">
              <a:spcBef>
                <a:spcPct val="0"/>
              </a:spcBef>
              <a:spcAft>
                <a:spcPct val="0"/>
              </a:spcAft>
            </a:pPr>
            <a:fld id="{72452966-9CA8-4688-B52C-44568BD1ED91}" type="slidenum">
              <a:rPr lang="en-US" sz="1200" b="0">
                <a:solidFill>
                  <a:srgbClr val="000000"/>
                </a:solidFill>
              </a:rPr>
              <a:pPr algn="r" eaLnBrk="1" fontAlgn="base" hangingPunct="1">
                <a:spcBef>
                  <a:spcPct val="0"/>
                </a:spcBef>
                <a:spcAft>
                  <a:spcPct val="0"/>
                </a:spcAft>
              </a:pPr>
              <a:t>190</a:t>
            </a:fld>
            <a:endParaRPr lang="en-US" sz="1200" b="0">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56455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192</a:t>
            </a:fld>
            <a:endParaRPr lang="en-US">
              <a:solidFill>
                <a:srgbClr val="000000"/>
              </a:solidFill>
            </a:endParaRPr>
          </a:p>
        </p:txBody>
      </p:sp>
    </p:spTree>
    <p:extLst>
      <p:ext uri="{BB962C8B-B14F-4D97-AF65-F5344CB8AC3E}">
        <p14:creationId xmlns:p14="http://schemas.microsoft.com/office/powerpoint/2010/main" val="2332314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246366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200087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4252059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3159566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ML bor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spTree>
    <p:extLst>
      <p:ext uri="{BB962C8B-B14F-4D97-AF65-F5344CB8AC3E}">
        <p14:creationId xmlns:p14="http://schemas.microsoft.com/office/powerpoint/2010/main" val="280911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ML border and name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spTree>
    <p:extLst>
      <p:ext uri="{BB962C8B-B14F-4D97-AF65-F5344CB8AC3E}">
        <p14:creationId xmlns:p14="http://schemas.microsoft.com/office/powerpoint/2010/main" val="425119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5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39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ML bor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spTree>
    <p:extLst>
      <p:ext uri="{BB962C8B-B14F-4D97-AF65-F5344CB8AC3E}">
        <p14:creationId xmlns:p14="http://schemas.microsoft.com/office/powerpoint/2010/main" val="406255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ML border and name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spTree>
    <p:extLst>
      <p:ext uri="{BB962C8B-B14F-4D97-AF65-F5344CB8AC3E}">
        <p14:creationId xmlns:p14="http://schemas.microsoft.com/office/powerpoint/2010/main" val="252591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CasRx an MML border and namestamp">
    <p:spTree>
      <p:nvGrpSpPr>
        <p:cNvPr id="1" name=""/>
        <p:cNvGrpSpPr/>
        <p:nvPr/>
      </p:nvGrpSpPr>
      <p:grpSpPr>
        <a:xfrm>
          <a:off x="0" y="0"/>
          <a:ext cx="0" cy="0"/>
          <a:chOff x="0" y="0"/>
          <a:chExt cx="0" cy="0"/>
        </a:xfrm>
      </p:grpSpPr>
      <p:sp>
        <p:nvSpPr>
          <p:cNvPr id="2" name="Rectangle 1"/>
          <p:cNvSpPr/>
          <p:nvPr userDrawn="1"/>
        </p:nvSpPr>
        <p:spPr>
          <a:xfrm>
            <a:off x="0" y="0"/>
            <a:ext cx="12192001" cy="1325366"/>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5505" y="282569"/>
            <a:ext cx="2902436" cy="600074"/>
          </a:xfrm>
          <a:prstGeom prst="rect">
            <a:avLst/>
          </a:prstGeom>
        </p:spPr>
      </p:pic>
    </p:spTree>
    <p:extLst>
      <p:ext uri="{BB962C8B-B14F-4D97-AF65-F5344CB8AC3E}">
        <p14:creationId xmlns:p14="http://schemas.microsoft.com/office/powerpoint/2010/main" val="78485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BioCasRx an MML border and namestamp">
    <p:spTree>
      <p:nvGrpSpPr>
        <p:cNvPr id="1" name=""/>
        <p:cNvGrpSpPr/>
        <p:nvPr/>
      </p:nvGrpSpPr>
      <p:grpSpPr>
        <a:xfrm>
          <a:off x="0" y="0"/>
          <a:ext cx="0" cy="0"/>
          <a:chOff x="0" y="0"/>
          <a:chExt cx="0" cy="0"/>
        </a:xfrm>
      </p:grpSpPr>
      <p:sp>
        <p:nvSpPr>
          <p:cNvPr id="2" name="Rectangle 1"/>
          <p:cNvSpPr/>
          <p:nvPr userDrawn="1"/>
        </p:nvSpPr>
        <p:spPr>
          <a:xfrm>
            <a:off x="0" y="0"/>
            <a:ext cx="12192001" cy="1325366"/>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sp>
        <p:nvSpPr>
          <p:cNvPr id="9" name="Slide Number Placeholder 3"/>
          <p:cNvSpPr txBox="1">
            <a:spLocks/>
          </p:cNvSpPr>
          <p:nvPr userDrawn="1"/>
        </p:nvSpPr>
        <p:spPr>
          <a:xfrm>
            <a:off x="12032" y="6468814"/>
            <a:ext cx="4579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BB80D14-3940-43C4-AE01-477863A12F50}" type="slidenum">
              <a:rPr lang="en-US" sz="1400" i="1" smtClean="0">
                <a:solidFill>
                  <a:prstClr val="white">
                    <a:lumMod val="75000"/>
                  </a:prstClr>
                </a:solidFill>
              </a:rPr>
              <a:pPr algn="ctr"/>
              <a:t>‹#›</a:t>
            </a:fld>
            <a:endParaRPr lang="en-US" sz="1400" i="1" dirty="0">
              <a:solidFill>
                <a:prstClr val="white">
                  <a:lumMod val="75000"/>
                </a:prstClr>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5505" y="282569"/>
            <a:ext cx="2902436" cy="600074"/>
          </a:xfrm>
          <a:prstGeom prst="rect">
            <a:avLst/>
          </a:prstGeom>
        </p:spPr>
      </p:pic>
    </p:spTree>
    <p:extLst>
      <p:ext uri="{BB962C8B-B14F-4D97-AF65-F5344CB8AC3E}">
        <p14:creationId xmlns:p14="http://schemas.microsoft.com/office/powerpoint/2010/main" val="939467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age web BioCasRx an MML border and namestamp">
    <p:spTree>
      <p:nvGrpSpPr>
        <p:cNvPr id="1" name=""/>
        <p:cNvGrpSpPr/>
        <p:nvPr/>
      </p:nvGrpSpPr>
      <p:grpSpPr>
        <a:xfrm>
          <a:off x="0" y="0"/>
          <a:ext cx="0" cy="0"/>
          <a:chOff x="0" y="0"/>
          <a:chExt cx="0" cy="0"/>
        </a:xfrm>
      </p:grpSpPr>
      <p:sp>
        <p:nvSpPr>
          <p:cNvPr id="2" name="Rectangle 1"/>
          <p:cNvSpPr/>
          <p:nvPr userDrawn="1"/>
        </p:nvSpPr>
        <p:spPr>
          <a:xfrm>
            <a:off x="0" y="0"/>
            <a:ext cx="12192001" cy="1325366"/>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sp>
        <p:nvSpPr>
          <p:cNvPr id="8" name="TextBox 6"/>
          <p:cNvSpPr txBox="1">
            <a:spLocks noChangeArrowheads="1"/>
          </p:cNvSpPr>
          <p:nvPr userDrawn="1"/>
        </p:nvSpPr>
        <p:spPr bwMode="auto">
          <a:xfrm>
            <a:off x="4730290" y="6402274"/>
            <a:ext cx="27486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200" b="0" i="1" kern="0" dirty="0">
                <a:solidFill>
                  <a:prstClr val="white">
                    <a:lumMod val="75000"/>
                  </a:prstClr>
                </a:solidFill>
              </a:rPr>
              <a:t>frank.delaglio@nist.gov   www.ibbr.umd.edu/nmrpipe</a:t>
            </a:r>
            <a:endParaRPr lang="en-US" sz="1000" b="0" kern="0" dirty="0">
              <a:solidFill>
                <a:prstClr val="white">
                  <a:lumMod val="75000"/>
                </a:prstClr>
              </a:solidFill>
            </a:endParaRPr>
          </a:p>
        </p:txBody>
      </p:sp>
      <p:sp>
        <p:nvSpPr>
          <p:cNvPr id="10" name="Slide Number Placeholder 3"/>
          <p:cNvSpPr txBox="1">
            <a:spLocks/>
          </p:cNvSpPr>
          <p:nvPr userDrawn="1"/>
        </p:nvSpPr>
        <p:spPr>
          <a:xfrm>
            <a:off x="12032" y="6468814"/>
            <a:ext cx="4579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BB80D14-3940-43C4-AE01-477863A12F50}" type="slidenum">
              <a:rPr lang="en-US" sz="1400" i="1" smtClean="0">
                <a:solidFill>
                  <a:prstClr val="white">
                    <a:lumMod val="75000"/>
                  </a:prstClr>
                </a:solidFill>
              </a:rPr>
              <a:pPr algn="ctr"/>
              <a:t>‹#›</a:t>
            </a:fld>
            <a:endParaRPr lang="en-US" sz="1400" i="1" dirty="0">
              <a:solidFill>
                <a:prstClr val="white">
                  <a:lumMod val="75000"/>
                </a:prstClr>
              </a:solidFill>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5505" y="282569"/>
            <a:ext cx="2902436" cy="600074"/>
          </a:xfrm>
          <a:prstGeom prst="rect">
            <a:avLst/>
          </a:prstGeom>
        </p:spPr>
      </p:pic>
    </p:spTree>
    <p:extLst>
      <p:ext uri="{BB962C8B-B14F-4D97-AF65-F5344CB8AC3E}">
        <p14:creationId xmlns:p14="http://schemas.microsoft.com/office/powerpoint/2010/main" val="982097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10037"/>
      </p:ext>
    </p:extLst>
  </p:cSld>
  <p:clrMap bg1="lt1" tx1="dk1" bg2="lt2" tx2="dk2" accent1="accent1" accent2="accent2" accent3="accent3" accent4="accent4" accent5="accent5" accent6="accent6" hlink="hlink" folHlink="folHlink"/>
  <p:sldLayoutIdLst>
    <p:sldLayoutId id="2147483663" r:id="rId1"/>
    <p:sldLayoutId id="2147483692"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5781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8" Type="http://schemas.openxmlformats.org/officeDocument/2006/relationships/image" Target="../media/image166.gif"/><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jpeg"/><Relationship Id="rId1" Type="http://schemas.openxmlformats.org/officeDocument/2006/relationships/slideLayout" Target="../slideLayouts/slideLayout3.xml"/><Relationship Id="rId6" Type="http://schemas.openxmlformats.org/officeDocument/2006/relationships/image" Target="../media/image164.gif"/><Relationship Id="rId5" Type="http://schemas.openxmlformats.org/officeDocument/2006/relationships/image" Target="../media/image163.gif"/><Relationship Id="rId4" Type="http://schemas.openxmlformats.org/officeDocument/2006/relationships/image" Target="../media/image162.gif"/></Relationships>
</file>

<file path=ppt/slides/_rels/slide10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hyperlink" Target="http://spin.niddk.nih.gov/bax/nmrserver/sparta"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76.png"/><Relationship Id="rId4" Type="http://schemas.openxmlformats.org/officeDocument/2006/relationships/image" Target="../media/image17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77.tiff"/><Relationship Id="rId7" Type="http://schemas.openxmlformats.org/officeDocument/2006/relationships/image" Target="../media/image18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1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113.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21.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0.png"/><Relationship Id="rId2" Type="http://schemas.openxmlformats.org/officeDocument/2006/relationships/image" Target="../media/image198.png"/><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2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0.png"/><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3.xml"/><Relationship Id="rId5" Type="http://schemas.openxmlformats.org/officeDocument/2006/relationships/image" Target="../media/image208.png"/><Relationship Id="rId4" Type="http://schemas.openxmlformats.org/officeDocument/2006/relationships/image" Target="../media/image207.png"/></Relationships>
</file>

<file path=ppt/slides/_rels/slide17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3.xml"/><Relationship Id="rId5" Type="http://schemas.openxmlformats.org/officeDocument/2006/relationships/image" Target="../media/image208.png"/><Relationship Id="rId4" Type="http://schemas.openxmlformats.org/officeDocument/2006/relationships/image" Target="../media/image207.png"/></Relationships>
</file>

<file path=ppt/slides/_rels/slide1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image" Target="../media/image209.gif"/><Relationship Id="rId1" Type="http://schemas.openxmlformats.org/officeDocument/2006/relationships/slideLayout" Target="../slideLayouts/slideLayout3.xml"/><Relationship Id="rId5" Type="http://schemas.openxmlformats.org/officeDocument/2006/relationships/image" Target="../media/image212.gif"/><Relationship Id="rId4" Type="http://schemas.openxmlformats.org/officeDocument/2006/relationships/image" Target="../media/image211.gif"/></Relationships>
</file>

<file path=ppt/slides/_rels/slide179.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5.png"/></Relationships>
</file>

<file path=ppt/slides/_rels/slide180.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226.gif"/><Relationship Id="rId2" Type="http://schemas.openxmlformats.org/officeDocument/2006/relationships/image" Target="../media/image225.gif"/><Relationship Id="rId1" Type="http://schemas.openxmlformats.org/officeDocument/2006/relationships/slideLayout" Target="../slideLayouts/slideLayout3.xml"/><Relationship Id="rId5" Type="http://schemas.openxmlformats.org/officeDocument/2006/relationships/image" Target="../media/image228.gif"/><Relationship Id="rId4" Type="http://schemas.openxmlformats.org/officeDocument/2006/relationships/image" Target="../media/image227.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26.gif"/><Relationship Id="rId2" Type="http://schemas.openxmlformats.org/officeDocument/2006/relationships/image" Target="../media/image225.gif"/><Relationship Id="rId1" Type="http://schemas.openxmlformats.org/officeDocument/2006/relationships/slideLayout" Target="../slideLayouts/slideLayout3.xml"/><Relationship Id="rId5" Type="http://schemas.openxmlformats.org/officeDocument/2006/relationships/image" Target="../media/image228.gif"/><Relationship Id="rId4" Type="http://schemas.openxmlformats.org/officeDocument/2006/relationships/image" Target="../media/image227.gif"/></Relationships>
</file>

<file path=ppt/slides/_rels/slide201.xml.rels><?xml version="1.0" encoding="UTF-8" standalone="yes"?>
<Relationships xmlns="http://schemas.openxmlformats.org/package/2006/relationships"><Relationship Id="rId3" Type="http://schemas.openxmlformats.org/officeDocument/2006/relationships/image" Target="../media/image230.gif"/><Relationship Id="rId2" Type="http://schemas.openxmlformats.org/officeDocument/2006/relationships/image" Target="../media/image229.gif"/><Relationship Id="rId1" Type="http://schemas.openxmlformats.org/officeDocument/2006/relationships/slideLayout" Target="../slideLayouts/slideLayout3.xml"/><Relationship Id="rId4" Type="http://schemas.openxmlformats.org/officeDocument/2006/relationships/image" Target="../media/image231.gif"/></Relationships>
</file>

<file path=ppt/slides/_rels/slide202.xml.rels><?xml version="1.0" encoding="UTF-8" standalone="yes"?>
<Relationships xmlns="http://schemas.openxmlformats.org/package/2006/relationships"><Relationship Id="rId3" Type="http://schemas.openxmlformats.org/officeDocument/2006/relationships/image" Target="../media/image233.gif"/><Relationship Id="rId7" Type="http://schemas.openxmlformats.org/officeDocument/2006/relationships/image" Target="../media/image237.png"/><Relationship Id="rId2" Type="http://schemas.openxmlformats.org/officeDocument/2006/relationships/image" Target="../media/image232.gif"/><Relationship Id="rId1" Type="http://schemas.openxmlformats.org/officeDocument/2006/relationships/slideLayout" Target="../slideLayouts/slideLayout3.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gif"/></Relationships>
</file>

<file path=ppt/slides/_rels/slide203.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3.xm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3.gif"/></Relationships>
</file>

<file path=ppt/slides/_rels/slide5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3.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gif"/></Relationships>
</file>

<file path=ppt/slides/_rels/slide73.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gif"/></Relationships>
</file>

<file path=ppt/slides/_rels/slide74.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gif"/></Relationships>
</file>

<file path=ppt/slides/_rels/slide76.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gif"/></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4.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19.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oleObject" Target="../embeddings/oleObject2.bin"/></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816" y="1650274"/>
            <a:ext cx="5490490" cy="456431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247" y="4988309"/>
            <a:ext cx="1272722" cy="110404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96" y="3636214"/>
            <a:ext cx="2025878" cy="1012939"/>
          </a:xfrm>
          <a:prstGeom prst="rect">
            <a:avLst/>
          </a:prstGeom>
        </p:spPr>
      </p:pic>
      <p:grpSp>
        <p:nvGrpSpPr>
          <p:cNvPr id="3" name="Group 2"/>
          <p:cNvGrpSpPr/>
          <p:nvPr/>
        </p:nvGrpSpPr>
        <p:grpSpPr>
          <a:xfrm>
            <a:off x="3155111" y="1889220"/>
            <a:ext cx="3025173" cy="2714711"/>
            <a:chOff x="4120384" y="2395330"/>
            <a:chExt cx="2862071" cy="2357111"/>
          </a:xfrm>
        </p:grpSpPr>
        <p:grpSp>
          <p:nvGrpSpPr>
            <p:cNvPr id="25" name="Group 24"/>
            <p:cNvGrpSpPr/>
            <p:nvPr/>
          </p:nvGrpSpPr>
          <p:grpSpPr>
            <a:xfrm>
              <a:off x="4472608" y="2395330"/>
              <a:ext cx="2163019" cy="2112590"/>
              <a:chOff x="4181856" y="685800"/>
              <a:chExt cx="3666744" cy="3885391"/>
            </a:xfrm>
          </p:grpSpPr>
          <p:grpSp>
            <p:nvGrpSpPr>
              <p:cNvPr id="21" name="Group 20"/>
              <p:cNvGrpSpPr/>
              <p:nvPr/>
            </p:nvGrpSpPr>
            <p:grpSpPr>
              <a:xfrm>
                <a:off x="4533900" y="685800"/>
                <a:ext cx="2971800" cy="2743201"/>
                <a:chOff x="4516539" y="685800"/>
                <a:chExt cx="2971800" cy="2743201"/>
              </a:xfrm>
              <a:effectLst>
                <a:outerShdw blurRad="50800" dist="38100" dir="2700000" algn="tl" rotWithShape="0">
                  <a:prstClr val="black">
                    <a:alpha val="40000"/>
                  </a:prstClr>
                </a:outerShdw>
              </a:effectLst>
            </p:grpSpPr>
            <p:grpSp>
              <p:nvGrpSpPr>
                <p:cNvPr id="9" name="Group 8"/>
                <p:cNvGrpSpPr/>
                <p:nvPr/>
              </p:nvGrpSpPr>
              <p:grpSpPr>
                <a:xfrm>
                  <a:off x="4516539" y="685800"/>
                  <a:ext cx="2971800" cy="1447800"/>
                  <a:chOff x="762000" y="1071716"/>
                  <a:chExt cx="2971800" cy="1447800"/>
                </a:xfrm>
              </p:grpSpPr>
              <p:sp>
                <p:nvSpPr>
                  <p:cNvPr id="4" name="Oval 3"/>
                  <p:cNvSpPr/>
                  <p:nvPr/>
                </p:nvSpPr>
                <p:spPr>
                  <a:xfrm>
                    <a:off x="762000" y="1071716"/>
                    <a:ext cx="2971800" cy="14478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5" name="Oval 4"/>
                  <p:cNvSpPr/>
                  <p:nvPr/>
                </p:nvSpPr>
                <p:spPr>
                  <a:xfrm>
                    <a:off x="1028700" y="1300316"/>
                    <a:ext cx="2438400" cy="12192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6" name="Oval 5"/>
                  <p:cNvSpPr/>
                  <p:nvPr/>
                </p:nvSpPr>
                <p:spPr>
                  <a:xfrm>
                    <a:off x="1230262" y="1526458"/>
                    <a:ext cx="2035277" cy="993058"/>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7" name="Oval 6"/>
                  <p:cNvSpPr/>
                  <p:nvPr/>
                </p:nvSpPr>
                <p:spPr>
                  <a:xfrm>
                    <a:off x="1371600" y="1752600"/>
                    <a:ext cx="1752600" cy="7669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Oval 7"/>
                  <p:cNvSpPr/>
                  <p:nvPr/>
                </p:nvSpPr>
                <p:spPr>
                  <a:xfrm>
                    <a:off x="1524000" y="1981200"/>
                    <a:ext cx="1447800" cy="5383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grpSp>
              <p:nvGrpSpPr>
                <p:cNvPr id="10" name="Group 9"/>
                <p:cNvGrpSpPr/>
                <p:nvPr/>
              </p:nvGrpSpPr>
              <p:grpSpPr>
                <a:xfrm rot="10800000">
                  <a:off x="4516539" y="1981201"/>
                  <a:ext cx="2971800" cy="1447800"/>
                  <a:chOff x="762000" y="1071716"/>
                  <a:chExt cx="2971800" cy="1447800"/>
                </a:xfrm>
              </p:grpSpPr>
              <p:sp>
                <p:nvSpPr>
                  <p:cNvPr id="11" name="Oval 10"/>
                  <p:cNvSpPr/>
                  <p:nvPr/>
                </p:nvSpPr>
                <p:spPr>
                  <a:xfrm>
                    <a:off x="762000" y="1071716"/>
                    <a:ext cx="2971800" cy="14478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Oval 11"/>
                  <p:cNvSpPr/>
                  <p:nvPr/>
                </p:nvSpPr>
                <p:spPr>
                  <a:xfrm>
                    <a:off x="1028700" y="1300316"/>
                    <a:ext cx="2438400" cy="12192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Oval 12"/>
                  <p:cNvSpPr/>
                  <p:nvPr/>
                </p:nvSpPr>
                <p:spPr>
                  <a:xfrm>
                    <a:off x="1230262" y="1526458"/>
                    <a:ext cx="2035277" cy="993058"/>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4" name="Oval 13"/>
                  <p:cNvSpPr/>
                  <p:nvPr/>
                </p:nvSpPr>
                <p:spPr>
                  <a:xfrm>
                    <a:off x="1371600" y="1752600"/>
                    <a:ext cx="1752600" cy="7669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Oval 14"/>
                  <p:cNvSpPr/>
                  <p:nvPr/>
                </p:nvSpPr>
                <p:spPr>
                  <a:xfrm>
                    <a:off x="1524000" y="1981200"/>
                    <a:ext cx="1447800" cy="5383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grpSp>
          <p:sp>
            <p:nvSpPr>
              <p:cNvPr id="22" name="Rectangle 21"/>
              <p:cNvSpPr/>
              <p:nvPr/>
            </p:nvSpPr>
            <p:spPr>
              <a:xfrm>
                <a:off x="4191000" y="2057400"/>
                <a:ext cx="3657600" cy="2057400"/>
              </a:xfrm>
              <a:prstGeom prst="rect">
                <a:avLst/>
              </a:prstGeom>
              <a:noFill/>
              <a:ln w="50800">
                <a:solidFill>
                  <a:srgbClr val="9068F4"/>
                </a:solidFill>
              </a:ln>
              <a:effectLst>
                <a:outerShdw dist="38100" dir="54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nvGrpSpPr>
              <p:cNvPr id="20" name="Group 19"/>
              <p:cNvGrpSpPr/>
              <p:nvPr/>
            </p:nvGrpSpPr>
            <p:grpSpPr>
              <a:xfrm>
                <a:off x="5209622" y="1691640"/>
                <a:ext cx="1620356" cy="731520"/>
                <a:chOff x="1420270" y="2158672"/>
                <a:chExt cx="1620356" cy="731520"/>
              </a:xfrm>
              <a:effectLst>
                <a:outerShdw blurRad="50800" dist="38100" dir="2700000" algn="tl" rotWithShape="0">
                  <a:prstClr val="black">
                    <a:alpha val="40000"/>
                  </a:prstClr>
                </a:outerShdw>
              </a:effectLst>
            </p:grpSpPr>
            <p:sp>
              <p:nvSpPr>
                <p:cNvPr id="16" name="Rectangle 15"/>
                <p:cNvSpPr/>
                <p:nvPr/>
              </p:nvSpPr>
              <p:spPr>
                <a:xfrm>
                  <a:off x="1613228" y="2250112"/>
                  <a:ext cx="1234440" cy="548640"/>
                </a:xfrm>
                <a:prstGeom prst="rect">
                  <a:avLst/>
                </a:prstGeom>
                <a:solidFill>
                  <a:srgbClr val="DCDDE0"/>
                </a:solidFill>
                <a:ln>
                  <a:solidFill>
                    <a:schemeClr val="tx1"/>
                  </a:solidFill>
                </a:ln>
                <a:scene3d>
                  <a:camera prst="orthographicFront"/>
                  <a:lightRig rig="threePt" dir="t"/>
                </a:scene3d>
                <a:sp3d prstMaterial="powder">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8" name="Rectangle 17"/>
                <p:cNvSpPr/>
                <p:nvPr/>
              </p:nvSpPr>
              <p:spPr>
                <a:xfrm>
                  <a:off x="1420270" y="2158672"/>
                  <a:ext cx="201562" cy="731520"/>
                </a:xfrm>
                <a:prstGeom prst="rect">
                  <a:avLst/>
                </a:prstGeom>
                <a:solidFill>
                  <a:srgbClr val="DCDDE0"/>
                </a:solidFill>
                <a:ln>
                  <a:solidFill>
                    <a:schemeClr val="tx1"/>
                  </a:solidFill>
                </a:ln>
                <a:scene3d>
                  <a:camera prst="orthographicFront"/>
                  <a:lightRig rig="threePt" dir="t"/>
                </a:scene3d>
                <a:sp3d prstMaterial="powder">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9" name="Rectangle 18"/>
                <p:cNvSpPr/>
                <p:nvPr/>
              </p:nvSpPr>
              <p:spPr>
                <a:xfrm>
                  <a:off x="2839064" y="2158672"/>
                  <a:ext cx="201562" cy="731520"/>
                </a:xfrm>
                <a:prstGeom prst="rect">
                  <a:avLst/>
                </a:prstGeom>
                <a:solidFill>
                  <a:srgbClr val="DCDDE0"/>
                </a:solidFill>
                <a:ln>
                  <a:solidFill>
                    <a:schemeClr val="tx1"/>
                  </a:solidFill>
                </a:ln>
                <a:scene3d>
                  <a:camera prst="orthographicFront"/>
                  <a:lightRig rig="threePt" dir="t"/>
                </a:scene3d>
                <a:sp3d prstMaterial="powder">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sp>
            <p:nvSpPr>
              <p:cNvPr id="24" name="Rectangle 23"/>
              <p:cNvSpPr/>
              <p:nvPr/>
            </p:nvSpPr>
            <p:spPr>
              <a:xfrm>
                <a:off x="4610100" y="3828288"/>
                <a:ext cx="2819400" cy="541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3" name="TextBox 22"/>
              <p:cNvSpPr txBox="1"/>
              <p:nvPr/>
            </p:nvSpPr>
            <p:spPr>
              <a:xfrm>
                <a:off x="4181856" y="3782568"/>
                <a:ext cx="3657600" cy="788623"/>
              </a:xfrm>
              <a:prstGeom prst="rect">
                <a:avLst/>
              </a:prstGeom>
              <a:noFill/>
              <a:effectLst>
                <a:outerShdw blurRad="50800" dist="38100" dir="2700000" algn="tl" rotWithShape="0">
                  <a:schemeClr val="bg1">
                    <a:lumMod val="65000"/>
                    <a:alpha val="40000"/>
                  </a:schemeClr>
                </a:outerShdw>
              </a:effectLst>
            </p:spPr>
            <p:txBody>
              <a:bodyPr wrap="square" rtlCol="0">
                <a:spAutoFit/>
              </a:bodyPr>
              <a:lstStyle/>
              <a:p>
                <a:pPr algn="ctr" fontAlgn="base">
                  <a:spcBef>
                    <a:spcPct val="50000"/>
                  </a:spcBef>
                  <a:spcAft>
                    <a:spcPct val="0"/>
                  </a:spcAft>
                </a:pPr>
                <a:r>
                  <a:rPr lang="en-US" sz="2000" dirty="0">
                    <a:solidFill>
                      <a:srgbClr val="DCDDE0"/>
                    </a:solidFill>
                    <a:latin typeface="Century Gothic" panose="020B0502020202020204" pitchFamily="34" charset="0"/>
                  </a:rPr>
                  <a:t>N M R P </a:t>
                </a:r>
                <a:r>
                  <a:rPr lang="en-US" sz="2000" dirty="0" err="1">
                    <a:solidFill>
                      <a:srgbClr val="DCDDE0"/>
                    </a:solidFill>
                    <a:latin typeface="Century Gothic" panose="020B0502020202020204" pitchFamily="34" charset="0"/>
                  </a:rPr>
                  <a:t>i</a:t>
                </a:r>
                <a:r>
                  <a:rPr lang="en-US" sz="2000" dirty="0">
                    <a:solidFill>
                      <a:srgbClr val="DCDDE0"/>
                    </a:solidFill>
                    <a:latin typeface="Century Gothic" panose="020B0502020202020204" pitchFamily="34" charset="0"/>
                  </a:rPr>
                  <a:t> p e</a:t>
                </a:r>
              </a:p>
            </p:txBody>
          </p:sp>
        </p:grpSp>
        <p:sp>
          <p:nvSpPr>
            <p:cNvPr id="28" name="TextBox 27"/>
            <p:cNvSpPr txBox="1"/>
            <p:nvPr/>
          </p:nvSpPr>
          <p:spPr>
            <a:xfrm>
              <a:off x="4120384" y="4383109"/>
              <a:ext cx="2862071" cy="369332"/>
            </a:xfrm>
            <a:prstGeom prst="rect">
              <a:avLst/>
            </a:prstGeom>
            <a:noFill/>
          </p:spPr>
          <p:txBody>
            <a:bodyPr wrap="square" rtlCol="0">
              <a:spAutoFit/>
            </a:bodyPr>
            <a:lstStyle/>
            <a:p>
              <a:pPr algn="ctr" fontAlgn="base">
                <a:spcBef>
                  <a:spcPct val="50000"/>
                </a:spcBef>
                <a:spcAft>
                  <a:spcPct val="0"/>
                </a:spcAft>
              </a:pPr>
              <a:r>
                <a:rPr lang="en-US" i="1" dirty="0">
                  <a:solidFill>
                    <a:srgbClr val="1A79E9"/>
                  </a:solidFill>
                  <a:latin typeface="Arial" charset="0"/>
                </a:rPr>
                <a:t>www.nmrpipe.com</a:t>
              </a:r>
            </a:p>
          </p:txBody>
        </p:sp>
      </p:grpSp>
      <p:grpSp>
        <p:nvGrpSpPr>
          <p:cNvPr id="31" name="Group 30"/>
          <p:cNvGrpSpPr/>
          <p:nvPr/>
        </p:nvGrpSpPr>
        <p:grpSpPr>
          <a:xfrm>
            <a:off x="187694" y="2427860"/>
            <a:ext cx="3089838" cy="1000625"/>
            <a:chOff x="7170834" y="2963386"/>
            <a:chExt cx="3076858" cy="1120521"/>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0" name="TextBox 29"/>
            <p:cNvSpPr txBox="1"/>
            <p:nvPr/>
          </p:nvSpPr>
          <p:spPr>
            <a:xfrm>
              <a:off x="8153401" y="3255057"/>
              <a:ext cx="2094291" cy="523220"/>
            </a:xfrm>
            <a:prstGeom prst="rect">
              <a:avLst/>
            </a:prstGeom>
            <a:noFill/>
          </p:spPr>
          <p:txBody>
            <a:bodyPr wrap="square" rtlCol="0">
              <a:spAutoFit/>
            </a:bodyPr>
            <a:lstStyle/>
            <a:p>
              <a:r>
                <a:rPr lang="en-US" sz="2800" dirty="0">
                  <a:solidFill>
                    <a:srgbClr val="5050A0"/>
                  </a:solidFill>
                </a:rPr>
                <a:t>NMRbox.org</a:t>
              </a:r>
            </a:p>
          </p:txBody>
        </p:sp>
      </p:grpSp>
      <p:sp>
        <p:nvSpPr>
          <p:cNvPr id="32" name="TextBox 31"/>
          <p:cNvSpPr txBox="1"/>
          <p:nvPr/>
        </p:nvSpPr>
        <p:spPr>
          <a:xfrm>
            <a:off x="3096873" y="185637"/>
            <a:ext cx="8825671" cy="126188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Spectral Processing of Conventional and Non-Uniformly Sampled NMR Spectra</a:t>
            </a:r>
          </a:p>
          <a:p>
            <a:pPr algn="ctr">
              <a:defRPr/>
            </a:pPr>
            <a:r>
              <a:rPr lang="en-US" sz="2000" kern="0" dirty="0" err="1">
                <a:solidFill>
                  <a:srgbClr val="FFFFFF">
                    <a:lumMod val="50000"/>
                  </a:srgbClr>
                </a:solidFill>
              </a:rPr>
              <a:t>frank.delaglio@n</a:t>
            </a:r>
            <a:r>
              <a:rPr lang="en-US" sz="2000" kern="0" dirty="0">
                <a:solidFill>
                  <a:srgbClr val="FFFFFF">
                    <a:lumMod val="50000"/>
                  </a:srgbClr>
                </a:solidFill>
              </a:rPr>
              <a:t>ist.gov</a:t>
            </a:r>
          </a:p>
        </p:txBody>
      </p:sp>
      <p:sp>
        <p:nvSpPr>
          <p:cNvPr id="33" name="TextBox 6"/>
          <p:cNvSpPr txBox="1">
            <a:spLocks noChangeArrowheads="1"/>
          </p:cNvSpPr>
          <p:nvPr/>
        </p:nvSpPr>
        <p:spPr bwMode="auto">
          <a:xfrm>
            <a:off x="1377767" y="6401207"/>
            <a:ext cx="3657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200" b="0" i="1" kern="0" dirty="0">
                <a:solidFill>
                  <a:prstClr val="white">
                    <a:lumMod val="50000"/>
                  </a:prstClr>
                </a:solidFill>
              </a:rPr>
              <a:t>frank.delaglio@nist.gov</a:t>
            </a:r>
          </a:p>
          <a:p>
            <a:pPr algn="ctr">
              <a:spcBef>
                <a:spcPct val="0"/>
              </a:spcBef>
              <a:spcAft>
                <a:spcPct val="10000"/>
              </a:spcAft>
              <a:defRPr/>
            </a:pPr>
            <a:r>
              <a:rPr lang="en-US" sz="1000" b="0" kern="0" dirty="0">
                <a:solidFill>
                  <a:prstClr val="white">
                    <a:lumMod val="50000"/>
                  </a:prstClr>
                </a:solidFill>
              </a:rPr>
              <a:t>Updated 10/2/2021 v48</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627" y="1125820"/>
            <a:ext cx="3102859" cy="962884"/>
          </a:xfrm>
          <a:prstGeom prst="rect">
            <a:avLst/>
          </a:prstGeom>
        </p:spPr>
      </p:pic>
    </p:spTree>
    <p:extLst>
      <p:ext uri="{BB962C8B-B14F-4D97-AF65-F5344CB8AC3E}">
        <p14:creationId xmlns:p14="http://schemas.microsoft.com/office/powerpoint/2010/main" val="345268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3491730"/>
            <a:ext cx="8642283" cy="1958813"/>
          </a:xfrm>
          <a:prstGeom prst="rect">
            <a:avLst/>
          </a:prstGeom>
        </p:spPr>
      </p:pic>
      <p:cxnSp>
        <p:nvCxnSpPr>
          <p:cNvPr id="3" name="Straight Connector 2"/>
          <p:cNvCxnSpPr/>
          <p:nvPr/>
        </p:nvCxnSpPr>
        <p:spPr>
          <a:xfrm>
            <a:off x="2637751" y="5103273"/>
            <a:ext cx="1269422" cy="7291"/>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267386" y="2556644"/>
            <a:ext cx="283464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285" y="1468521"/>
            <a:ext cx="2659175" cy="1812825"/>
          </a:xfrm>
          <a:prstGeom prst="rect">
            <a:avLst/>
          </a:prstGeom>
        </p:spPr>
      </p:pic>
      <p:sp>
        <p:nvSpPr>
          <p:cNvPr id="7" name="Rectangle 6"/>
          <p:cNvSpPr/>
          <p:nvPr/>
        </p:nvSpPr>
        <p:spPr>
          <a:xfrm>
            <a:off x="3771181"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400" b="1" dirty="0">
                <a:solidFill>
                  <a:srgbClr val="002060"/>
                </a:solidFill>
                <a:latin typeface="Arial" panose="020B0604020202020204" pitchFamily="34" charset="0"/>
                <a:cs typeface="Arial" panose="020B0604020202020204" pitchFamily="34" charset="0"/>
              </a:rPr>
              <a:t>RF PULSE</a:t>
            </a:r>
          </a:p>
        </p:txBody>
      </p:sp>
      <p:sp>
        <p:nvSpPr>
          <p:cNvPr id="8" name="Rectangle 7"/>
          <p:cNvSpPr/>
          <p:nvPr/>
        </p:nvSpPr>
        <p:spPr>
          <a:xfrm>
            <a:off x="5489622"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400" b="1" dirty="0">
                <a:solidFill>
                  <a:srgbClr val="002060"/>
                </a:solidFill>
                <a:latin typeface="Arial" panose="020B0604020202020204" pitchFamily="34" charset="0"/>
                <a:cs typeface="Arial" panose="020B0604020202020204" pitchFamily="34" charset="0"/>
              </a:rPr>
              <a:t>RF PULSE</a:t>
            </a:r>
          </a:p>
        </p:txBody>
      </p:sp>
      <p:cxnSp>
        <p:nvCxnSpPr>
          <p:cNvPr id="9" name="Straight Connector 8"/>
          <p:cNvCxnSpPr/>
          <p:nvPr/>
        </p:nvCxnSpPr>
        <p:spPr>
          <a:xfrm>
            <a:off x="3287702" y="2562030"/>
            <a:ext cx="3026982"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69965" y="1661035"/>
            <a:ext cx="914400" cy="1"/>
          </a:xfrm>
          <a:prstGeom prst="line">
            <a:avLst/>
          </a:prstGeom>
          <a:ln w="381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1084" y="3333690"/>
            <a:ext cx="2427203"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panose="020B0604020202020204" pitchFamily="34" charset="0"/>
                <a:cs typeface="Arial" panose="020B0604020202020204" pitchFamily="34" charset="0"/>
              </a:rPr>
              <a:t>Time-Domain</a:t>
            </a:r>
            <a:endParaRPr lang="en-US" sz="2400" baseline="-25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5489729" y="3333690"/>
            <a:ext cx="2466754" cy="400110"/>
          </a:xfrm>
          <a:prstGeom prst="rect">
            <a:avLst/>
          </a:prstGeom>
          <a:noFill/>
        </p:spPr>
        <p:txBody>
          <a:bodyPr wrap="square" rtlCol="0">
            <a:spAutoFit/>
          </a:bodyPr>
          <a:lstStyle/>
          <a:p>
            <a:pPr algn="ctr" fontAlgn="base">
              <a:spcBef>
                <a:spcPct val="50000"/>
              </a:spcBef>
              <a:spcAft>
                <a:spcPct val="0"/>
              </a:spcAft>
            </a:pPr>
            <a:r>
              <a:rPr lang="en-US" sz="2000" dirty="0" err="1">
                <a:solidFill>
                  <a:prstClr val="black"/>
                </a:solidFill>
                <a:latin typeface="Arial" panose="020B0604020202020204" pitchFamily="34" charset="0"/>
                <a:cs typeface="Arial" panose="020B0604020202020204" pitchFamily="34" charset="0"/>
              </a:rPr>
              <a:t>Interferogram</a:t>
            </a:r>
            <a:endParaRPr lang="en-US" sz="2400" baseline="-25000"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8187244" y="3143450"/>
            <a:ext cx="2346985"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panose="020B0604020202020204" pitchFamily="34" charset="0"/>
                <a:cs typeface="Arial" panose="020B0604020202020204" pitchFamily="34" charset="0"/>
              </a:rPr>
              <a:t>2D Spectrum</a:t>
            </a:r>
          </a:p>
        </p:txBody>
      </p:sp>
      <p:sp>
        <p:nvSpPr>
          <p:cNvPr id="16" name="TextBox 15"/>
          <p:cNvSpPr txBox="1"/>
          <p:nvPr/>
        </p:nvSpPr>
        <p:spPr>
          <a:xfrm>
            <a:off x="2956159" y="5420676"/>
            <a:ext cx="2011823"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Fourier Transform Rows</a:t>
            </a:r>
            <a:endParaRPr lang="en-US" sz="1600" i="1" baseline="-250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5753690" y="5299766"/>
            <a:ext cx="2551122"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Fourier Transform Columns</a:t>
            </a:r>
            <a:endParaRPr lang="en-US" sz="1600" i="1" baseline="-250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flipV="1">
            <a:off x="6571544" y="3928930"/>
            <a:ext cx="1146417" cy="1021943"/>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Curved Up Arrow 18"/>
          <p:cNvSpPr/>
          <p:nvPr/>
        </p:nvSpPr>
        <p:spPr>
          <a:xfrm rot="21350218">
            <a:off x="2631998" y="5252526"/>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25" name="Curved Up Arrow 24"/>
          <p:cNvSpPr/>
          <p:nvPr/>
        </p:nvSpPr>
        <p:spPr>
          <a:xfrm rot="21350218">
            <a:off x="5661142" y="5132723"/>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21" name="TextBox 20"/>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Indirect Dimension</a:t>
            </a:r>
          </a:p>
        </p:txBody>
      </p:sp>
      <p:sp>
        <p:nvSpPr>
          <p:cNvPr id="22" name="TextBox 21"/>
          <p:cNvSpPr txBox="1"/>
          <p:nvPr/>
        </p:nvSpPr>
        <p:spPr>
          <a:xfrm>
            <a:off x="183932" y="1064648"/>
            <a:ext cx="3116911" cy="923330"/>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Resolution</a:t>
            </a:r>
            <a:r>
              <a:rPr lang="en-US" i="1" dirty="0">
                <a:solidFill>
                  <a:prstClr val="black"/>
                </a:solidFill>
                <a:latin typeface="Arial" panose="020B0604020202020204" pitchFamily="34" charset="0"/>
                <a:cs typeface="Arial" panose="020B0604020202020204" pitchFamily="34" charset="0"/>
              </a:rPr>
              <a:t> in the Indirect Dimension is Determined by Max Evolution Time t1</a:t>
            </a:r>
          </a:p>
        </p:txBody>
      </p:sp>
      <p:sp>
        <p:nvSpPr>
          <p:cNvPr id="23" name="TextBox 22"/>
          <p:cNvSpPr txBox="1"/>
          <p:nvPr/>
        </p:nvSpPr>
        <p:spPr>
          <a:xfrm>
            <a:off x="7009050" y="1059957"/>
            <a:ext cx="4797522" cy="927818"/>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Measurement Time </a:t>
            </a:r>
            <a:r>
              <a:rPr lang="en-US" i="1" dirty="0">
                <a:solidFill>
                  <a:prstClr val="black"/>
                </a:solidFill>
                <a:latin typeface="Arial" panose="020B0604020202020204" pitchFamily="34" charset="0"/>
                <a:cs typeface="Arial" panose="020B0604020202020204" pitchFamily="34" charset="0"/>
              </a:rPr>
              <a:t>is Determined by the Number of Increments Measured in the Indirect Dimension</a:t>
            </a:r>
          </a:p>
        </p:txBody>
      </p:sp>
    </p:spTree>
    <p:extLst>
      <p:ext uri="{BB962C8B-B14F-4D97-AF65-F5344CB8AC3E}">
        <p14:creationId xmlns:p14="http://schemas.microsoft.com/office/powerpoint/2010/main" val="38176418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5" y="932313"/>
            <a:ext cx="9647950" cy="5030389"/>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SMILE Excipient Signal Model Components</a:t>
            </a:r>
          </a:p>
        </p:txBody>
      </p:sp>
      <p:sp>
        <p:nvSpPr>
          <p:cNvPr id="4" name="TextBox 3"/>
          <p:cNvSpPr txBox="1"/>
          <p:nvPr/>
        </p:nvSpPr>
        <p:spPr>
          <a:xfrm>
            <a:off x="2761488" y="5961888"/>
            <a:ext cx="7982712" cy="369332"/>
          </a:xfrm>
          <a:prstGeom prst="rect">
            <a:avLst/>
          </a:prstGeom>
          <a:noFill/>
        </p:spPr>
        <p:txBody>
          <a:bodyPr wrap="square" rtlCol="0">
            <a:spAutoFit/>
          </a:bodyPr>
          <a:lstStyle/>
          <a:p>
            <a:pPr algn="ctr"/>
            <a:r>
              <a:rPr lang="en-US" i="1" dirty="0">
                <a:solidFill>
                  <a:prstClr val="white">
                    <a:lumMod val="50000"/>
                  </a:prstClr>
                </a:solidFill>
              </a:rPr>
              <a:t>Individual Signals Components at 5x Lower Contours</a:t>
            </a:r>
          </a:p>
        </p:txBody>
      </p:sp>
      <p:sp>
        <p:nvSpPr>
          <p:cNvPr id="6" name="TextBox 5"/>
          <p:cNvSpPr txBox="1"/>
          <p:nvPr/>
        </p:nvSpPr>
        <p:spPr>
          <a:xfrm>
            <a:off x="1318407" y="974036"/>
            <a:ext cx="1212758" cy="369332"/>
          </a:xfrm>
          <a:prstGeom prst="rect">
            <a:avLst/>
          </a:prstGeom>
          <a:noFill/>
        </p:spPr>
        <p:txBody>
          <a:bodyPr wrap="square" rtlCol="0">
            <a:spAutoFit/>
          </a:bodyPr>
          <a:lstStyle/>
          <a:p>
            <a:pPr algn="ctr"/>
            <a:r>
              <a:rPr lang="en-US" i="1" dirty="0">
                <a:solidFill>
                  <a:prstClr val="white">
                    <a:lumMod val="50000"/>
                  </a:prstClr>
                </a:solidFill>
              </a:rPr>
              <a:t>Measured</a:t>
            </a:r>
          </a:p>
        </p:txBody>
      </p:sp>
      <p:sp>
        <p:nvSpPr>
          <p:cNvPr id="7" name="TextBox 6"/>
          <p:cNvSpPr txBox="1"/>
          <p:nvPr/>
        </p:nvSpPr>
        <p:spPr>
          <a:xfrm>
            <a:off x="1318407" y="2643792"/>
            <a:ext cx="1212758" cy="369332"/>
          </a:xfrm>
          <a:prstGeom prst="rect">
            <a:avLst/>
          </a:prstGeom>
          <a:noFill/>
        </p:spPr>
        <p:txBody>
          <a:bodyPr wrap="square" rtlCol="0">
            <a:spAutoFit/>
          </a:bodyPr>
          <a:lstStyle/>
          <a:p>
            <a:pPr algn="ctr"/>
            <a:r>
              <a:rPr lang="en-US" i="1" dirty="0">
                <a:solidFill>
                  <a:prstClr val="white">
                    <a:lumMod val="50000"/>
                  </a:prstClr>
                </a:solidFill>
              </a:rPr>
              <a:t>Model</a:t>
            </a:r>
          </a:p>
        </p:txBody>
      </p:sp>
      <p:sp>
        <p:nvSpPr>
          <p:cNvPr id="8" name="TextBox 7"/>
          <p:cNvSpPr txBox="1"/>
          <p:nvPr/>
        </p:nvSpPr>
        <p:spPr>
          <a:xfrm>
            <a:off x="1318407" y="4303247"/>
            <a:ext cx="1212758" cy="369332"/>
          </a:xfrm>
          <a:prstGeom prst="rect">
            <a:avLst/>
          </a:prstGeom>
          <a:noFill/>
        </p:spPr>
        <p:txBody>
          <a:bodyPr wrap="square" rtlCol="0">
            <a:spAutoFit/>
          </a:bodyPr>
          <a:lstStyle/>
          <a:p>
            <a:pPr algn="ctr"/>
            <a:r>
              <a:rPr lang="en-US" i="1" dirty="0">
                <a:solidFill>
                  <a:prstClr val="white">
                    <a:lumMod val="50000"/>
                  </a:prstClr>
                </a:solidFill>
              </a:rPr>
              <a:t>Residual</a:t>
            </a:r>
          </a:p>
        </p:txBody>
      </p:sp>
    </p:spTree>
    <p:extLst>
      <p:ext uri="{BB962C8B-B14F-4D97-AF65-F5344CB8AC3E}">
        <p14:creationId xmlns:p14="http://schemas.microsoft.com/office/powerpoint/2010/main" val="14327750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86" y="928089"/>
            <a:ext cx="9647950" cy="5018959"/>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SMILE Excipient Signal Model Components</a:t>
            </a:r>
          </a:p>
        </p:txBody>
      </p:sp>
      <p:sp>
        <p:nvSpPr>
          <p:cNvPr id="3" name="TextBox 2"/>
          <p:cNvSpPr txBox="1"/>
          <p:nvPr/>
        </p:nvSpPr>
        <p:spPr>
          <a:xfrm>
            <a:off x="2761488" y="5961888"/>
            <a:ext cx="7982712" cy="369332"/>
          </a:xfrm>
          <a:prstGeom prst="rect">
            <a:avLst/>
          </a:prstGeom>
          <a:noFill/>
        </p:spPr>
        <p:txBody>
          <a:bodyPr wrap="square" rtlCol="0">
            <a:spAutoFit/>
          </a:bodyPr>
          <a:lstStyle/>
          <a:p>
            <a:pPr algn="ctr"/>
            <a:r>
              <a:rPr lang="en-US" i="1" dirty="0">
                <a:solidFill>
                  <a:prstClr val="white">
                    <a:lumMod val="50000"/>
                  </a:prstClr>
                </a:solidFill>
              </a:rPr>
              <a:t>Individual Signals Components at 5x Lower Contours</a:t>
            </a:r>
          </a:p>
        </p:txBody>
      </p:sp>
      <p:sp>
        <p:nvSpPr>
          <p:cNvPr id="6" name="TextBox 5"/>
          <p:cNvSpPr txBox="1"/>
          <p:nvPr/>
        </p:nvSpPr>
        <p:spPr>
          <a:xfrm>
            <a:off x="1318407" y="974036"/>
            <a:ext cx="1212758" cy="369332"/>
          </a:xfrm>
          <a:prstGeom prst="rect">
            <a:avLst/>
          </a:prstGeom>
          <a:noFill/>
        </p:spPr>
        <p:txBody>
          <a:bodyPr wrap="square" rtlCol="0">
            <a:spAutoFit/>
          </a:bodyPr>
          <a:lstStyle/>
          <a:p>
            <a:pPr algn="ctr"/>
            <a:r>
              <a:rPr lang="en-US" i="1" dirty="0">
                <a:solidFill>
                  <a:prstClr val="white">
                    <a:lumMod val="50000"/>
                  </a:prstClr>
                </a:solidFill>
              </a:rPr>
              <a:t>Measured</a:t>
            </a:r>
          </a:p>
        </p:txBody>
      </p:sp>
      <p:sp>
        <p:nvSpPr>
          <p:cNvPr id="7" name="TextBox 6"/>
          <p:cNvSpPr txBox="1"/>
          <p:nvPr/>
        </p:nvSpPr>
        <p:spPr>
          <a:xfrm>
            <a:off x="1318407" y="2643792"/>
            <a:ext cx="1212758" cy="369332"/>
          </a:xfrm>
          <a:prstGeom prst="rect">
            <a:avLst/>
          </a:prstGeom>
          <a:noFill/>
        </p:spPr>
        <p:txBody>
          <a:bodyPr wrap="square" rtlCol="0">
            <a:spAutoFit/>
          </a:bodyPr>
          <a:lstStyle/>
          <a:p>
            <a:pPr algn="ctr"/>
            <a:r>
              <a:rPr lang="en-US" i="1" dirty="0">
                <a:solidFill>
                  <a:prstClr val="white">
                    <a:lumMod val="50000"/>
                  </a:prstClr>
                </a:solidFill>
              </a:rPr>
              <a:t>Model</a:t>
            </a:r>
          </a:p>
        </p:txBody>
      </p:sp>
      <p:sp>
        <p:nvSpPr>
          <p:cNvPr id="8" name="TextBox 7"/>
          <p:cNvSpPr txBox="1"/>
          <p:nvPr/>
        </p:nvSpPr>
        <p:spPr>
          <a:xfrm>
            <a:off x="1318407" y="4303247"/>
            <a:ext cx="1212758" cy="369332"/>
          </a:xfrm>
          <a:prstGeom prst="rect">
            <a:avLst/>
          </a:prstGeom>
          <a:noFill/>
        </p:spPr>
        <p:txBody>
          <a:bodyPr wrap="square" rtlCol="0">
            <a:spAutoFit/>
          </a:bodyPr>
          <a:lstStyle/>
          <a:p>
            <a:pPr algn="ctr"/>
            <a:r>
              <a:rPr lang="en-US" i="1" dirty="0">
                <a:solidFill>
                  <a:prstClr val="white">
                    <a:lumMod val="50000"/>
                  </a:prstClr>
                </a:solidFill>
              </a:rPr>
              <a:t>Residual</a:t>
            </a:r>
          </a:p>
        </p:txBody>
      </p:sp>
    </p:spTree>
    <p:extLst>
      <p:ext uri="{BB962C8B-B14F-4D97-AF65-F5344CB8AC3E}">
        <p14:creationId xmlns:p14="http://schemas.microsoft.com/office/powerpoint/2010/main" val="14058404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639108" y="828681"/>
            <a:ext cx="10853530" cy="5324535"/>
          </a:xfrm>
          <a:prstGeom prst="rect">
            <a:avLst/>
          </a:prstGeom>
          <a:noFill/>
        </p:spPr>
        <p:txBody>
          <a:bodyPr wrap="square" rtlCol="0">
            <a:spAutoFit/>
          </a:bodyPr>
          <a:lstStyle/>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We’ve been living with the effects of sampling schedules for a long time. </a:t>
            </a:r>
            <a:r>
              <a:rPr lang="en-US" sz="2000" dirty="0">
                <a:solidFill>
                  <a:srgbClr val="0070C0"/>
                </a:solidFill>
                <a:latin typeface="Arial" charset="0"/>
              </a:rPr>
              <a:t>NUS gives us sampling schedules with different strengths and challenges.</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NUS reconstruction provides options to </a:t>
            </a:r>
            <a:r>
              <a:rPr lang="en-US" sz="2000" dirty="0">
                <a:solidFill>
                  <a:srgbClr val="0070C0"/>
                </a:solidFill>
                <a:latin typeface="Arial" charset="0"/>
              </a:rPr>
              <a:t>enhance conventionally sampled data</a:t>
            </a:r>
            <a:r>
              <a:rPr lang="en-US" sz="2000" dirty="0">
                <a:solidFill>
                  <a:prstClr val="black"/>
                </a:solidFill>
                <a:latin typeface="Arial" charset="0"/>
              </a:rPr>
              <a:t>, by extrapolation, repair of bad or distorted points, or modeling and subtraction of unwanted signals.</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 Sampling density is a </a:t>
            </a:r>
            <a:r>
              <a:rPr lang="en-US" sz="2000" dirty="0">
                <a:solidFill>
                  <a:srgbClr val="0070C0"/>
                </a:solidFill>
                <a:latin typeface="Arial" charset="0"/>
              </a:rPr>
              <a:t>misleading measure. </a:t>
            </a:r>
            <a:r>
              <a:rPr lang="en-US" sz="2000" dirty="0">
                <a:solidFill>
                  <a:prstClr val="black"/>
                </a:solidFill>
                <a:latin typeface="Arial" charset="0"/>
              </a:rPr>
              <a:t>Density should be considered relative to the number of signals in the indirect dimensions. The number of increments must be sufficient for the number of signals. The measurement time must be sufficient to capture the desired signal to noise. </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Within the above constraints, NUS gives us the opportunity to set the number of increments independently of the desired resolution. This means we can </a:t>
            </a:r>
            <a:r>
              <a:rPr lang="en-US" sz="2000" dirty="0">
                <a:solidFill>
                  <a:srgbClr val="0070C0"/>
                </a:solidFill>
                <a:latin typeface="Arial" charset="0"/>
              </a:rPr>
              <a:t>improve resolution with a given amount of measurement time or retain resolution with a shorter measurement time.</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There are many NUS sampling schemes and reconstruction methods, but the </a:t>
            </a:r>
            <a:r>
              <a:rPr lang="en-US" sz="2000" dirty="0">
                <a:solidFill>
                  <a:srgbClr val="0070C0"/>
                </a:solidFill>
                <a:latin typeface="Arial" charset="0"/>
              </a:rPr>
              <a:t>differences between them are often more critical for extreme cases</a:t>
            </a:r>
            <a:r>
              <a:rPr lang="en-US" sz="2000" dirty="0">
                <a:solidFill>
                  <a:prstClr val="black"/>
                </a:solidFill>
                <a:latin typeface="Arial" charset="0"/>
              </a:rPr>
              <a:t>: high dynamic range, low signal to noise, high complexity, large size.</a:t>
            </a:r>
          </a:p>
        </p:txBody>
      </p:sp>
      <p:sp>
        <p:nvSpPr>
          <p:cNvPr id="5" name="TextBox 4"/>
          <p:cNvSpPr txBox="1"/>
          <p:nvPr/>
        </p:nvSpPr>
        <p:spPr>
          <a:xfrm>
            <a:off x="49121" y="107688"/>
            <a:ext cx="12033504"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70C0"/>
                </a:solidFill>
                <a:latin typeface="Century Gothic" panose="020B0502020202020204" pitchFamily="34" charset="0"/>
              </a:rPr>
              <a:t>Comments and Conclusions</a:t>
            </a:r>
          </a:p>
        </p:txBody>
      </p:sp>
    </p:spTree>
    <p:extLst>
      <p:ext uri="{BB962C8B-B14F-4D97-AF65-F5344CB8AC3E}">
        <p14:creationId xmlns:p14="http://schemas.microsoft.com/office/powerpoint/2010/main" val="28161746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936003"/>
            <a:ext cx="3268362" cy="675728"/>
          </a:xfrm>
          <a:prstGeom prst="rect">
            <a:avLst/>
          </a:prstGeom>
        </p:spPr>
      </p:pic>
      <p:grpSp>
        <p:nvGrpSpPr>
          <p:cNvPr id="2" name="Group 1"/>
          <p:cNvGrpSpPr/>
          <p:nvPr/>
        </p:nvGrpSpPr>
        <p:grpSpPr>
          <a:xfrm>
            <a:off x="404513" y="439642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609187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995798"/>
            <a:ext cx="599365" cy="518095"/>
          </a:xfrm>
          <a:prstGeom prst="rect">
            <a:avLst/>
          </a:prstGeom>
        </p:spPr>
      </p:pic>
      <p:sp>
        <p:nvSpPr>
          <p:cNvPr id="17" name="TextBox 16"/>
          <p:cNvSpPr txBox="1"/>
          <p:nvPr/>
        </p:nvSpPr>
        <p:spPr>
          <a:xfrm>
            <a:off x="1687878" y="169743"/>
            <a:ext cx="8816245"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Spectral Processing and Analysis in </a:t>
            </a:r>
            <a:r>
              <a:rPr lang="en-US" sz="3200" i="1" kern="0" dirty="0" err="1">
                <a:solidFill>
                  <a:srgbClr val="00B0F0"/>
                </a:solidFill>
                <a:latin typeface="Century Gothic" panose="020B0502020202020204" pitchFamily="34" charset="0"/>
              </a:rPr>
              <a:t>NMRPipe</a:t>
            </a:r>
            <a:endParaRPr lang="en-US" sz="3200" i="1" kern="0" dirty="0">
              <a:solidFill>
                <a:srgbClr val="00B0F0"/>
              </a:solidFill>
              <a:latin typeface="Century Gothic" panose="020B0502020202020204" pitchFamily="34" charset="0"/>
            </a:endParaRPr>
          </a:p>
        </p:txBody>
      </p:sp>
      <p:grpSp>
        <p:nvGrpSpPr>
          <p:cNvPr id="35" name="Group 34"/>
          <p:cNvGrpSpPr/>
          <p:nvPr/>
        </p:nvGrpSpPr>
        <p:grpSpPr>
          <a:xfrm>
            <a:off x="7273011" y="444477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a:solidFill>
                    <a:srgbClr val="5050A0"/>
                  </a:solidFill>
                </a:rPr>
                <a:t>NMRbox.org</a:t>
              </a: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747665"/>
            <a:ext cx="2753611" cy="1376806"/>
          </a:xfrm>
          <a:prstGeom prst="rect">
            <a:avLst/>
          </a:prstGeom>
        </p:spPr>
      </p:pic>
      <p:grpSp>
        <p:nvGrpSpPr>
          <p:cNvPr id="14" name="Group 13"/>
          <p:cNvGrpSpPr/>
          <p:nvPr/>
        </p:nvGrpSpPr>
        <p:grpSpPr>
          <a:xfrm>
            <a:off x="128130" y="154932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1395155"/>
            <a:ext cx="7166952" cy="3124438"/>
            <a:chOff x="2781300" y="3245488"/>
            <a:chExt cx="5676901" cy="3124438"/>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600438"/>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Modeling (Quantification) of 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Structure from Chemical Shifts and Dipolar Couplings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Multivariate Analysis of Spectral Series</a:t>
              </a:r>
            </a:p>
          </p:txBody>
        </p:sp>
      </p:grpSp>
    </p:spTree>
    <p:extLst>
      <p:ext uri="{BB962C8B-B14F-4D97-AF65-F5344CB8AC3E}">
        <p14:creationId xmlns:p14="http://schemas.microsoft.com/office/powerpoint/2010/main" val="24521610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1" name="Picture 3" descr="snap0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2112557" y="228600"/>
            <a:ext cx="7988993" cy="64048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4956" y="1085088"/>
            <a:ext cx="6955244"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fontAlgn="base">
              <a:spcAft>
                <a:spcPct val="0"/>
              </a:spcAft>
            </a:pPr>
            <a:r>
              <a:rPr lang="en-US" sz="2400" i="1" dirty="0" err="1">
                <a:solidFill>
                  <a:prstClr val="white"/>
                </a:solidFill>
                <a:latin typeface="Arial" panose="020B0604020202020204" pitchFamily="34" charset="0"/>
                <a:cs typeface="Arial" panose="020B0604020202020204" pitchFamily="34" charset="0"/>
              </a:rPr>
              <a:t>NMRDraw</a:t>
            </a:r>
            <a:r>
              <a:rPr lang="en-US" sz="2400" i="1" dirty="0">
                <a:solidFill>
                  <a:prstClr val="white"/>
                </a:solidFill>
                <a:latin typeface="Arial" panose="020B0604020202020204" pitchFamily="34" charset="0"/>
                <a:cs typeface="Arial" panose="020B0604020202020204" pitchFamily="34" charset="0"/>
              </a:rPr>
              <a:t> Graphical Interface</a:t>
            </a:r>
          </a:p>
          <a:p>
            <a:pPr lvl="1" fontAlgn="base">
              <a:spcAft>
                <a:spcPct val="0"/>
              </a:spcAft>
            </a:pPr>
            <a:r>
              <a:rPr lang="en-US" sz="2000" i="1" dirty="0">
                <a:solidFill>
                  <a:prstClr val="white"/>
                </a:solidFill>
                <a:latin typeface="Arial" panose="020B0604020202020204" pitchFamily="34" charset="0"/>
                <a:cs typeface="Arial" panose="020B0604020202020204" pitchFamily="34" charset="0"/>
              </a:rPr>
              <a:t>Interactive Processing, Phasing and Peak Detection</a:t>
            </a:r>
          </a:p>
          <a:p>
            <a:pPr lvl="1" fontAlgn="base">
              <a:spcAft>
                <a:spcPct val="0"/>
              </a:spcAft>
            </a:pPr>
            <a:r>
              <a:rPr lang="en-US" sz="2000" i="1" dirty="0">
                <a:solidFill>
                  <a:prstClr val="white"/>
                </a:solidFill>
                <a:latin typeface="Arial" panose="020B0604020202020204" pitchFamily="34" charset="0"/>
                <a:cs typeface="Arial" panose="020B0604020202020204" pitchFamily="34" charset="0"/>
              </a:rPr>
              <a:t>1D-4D Data</a:t>
            </a:r>
            <a:endParaRPr lang="en-US"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8599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57300"/>
            <a:ext cx="9144000" cy="5143500"/>
          </a:xfrm>
          <a:prstGeom prst="rect">
            <a:avLst/>
          </a:prstGeom>
        </p:spPr>
      </p:pic>
      <p:sp>
        <p:nvSpPr>
          <p:cNvPr id="3" name="TextBox 2"/>
          <p:cNvSpPr txBox="1"/>
          <p:nvPr/>
        </p:nvSpPr>
        <p:spPr>
          <a:xfrm>
            <a:off x="228600" y="104507"/>
            <a:ext cx="117475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Graphical Interface for Processing Script Generation</a:t>
            </a:r>
          </a:p>
        </p:txBody>
      </p:sp>
    </p:spTree>
    <p:extLst>
      <p:ext uri="{BB962C8B-B14F-4D97-AF65-F5344CB8AC3E}">
        <p14:creationId xmlns:p14="http://schemas.microsoft.com/office/powerpoint/2010/main" val="22530680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1552226" y="206023"/>
            <a:ext cx="9009417" cy="459802"/>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grpSp>
        <p:nvGrpSpPr>
          <p:cNvPr id="3" name="Group 2"/>
          <p:cNvGrpSpPr/>
          <p:nvPr/>
        </p:nvGrpSpPr>
        <p:grpSpPr>
          <a:xfrm>
            <a:off x="1676401" y="387112"/>
            <a:ext cx="8984021" cy="6394689"/>
            <a:chOff x="98779" y="381003"/>
            <a:chExt cx="8991600" cy="6443133"/>
          </a:xfrm>
        </p:grpSpPr>
        <p:pic>
          <p:nvPicPr>
            <p:cNvPr id="344066" name="Picture 2" descr="stripNew"/>
            <p:cNvPicPr>
              <a:picLocks noChangeAspect="1" noChangeArrowheads="1"/>
            </p:cNvPicPr>
            <p:nvPr/>
          </p:nvPicPr>
          <p:blipFill rotWithShape="1">
            <a:blip r:embed="rId2">
              <a:extLst>
                <a:ext uri="{28A0092B-C50C-407E-A947-70E740481C1C}">
                  <a14:useLocalDpi xmlns:a14="http://schemas.microsoft.com/office/drawing/2010/main" val="0"/>
                </a:ext>
              </a:extLst>
            </a:blip>
            <a:srcRect b="-1080"/>
            <a:stretch/>
          </p:blipFill>
          <p:spPr bwMode="invGray">
            <a:xfrm>
              <a:off x="152402" y="670560"/>
              <a:ext cx="8885239" cy="6035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98779" y="457203"/>
              <a:ext cx="152400" cy="6366933"/>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sp>
          <p:nvSpPr>
            <p:cNvPr id="6" name="Rectangle 5"/>
            <p:cNvSpPr/>
            <p:nvPr/>
          </p:nvSpPr>
          <p:spPr bwMode="auto">
            <a:xfrm>
              <a:off x="8937979" y="381003"/>
              <a:ext cx="152400" cy="6366933"/>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sp>
          <p:nvSpPr>
            <p:cNvPr id="8" name="Rectangle 7"/>
            <p:cNvSpPr/>
            <p:nvPr/>
          </p:nvSpPr>
          <p:spPr bwMode="auto">
            <a:xfrm>
              <a:off x="251179" y="6591889"/>
              <a:ext cx="8794042" cy="228600"/>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grpSp>
      <p:sp>
        <p:nvSpPr>
          <p:cNvPr id="9" name="Rectangle 8"/>
          <p:cNvSpPr/>
          <p:nvPr/>
        </p:nvSpPr>
        <p:spPr bwMode="auto">
          <a:xfrm>
            <a:off x="1712834" y="602062"/>
            <a:ext cx="8794042" cy="29885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sp>
        <p:nvSpPr>
          <p:cNvPr id="7" name="TextBox 6"/>
          <p:cNvSpPr txBox="1"/>
          <p:nvPr/>
        </p:nvSpPr>
        <p:spPr>
          <a:xfrm>
            <a:off x="1676400" y="56952"/>
            <a:ext cx="8839200" cy="63588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Aft>
                <a:spcPct val="0"/>
              </a:spcAft>
            </a:pPr>
            <a:r>
              <a:rPr lang="en-US" sz="2400" i="1" dirty="0" err="1">
                <a:solidFill>
                  <a:srgbClr val="05CDFF"/>
                </a:solidFill>
                <a:latin typeface="Arial" charset="0"/>
              </a:rPr>
              <a:t>scroll.tcl</a:t>
            </a:r>
            <a:r>
              <a:rPr lang="en-US" sz="2400" i="1" dirty="0">
                <a:solidFill>
                  <a:srgbClr val="05CDFF"/>
                </a:solidFill>
                <a:latin typeface="Arial" charset="0"/>
              </a:rPr>
              <a:t>: Multi-Spectrum Strip Manipulation</a:t>
            </a:r>
            <a:endParaRPr lang="en-US" sz="2400" i="1" baseline="-25000" dirty="0">
              <a:solidFill>
                <a:srgbClr val="05CDFF"/>
              </a:solidFill>
              <a:latin typeface="Arial" charset="0"/>
            </a:endParaRPr>
          </a:p>
        </p:txBody>
      </p:sp>
    </p:spTree>
    <p:extLst>
      <p:ext uri="{BB962C8B-B14F-4D97-AF65-F5344CB8AC3E}">
        <p14:creationId xmlns:p14="http://schemas.microsoft.com/office/powerpoint/2010/main" val="3383588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6354" name="Picture 2" descr="talosPlusLog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81926"/>
            <a:ext cx="1888308" cy="1829210"/>
          </a:xfrm>
          <a:prstGeom prst="rect">
            <a:avLst/>
          </a:prstGeom>
          <a:noFill/>
          <a:ln w="57150" cmpd="thickThin">
            <a:no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6355" name="Picture 3" descr="flowchartTALOS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152400"/>
            <a:ext cx="2805961" cy="2325170"/>
          </a:xfrm>
          <a:prstGeom prst="rect">
            <a:avLst/>
          </a:prstGeom>
          <a:noFill/>
          <a:extLst>
            <a:ext uri="{909E8E84-426E-40DD-AFC4-6F175D3DCCD1}">
              <a14:hiddenFill xmlns:a14="http://schemas.microsoft.com/office/drawing/2010/main">
                <a:solidFill>
                  <a:srgbClr val="FFFFFF"/>
                </a:solidFill>
              </a14:hiddenFill>
            </a:ext>
          </a:extLst>
        </p:spPr>
      </p:pic>
      <p:sp>
        <p:nvSpPr>
          <p:cNvPr id="356356" name="Text Box 4"/>
          <p:cNvSpPr txBox="1">
            <a:spLocks noChangeArrowheads="1"/>
          </p:cNvSpPr>
          <p:nvPr/>
        </p:nvSpPr>
        <p:spPr bwMode="auto">
          <a:xfrm>
            <a:off x="1676400" y="6381690"/>
            <a:ext cx="868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000" i="1" dirty="0">
                <a:solidFill>
                  <a:srgbClr val="000000"/>
                </a:solidFill>
                <a:latin typeface="Arial" panose="020B0604020202020204" pitchFamily="34" charset="0"/>
                <a:cs typeface="Arial" panose="020B0604020202020204" pitchFamily="34" charset="0"/>
              </a:rPr>
              <a:t>Yang </a:t>
            </a:r>
            <a:r>
              <a:rPr lang="en-US" sz="2000" i="1" dirty="0" err="1">
                <a:solidFill>
                  <a:srgbClr val="000000"/>
                </a:solidFill>
                <a:latin typeface="Arial" panose="020B0604020202020204" pitchFamily="34" charset="0"/>
                <a:cs typeface="Arial" panose="020B0604020202020204" pitchFamily="34" charset="0"/>
              </a:rPr>
              <a:t>Shen</a:t>
            </a:r>
            <a:r>
              <a:rPr lang="en-US" sz="2000" i="1" dirty="0">
                <a:solidFill>
                  <a:srgbClr val="000000"/>
                </a:solidFill>
                <a:latin typeface="Arial" panose="020B0604020202020204" pitchFamily="34" charset="0"/>
                <a:cs typeface="Arial" panose="020B0604020202020204" pitchFamily="34" charset="0"/>
              </a:rPr>
              <a:t>, and Ad </a:t>
            </a:r>
            <a:r>
              <a:rPr lang="en-US" sz="2000" i="1" dirty="0" err="1">
                <a:solidFill>
                  <a:srgbClr val="000000"/>
                </a:solidFill>
                <a:latin typeface="Arial" panose="020B0604020202020204" pitchFamily="34" charset="0"/>
                <a:cs typeface="Arial" panose="020B0604020202020204" pitchFamily="34" charset="0"/>
              </a:rPr>
              <a:t>Bax</a:t>
            </a:r>
            <a:r>
              <a:rPr lang="en-US" sz="2000" i="1" dirty="0">
                <a:solidFill>
                  <a:srgbClr val="000000"/>
                </a:solidFill>
                <a:latin typeface="Arial" panose="020B0604020202020204" pitchFamily="34" charset="0"/>
                <a:cs typeface="Arial" panose="020B0604020202020204" pitchFamily="34" charset="0"/>
              </a:rPr>
              <a:t>, J. </a:t>
            </a:r>
            <a:r>
              <a:rPr lang="en-US" sz="2000" i="1" dirty="0" err="1">
                <a:solidFill>
                  <a:srgbClr val="000000"/>
                </a:solidFill>
                <a:latin typeface="Arial" panose="020B0604020202020204" pitchFamily="34" charset="0"/>
                <a:cs typeface="Arial" panose="020B0604020202020204" pitchFamily="34" charset="0"/>
              </a:rPr>
              <a:t>Biomol</a:t>
            </a:r>
            <a:r>
              <a:rPr lang="en-US" sz="2000" i="1" dirty="0">
                <a:solidFill>
                  <a:srgbClr val="000000"/>
                </a:solidFill>
                <a:latin typeface="Arial" panose="020B0604020202020204" pitchFamily="34" charset="0"/>
                <a:cs typeface="Arial" panose="020B0604020202020204" pitchFamily="34" charset="0"/>
              </a:rPr>
              <a:t>. NMR, 56, 227-241(2013).</a:t>
            </a:r>
            <a:endParaRPr lang="en-US" sz="2000"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158" y="3353850"/>
            <a:ext cx="1903950" cy="1903950"/>
          </a:xfrm>
          <a:prstGeom prst="rect">
            <a:avLst/>
          </a:prstGeom>
          <a:effectLst>
            <a:outerShdw blurRad="50800" dist="38100" dir="2700000" sx="101000" sy="101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2740069"/>
            <a:ext cx="3753708" cy="332203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54" y="2816712"/>
            <a:ext cx="2286000" cy="2423161"/>
          </a:xfrm>
          <a:prstGeom prst="rect">
            <a:avLst/>
          </a:prstGeom>
          <a:effectLst>
            <a:outerShdw blurRad="50800" dist="38100" dir="2700000" sx="101000" sy="101000" algn="tl" rotWithShape="0">
              <a:prstClr val="black">
                <a:alpha val="40000"/>
              </a:prstClr>
            </a:outerShdw>
          </a:effectLst>
        </p:spPr>
      </p:pic>
      <p:cxnSp>
        <p:nvCxnSpPr>
          <p:cNvPr id="6" name="Straight Connector 5"/>
          <p:cNvCxnSpPr/>
          <p:nvPr/>
        </p:nvCxnSpPr>
        <p:spPr bwMode="auto">
          <a:xfrm flipV="1">
            <a:off x="1828800" y="2608821"/>
            <a:ext cx="8473966" cy="9009"/>
          </a:xfrm>
          <a:prstGeom prst="line">
            <a:avLst/>
          </a:prstGeom>
          <a:solidFill>
            <a:schemeClr val="accent1"/>
          </a:solidFill>
          <a:ln w="28575" cap="flat" cmpd="sng" algn="ctr">
            <a:solidFill>
              <a:srgbClr val="020A5A"/>
            </a:solidFill>
            <a:prstDash val="solid"/>
            <a:round/>
            <a:headEnd type="none" w="med" len="med"/>
            <a:tailEnd type="none" w="med" len="med"/>
          </a:ln>
          <a:effectLst/>
        </p:spPr>
      </p:cxn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57" t="578" r="404" b="-578"/>
          <a:stretch/>
        </p:blipFill>
        <p:spPr>
          <a:xfrm>
            <a:off x="7881414" y="152400"/>
            <a:ext cx="2240280" cy="2337418"/>
          </a:xfrm>
          <a:prstGeom prst="rect">
            <a:avLst/>
          </a:prstGeom>
          <a:effectLst>
            <a:outerShdw blurRad="50800" dist="38100" dir="2700000" sx="101000" sy="101000" algn="tl"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6626" y="5371030"/>
            <a:ext cx="3076575" cy="839066"/>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6606843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4" name="Picture 4" descr="sparta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04082"/>
            <a:ext cx="5715000" cy="4689475"/>
          </a:xfrm>
          <a:prstGeom prst="rect">
            <a:avLst/>
          </a:prstGeom>
          <a:noFill/>
          <a:extLst>
            <a:ext uri="{909E8E84-426E-40DD-AFC4-6F175D3DCCD1}">
              <a14:hiddenFill xmlns:a14="http://schemas.microsoft.com/office/drawing/2010/main">
                <a:solidFill>
                  <a:srgbClr val="FFFFFF"/>
                </a:solidFill>
              </a14:hiddenFill>
            </a:ext>
          </a:extLst>
        </p:spPr>
      </p:pic>
      <p:pic>
        <p:nvPicPr>
          <p:cNvPr id="384005" name="Picture 5" descr="thisIsSpartaFram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751681"/>
            <a:ext cx="2895600" cy="2681288"/>
          </a:xfrm>
          <a:prstGeom prst="rect">
            <a:avLst/>
          </a:prstGeom>
          <a:noFill/>
          <a:extLst>
            <a:ext uri="{909E8E84-426E-40DD-AFC4-6F175D3DCCD1}">
              <a14:hiddenFill xmlns:a14="http://schemas.microsoft.com/office/drawing/2010/main">
                <a:solidFill>
                  <a:srgbClr val="FFFFFF"/>
                </a:solidFill>
              </a14:hiddenFill>
            </a:ext>
          </a:extLst>
        </p:spPr>
      </p:pic>
      <p:sp>
        <p:nvSpPr>
          <p:cNvPr id="384006" name="Text Box 6"/>
          <p:cNvSpPr txBox="1">
            <a:spLocks noChangeArrowheads="1"/>
          </p:cNvSpPr>
          <p:nvPr/>
        </p:nvSpPr>
        <p:spPr bwMode="auto">
          <a:xfrm>
            <a:off x="3195858" y="783211"/>
            <a:ext cx="1420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sz="1600" b="1" i="1" dirty="0">
                <a:solidFill>
                  <a:srgbClr val="CC9900"/>
                </a:solidFill>
                <a:latin typeface="Symbol" pitchFamily="18" charset="2"/>
              </a:rPr>
              <a:t>SPARTA+</a:t>
            </a:r>
          </a:p>
        </p:txBody>
      </p:sp>
      <p:sp>
        <p:nvSpPr>
          <p:cNvPr id="5" name="Text Box 5"/>
          <p:cNvSpPr txBox="1">
            <a:spLocks noChangeArrowheads="1"/>
          </p:cNvSpPr>
          <p:nvPr/>
        </p:nvSpPr>
        <p:spPr bwMode="auto">
          <a:xfrm>
            <a:off x="1534510" y="5881688"/>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Aft>
                <a:spcPct val="0"/>
              </a:spcAft>
            </a:pPr>
            <a:r>
              <a:rPr lang="en-US" b="1" dirty="0">
                <a:solidFill>
                  <a:srgbClr val="0000FF"/>
                </a:solidFill>
                <a:latin typeface="Arial" charset="0"/>
                <a:hlinkClick r:id="rId4"/>
              </a:rPr>
              <a:t>http://spin.niddk.nih.gov/bax/nmrserver/sparta</a:t>
            </a:r>
            <a:endParaRPr lang="en-US" b="1" dirty="0">
              <a:solidFill>
                <a:srgbClr val="0000FF"/>
              </a:solidFill>
              <a:latin typeface="Arial" charset="0"/>
            </a:endParaRPr>
          </a:p>
          <a:p>
            <a:pPr algn="ctr" fontAlgn="base">
              <a:spcAft>
                <a:spcPct val="0"/>
              </a:spcAft>
            </a:pPr>
            <a:r>
              <a:rPr lang="en-US" i="1" dirty="0">
                <a:solidFill>
                  <a:srgbClr val="000000"/>
                </a:solidFill>
                <a:latin typeface="Arial" charset="0"/>
              </a:rPr>
              <a:t>Yang Shen and Ad Bax, J. </a:t>
            </a:r>
            <a:r>
              <a:rPr lang="en-US" i="1" dirty="0" err="1">
                <a:solidFill>
                  <a:srgbClr val="000000"/>
                </a:solidFill>
                <a:latin typeface="Arial" charset="0"/>
              </a:rPr>
              <a:t>Biomol</a:t>
            </a:r>
            <a:r>
              <a:rPr lang="en-US" i="1" dirty="0">
                <a:solidFill>
                  <a:srgbClr val="000000"/>
                </a:solidFill>
                <a:latin typeface="Arial" charset="0"/>
              </a:rPr>
              <a:t>. NMR, 48, 13-22 (2010) </a:t>
            </a:r>
            <a:endParaRPr lang="en-US" i="1" dirty="0">
              <a:solidFill>
                <a:srgbClr val="0000FF"/>
              </a:solidFill>
              <a:latin typeface="Arial" charset="0"/>
            </a:endParaRPr>
          </a:p>
        </p:txBody>
      </p:sp>
      <p:pic>
        <p:nvPicPr>
          <p:cNvPr id="6" name="Picture 2" descr="snap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23482"/>
            <a:ext cx="3555332" cy="21439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7318" y="62171"/>
            <a:ext cx="8709682"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rPr>
              <a:t>SPARTA: Prediction of Protein Backbone Chemical Shifts</a:t>
            </a:r>
            <a:endParaRPr lang="en-US" sz="2400" dirty="0">
              <a:solidFill>
                <a:prstClr val="white">
                  <a:lumMod val="50000"/>
                </a:prstClr>
              </a:solidFill>
              <a:latin typeface="Century Gothic" panose="020B0502020202020204" pitchFamily="34" charset="0"/>
            </a:endParaRPr>
          </a:p>
        </p:txBody>
      </p:sp>
    </p:spTree>
    <p:extLst>
      <p:ext uri="{BB962C8B-B14F-4D97-AF65-F5344CB8AC3E}">
        <p14:creationId xmlns:p14="http://schemas.microsoft.com/office/powerpoint/2010/main" val="2918522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80" name="Picture 4" descr="dcLogo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227" y="893168"/>
            <a:ext cx="2234044" cy="2002433"/>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2981" name="Picture 5" descr="dcH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549" y="3014069"/>
            <a:ext cx="4343400" cy="3367088"/>
          </a:xfrm>
          <a:prstGeom prst="rect">
            <a:avLst/>
          </a:prstGeom>
          <a:noFill/>
          <a:extLst>
            <a:ext uri="{909E8E84-426E-40DD-AFC4-6F175D3DCCD1}">
              <a14:hiddenFill xmlns:a14="http://schemas.microsoft.com/office/drawing/2010/main">
                <a:solidFill>
                  <a:srgbClr val="FFFFFF"/>
                </a:solidFill>
              </a14:hiddenFill>
            </a:ext>
          </a:extLst>
        </p:spPr>
      </p:pic>
      <p:pic>
        <p:nvPicPr>
          <p:cNvPr id="382982" name="Picture 6" descr="dcS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052" y="2971801"/>
            <a:ext cx="4679951" cy="3482975"/>
          </a:xfrm>
          <a:prstGeom prst="rect">
            <a:avLst/>
          </a:prstGeom>
          <a:noFill/>
          <a:extLst>
            <a:ext uri="{909E8E84-426E-40DD-AFC4-6F175D3DCCD1}">
              <a14:hiddenFill xmlns:a14="http://schemas.microsoft.com/office/drawing/2010/main">
                <a:solidFill>
                  <a:srgbClr val="FFFFFF"/>
                </a:solidFill>
              </a14:hiddenFill>
            </a:ext>
          </a:extLst>
        </p:spPr>
      </p:pic>
      <p:pic>
        <p:nvPicPr>
          <p:cNvPr id="382983" name="Picture 7" descr="dcCo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718" y="76200"/>
            <a:ext cx="4267200" cy="2984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5070" y="62171"/>
            <a:ext cx="4316361"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rPr>
              <a:t>DC: Modules for Analysis of Dipolar Couplings</a:t>
            </a:r>
            <a:endParaRPr lang="en-US" sz="2400" dirty="0">
              <a:solidFill>
                <a:prstClr val="white">
                  <a:lumMod val="50000"/>
                </a:prstClr>
              </a:solidFill>
              <a:latin typeface="Century Gothic" panose="020B0502020202020204" pitchFamily="34" charset="0"/>
            </a:endParaRPr>
          </a:p>
        </p:txBody>
      </p:sp>
      <p:sp>
        <p:nvSpPr>
          <p:cNvPr id="8" name="Text Box 5"/>
          <p:cNvSpPr txBox="1">
            <a:spLocks noChangeArrowheads="1"/>
          </p:cNvSpPr>
          <p:nvPr/>
        </p:nvSpPr>
        <p:spPr bwMode="auto">
          <a:xfrm>
            <a:off x="1828801" y="6457403"/>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b="1" dirty="0">
                <a:solidFill>
                  <a:srgbClr val="0000FF"/>
                </a:solidFill>
                <a:latin typeface="Arial" charset="0"/>
              </a:rPr>
              <a:t>http://spin.niddk.nih.gov/bax/nmrserver/dc</a:t>
            </a:r>
          </a:p>
        </p:txBody>
      </p:sp>
    </p:spTree>
    <p:extLst>
      <p:ext uri="{BB962C8B-B14F-4D97-AF65-F5344CB8AC3E}">
        <p14:creationId xmlns:p14="http://schemas.microsoft.com/office/powerpoint/2010/main" val="371481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7543801" y="1204564"/>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4495800" y="12045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1524000" y="12045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828800" y="802575"/>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spcAft>
                <a:spcPct val="10000"/>
              </a:spcAft>
              <a:defRPr/>
            </a:pPr>
            <a:r>
              <a:rPr lang="en-US" sz="2000" kern="0" dirty="0">
                <a:solidFill>
                  <a:srgbClr val="FFFF00"/>
                </a:solidFill>
                <a:latin typeface="Arial" charset="0"/>
              </a:rPr>
              <a:t>      </a:t>
            </a:r>
            <a:r>
              <a:rPr lang="en-US" kern="0" dirty="0">
                <a:solidFill>
                  <a:srgbClr val="FFFF00"/>
                </a:solidFill>
                <a:latin typeface="Arial" charset="0"/>
              </a:rPr>
              <a:t>Time-Domain                        </a:t>
            </a:r>
            <a:r>
              <a:rPr lang="en-US" kern="0" dirty="0" err="1">
                <a:solidFill>
                  <a:srgbClr val="FFFF00"/>
                </a:solidFill>
                <a:latin typeface="Arial" charset="0"/>
              </a:rPr>
              <a:t>Interferogram</a:t>
            </a:r>
            <a:r>
              <a:rPr lang="en-US" kern="0" dirty="0">
                <a:solidFill>
                  <a:srgbClr val="FFFF00"/>
                </a:solidFill>
                <a:latin typeface="Arial" charset="0"/>
              </a:rPr>
              <a:t>                     Frequency Domain</a:t>
            </a:r>
          </a:p>
        </p:txBody>
      </p:sp>
      <p:sp>
        <p:nvSpPr>
          <p:cNvPr id="6" name="Text Box 11"/>
          <p:cNvSpPr txBox="1">
            <a:spLocks noChangeArrowheads="1"/>
          </p:cNvSpPr>
          <p:nvPr/>
        </p:nvSpPr>
        <p:spPr bwMode="auto">
          <a:xfrm>
            <a:off x="7086600" y="2271363"/>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a:solidFill>
                  <a:srgbClr val="FFFF00"/>
                </a:solidFill>
              </a:rPr>
              <a:t>=</a:t>
            </a:r>
          </a:p>
        </p:txBody>
      </p:sp>
      <p:sp>
        <p:nvSpPr>
          <p:cNvPr id="7" name="Text Box 12"/>
          <p:cNvSpPr txBox="1">
            <a:spLocks noChangeArrowheads="1"/>
          </p:cNvSpPr>
          <p:nvPr/>
        </p:nvSpPr>
        <p:spPr bwMode="auto">
          <a:xfrm>
            <a:off x="4114800" y="2271363"/>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dirty="0">
                <a:solidFill>
                  <a:srgbClr val="FFFF00"/>
                </a:solidFill>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845" y="4002977"/>
            <a:ext cx="2512620" cy="245938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879" y="4002976"/>
            <a:ext cx="2519286" cy="24593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4017614"/>
            <a:ext cx="2501790" cy="2459387"/>
          </a:xfrm>
          <a:prstGeom prst="rect">
            <a:avLst/>
          </a:prstGeom>
        </p:spPr>
      </p:pic>
      <p:sp>
        <p:nvSpPr>
          <p:cNvPr id="12" name="TextBox 11"/>
          <p:cNvSpPr txBox="1"/>
          <p:nvPr/>
        </p:nvSpPr>
        <p:spPr>
          <a:xfrm>
            <a:off x="387626" y="102882"/>
            <a:ext cx="11589026"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Points in a Multidimensional NMR Spectrum are Not Independent</a:t>
            </a:r>
          </a:p>
        </p:txBody>
      </p:sp>
    </p:spTree>
    <p:extLst>
      <p:ext uri="{BB962C8B-B14F-4D97-AF65-F5344CB8AC3E}">
        <p14:creationId xmlns:p14="http://schemas.microsoft.com/office/powerpoint/2010/main" val="5486036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2197" name="Picture 5" descr="tens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invGray">
          <a:xfrm>
            <a:off x="1980303" y="4746589"/>
            <a:ext cx="1700482" cy="1597629"/>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2200" name="Text Box 8"/>
          <p:cNvSpPr txBox="1">
            <a:spLocks noChangeArrowheads="1"/>
          </p:cNvSpPr>
          <p:nvPr/>
        </p:nvSpPr>
        <p:spPr bwMode="auto">
          <a:xfrm>
            <a:off x="1998696" y="3276601"/>
            <a:ext cx="760250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Rotate PDB onto Tensor Frame</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Molecular Fragment Replacement</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Amino Acid Type by Chemical Shift</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Estimate Alignment Tensor from NMR Homology Search</a:t>
            </a:r>
          </a:p>
        </p:txBody>
      </p:sp>
      <p:sp>
        <p:nvSpPr>
          <p:cNvPr id="2" name="Rectangle 1"/>
          <p:cNvSpPr/>
          <p:nvPr/>
        </p:nvSpPr>
        <p:spPr>
          <a:xfrm>
            <a:off x="1702075" y="2790159"/>
            <a:ext cx="8763000" cy="523220"/>
          </a:xfrm>
          <a:prstGeom prst="rect">
            <a:avLst/>
          </a:prstGeom>
        </p:spPr>
        <p:txBody>
          <a:bodyPr wrap="square">
            <a:spAutoFit/>
          </a:bodyPr>
          <a:lstStyle/>
          <a:p>
            <a:pPr algn="ctr" fontAlgn="base">
              <a:spcBef>
                <a:spcPct val="50000"/>
              </a:spcBef>
              <a:spcAft>
                <a:spcPct val="0"/>
              </a:spcAft>
            </a:pPr>
            <a:r>
              <a:rPr lang="en-US" sz="2800" i="1" dirty="0">
                <a:solidFill>
                  <a:srgbClr val="00B0F0"/>
                </a:solidFill>
                <a:effectLst>
                  <a:outerShdw blurRad="50800" dist="38100" dir="2700000" algn="tl" rotWithShape="0">
                    <a:prstClr val="black">
                      <a:alpha val="40000"/>
                    </a:prstClr>
                  </a:outerShdw>
                </a:effectLst>
                <a:latin typeface="Century Gothic" panose="020B0502020202020204" pitchFamily="34" charset="0"/>
              </a:rPr>
              <a:t>NMR Homology Search Utilities</a:t>
            </a:r>
            <a:endParaRPr lang="en-US" sz="2800" b="1" dirty="0">
              <a:solidFill>
                <a:srgbClr val="00B0F0"/>
              </a:solidFill>
              <a:latin typeface="Century Gothic" panose="020B0502020202020204" pitchFamily="34" charset="0"/>
            </a:endParaRPr>
          </a:p>
        </p:txBody>
      </p:sp>
      <p:sp>
        <p:nvSpPr>
          <p:cNvPr id="12" name="Text Box 7"/>
          <p:cNvSpPr txBox="1">
            <a:spLocks noChangeArrowheads="1"/>
          </p:cNvSpPr>
          <p:nvPr/>
        </p:nvSpPr>
        <p:spPr bwMode="auto">
          <a:xfrm>
            <a:off x="3886201" y="533401"/>
            <a:ext cx="61297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Create Extended Structure</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Add Protons</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Align Coordinates of Two or More Structures</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Transformations of PDB Coordinates</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List Secondary Structure, H-Bonds</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Mass, Volume, Surface Area</a:t>
            </a:r>
          </a:p>
          <a:p>
            <a:pPr marL="342900" indent="-342900" fontAlgn="base">
              <a:spcAft>
                <a:spcPct val="0"/>
              </a:spcAft>
              <a:buFont typeface="Wingdings" panose="05000000000000000000" pitchFamily="2" charset="2"/>
              <a:buChar char="§"/>
            </a:pPr>
            <a:r>
              <a:rPr lang="en-US" sz="2000" dirty="0">
                <a:solidFill>
                  <a:prstClr val="white">
                    <a:lumMod val="85000"/>
                  </a:prstClr>
                </a:solidFill>
                <a:latin typeface="Arial" panose="020B0604020202020204" pitchFamily="34" charset="0"/>
                <a:cs typeface="Arial" panose="020B0604020202020204" pitchFamily="34" charset="0"/>
              </a:rPr>
              <a:t>Simple simulated annealing </a:t>
            </a:r>
          </a:p>
        </p:txBody>
      </p:sp>
      <p:pic>
        <p:nvPicPr>
          <p:cNvPr id="13" name="Picture 12" descr="pdbUtilD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443" y="742263"/>
            <a:ext cx="1890205" cy="1815704"/>
          </a:xfrm>
          <a:prstGeom prst="rect">
            <a:avLst/>
          </a:prstGeom>
          <a:solidFill>
            <a:schemeClr val="bg1"/>
          </a:solidFill>
          <a:ln w="57150" cmpd="thickThin">
            <a:solidFill>
              <a:schemeClr val="bg1"/>
            </a:solidFill>
            <a:miter lim="800000"/>
            <a:headEnd/>
            <a:tailEnd/>
          </a:ln>
          <a:effectLst>
            <a:outerShdw blurRad="50800" dist="38100" dir="2700000" sx="101000" sy="101000" algn="tl" rotWithShape="0">
              <a:prstClr val="black">
                <a:alpha val="40000"/>
              </a:prstClr>
            </a:outerShdw>
          </a:effectLst>
        </p:spPr>
      </p:pic>
      <p:sp>
        <p:nvSpPr>
          <p:cNvPr id="15" name="Rectangle 14"/>
          <p:cNvSpPr/>
          <p:nvPr/>
        </p:nvSpPr>
        <p:spPr>
          <a:xfrm>
            <a:off x="1651552" y="-13149"/>
            <a:ext cx="8864049" cy="523220"/>
          </a:xfrm>
          <a:prstGeom prst="rect">
            <a:avLst/>
          </a:prstGeom>
        </p:spPr>
        <p:txBody>
          <a:bodyPr wrap="square">
            <a:spAutoFit/>
          </a:bodyPr>
          <a:lstStyle/>
          <a:p>
            <a:pPr algn="ctr" fontAlgn="base">
              <a:spcBef>
                <a:spcPct val="50000"/>
              </a:spcBef>
              <a:spcAft>
                <a:spcPct val="0"/>
              </a:spcAft>
            </a:pPr>
            <a:r>
              <a:rPr lang="en-US" sz="2800" i="1" dirty="0">
                <a:solidFill>
                  <a:srgbClr val="00B0F0"/>
                </a:solidFill>
                <a:effectLst>
                  <a:outerShdw blurRad="50800" dist="38100" dir="2700000" algn="tl" rotWithShape="0">
                    <a:prstClr val="black">
                      <a:alpha val="40000"/>
                    </a:prstClr>
                  </a:outerShdw>
                </a:effectLst>
                <a:latin typeface="Century Gothic" panose="020B0502020202020204" pitchFamily="34" charset="0"/>
              </a:rPr>
              <a:t>PDB Utilities</a:t>
            </a:r>
            <a:endParaRPr lang="en-US" sz="2800" b="1" dirty="0">
              <a:solidFill>
                <a:srgbClr val="00B0F0"/>
              </a:solidFill>
              <a:latin typeface="Century Gothic" panose="020B0502020202020204" pitchFamily="34" charset="0"/>
            </a:endParaRPr>
          </a:p>
        </p:txBody>
      </p:sp>
      <p:pic>
        <p:nvPicPr>
          <p:cNvPr id="16" name="Picture 4" descr="mf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676336"/>
            <a:ext cx="5791200" cy="18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374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11"/>
          <p:cNvSpPr txBox="1">
            <a:spLocks noGrp="1" noChangeArrowheads="1"/>
          </p:cNvSpPr>
          <p:nvPr/>
        </p:nvSpPr>
        <p:spPr bwMode="white">
          <a:xfrm>
            <a:off x="9372600" y="6640517"/>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a:spcBef>
                <a:spcPct val="0"/>
              </a:spcBef>
            </a:pPr>
            <a:endParaRPr lang="en-US" sz="800" b="0">
              <a:solidFill>
                <a:srgbClr val="FFFFFF"/>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5" t="3" r="7634" b="23863"/>
          <a:stretch/>
        </p:blipFill>
        <p:spPr>
          <a:xfrm>
            <a:off x="2559453" y="951260"/>
            <a:ext cx="4786138" cy="5213638"/>
          </a:xfrm>
          <a:prstGeom prst="rect">
            <a:avLst/>
          </a:prstGeom>
        </p:spPr>
      </p:pic>
      <p:sp>
        <p:nvSpPr>
          <p:cNvPr id="11" name="TextBox 10"/>
          <p:cNvSpPr txBox="1"/>
          <p:nvPr/>
        </p:nvSpPr>
        <p:spPr>
          <a:xfrm>
            <a:off x="1577318" y="62171"/>
            <a:ext cx="8862082"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B0F0"/>
                </a:solidFill>
                <a:latin typeface="Century Gothic" panose="020B0502020202020204" pitchFamily="34" charset="0"/>
                <a:cs typeface="Arial" panose="020B0604020202020204" pitchFamily="34" charset="0"/>
              </a:rPr>
              <a:t>Protein Structure Analysis and Report Generation</a:t>
            </a:r>
            <a:endParaRPr lang="en-US" sz="2400" dirty="0">
              <a:solidFill>
                <a:srgbClr val="00B0F0"/>
              </a:solidFill>
              <a:latin typeface="Century Gothic" panose="020B0502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658" y="2563890"/>
            <a:ext cx="2063222" cy="198837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006" y="649409"/>
            <a:ext cx="2086874" cy="19515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965" y="4601682"/>
            <a:ext cx="2007367" cy="2118009"/>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4063" r="3692"/>
          <a:stretch/>
        </p:blipFill>
        <p:spPr>
          <a:xfrm>
            <a:off x="7587347" y="1625163"/>
            <a:ext cx="4389120" cy="3677478"/>
          </a:xfrm>
          <a:prstGeom prst="rect">
            <a:avLst/>
          </a:prstGeom>
        </p:spPr>
      </p:pic>
    </p:spTree>
    <p:extLst>
      <p:ext uri="{BB962C8B-B14F-4D97-AF65-F5344CB8AC3E}">
        <p14:creationId xmlns:p14="http://schemas.microsoft.com/office/powerpoint/2010/main" val="35890723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0386" name="Picture 2" descr="tit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1017981"/>
            <a:ext cx="6044263" cy="3088829"/>
          </a:xfrm>
          <a:prstGeom prst="rect">
            <a:avLst/>
          </a:prstGeom>
          <a:noFill/>
          <a:extLst>
            <a:ext uri="{909E8E84-426E-40DD-AFC4-6F175D3DCCD1}">
              <a14:hiddenFill xmlns:a14="http://schemas.microsoft.com/office/drawing/2010/main">
                <a:solidFill>
                  <a:srgbClr val="FFFFFF"/>
                </a:solidFill>
              </a14:hiddenFill>
            </a:ext>
          </a:extLst>
        </p:spPr>
      </p:pic>
      <p:pic>
        <p:nvPicPr>
          <p:cNvPr id="400387" name="Picture 3" descr="fit1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7952" y="4234027"/>
            <a:ext cx="3273428" cy="2421654"/>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400389" name="Picture 5" descr="showTit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34027"/>
            <a:ext cx="2590800" cy="2421655"/>
          </a:xfrm>
          <a:prstGeom prst="rect">
            <a:avLst/>
          </a:prstGeom>
          <a:noFill/>
          <a:effectLst>
            <a:glow rad="762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6100" y="68208"/>
            <a:ext cx="11417300" cy="63588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Aft>
                <a:spcPct val="0"/>
              </a:spcAft>
            </a:pPr>
            <a:r>
              <a:rPr lang="en-US" sz="2400" i="1" dirty="0">
                <a:solidFill>
                  <a:srgbClr val="00B0F0"/>
                </a:solidFill>
                <a:latin typeface="Century Gothic" panose="020B0502020202020204" pitchFamily="34" charset="0"/>
              </a:rPr>
              <a:t>Extraction of and Fitting of Chemical Shift Titration Curves</a:t>
            </a:r>
          </a:p>
        </p:txBody>
      </p:sp>
    </p:spTree>
    <p:extLst>
      <p:ext uri="{BB962C8B-B14F-4D97-AF65-F5344CB8AC3E}">
        <p14:creationId xmlns:p14="http://schemas.microsoft.com/office/powerpoint/2010/main" val="10306193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66" y="1218669"/>
            <a:ext cx="10898738" cy="3412966"/>
          </a:xfrm>
          <a:prstGeom prst="rect">
            <a:avLst/>
          </a:prstGeom>
        </p:spPr>
      </p:pic>
      <p:sp>
        <p:nvSpPr>
          <p:cNvPr id="3" name="TextBox 2"/>
          <p:cNvSpPr txBox="1"/>
          <p:nvPr/>
        </p:nvSpPr>
        <p:spPr>
          <a:xfrm>
            <a:off x="546100" y="68208"/>
            <a:ext cx="11417300" cy="63588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Aft>
                <a:spcPct val="0"/>
              </a:spcAft>
            </a:pPr>
            <a:r>
              <a:rPr lang="en-US" sz="2400" i="1" dirty="0">
                <a:solidFill>
                  <a:srgbClr val="00B0F0"/>
                </a:solidFill>
                <a:latin typeface="Century Gothic" panose="020B0502020202020204" pitchFamily="34" charset="0"/>
              </a:rPr>
              <a:t>Simultaneous Modeling of All Planes in Pseudo-3D Spectra:</a:t>
            </a:r>
          </a:p>
          <a:p>
            <a:pPr algn="ctr" fontAlgn="base">
              <a:spcAft>
                <a:spcPct val="0"/>
              </a:spcAft>
            </a:pPr>
            <a:r>
              <a:rPr lang="en-US" sz="2400" i="1" dirty="0">
                <a:solidFill>
                  <a:srgbClr val="00B0F0"/>
                </a:solidFill>
                <a:latin typeface="Century Gothic" panose="020B0502020202020204" pitchFamily="34" charset="0"/>
              </a:rPr>
              <a:t>Relaxation Series, J-Modulated Series, CEST</a:t>
            </a:r>
          </a:p>
        </p:txBody>
      </p:sp>
      <p:sp>
        <p:nvSpPr>
          <p:cNvPr id="4" name="TextBox 3"/>
          <p:cNvSpPr txBox="1"/>
          <p:nvPr/>
        </p:nvSpPr>
        <p:spPr>
          <a:xfrm>
            <a:off x="715066" y="4654733"/>
            <a:ext cx="3111499" cy="461665"/>
          </a:xfrm>
          <a:prstGeom prst="rect">
            <a:avLst/>
          </a:prstGeom>
          <a:noFill/>
        </p:spPr>
        <p:txBody>
          <a:bodyPr wrap="square" rtlCol="0">
            <a:spAutoFit/>
          </a:bodyPr>
          <a:lstStyle/>
          <a:p>
            <a:pPr algn="ctr"/>
            <a:r>
              <a:rPr lang="en-US" sz="2400" i="1" dirty="0">
                <a:solidFill>
                  <a:prstClr val="white"/>
                </a:solidFill>
                <a:latin typeface="Arial" panose="020B0604020202020204" pitchFamily="34" charset="0"/>
                <a:cs typeface="Arial" panose="020B0604020202020204" pitchFamily="34" charset="0"/>
              </a:rPr>
              <a:t>Measured Data</a:t>
            </a:r>
          </a:p>
        </p:txBody>
      </p:sp>
      <p:sp>
        <p:nvSpPr>
          <p:cNvPr id="5" name="TextBox 4"/>
          <p:cNvSpPr txBox="1"/>
          <p:nvPr/>
        </p:nvSpPr>
        <p:spPr>
          <a:xfrm>
            <a:off x="4356101" y="4654732"/>
            <a:ext cx="3111499" cy="461665"/>
          </a:xfrm>
          <a:prstGeom prst="rect">
            <a:avLst/>
          </a:prstGeom>
          <a:noFill/>
        </p:spPr>
        <p:txBody>
          <a:bodyPr wrap="square" rtlCol="0">
            <a:spAutoFit/>
          </a:bodyPr>
          <a:lstStyle/>
          <a:p>
            <a:pPr algn="ctr"/>
            <a:r>
              <a:rPr lang="en-US" sz="2400" i="1" dirty="0">
                <a:solidFill>
                  <a:prstClr val="white"/>
                </a:solidFill>
                <a:latin typeface="Arial" panose="020B0604020202020204" pitchFamily="34" charset="0"/>
                <a:cs typeface="Arial" panose="020B0604020202020204" pitchFamily="34" charset="0"/>
              </a:rPr>
              <a:t>Model</a:t>
            </a:r>
          </a:p>
        </p:txBody>
      </p:sp>
      <p:sp>
        <p:nvSpPr>
          <p:cNvPr id="6" name="TextBox 5"/>
          <p:cNvSpPr txBox="1"/>
          <p:nvPr/>
        </p:nvSpPr>
        <p:spPr>
          <a:xfrm>
            <a:off x="7997136" y="4631635"/>
            <a:ext cx="3111499" cy="461665"/>
          </a:xfrm>
          <a:prstGeom prst="rect">
            <a:avLst/>
          </a:prstGeom>
          <a:noFill/>
        </p:spPr>
        <p:txBody>
          <a:bodyPr wrap="square" rtlCol="0">
            <a:spAutoFit/>
          </a:bodyPr>
          <a:lstStyle/>
          <a:p>
            <a:pPr algn="ctr"/>
            <a:r>
              <a:rPr lang="en-US" sz="2400" i="1" dirty="0">
                <a:solidFill>
                  <a:prstClr val="white"/>
                </a:solidFill>
                <a:latin typeface="Arial" panose="020B0604020202020204" pitchFamily="34" charset="0"/>
                <a:cs typeface="Arial" panose="020B0604020202020204" pitchFamily="34" charset="0"/>
              </a:rPr>
              <a:t>Residual</a:t>
            </a:r>
          </a:p>
        </p:txBody>
      </p:sp>
    </p:spTree>
    <p:extLst>
      <p:ext uri="{BB962C8B-B14F-4D97-AF65-F5344CB8AC3E}">
        <p14:creationId xmlns:p14="http://schemas.microsoft.com/office/powerpoint/2010/main" val="6414140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609600"/>
            <a:ext cx="7696200" cy="2154436"/>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Window function and first point scaling</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Zero Fill</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Fourier Transform</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Phase Correction</a:t>
            </a:r>
          </a:p>
        </p:txBody>
      </p:sp>
      <p:sp>
        <p:nvSpPr>
          <p:cNvPr id="8" name="TextBox 7"/>
          <p:cNvSpPr txBox="1"/>
          <p:nvPr/>
        </p:nvSpPr>
        <p:spPr>
          <a:xfrm>
            <a:off x="1562100" y="29718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Spectral Processing Function as a UNIX Filter</a:t>
            </a:r>
          </a:p>
        </p:txBody>
      </p:sp>
      <p:sp>
        <p:nvSpPr>
          <p:cNvPr id="10" name="TextBox 9"/>
          <p:cNvSpPr txBox="1"/>
          <p:nvPr/>
        </p:nvSpPr>
        <p:spPr>
          <a:xfrm>
            <a:off x="2190750" y="3657601"/>
            <a:ext cx="7810500" cy="1200329"/>
          </a:xfrm>
          <a:prstGeom prst="rect">
            <a:avLst/>
          </a:prstGeom>
          <a:noFill/>
        </p:spPr>
        <p:txBody>
          <a:bodyPr wrap="square" rtlCol="0">
            <a:spAutoFit/>
          </a:bodyPr>
          <a:lstStyle/>
          <a:p>
            <a:pPr algn="ctr"/>
            <a:r>
              <a:rPr lang="en-US" sz="2400"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nmrPipe</a:t>
            </a:r>
            <a:r>
              <a:rPr lang="en-US" sz="2400" b="1"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fn</a:t>
            </a:r>
            <a:r>
              <a:rPr lang="en-US" sz="2400" b="1"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FT</a:t>
            </a:r>
            <a:r>
              <a:rPr lang="en-US" sz="2400" b="1" dirty="0">
                <a:solidFill>
                  <a:prstClr val="black"/>
                </a:solidFill>
                <a:latin typeface="Courier New" panose="02070309020205020404" pitchFamily="49" charset="0"/>
                <a:cs typeface="Courier New" panose="02070309020205020404" pitchFamily="49" charset="0"/>
              </a:rPr>
              <a:t> &lt; </a:t>
            </a:r>
            <a:r>
              <a:rPr lang="en-US" sz="2400" b="1" dirty="0" err="1">
                <a:solidFill>
                  <a:prstClr val="black"/>
                </a:solidFill>
                <a:latin typeface="Courier New" panose="02070309020205020404" pitchFamily="49" charset="0"/>
                <a:cs typeface="Courier New" panose="02070309020205020404" pitchFamily="49" charset="0"/>
              </a:rPr>
              <a:t>test.fid</a:t>
            </a:r>
            <a:r>
              <a:rPr lang="en-US" sz="2400" b="1" dirty="0">
                <a:solidFill>
                  <a:prstClr val="black"/>
                </a:solidFill>
                <a:latin typeface="Courier New" panose="02070309020205020404" pitchFamily="49" charset="0"/>
                <a:cs typeface="Courier New" panose="02070309020205020404" pitchFamily="49" charset="0"/>
              </a:rPr>
              <a:t> &gt; test.ft1</a:t>
            </a:r>
          </a:p>
          <a:p>
            <a:pPr algn="ctr"/>
            <a:r>
              <a:rPr lang="en-US" sz="2400" i="1" dirty="0">
                <a:solidFill>
                  <a:prstClr val="black"/>
                </a:solidFill>
                <a:latin typeface="Arial" panose="020B0604020202020204" pitchFamily="34" charset="0"/>
                <a:cs typeface="Arial" panose="020B0604020202020204" pitchFamily="34" charset="0"/>
              </a:rPr>
              <a:t>… or …</a:t>
            </a:r>
          </a:p>
          <a:p>
            <a:pPr algn="ctr"/>
            <a:r>
              <a:rPr lang="en-US" sz="2400" b="1" dirty="0" err="1">
                <a:solidFill>
                  <a:prstClr val="black"/>
                </a:solidFill>
                <a:latin typeface="Courier New" panose="02070309020205020404" pitchFamily="49" charset="0"/>
                <a:cs typeface="Courier New" panose="02070309020205020404" pitchFamily="49" charset="0"/>
              </a:rPr>
              <a:t>nmrPipe</a:t>
            </a:r>
            <a:r>
              <a:rPr lang="en-US" sz="2400" b="1"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fn</a:t>
            </a:r>
            <a:r>
              <a:rPr lang="en-US" sz="2400" b="1"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FT</a:t>
            </a:r>
            <a:r>
              <a:rPr lang="en-US" sz="2400" b="1" dirty="0">
                <a:solidFill>
                  <a:prstClr val="black"/>
                </a:solidFill>
                <a:latin typeface="Courier New" panose="02070309020205020404" pitchFamily="49" charset="0"/>
                <a:cs typeface="Courier New" panose="02070309020205020404" pitchFamily="49" charset="0"/>
              </a:rPr>
              <a:t> –in </a:t>
            </a:r>
            <a:r>
              <a:rPr lang="en-US" sz="2400" b="1" dirty="0" err="1">
                <a:solidFill>
                  <a:prstClr val="black"/>
                </a:solidFill>
                <a:latin typeface="Courier New" panose="02070309020205020404" pitchFamily="49" charset="0"/>
                <a:cs typeface="Courier New" panose="02070309020205020404" pitchFamily="49" charset="0"/>
              </a:rPr>
              <a:t>test.fid</a:t>
            </a:r>
            <a:r>
              <a:rPr lang="en-US" sz="2400" b="1" dirty="0">
                <a:solidFill>
                  <a:prstClr val="black"/>
                </a:solidFill>
                <a:latin typeface="Courier New" panose="02070309020205020404" pitchFamily="49" charset="0"/>
                <a:cs typeface="Courier New" panose="02070309020205020404" pitchFamily="49" charset="0"/>
              </a:rPr>
              <a:t> –out test.ft1</a:t>
            </a:r>
          </a:p>
        </p:txBody>
      </p:sp>
      <p:sp>
        <p:nvSpPr>
          <p:cNvPr id="11" name="TextBox 10"/>
          <p:cNvSpPr txBox="1"/>
          <p:nvPr/>
        </p:nvSpPr>
        <p:spPr>
          <a:xfrm>
            <a:off x="1562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Century Gothic" panose="020B0502020202020204" pitchFamily="34" charset="0"/>
                <a:cs typeface="Arial" panose="020B0604020202020204" pitchFamily="34" charset="0"/>
              </a:rPr>
              <a:t>Key Steps of Spectral Processing</a:t>
            </a:r>
          </a:p>
        </p:txBody>
      </p:sp>
      <p:grpSp>
        <p:nvGrpSpPr>
          <p:cNvPr id="5" name="Group 4"/>
          <p:cNvGrpSpPr/>
          <p:nvPr/>
        </p:nvGrpSpPr>
        <p:grpSpPr>
          <a:xfrm>
            <a:off x="2083034" y="4942064"/>
            <a:ext cx="8025935" cy="1295400"/>
            <a:chOff x="533402" y="4669938"/>
            <a:chExt cx="8025935" cy="1295400"/>
          </a:xfrm>
        </p:grpSpPr>
        <p:sp>
          <p:nvSpPr>
            <p:cNvPr id="9" name="Rounded Rectangle 8"/>
            <p:cNvSpPr/>
            <p:nvPr/>
          </p:nvSpPr>
          <p:spPr bwMode="auto">
            <a:xfrm>
              <a:off x="634537" y="4669938"/>
              <a:ext cx="7924800" cy="129540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2" y="4787278"/>
              <a:ext cx="7824758" cy="1033269"/>
            </a:xfrm>
            <a:prstGeom prst="rect">
              <a:avLst/>
            </a:prstGeom>
          </p:spPr>
        </p:pic>
        <p:sp>
          <p:nvSpPr>
            <p:cNvPr id="4" name="TextBox 3"/>
            <p:cNvSpPr txBox="1"/>
            <p:nvPr/>
          </p:nvSpPr>
          <p:spPr>
            <a:xfrm>
              <a:off x="5114544" y="5138928"/>
              <a:ext cx="457200" cy="338554"/>
            </a:xfrm>
            <a:prstGeom prst="rect">
              <a:avLst/>
            </a:prstGeom>
            <a:noFill/>
          </p:spPr>
          <p:txBody>
            <a:bodyPr wrap="square" rtlCol="0">
              <a:spAutoFit/>
            </a:bodyPr>
            <a:lstStyle/>
            <a:p>
              <a:pPr fontAlgn="base">
                <a:spcBef>
                  <a:spcPct val="50000"/>
                </a:spcBef>
                <a:spcAft>
                  <a:spcPct val="0"/>
                </a:spcAft>
              </a:pPr>
              <a:r>
                <a:rPr lang="en-US" sz="1600" b="1" dirty="0">
                  <a:solidFill>
                    <a:srgbClr val="0070C0"/>
                  </a:solidFill>
                  <a:latin typeface="Arial" charset="0"/>
                </a:rPr>
                <a:t>FT</a:t>
              </a:r>
            </a:p>
          </p:txBody>
        </p:sp>
      </p:grpSp>
      <p:cxnSp>
        <p:nvCxnSpPr>
          <p:cNvPr id="12" name="Straight Connector 11"/>
          <p:cNvCxnSpPr/>
          <p:nvPr/>
        </p:nvCxnSpPr>
        <p:spPr>
          <a:xfrm>
            <a:off x="1991869" y="2887866"/>
            <a:ext cx="8208262" cy="7734"/>
          </a:xfrm>
          <a:prstGeom prst="line">
            <a:avLst/>
          </a:prstGeom>
          <a:ln w="571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7152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1562100" y="1524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Century Gothic" panose="020B0502020202020204" pitchFamily="34" charset="0"/>
                <a:cs typeface="Arial" panose="020B0604020202020204" pitchFamily="34" charset="0"/>
              </a:rPr>
              <a:t>Spectral Processing Scheme as a UNIX Pipeline</a:t>
            </a:r>
          </a:p>
        </p:txBody>
      </p:sp>
      <p:sp>
        <p:nvSpPr>
          <p:cNvPr id="10" name="TextBox 9"/>
          <p:cNvSpPr txBox="1"/>
          <p:nvPr/>
        </p:nvSpPr>
        <p:spPr>
          <a:xfrm>
            <a:off x="1562100" y="1261409"/>
            <a:ext cx="9105900" cy="2616101"/>
          </a:xfrm>
          <a:prstGeom prst="rect">
            <a:avLst/>
          </a:prstGeom>
          <a:noFill/>
        </p:spPr>
        <p:txBody>
          <a:bodyPr wrap="square" rtlCol="0">
            <a:spAutoFit/>
          </a:bodyPr>
          <a:lstStyle/>
          <a:p>
            <a:pPr algn="ct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–in </a:t>
            </a:r>
            <a:r>
              <a:rPr lang="en-US" sz="2000" b="1" dirty="0" err="1">
                <a:solidFill>
                  <a:prstClr val="black"/>
                </a:solidFill>
                <a:latin typeface="Courier New" panose="02070309020205020404" pitchFamily="49" charset="0"/>
                <a:cs typeface="Courier New" panose="02070309020205020404" pitchFamily="49" charset="0"/>
              </a:rPr>
              <a:t>test.fid</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SP</a:t>
            </a:r>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FT</a:t>
            </a:r>
            <a:r>
              <a:rPr lang="en-US" sz="2000" b="1" dirty="0">
                <a:solidFill>
                  <a:prstClr val="black"/>
                </a:solidFill>
                <a:latin typeface="Courier New" panose="02070309020205020404" pitchFamily="49" charset="0"/>
                <a:cs typeface="Courier New" panose="02070309020205020404" pitchFamily="49" charset="0"/>
              </a:rPr>
              <a:t> –out test.ft1</a:t>
            </a:r>
          </a:p>
          <a:p>
            <a:pPr algn="ctr"/>
            <a:endParaRPr lang="en-US" sz="2000" b="1" dirty="0">
              <a:solidFill>
                <a:prstClr val="black"/>
              </a:solidFill>
              <a:latin typeface="Courier New" panose="02070309020205020404" pitchFamily="49" charset="0"/>
              <a:cs typeface="Courier New" panose="02070309020205020404" pitchFamily="49" charset="0"/>
            </a:endParaRPr>
          </a:p>
          <a:p>
            <a:pPr algn="ctr"/>
            <a:r>
              <a:rPr lang="en-US" sz="2400" i="1" dirty="0">
                <a:solidFill>
                  <a:prstClr val="black"/>
                </a:solidFill>
                <a:latin typeface="Arial" panose="020B0604020202020204" pitchFamily="34" charset="0"/>
                <a:cs typeface="Arial" panose="020B0604020202020204" pitchFamily="34" charset="0"/>
              </a:rPr>
              <a:t>… or …</a:t>
            </a:r>
          </a:p>
          <a:p>
            <a:pPr algn="ctr"/>
            <a:endParaRPr lang="en-US" sz="2000" i="1" dirty="0">
              <a:solidFill>
                <a:prstClr val="black"/>
              </a:solidFill>
              <a:latin typeface="Arial" panose="020B0604020202020204" pitchFamily="34" charset="0"/>
              <a:cs typeface="Arial" panose="020B0604020202020204" pitchFamily="34" charset="0"/>
            </a:endParaRPr>
          </a:p>
          <a:p>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–in </a:t>
            </a:r>
            <a:r>
              <a:rPr lang="en-US" sz="2000" b="1" dirty="0" err="1">
                <a:solidFill>
                  <a:prstClr val="black"/>
                </a:solidFill>
                <a:latin typeface="Courier New" panose="02070309020205020404" pitchFamily="49" charset="0"/>
                <a:cs typeface="Courier New" panose="02070309020205020404" pitchFamily="49" charset="0"/>
              </a:rPr>
              <a:t>test.fid</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SP</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FT</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-out test.ft1</a:t>
            </a:r>
          </a:p>
        </p:txBody>
      </p:sp>
      <p:grpSp>
        <p:nvGrpSpPr>
          <p:cNvPr id="13" name="Group 12"/>
          <p:cNvGrpSpPr/>
          <p:nvPr/>
        </p:nvGrpSpPr>
        <p:grpSpPr>
          <a:xfrm>
            <a:off x="2008632" y="4384974"/>
            <a:ext cx="8138160" cy="1482426"/>
            <a:chOff x="484632" y="4659696"/>
            <a:chExt cx="8138160" cy="1482426"/>
          </a:xfrm>
        </p:grpSpPr>
        <p:sp>
          <p:nvSpPr>
            <p:cNvPr id="14" name="Rounded Rectangle 13"/>
            <p:cNvSpPr/>
            <p:nvPr/>
          </p:nvSpPr>
          <p:spPr bwMode="auto">
            <a:xfrm>
              <a:off x="484632" y="4679082"/>
              <a:ext cx="8138160" cy="146304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4659696"/>
              <a:ext cx="8018221"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920065" y="5316379"/>
              <a:ext cx="408562" cy="246221"/>
            </a:xfrm>
            <a:prstGeom prst="rect">
              <a:avLst/>
            </a:prstGeom>
            <a:solidFill>
              <a:schemeClr val="bg1"/>
            </a:solidFill>
          </p:spPr>
          <p:txBody>
            <a:bodyPr wrap="square" lIns="0" tIns="0" rIns="0" bIns="0" rtlCol="0">
              <a:spAutoFit/>
            </a:bodyPr>
            <a:lstStyle/>
            <a:p>
              <a:pPr algn="ctr"/>
              <a:r>
                <a:rPr lang="en-US" sz="1600" b="1" dirty="0">
                  <a:solidFill>
                    <a:srgbClr val="0070C0"/>
                  </a:solidFill>
                  <a:latin typeface="Arial" panose="020B0604020202020204" pitchFamily="34" charset="0"/>
                  <a:cs typeface="Arial" panose="020B0604020202020204" pitchFamily="34" charset="0"/>
                </a:rPr>
                <a:t>SP</a:t>
              </a:r>
            </a:p>
          </p:txBody>
        </p:sp>
        <p:sp>
          <p:nvSpPr>
            <p:cNvPr id="17" name="TextBox 16"/>
            <p:cNvSpPr txBox="1"/>
            <p:nvPr/>
          </p:nvSpPr>
          <p:spPr>
            <a:xfrm>
              <a:off x="5817681" y="5288947"/>
              <a:ext cx="408562" cy="246221"/>
            </a:xfrm>
            <a:prstGeom prst="rect">
              <a:avLst/>
            </a:prstGeom>
            <a:solidFill>
              <a:schemeClr val="bg1"/>
            </a:solidFill>
          </p:spPr>
          <p:txBody>
            <a:bodyPr wrap="square" lIns="0" tIns="0" rIns="0" bIns="0" rtlCol="0">
              <a:spAutoFit/>
            </a:bodyPr>
            <a:lstStyle/>
            <a:p>
              <a:pPr algn="ctr"/>
              <a:r>
                <a:rPr lang="en-US" sz="1600" b="1" dirty="0">
                  <a:solidFill>
                    <a:srgbClr val="0070C0"/>
                  </a:solidFill>
                  <a:latin typeface="Arial" panose="020B0604020202020204" pitchFamily="34" charset="0"/>
                  <a:cs typeface="Arial" panose="020B0604020202020204" pitchFamily="34" charset="0"/>
                </a:rPr>
                <a:t>FT</a:t>
              </a:r>
            </a:p>
          </p:txBody>
        </p:sp>
      </p:grpSp>
    </p:spTree>
    <p:extLst>
      <p:ext uri="{BB962C8B-B14F-4D97-AF65-F5344CB8AC3E}">
        <p14:creationId xmlns:p14="http://schemas.microsoft.com/office/powerpoint/2010/main" val="42302279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925336"/>
            <a:ext cx="7696200" cy="4308872"/>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Window function and first point scaling</a:t>
            </a: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Zero Fill</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Fourier Transform</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Phase Correction</a:t>
            </a:r>
          </a:p>
          <a:p>
            <a:pPr marL="342900" indent="-342900" defTabSz="365760" fontAlgn="base">
              <a:spcAft>
                <a:spcPct val="0"/>
              </a:spcAft>
              <a:buFont typeface="Wingdings" panose="05000000000000000000" pitchFamily="2" charset="2"/>
              <a:buChar char="§"/>
            </a:pPr>
            <a:endParaRPr lang="en-US" sz="24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p:txBody>
      </p:sp>
      <p:sp>
        <p:nvSpPr>
          <p:cNvPr id="11" name="TextBox 10"/>
          <p:cNvSpPr txBox="1"/>
          <p:nvPr/>
        </p:nvSpPr>
        <p:spPr>
          <a:xfrm>
            <a:off x="1562100" y="203558"/>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Key Steps of Spectral Processing</a:t>
            </a:r>
          </a:p>
        </p:txBody>
      </p:sp>
      <p:sp>
        <p:nvSpPr>
          <p:cNvPr id="20" name="TextBox 19"/>
          <p:cNvSpPr txBox="1"/>
          <p:nvPr/>
        </p:nvSpPr>
        <p:spPr>
          <a:xfrm>
            <a:off x="2438400" y="3352801"/>
            <a:ext cx="489585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FT </a:t>
            </a:r>
          </a:p>
        </p:txBody>
      </p:sp>
      <p:sp>
        <p:nvSpPr>
          <p:cNvPr id="21" name="TextBox 20"/>
          <p:cNvSpPr txBox="1"/>
          <p:nvPr/>
        </p:nvSpPr>
        <p:spPr>
          <a:xfrm>
            <a:off x="2438400" y="4415136"/>
            <a:ext cx="7086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PS –p0 -90 –p1 180 -di </a:t>
            </a:r>
            <a:endParaRPr lang="en-US" sz="2400" b="1" dirty="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2438400" y="2362201"/>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ZF –</a:t>
            </a:r>
            <a:r>
              <a:rPr lang="en-US" sz="2000" b="1" dirty="0" err="1">
                <a:solidFill>
                  <a:srgbClr val="0070C0"/>
                </a:solidFill>
                <a:latin typeface="Courier New" panose="02070309020205020404" pitchFamily="49" charset="0"/>
                <a:cs typeface="Courier New" panose="02070309020205020404" pitchFamily="49" charset="0"/>
              </a:rPr>
              <a:t>zf</a:t>
            </a:r>
            <a:r>
              <a:rPr lang="en-US" sz="2000" b="1" dirty="0">
                <a:solidFill>
                  <a:srgbClr val="0070C0"/>
                </a:solidFill>
                <a:latin typeface="Courier New" panose="02070309020205020404" pitchFamily="49" charset="0"/>
                <a:cs typeface="Courier New" panose="02070309020205020404" pitchFamily="49" charset="0"/>
              </a:rPr>
              <a:t> 2 -auto </a:t>
            </a:r>
          </a:p>
        </p:txBody>
      </p:sp>
      <p:sp>
        <p:nvSpPr>
          <p:cNvPr id="23" name="TextBox 22"/>
          <p:cNvSpPr txBox="1"/>
          <p:nvPr/>
        </p:nvSpPr>
        <p:spPr>
          <a:xfrm>
            <a:off x="2438400" y="1483041"/>
            <a:ext cx="76962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SP –off 0.5 –end 0.95 –pow 2 –c 0.5 </a:t>
            </a:r>
          </a:p>
        </p:txBody>
      </p:sp>
    </p:spTree>
    <p:extLst>
      <p:ext uri="{BB962C8B-B14F-4D97-AF65-F5344CB8AC3E}">
        <p14:creationId xmlns:p14="http://schemas.microsoft.com/office/powerpoint/2010/main" val="7035677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609601"/>
            <a:ext cx="7696200" cy="5970865"/>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Solvent Subtraction</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Linear Prediction</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Hilbert Transform (Restores Imaginary Part)</a:t>
            </a:r>
          </a:p>
          <a:p>
            <a:pPr marL="342900" indent="-342900" defTabSz="365760" fontAlgn="base">
              <a:spcAft>
                <a:spcPct val="0"/>
              </a:spcAft>
              <a:buFont typeface="Wingdings" panose="05000000000000000000" pitchFamily="2" charset="2"/>
              <a:buChar char="§"/>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Extraction of a Region</a:t>
            </a: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Matrix Transpose (Exchange X and Y Dimensions)</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Baseline Correction (Automated Version)</a:t>
            </a:r>
          </a:p>
          <a:p>
            <a:pPr defTabSz="365760" fontAlgn="base">
              <a:spcAft>
                <a:spcPct val="0"/>
              </a:spcAft>
            </a:pPr>
            <a:endParaRPr lang="en-US" sz="2400" dirty="0">
              <a:solidFill>
                <a:prstClr val="black"/>
              </a:solidFill>
              <a:latin typeface="Arial" charset="0"/>
            </a:endParaRPr>
          </a:p>
        </p:txBody>
      </p:sp>
      <p:sp>
        <p:nvSpPr>
          <p:cNvPr id="11" name="TextBox 10"/>
          <p:cNvSpPr txBox="1"/>
          <p:nvPr/>
        </p:nvSpPr>
        <p:spPr>
          <a:xfrm>
            <a:off x="1562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Other Important Functions in </a:t>
            </a:r>
            <a:r>
              <a:rPr lang="en-US" sz="2800" i="1" dirty="0" err="1">
                <a:solidFill>
                  <a:srgbClr val="1290DE"/>
                </a:solidFill>
                <a:latin typeface="Century Gothic" panose="020B0502020202020204" pitchFamily="34" charset="0"/>
                <a:cs typeface="Arial" panose="020B0604020202020204" pitchFamily="34" charset="0"/>
              </a:rPr>
              <a:t>NMRPipe</a:t>
            </a:r>
            <a:endParaRPr lang="en-US" sz="2800" i="1" dirty="0">
              <a:solidFill>
                <a:srgbClr val="1290DE"/>
              </a:solidFill>
              <a:latin typeface="Century Gothic" panose="020B0502020202020204" pitchFamily="34" charset="0"/>
              <a:cs typeface="Arial" panose="020B0604020202020204" pitchFamily="34" charset="0"/>
            </a:endParaRPr>
          </a:p>
        </p:txBody>
      </p:sp>
      <p:sp>
        <p:nvSpPr>
          <p:cNvPr id="21" name="TextBox 20"/>
          <p:cNvSpPr txBox="1"/>
          <p:nvPr/>
        </p:nvSpPr>
        <p:spPr>
          <a:xfrm>
            <a:off x="2427249" y="6030210"/>
            <a:ext cx="7086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POLY -auto </a:t>
            </a:r>
            <a:endParaRPr lang="en-US" sz="2400" b="1" dirty="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2427249" y="2356094"/>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LP –fb –</a:t>
            </a:r>
            <a:r>
              <a:rPr lang="en-US" sz="2000" b="1" dirty="0" err="1">
                <a:solidFill>
                  <a:srgbClr val="0070C0"/>
                </a:solidFill>
                <a:latin typeface="Courier New" panose="02070309020205020404" pitchFamily="49" charset="0"/>
                <a:cs typeface="Courier New" panose="02070309020205020404" pitchFamily="49" charset="0"/>
              </a:rPr>
              <a:t>ord</a:t>
            </a:r>
            <a:r>
              <a:rPr lang="en-US" sz="2000" b="1" dirty="0">
                <a:solidFill>
                  <a:srgbClr val="0070C0"/>
                </a:solidFill>
                <a:latin typeface="Courier New" panose="02070309020205020404" pitchFamily="49" charset="0"/>
                <a:cs typeface="Courier New" panose="02070309020205020404" pitchFamily="49" charset="0"/>
              </a:rPr>
              <a:t> … </a:t>
            </a:r>
          </a:p>
        </p:txBody>
      </p:sp>
      <p:sp>
        <p:nvSpPr>
          <p:cNvPr id="23" name="TextBox 22"/>
          <p:cNvSpPr txBox="1"/>
          <p:nvPr/>
        </p:nvSpPr>
        <p:spPr>
          <a:xfrm>
            <a:off x="2427249" y="1167304"/>
            <a:ext cx="7696200" cy="707886"/>
          </a:xfrm>
          <a:prstGeom prst="rect">
            <a:avLst/>
          </a:prstGeom>
          <a:noFill/>
        </p:spPr>
        <p:txBody>
          <a:bodyPr wrap="square" rtlCol="0">
            <a:spAutoFit/>
          </a:bodyPr>
          <a:lstStyle/>
          <a:p>
            <a:r>
              <a:rPr lang="en-US" sz="20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SOL</a:t>
            </a:r>
          </a:p>
          <a:p>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POLY -time </a:t>
            </a:r>
          </a:p>
        </p:txBody>
      </p:sp>
      <p:sp>
        <p:nvSpPr>
          <p:cNvPr id="8" name="TextBox 7"/>
          <p:cNvSpPr txBox="1"/>
          <p:nvPr/>
        </p:nvSpPr>
        <p:spPr>
          <a:xfrm>
            <a:off x="2427249" y="5041467"/>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TP </a:t>
            </a:r>
          </a:p>
        </p:txBody>
      </p:sp>
      <p:sp>
        <p:nvSpPr>
          <p:cNvPr id="9" name="TextBox 8"/>
          <p:cNvSpPr txBox="1"/>
          <p:nvPr/>
        </p:nvSpPr>
        <p:spPr>
          <a:xfrm>
            <a:off x="2427249" y="3317706"/>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HT </a:t>
            </a:r>
          </a:p>
        </p:txBody>
      </p:sp>
      <p:sp>
        <p:nvSpPr>
          <p:cNvPr id="10" name="TextBox 9"/>
          <p:cNvSpPr txBox="1"/>
          <p:nvPr/>
        </p:nvSpPr>
        <p:spPr>
          <a:xfrm>
            <a:off x="2427249" y="4145506"/>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EXT </a:t>
            </a:r>
          </a:p>
        </p:txBody>
      </p:sp>
    </p:spTree>
    <p:extLst>
      <p:ext uri="{BB962C8B-B14F-4D97-AF65-F5344CB8AC3E}">
        <p14:creationId xmlns:p14="http://schemas.microsoft.com/office/powerpoint/2010/main" val="7734593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99827" y="641123"/>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22835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02445" y="3614217"/>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22835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7381" y="641123"/>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35921" y="1398149"/>
            <a:ext cx="3335619" cy="374349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7320059" y="685800"/>
            <a:ext cx="0" cy="5669280"/>
          </a:xfrm>
          <a:prstGeom prst="line">
            <a:avLst/>
          </a:prstGeom>
          <a:ln w="57150"/>
          <a:effectLst>
            <a:outerShdw blurRad="50800" dist="38100" dir="2700000" sx="101000" sy="101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1789" y="80870"/>
            <a:ext cx="11475217" cy="55482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Multidimensional Spectral Processing Schemes as a UNIX Pipelines</a:t>
            </a:r>
          </a:p>
          <a:p>
            <a:pPr algn="ctr"/>
            <a:endParaRPr lang="en-US" sz="2800" i="1"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8377727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extBox 10"/>
          <p:cNvSpPr txBox="1"/>
          <p:nvPr/>
        </p:nvSpPr>
        <p:spPr>
          <a:xfrm>
            <a:off x="1562100" y="60857"/>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Rearrangement of Dimensions</a:t>
            </a:r>
          </a:p>
          <a:p>
            <a:pPr algn="ctr"/>
            <a:r>
              <a:rPr lang="en-US" sz="2000" i="1" dirty="0">
                <a:solidFill>
                  <a:prstClr val="black"/>
                </a:solidFill>
                <a:latin typeface="Arial" panose="020B0604020202020204" pitchFamily="34" charset="0"/>
                <a:cs typeface="Arial" panose="020B0604020202020204" pitchFamily="34" charset="0"/>
              </a:rPr>
              <a:t>Transpose Functions Exchange Dimensions</a:t>
            </a:r>
          </a:p>
        </p:txBody>
      </p:sp>
      <p:sp>
        <p:nvSpPr>
          <p:cNvPr id="23" name="TextBox 22"/>
          <p:cNvSpPr txBox="1"/>
          <p:nvPr/>
        </p:nvSpPr>
        <p:spPr>
          <a:xfrm>
            <a:off x="1752600" y="914401"/>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err="1">
                <a:solidFill>
                  <a:srgbClr val="0070C0"/>
                </a:solidFill>
                <a:latin typeface="Courier New" panose="02070309020205020404" pitchFamily="49" charset="0"/>
                <a:cs typeface="Courier New" panose="02070309020205020404" pitchFamily="49" charset="0"/>
              </a:rPr>
              <a:t>nmrPipe</a:t>
            </a:r>
            <a:r>
              <a:rPr lang="en-US" sz="2400" b="1" dirty="0">
                <a:solidFill>
                  <a:srgbClr val="0070C0"/>
                </a:solidFill>
                <a:latin typeface="Courier New" panose="02070309020205020404" pitchFamily="49" charset="0"/>
                <a:cs typeface="Courier New" panose="02070309020205020404" pitchFamily="49" charset="0"/>
              </a:rPr>
              <a:t> –</a:t>
            </a:r>
            <a:r>
              <a:rPr lang="en-US" sz="2400" b="1" dirty="0" err="1">
                <a:solidFill>
                  <a:srgbClr val="0070C0"/>
                </a:solidFill>
                <a:latin typeface="Courier New" panose="02070309020205020404" pitchFamily="49" charset="0"/>
                <a:cs typeface="Courier New" panose="02070309020205020404" pitchFamily="49" charset="0"/>
              </a:rPr>
              <a:t>fn</a:t>
            </a:r>
            <a:r>
              <a:rPr lang="en-US" sz="2400" b="1" dirty="0">
                <a:solidFill>
                  <a:srgbClr val="0070C0"/>
                </a:solidFill>
                <a:latin typeface="Courier New" panose="02070309020205020404" pitchFamily="49" charset="0"/>
                <a:cs typeface="Courier New" panose="02070309020205020404" pitchFamily="49" charset="0"/>
              </a:rPr>
              <a:t> TP</a:t>
            </a:r>
          </a:p>
        </p:txBody>
      </p:sp>
      <p:sp>
        <p:nvSpPr>
          <p:cNvPr id="12" name="TextBox 11"/>
          <p:cNvSpPr txBox="1"/>
          <p:nvPr/>
        </p:nvSpPr>
        <p:spPr>
          <a:xfrm>
            <a:off x="5334001" y="1524000"/>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Y</a:t>
            </a:r>
            <a:r>
              <a:rPr lang="en-US" sz="2400" dirty="0">
                <a:solidFill>
                  <a:prstClr val="black"/>
                </a:solidFill>
                <a:latin typeface="Arial" charset="0"/>
              </a:rPr>
              <a:t>    </a:t>
            </a:r>
            <a:r>
              <a:rPr lang="en-US" sz="2400" dirty="0">
                <a:solidFill>
                  <a:srgbClr val="0070C0"/>
                </a:solidFill>
                <a:latin typeface="Arial" charset="0"/>
              </a:rPr>
              <a:t>X</a:t>
            </a:r>
            <a:r>
              <a:rPr lang="en-US" sz="2400" dirty="0">
                <a:solidFill>
                  <a:prstClr val="black"/>
                </a:solidFill>
                <a:latin typeface="Arial" charset="0"/>
              </a:rPr>
              <a:t>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8" name="TextBox 7"/>
          <p:cNvSpPr txBox="1"/>
          <p:nvPr/>
        </p:nvSpPr>
        <p:spPr>
          <a:xfrm>
            <a:off x="2551176" y="1524001"/>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17" name="TextBox 16"/>
          <p:cNvSpPr txBox="1"/>
          <p:nvPr/>
        </p:nvSpPr>
        <p:spPr>
          <a:xfrm>
            <a:off x="2512760" y="331531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27" name="TextBox 26"/>
          <p:cNvSpPr txBox="1"/>
          <p:nvPr/>
        </p:nvSpPr>
        <p:spPr>
          <a:xfrm>
            <a:off x="2512760" y="5250007"/>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37" name="TextBox 36"/>
          <p:cNvSpPr txBox="1"/>
          <p:nvPr/>
        </p:nvSpPr>
        <p:spPr>
          <a:xfrm>
            <a:off x="1752600" y="2586336"/>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err="1">
                <a:solidFill>
                  <a:srgbClr val="0070C0"/>
                </a:solidFill>
                <a:latin typeface="Courier New" panose="02070309020205020404" pitchFamily="49" charset="0"/>
                <a:cs typeface="Courier New" panose="02070309020205020404" pitchFamily="49" charset="0"/>
              </a:rPr>
              <a:t>nmrPipe</a:t>
            </a:r>
            <a:r>
              <a:rPr lang="en-US" sz="2400" b="1" dirty="0">
                <a:solidFill>
                  <a:srgbClr val="0070C0"/>
                </a:solidFill>
                <a:latin typeface="Courier New" panose="02070309020205020404" pitchFamily="49" charset="0"/>
                <a:cs typeface="Courier New" panose="02070309020205020404" pitchFamily="49" charset="0"/>
              </a:rPr>
              <a:t> –</a:t>
            </a:r>
            <a:r>
              <a:rPr lang="en-US" sz="2400" b="1" dirty="0" err="1">
                <a:solidFill>
                  <a:srgbClr val="0070C0"/>
                </a:solidFill>
                <a:latin typeface="Courier New" panose="02070309020205020404" pitchFamily="49" charset="0"/>
                <a:cs typeface="Courier New" panose="02070309020205020404" pitchFamily="49" charset="0"/>
              </a:rPr>
              <a:t>fn</a:t>
            </a:r>
            <a:r>
              <a:rPr lang="en-US" sz="2400" b="1" dirty="0">
                <a:solidFill>
                  <a:srgbClr val="0070C0"/>
                </a:solidFill>
                <a:latin typeface="Courier New" panose="02070309020205020404" pitchFamily="49" charset="0"/>
                <a:cs typeface="Courier New" panose="02070309020205020404" pitchFamily="49" charset="0"/>
              </a:rPr>
              <a:t> ZTP</a:t>
            </a:r>
          </a:p>
        </p:txBody>
      </p:sp>
      <p:sp>
        <p:nvSpPr>
          <p:cNvPr id="38" name="TextBox 37"/>
          <p:cNvSpPr txBox="1"/>
          <p:nvPr/>
        </p:nvSpPr>
        <p:spPr>
          <a:xfrm>
            <a:off x="1752600" y="4483089"/>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err="1">
                <a:solidFill>
                  <a:srgbClr val="0070C0"/>
                </a:solidFill>
                <a:latin typeface="Courier New" panose="02070309020205020404" pitchFamily="49" charset="0"/>
                <a:cs typeface="Courier New" panose="02070309020205020404" pitchFamily="49" charset="0"/>
              </a:rPr>
              <a:t>nmrPipe</a:t>
            </a:r>
            <a:r>
              <a:rPr lang="en-US" sz="2400" b="1" dirty="0">
                <a:solidFill>
                  <a:srgbClr val="0070C0"/>
                </a:solidFill>
                <a:latin typeface="Courier New" panose="02070309020205020404" pitchFamily="49" charset="0"/>
                <a:cs typeface="Courier New" panose="02070309020205020404" pitchFamily="49" charset="0"/>
              </a:rPr>
              <a:t> –</a:t>
            </a:r>
            <a:r>
              <a:rPr lang="en-US" sz="2400" b="1" dirty="0" err="1">
                <a:solidFill>
                  <a:srgbClr val="0070C0"/>
                </a:solidFill>
                <a:latin typeface="Courier New" panose="02070309020205020404" pitchFamily="49" charset="0"/>
                <a:cs typeface="Courier New" panose="02070309020205020404" pitchFamily="49" charset="0"/>
              </a:rPr>
              <a:t>fn</a:t>
            </a:r>
            <a:r>
              <a:rPr lang="en-US" sz="2400" b="1" dirty="0">
                <a:solidFill>
                  <a:srgbClr val="0070C0"/>
                </a:solidFill>
                <a:latin typeface="Courier New" panose="02070309020205020404" pitchFamily="49" charset="0"/>
                <a:cs typeface="Courier New" panose="02070309020205020404" pitchFamily="49" charset="0"/>
              </a:rPr>
              <a:t> ATP</a:t>
            </a:r>
          </a:p>
        </p:txBody>
      </p:sp>
      <p:sp>
        <p:nvSpPr>
          <p:cNvPr id="40" name="TextBox 39"/>
          <p:cNvSpPr txBox="1"/>
          <p:nvPr/>
        </p:nvSpPr>
        <p:spPr>
          <a:xfrm>
            <a:off x="5334001" y="3315313"/>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Z    </a:t>
            </a:r>
            <a:r>
              <a:rPr lang="en-US" sz="2400" dirty="0">
                <a:solidFill>
                  <a:prstClr val="black"/>
                </a:solidFill>
                <a:latin typeface="Arial" charset="0"/>
              </a:rPr>
              <a:t>Y    </a:t>
            </a:r>
            <a:r>
              <a:rPr lang="en-US" sz="2400" dirty="0">
                <a:solidFill>
                  <a:srgbClr val="0070C0"/>
                </a:solidFill>
                <a:latin typeface="Arial" charset="0"/>
              </a:rPr>
              <a:t>X</a:t>
            </a:r>
            <a:r>
              <a:rPr lang="en-US" sz="2400" dirty="0">
                <a:solidFill>
                  <a:prstClr val="black"/>
                </a:solidFill>
                <a:latin typeface="Arial" charset="0"/>
              </a:rPr>
              <a:t>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1" name="TextBox 40"/>
          <p:cNvSpPr txBox="1"/>
          <p:nvPr/>
        </p:nvSpPr>
        <p:spPr>
          <a:xfrm>
            <a:off x="5334001" y="5250007"/>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A    </a:t>
            </a:r>
            <a:r>
              <a:rPr lang="en-US" sz="2400" dirty="0">
                <a:solidFill>
                  <a:prstClr val="black"/>
                </a:solidFill>
                <a:latin typeface="Arial" charset="0"/>
              </a:rPr>
              <a:t>Y    Z</a:t>
            </a:r>
            <a:r>
              <a:rPr lang="en-US" sz="2400" dirty="0">
                <a:solidFill>
                  <a:srgbClr val="0070C0"/>
                </a:solidFill>
                <a:latin typeface="Arial" charset="0"/>
              </a:rPr>
              <a:t>    X</a:t>
            </a:r>
            <a:r>
              <a:rPr lang="en-US" sz="2400" dirty="0">
                <a:solidFill>
                  <a:prstClr val="black"/>
                </a:solidFill>
                <a:latin typeface="Arial" charset="0"/>
              </a:rPr>
              <a:t>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3" name="TextBox 42"/>
          <p:cNvSpPr txBox="1"/>
          <p:nvPr/>
        </p:nvSpPr>
        <p:spPr>
          <a:xfrm>
            <a:off x="7887230" y="1739442"/>
            <a:ext cx="2341517" cy="400110"/>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Exchange X and Y</a:t>
            </a:r>
          </a:p>
        </p:txBody>
      </p:sp>
      <p:sp>
        <p:nvSpPr>
          <p:cNvPr id="44" name="TextBox 43"/>
          <p:cNvSpPr txBox="1"/>
          <p:nvPr/>
        </p:nvSpPr>
        <p:spPr>
          <a:xfrm>
            <a:off x="7828446" y="3486090"/>
            <a:ext cx="2400300" cy="400110"/>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Exchange X and Z</a:t>
            </a:r>
          </a:p>
        </p:txBody>
      </p:sp>
      <p:sp>
        <p:nvSpPr>
          <p:cNvPr id="45" name="TextBox 44"/>
          <p:cNvSpPr txBox="1"/>
          <p:nvPr/>
        </p:nvSpPr>
        <p:spPr>
          <a:xfrm>
            <a:off x="7774578" y="5019173"/>
            <a:ext cx="2419334" cy="1261884"/>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Exchange X and A</a:t>
            </a:r>
          </a:p>
          <a:p>
            <a:pPr algn="ctr" fontAlgn="base">
              <a:spcBef>
                <a:spcPct val="50000"/>
              </a:spcBef>
              <a:spcAft>
                <a:spcPct val="0"/>
              </a:spcAft>
            </a:pPr>
            <a:r>
              <a:rPr lang="en-US" sz="1600" i="1" dirty="0">
                <a:solidFill>
                  <a:prstClr val="white">
                    <a:lumMod val="50000"/>
                  </a:prstClr>
                </a:solidFill>
                <a:latin typeface="Arial" charset="0"/>
              </a:rPr>
              <a:t>(usually not practical because of memory requirements)</a:t>
            </a:r>
          </a:p>
        </p:txBody>
      </p:sp>
      <p:sp>
        <p:nvSpPr>
          <p:cNvPr id="2" name="Curved Down Arrow 1"/>
          <p:cNvSpPr/>
          <p:nvPr/>
        </p:nvSpPr>
        <p:spPr>
          <a:xfrm>
            <a:off x="2667000" y="3111580"/>
            <a:ext cx="1219200" cy="381000"/>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53" name="Curved Down Arrow 52"/>
          <p:cNvSpPr/>
          <p:nvPr/>
        </p:nvSpPr>
        <p:spPr>
          <a:xfrm rot="10800000">
            <a:off x="2667000" y="5834286"/>
            <a:ext cx="1828800" cy="521192"/>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54" name="Curved Down Arrow 53"/>
          <p:cNvSpPr/>
          <p:nvPr/>
        </p:nvSpPr>
        <p:spPr>
          <a:xfrm>
            <a:off x="2686594" y="4944754"/>
            <a:ext cx="1809206" cy="495753"/>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55" name="Curved Down Arrow 54"/>
          <p:cNvSpPr/>
          <p:nvPr/>
        </p:nvSpPr>
        <p:spPr>
          <a:xfrm rot="10800000">
            <a:off x="2645783" y="3886200"/>
            <a:ext cx="1219200" cy="381000"/>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56" name="Curved Down Arrow 55"/>
          <p:cNvSpPr/>
          <p:nvPr/>
        </p:nvSpPr>
        <p:spPr>
          <a:xfrm>
            <a:off x="2688218" y="1398887"/>
            <a:ext cx="664582" cy="304126"/>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57" name="Curved Down Arrow 56"/>
          <p:cNvSpPr/>
          <p:nvPr/>
        </p:nvSpPr>
        <p:spPr>
          <a:xfrm rot="10800000">
            <a:off x="2667000" y="2096633"/>
            <a:ext cx="685799" cy="303056"/>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Tree>
    <p:extLst>
      <p:ext uri="{BB962C8B-B14F-4D97-AF65-F5344CB8AC3E}">
        <p14:creationId xmlns:p14="http://schemas.microsoft.com/office/powerpoint/2010/main" val="2365405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3" name="TextBox 2"/>
          <p:cNvSpPr txBox="1"/>
          <p:nvPr/>
        </p:nvSpPr>
        <p:spPr>
          <a:xfrm>
            <a:off x="2009776" y="971798"/>
            <a:ext cx="8172451" cy="1046338"/>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As a general rule, spectral width will be proportional to 1/</a:t>
            </a:r>
            <a:r>
              <a:rPr lang="en-US" sz="2000" dirty="0" err="1">
                <a:solidFill>
                  <a:srgbClr val="FFFF00"/>
                </a:solidFill>
                <a:latin typeface="Arial" charset="0"/>
              </a:rPr>
              <a:t>dT</a:t>
            </a:r>
            <a:r>
              <a:rPr lang="en-US" sz="2000" dirty="0">
                <a:solidFill>
                  <a:prstClr val="white"/>
                </a:solidFill>
                <a:latin typeface="Arial" charset="0"/>
              </a:rPr>
              <a:t>, and resolution will be inversely proportional to the largest time coordinate acquired (that is, the greater the largest time, the better the resolution).</a:t>
            </a:r>
          </a:p>
        </p:txBody>
      </p:sp>
      <p:sp>
        <p:nvSpPr>
          <p:cNvPr id="4" name="TextBox 3"/>
          <p:cNvSpPr txBox="1"/>
          <p:nvPr/>
        </p:nvSpPr>
        <p:spPr>
          <a:xfrm>
            <a:off x="1230713" y="4850296"/>
            <a:ext cx="9881235" cy="1015663"/>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N uniformly spaced samples, each separated by </a:t>
            </a:r>
            <a:r>
              <a:rPr lang="en-US" sz="2000" i="1" dirty="0" err="1">
                <a:solidFill>
                  <a:srgbClr val="FFFF00"/>
                </a:solidFill>
                <a:latin typeface="Arial" charset="0"/>
              </a:rPr>
              <a:t>dT</a:t>
            </a:r>
            <a:r>
              <a:rPr lang="en-US" sz="2000" i="1" dirty="0" err="1">
                <a:solidFill>
                  <a:prstClr val="white"/>
                </a:solidFill>
                <a:latin typeface="Arial" charset="0"/>
              </a:rPr>
              <a:t>.</a:t>
            </a:r>
            <a:endParaRPr lang="en-US" sz="2000" i="1" dirty="0">
              <a:solidFill>
                <a:prstClr val="white"/>
              </a:solidFill>
              <a:latin typeface="Arial" charset="0"/>
            </a:endParaRPr>
          </a:p>
          <a:p>
            <a:pPr algn="ctr" fontAlgn="base">
              <a:spcAft>
                <a:spcPct val="0"/>
              </a:spcAft>
            </a:pPr>
            <a:r>
              <a:rPr lang="en-US" sz="2000" i="1" dirty="0">
                <a:solidFill>
                  <a:prstClr val="white"/>
                </a:solidFill>
                <a:latin typeface="Arial" charset="0"/>
              </a:rPr>
              <a:t>The </a:t>
            </a:r>
            <a:r>
              <a:rPr lang="en-US" sz="2000" i="1" dirty="0">
                <a:solidFill>
                  <a:srgbClr val="B381D9"/>
                </a:solidFill>
                <a:latin typeface="Arial" charset="0"/>
              </a:rPr>
              <a:t>time difference between first and last samples </a:t>
            </a:r>
            <a:r>
              <a:rPr lang="en-US" sz="2000" i="1" dirty="0">
                <a:solidFill>
                  <a:prstClr val="white"/>
                </a:solidFill>
                <a:latin typeface="Arial" charset="0"/>
              </a:rPr>
              <a:t>determines the spectral resolution. The time difference between adjacent samples determines the spectral width.</a:t>
            </a:r>
          </a:p>
        </p:txBody>
      </p:sp>
      <p:grpSp>
        <p:nvGrpSpPr>
          <p:cNvPr id="5" name="Group 4"/>
          <p:cNvGrpSpPr/>
          <p:nvPr/>
        </p:nvGrpSpPr>
        <p:grpSpPr>
          <a:xfrm>
            <a:off x="853109" y="2169619"/>
            <a:ext cx="10485783" cy="2680677"/>
            <a:chOff x="2667001" y="3865412"/>
            <a:chExt cx="6858729" cy="15031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4020981"/>
              <a:ext cx="6858729" cy="1347609"/>
            </a:xfrm>
            <a:prstGeom prst="rect">
              <a:avLst/>
            </a:prstGeom>
          </p:spPr>
        </p:pic>
        <p:grpSp>
          <p:nvGrpSpPr>
            <p:cNvPr id="7" name="Group 6"/>
            <p:cNvGrpSpPr/>
            <p:nvPr/>
          </p:nvGrpSpPr>
          <p:grpSpPr>
            <a:xfrm>
              <a:off x="2895600" y="3865412"/>
              <a:ext cx="6324600" cy="152400"/>
              <a:chOff x="1219200" y="4206527"/>
              <a:chExt cx="6324600" cy="152400"/>
            </a:xfrm>
          </p:grpSpPr>
          <p:cxnSp>
            <p:nvCxnSpPr>
              <p:cNvPr id="12" name="Straight Connector 11"/>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4206527"/>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894682" y="4454228"/>
              <a:ext cx="429768" cy="152400"/>
              <a:chOff x="1218282" y="4795343"/>
              <a:chExt cx="429768" cy="152400"/>
            </a:xfrm>
          </p:grpSpPr>
          <p:cxnSp>
            <p:nvCxnSpPr>
              <p:cNvPr id="9" name="Straight Connector 8"/>
              <p:cNvCxnSpPr/>
              <p:nvPr/>
            </p:nvCxnSpPr>
            <p:spPr>
              <a:xfrm>
                <a:off x="1225656" y="4795343"/>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44268" y="4795343"/>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18282" y="4936725"/>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1101087" y="3674251"/>
            <a:ext cx="857250" cy="400110"/>
          </a:xfrm>
          <a:prstGeom prst="rect">
            <a:avLst/>
          </a:prstGeom>
          <a:noFill/>
        </p:spPr>
        <p:txBody>
          <a:bodyPr wrap="square" rtlCol="0">
            <a:spAutoFit/>
          </a:bodyPr>
          <a:lstStyle/>
          <a:p>
            <a:pPr algn="ctr" fontAlgn="base">
              <a:spcBef>
                <a:spcPct val="50000"/>
              </a:spcBef>
              <a:spcAft>
                <a:spcPct val="0"/>
              </a:spcAft>
            </a:pPr>
            <a:r>
              <a:rPr lang="en-US" sz="2000" i="1" dirty="0" err="1">
                <a:solidFill>
                  <a:srgbClr val="FFFF00"/>
                </a:solidFill>
                <a:latin typeface="Arial" charset="0"/>
              </a:rPr>
              <a:t>dT</a:t>
            </a:r>
            <a:endParaRPr lang="en-US" sz="2000" i="1" dirty="0">
              <a:solidFill>
                <a:srgbClr val="FFFF00"/>
              </a:solidFill>
              <a:latin typeface="Arial" charset="0"/>
            </a:endParaRPr>
          </a:p>
        </p:txBody>
      </p:sp>
    </p:spTree>
    <p:extLst>
      <p:ext uri="{BB962C8B-B14F-4D97-AF65-F5344CB8AC3E}">
        <p14:creationId xmlns:p14="http://schemas.microsoft.com/office/powerpoint/2010/main" val="18898149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1752600" y="1066801"/>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–x</a:t>
            </a:r>
          </a:p>
        </p:txBody>
      </p:sp>
      <p:sp>
        <p:nvSpPr>
          <p:cNvPr id="12" name="TextBox 11"/>
          <p:cNvSpPr txBox="1"/>
          <p:nvPr/>
        </p:nvSpPr>
        <p:spPr>
          <a:xfrm>
            <a:off x="5658955" y="1524000"/>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X</a:t>
            </a:r>
            <a:r>
              <a:rPr lang="en-US" sz="2400" dirty="0">
                <a:solidFill>
                  <a:prstClr val="black"/>
                </a:solidFill>
                <a:latin typeface="Arial" charset="0"/>
              </a:rPr>
              <a:t>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grpSp>
        <p:nvGrpSpPr>
          <p:cNvPr id="16" name="Group 15"/>
          <p:cNvGrpSpPr/>
          <p:nvPr/>
        </p:nvGrpSpPr>
        <p:grpSpPr>
          <a:xfrm>
            <a:off x="2285006" y="1524001"/>
            <a:ext cx="2896595" cy="800219"/>
            <a:chOff x="724429" y="2398654"/>
            <a:chExt cx="2896595" cy="800219"/>
          </a:xfrm>
        </p:grpSpPr>
        <p:sp>
          <p:nvSpPr>
            <p:cNvPr id="8" name="TextBox 7"/>
            <p:cNvSpPr txBox="1"/>
            <p:nvPr/>
          </p:nvSpPr>
          <p:spPr>
            <a:xfrm>
              <a:off x="990600" y="23986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29" y="2416792"/>
              <a:ext cx="341587" cy="45841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38" y="2416792"/>
              <a:ext cx="341587" cy="45841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24" y="2416792"/>
              <a:ext cx="341587" cy="458412"/>
            </a:xfrm>
            <a:prstGeom prst="rect">
              <a:avLst/>
            </a:prstGeom>
          </p:spPr>
        </p:pic>
      </p:grpSp>
      <p:grpSp>
        <p:nvGrpSpPr>
          <p:cNvPr id="19" name="Group 18"/>
          <p:cNvGrpSpPr/>
          <p:nvPr/>
        </p:nvGrpSpPr>
        <p:grpSpPr>
          <a:xfrm>
            <a:off x="2208664" y="2832061"/>
            <a:ext cx="2934520" cy="800219"/>
            <a:chOff x="686504" y="3388554"/>
            <a:chExt cx="2934520" cy="800219"/>
          </a:xfrm>
        </p:grpSpPr>
        <p:sp>
          <p:nvSpPr>
            <p:cNvPr id="17" name="TextBox 16"/>
            <p:cNvSpPr txBox="1"/>
            <p:nvPr/>
          </p:nvSpPr>
          <p:spPr>
            <a:xfrm>
              <a:off x="990600" y="33885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504" y="3420963"/>
              <a:ext cx="341587" cy="45841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441" y="3420963"/>
              <a:ext cx="341587" cy="4584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091" y="3420962"/>
              <a:ext cx="795768" cy="457200"/>
            </a:xfrm>
            <a:prstGeom prst="rect">
              <a:avLst/>
            </a:prstGeom>
          </p:spPr>
        </p:pic>
      </p:grpSp>
      <p:grpSp>
        <p:nvGrpSpPr>
          <p:cNvPr id="35" name="Group 34"/>
          <p:cNvGrpSpPr/>
          <p:nvPr/>
        </p:nvGrpSpPr>
        <p:grpSpPr>
          <a:xfrm>
            <a:off x="2208664" y="4140121"/>
            <a:ext cx="2934520" cy="800219"/>
            <a:chOff x="684664" y="4495800"/>
            <a:chExt cx="2934520" cy="800219"/>
          </a:xfrm>
        </p:grpSpPr>
        <p:sp>
          <p:nvSpPr>
            <p:cNvPr id="27" name="TextBox 26"/>
            <p:cNvSpPr txBox="1"/>
            <p:nvPr/>
          </p:nvSpPr>
          <p:spPr>
            <a:xfrm>
              <a:off x="988760" y="4495800"/>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4528209"/>
              <a:ext cx="341587" cy="45841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965" y="4528209"/>
              <a:ext cx="341587" cy="45841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542" y="4528208"/>
              <a:ext cx="1370423" cy="457200"/>
            </a:xfrm>
            <a:prstGeom prst="rect">
              <a:avLst/>
            </a:prstGeom>
          </p:spPr>
        </p:pic>
      </p:grpSp>
      <p:grpSp>
        <p:nvGrpSpPr>
          <p:cNvPr id="36" name="Group 35"/>
          <p:cNvGrpSpPr/>
          <p:nvPr/>
        </p:nvGrpSpPr>
        <p:grpSpPr>
          <a:xfrm>
            <a:off x="2199955" y="5448182"/>
            <a:ext cx="2934520" cy="800219"/>
            <a:chOff x="684664" y="5295781"/>
            <a:chExt cx="2934520" cy="800219"/>
          </a:xfrm>
        </p:grpSpPr>
        <p:sp>
          <p:nvSpPr>
            <p:cNvPr id="31" name="TextBox 30"/>
            <p:cNvSpPr txBox="1"/>
            <p:nvPr/>
          </p:nvSpPr>
          <p:spPr>
            <a:xfrm>
              <a:off x="988760" y="5295781"/>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5328190"/>
              <a:ext cx="341587" cy="45841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877" y="5328190"/>
              <a:ext cx="341587" cy="45841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470" y="5328189"/>
              <a:ext cx="1936408" cy="457200"/>
            </a:xfrm>
            <a:prstGeom prst="rect">
              <a:avLst/>
            </a:prstGeom>
          </p:spPr>
        </p:pic>
      </p:grpSp>
      <p:sp>
        <p:nvSpPr>
          <p:cNvPr id="37" name="TextBox 36"/>
          <p:cNvSpPr txBox="1"/>
          <p:nvPr/>
        </p:nvSpPr>
        <p:spPr>
          <a:xfrm>
            <a:off x="1752600" y="2372402"/>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–y</a:t>
            </a:r>
          </a:p>
        </p:txBody>
      </p:sp>
      <p:sp>
        <p:nvSpPr>
          <p:cNvPr id="38" name="TextBox 37"/>
          <p:cNvSpPr txBox="1"/>
          <p:nvPr/>
        </p:nvSpPr>
        <p:spPr>
          <a:xfrm>
            <a:off x="1752600" y="36780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–z</a:t>
            </a:r>
          </a:p>
        </p:txBody>
      </p:sp>
      <p:sp>
        <p:nvSpPr>
          <p:cNvPr id="39" name="TextBox 38"/>
          <p:cNvSpPr txBox="1"/>
          <p:nvPr/>
        </p:nvSpPr>
        <p:spPr>
          <a:xfrm>
            <a:off x="1752600" y="49836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–a</a:t>
            </a:r>
          </a:p>
        </p:txBody>
      </p:sp>
      <p:sp>
        <p:nvSpPr>
          <p:cNvPr id="40" name="TextBox 39"/>
          <p:cNvSpPr txBox="1"/>
          <p:nvPr/>
        </p:nvSpPr>
        <p:spPr>
          <a:xfrm>
            <a:off x="5658955" y="2832060"/>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Y    X</a:t>
            </a:r>
            <a:r>
              <a:rPr lang="en-US" sz="2400" dirty="0">
                <a:solidFill>
                  <a:prstClr val="black"/>
                </a:solidFill>
                <a:latin typeface="Arial" charset="0"/>
              </a:rPr>
              <a:t>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1" name="TextBox 40"/>
          <p:cNvSpPr txBox="1"/>
          <p:nvPr/>
        </p:nvSpPr>
        <p:spPr>
          <a:xfrm>
            <a:off x="5658955" y="4140121"/>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Z    X    Y    </a:t>
            </a:r>
            <a:r>
              <a:rPr lang="en-US" sz="2400" dirty="0">
                <a:solidFill>
                  <a:prstClr val="black"/>
                </a:solidFill>
                <a:latin typeface="Arial" charset="0"/>
              </a:rPr>
              <a:t>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2" name="TextBox 41"/>
          <p:cNvSpPr txBox="1"/>
          <p:nvPr/>
        </p:nvSpPr>
        <p:spPr>
          <a:xfrm>
            <a:off x="5658955" y="5445268"/>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A    X    Y    Z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3" name="TextBox 42"/>
          <p:cNvSpPr txBox="1"/>
          <p:nvPr/>
        </p:nvSpPr>
        <p:spPr>
          <a:xfrm>
            <a:off x="8212184" y="1739442"/>
            <a:ext cx="2151017" cy="400110"/>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No change</a:t>
            </a:r>
          </a:p>
        </p:txBody>
      </p:sp>
      <p:sp>
        <p:nvSpPr>
          <p:cNvPr id="44" name="TextBox 43"/>
          <p:cNvSpPr txBox="1"/>
          <p:nvPr/>
        </p:nvSpPr>
        <p:spPr>
          <a:xfrm>
            <a:off x="8153400" y="3002837"/>
            <a:ext cx="2190766" cy="400110"/>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Same as TP</a:t>
            </a:r>
          </a:p>
        </p:txBody>
      </p:sp>
      <p:sp>
        <p:nvSpPr>
          <p:cNvPr id="45" name="TextBox 44"/>
          <p:cNvSpPr txBox="1"/>
          <p:nvPr/>
        </p:nvSpPr>
        <p:spPr>
          <a:xfrm>
            <a:off x="8134366" y="4333830"/>
            <a:ext cx="2209800" cy="400110"/>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Not Same as ZTP</a:t>
            </a:r>
          </a:p>
        </p:txBody>
      </p:sp>
      <p:sp>
        <p:nvSpPr>
          <p:cNvPr id="46" name="TextBox 45"/>
          <p:cNvSpPr txBox="1"/>
          <p:nvPr/>
        </p:nvSpPr>
        <p:spPr>
          <a:xfrm>
            <a:off x="8153400" y="5645321"/>
            <a:ext cx="2209800" cy="400110"/>
          </a:xfrm>
          <a:prstGeom prst="rect">
            <a:avLst/>
          </a:prstGeom>
          <a:noFill/>
        </p:spPr>
        <p:txBody>
          <a:bodyPr wrap="square" rtlCol="0">
            <a:spAutoFit/>
          </a:bodyPr>
          <a:lstStyle/>
          <a:p>
            <a:pPr fontAlgn="base">
              <a:spcBef>
                <a:spcPct val="50000"/>
              </a:spcBef>
              <a:spcAft>
                <a:spcPct val="0"/>
              </a:spcAft>
            </a:pPr>
            <a:r>
              <a:rPr lang="en-US" sz="2000" i="1" dirty="0">
                <a:solidFill>
                  <a:srgbClr val="C00000"/>
                </a:solidFill>
                <a:latin typeface="Arial" charset="0"/>
              </a:rPr>
              <a:t>Not Same as ATP</a:t>
            </a: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588" y="3106082"/>
            <a:ext cx="173967" cy="22857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1" y="4419630"/>
            <a:ext cx="173967" cy="228571"/>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633" y="4419601"/>
            <a:ext cx="173967" cy="228571"/>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541" y="5715001"/>
            <a:ext cx="173967" cy="228571"/>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323" y="5715001"/>
            <a:ext cx="173967" cy="228571"/>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106" y="5715001"/>
            <a:ext cx="173967" cy="228571"/>
          </a:xfrm>
          <a:prstGeom prst="rect">
            <a:avLst/>
          </a:prstGeom>
        </p:spPr>
      </p:pic>
      <p:sp>
        <p:nvSpPr>
          <p:cNvPr id="53" name="TextBox 52"/>
          <p:cNvSpPr txBox="1"/>
          <p:nvPr/>
        </p:nvSpPr>
        <p:spPr>
          <a:xfrm>
            <a:off x="1562100" y="60857"/>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Rearrangement of Dimensions</a:t>
            </a:r>
          </a:p>
          <a:p>
            <a:pPr algn="ctr"/>
            <a:r>
              <a:rPr lang="en-US" sz="2000" i="1" dirty="0">
                <a:solidFill>
                  <a:prstClr val="black"/>
                </a:solidFill>
                <a:latin typeface="Arial" panose="020B0604020202020204" pitchFamily="34" charset="0"/>
                <a:cs typeface="Arial" panose="020B0604020202020204" pitchFamily="34" charset="0"/>
              </a:rPr>
              <a:t>xyz2pipe Shifts the Order of Dimensions</a:t>
            </a:r>
          </a:p>
        </p:txBody>
      </p:sp>
    </p:spTree>
    <p:extLst>
      <p:ext uri="{BB962C8B-B14F-4D97-AF65-F5344CB8AC3E}">
        <p14:creationId xmlns:p14="http://schemas.microsoft.com/office/powerpoint/2010/main" val="12919642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1752600" y="1066801"/>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–x</a:t>
            </a:r>
          </a:p>
        </p:txBody>
      </p:sp>
      <p:sp>
        <p:nvSpPr>
          <p:cNvPr id="12" name="TextBox 11"/>
          <p:cNvSpPr txBox="1"/>
          <p:nvPr/>
        </p:nvSpPr>
        <p:spPr>
          <a:xfrm>
            <a:off x="5658955" y="1524000"/>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X</a:t>
            </a:r>
            <a:r>
              <a:rPr lang="en-US" sz="2400" dirty="0">
                <a:solidFill>
                  <a:prstClr val="black"/>
                </a:solidFill>
                <a:latin typeface="Arial" charset="0"/>
              </a:rPr>
              <a:t>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grpSp>
        <p:nvGrpSpPr>
          <p:cNvPr id="16" name="Group 15"/>
          <p:cNvGrpSpPr/>
          <p:nvPr/>
        </p:nvGrpSpPr>
        <p:grpSpPr>
          <a:xfrm>
            <a:off x="2345968" y="1524001"/>
            <a:ext cx="2835632" cy="800219"/>
            <a:chOff x="785392" y="2398654"/>
            <a:chExt cx="2835632" cy="800219"/>
          </a:xfrm>
        </p:grpSpPr>
        <p:sp>
          <p:nvSpPr>
            <p:cNvPr id="8" name="TextBox 7"/>
            <p:cNvSpPr txBox="1"/>
            <p:nvPr/>
          </p:nvSpPr>
          <p:spPr>
            <a:xfrm>
              <a:off x="990600" y="23986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392" y="2416792"/>
              <a:ext cx="341586" cy="45841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465" y="2416792"/>
              <a:ext cx="341586" cy="45841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260" y="2416792"/>
              <a:ext cx="341587" cy="458412"/>
            </a:xfrm>
            <a:prstGeom prst="rect">
              <a:avLst/>
            </a:prstGeom>
          </p:spPr>
        </p:pic>
      </p:grpSp>
      <p:grpSp>
        <p:nvGrpSpPr>
          <p:cNvPr id="19" name="Group 18"/>
          <p:cNvGrpSpPr/>
          <p:nvPr/>
        </p:nvGrpSpPr>
        <p:grpSpPr>
          <a:xfrm>
            <a:off x="2304464" y="2832061"/>
            <a:ext cx="2838721" cy="800219"/>
            <a:chOff x="782303" y="3388554"/>
            <a:chExt cx="2838721" cy="800219"/>
          </a:xfrm>
        </p:grpSpPr>
        <p:sp>
          <p:nvSpPr>
            <p:cNvPr id="17" name="TextBox 16"/>
            <p:cNvSpPr txBox="1"/>
            <p:nvPr/>
          </p:nvSpPr>
          <p:spPr>
            <a:xfrm>
              <a:off x="990600" y="33885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303" y="3420963"/>
              <a:ext cx="341586" cy="45841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568" y="3420963"/>
              <a:ext cx="341586" cy="4584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927" y="3420962"/>
              <a:ext cx="795768" cy="457200"/>
            </a:xfrm>
            <a:prstGeom prst="rect">
              <a:avLst/>
            </a:prstGeom>
          </p:spPr>
        </p:pic>
      </p:grpSp>
      <p:grpSp>
        <p:nvGrpSpPr>
          <p:cNvPr id="35" name="Group 34"/>
          <p:cNvGrpSpPr/>
          <p:nvPr/>
        </p:nvGrpSpPr>
        <p:grpSpPr>
          <a:xfrm>
            <a:off x="2342832" y="4140121"/>
            <a:ext cx="2800352" cy="800219"/>
            <a:chOff x="818832" y="4495800"/>
            <a:chExt cx="2800352" cy="800219"/>
          </a:xfrm>
        </p:grpSpPr>
        <p:sp>
          <p:nvSpPr>
            <p:cNvPr id="27" name="TextBox 26"/>
            <p:cNvSpPr txBox="1"/>
            <p:nvPr/>
          </p:nvSpPr>
          <p:spPr>
            <a:xfrm>
              <a:off x="988760" y="4495800"/>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32" y="4528209"/>
              <a:ext cx="341586" cy="45841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092" y="4528209"/>
              <a:ext cx="341586" cy="45841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96" y="4528208"/>
              <a:ext cx="1370423" cy="457200"/>
            </a:xfrm>
            <a:prstGeom prst="rect">
              <a:avLst/>
            </a:prstGeom>
          </p:spPr>
        </p:pic>
      </p:grpSp>
      <p:grpSp>
        <p:nvGrpSpPr>
          <p:cNvPr id="36" name="Group 35"/>
          <p:cNvGrpSpPr/>
          <p:nvPr/>
        </p:nvGrpSpPr>
        <p:grpSpPr>
          <a:xfrm>
            <a:off x="2325415" y="5448182"/>
            <a:ext cx="2809061" cy="800219"/>
            <a:chOff x="810123" y="5295781"/>
            <a:chExt cx="2809061" cy="800219"/>
          </a:xfrm>
        </p:grpSpPr>
        <p:sp>
          <p:nvSpPr>
            <p:cNvPr id="31" name="TextBox 30"/>
            <p:cNvSpPr txBox="1"/>
            <p:nvPr/>
          </p:nvSpPr>
          <p:spPr>
            <a:xfrm>
              <a:off x="988760" y="5295781"/>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123" y="5328190"/>
              <a:ext cx="341586" cy="45841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549" y="5328190"/>
              <a:ext cx="341586" cy="45841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301" y="5328189"/>
              <a:ext cx="1936408" cy="457200"/>
            </a:xfrm>
            <a:prstGeom prst="rect">
              <a:avLst/>
            </a:prstGeom>
          </p:spPr>
        </p:pic>
      </p:grpSp>
      <p:sp>
        <p:nvSpPr>
          <p:cNvPr id="37" name="TextBox 36"/>
          <p:cNvSpPr txBox="1"/>
          <p:nvPr/>
        </p:nvSpPr>
        <p:spPr>
          <a:xfrm>
            <a:off x="1752600" y="2372402"/>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–y</a:t>
            </a:r>
          </a:p>
        </p:txBody>
      </p:sp>
      <p:sp>
        <p:nvSpPr>
          <p:cNvPr id="38" name="TextBox 37"/>
          <p:cNvSpPr txBox="1"/>
          <p:nvPr/>
        </p:nvSpPr>
        <p:spPr>
          <a:xfrm>
            <a:off x="1752600" y="36780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–z</a:t>
            </a:r>
          </a:p>
        </p:txBody>
      </p:sp>
      <p:sp>
        <p:nvSpPr>
          <p:cNvPr id="39" name="TextBox 38"/>
          <p:cNvSpPr txBox="1"/>
          <p:nvPr/>
        </p:nvSpPr>
        <p:spPr>
          <a:xfrm>
            <a:off x="1752600" y="49836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–a</a:t>
            </a:r>
          </a:p>
        </p:txBody>
      </p:sp>
      <p:sp>
        <p:nvSpPr>
          <p:cNvPr id="40" name="TextBox 39"/>
          <p:cNvSpPr txBox="1"/>
          <p:nvPr/>
        </p:nvSpPr>
        <p:spPr>
          <a:xfrm>
            <a:off x="5658955" y="2832060"/>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Y    X</a:t>
            </a:r>
            <a:r>
              <a:rPr lang="en-US" sz="2400" dirty="0">
                <a:solidFill>
                  <a:prstClr val="black"/>
                </a:solidFill>
                <a:latin typeface="Arial" charset="0"/>
              </a:rPr>
              <a:t>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1" name="TextBox 40"/>
          <p:cNvSpPr txBox="1"/>
          <p:nvPr/>
        </p:nvSpPr>
        <p:spPr>
          <a:xfrm>
            <a:off x="5658955" y="4140121"/>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Y    Z    X    </a:t>
            </a:r>
            <a:r>
              <a:rPr lang="en-US" sz="2400" dirty="0">
                <a:solidFill>
                  <a:prstClr val="black"/>
                </a:solidFill>
                <a:latin typeface="Arial" charset="0"/>
              </a:rPr>
              <a:t>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2" name="TextBox 41"/>
          <p:cNvSpPr txBox="1"/>
          <p:nvPr/>
        </p:nvSpPr>
        <p:spPr>
          <a:xfrm>
            <a:off x="5658955" y="5445268"/>
            <a:ext cx="2553229"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Y    Z    A    X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588" y="3106083"/>
            <a:ext cx="173967" cy="228569"/>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1" y="4419631"/>
            <a:ext cx="173967" cy="228569"/>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633" y="4419602"/>
            <a:ext cx="173967" cy="228569"/>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541" y="5715002"/>
            <a:ext cx="173967" cy="228569"/>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323" y="5715002"/>
            <a:ext cx="173967" cy="228569"/>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106" y="5715002"/>
            <a:ext cx="173967" cy="228569"/>
          </a:xfrm>
          <a:prstGeom prst="rect">
            <a:avLst/>
          </a:prstGeom>
        </p:spPr>
      </p:pic>
      <p:sp>
        <p:nvSpPr>
          <p:cNvPr id="53" name="TextBox 52"/>
          <p:cNvSpPr txBox="1"/>
          <p:nvPr/>
        </p:nvSpPr>
        <p:spPr>
          <a:xfrm>
            <a:off x="1562100" y="60857"/>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Rearrangement of Dimensions</a:t>
            </a:r>
          </a:p>
          <a:p>
            <a:pPr algn="ctr"/>
            <a:r>
              <a:rPr lang="en-US" sz="2000" i="1" dirty="0">
                <a:solidFill>
                  <a:prstClr val="black"/>
                </a:solidFill>
                <a:latin typeface="Arial" panose="020B0604020202020204" pitchFamily="34" charset="0"/>
                <a:cs typeface="Arial" panose="020B0604020202020204" pitchFamily="34" charset="0"/>
              </a:rPr>
              <a:t>pipe2xyz Shifts the Order of Dimensions, Complementary to xyz2pipe</a:t>
            </a:r>
          </a:p>
        </p:txBody>
      </p:sp>
    </p:spTree>
    <p:extLst>
      <p:ext uri="{BB962C8B-B14F-4D97-AF65-F5344CB8AC3E}">
        <p14:creationId xmlns:p14="http://schemas.microsoft.com/office/powerpoint/2010/main" val="29726769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1752600" y="1066801"/>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–x   |</a:t>
            </a:r>
          </a:p>
        </p:txBody>
      </p:sp>
      <p:sp>
        <p:nvSpPr>
          <p:cNvPr id="12" name="TextBox 11"/>
          <p:cNvSpPr txBox="1"/>
          <p:nvPr/>
        </p:nvSpPr>
        <p:spPr>
          <a:xfrm>
            <a:off x="8534399" y="1524000"/>
            <a:ext cx="2057400"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X</a:t>
            </a:r>
            <a:r>
              <a:rPr lang="en-US" sz="2400" dirty="0">
                <a:solidFill>
                  <a:prstClr val="black"/>
                </a:solidFill>
                <a:latin typeface="Arial" charset="0"/>
              </a:rPr>
              <a:t>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grpSp>
        <p:nvGrpSpPr>
          <p:cNvPr id="16" name="Group 15"/>
          <p:cNvGrpSpPr/>
          <p:nvPr/>
        </p:nvGrpSpPr>
        <p:grpSpPr>
          <a:xfrm>
            <a:off x="2285006" y="1524001"/>
            <a:ext cx="2896595" cy="800219"/>
            <a:chOff x="724429" y="2398654"/>
            <a:chExt cx="2896595" cy="800219"/>
          </a:xfrm>
        </p:grpSpPr>
        <p:sp>
          <p:nvSpPr>
            <p:cNvPr id="8" name="TextBox 7"/>
            <p:cNvSpPr txBox="1"/>
            <p:nvPr/>
          </p:nvSpPr>
          <p:spPr>
            <a:xfrm>
              <a:off x="990600" y="23986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29" y="2416792"/>
              <a:ext cx="341587" cy="45841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38" y="2416792"/>
              <a:ext cx="341587" cy="45841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24" y="2416792"/>
              <a:ext cx="341587" cy="458412"/>
            </a:xfrm>
            <a:prstGeom prst="rect">
              <a:avLst/>
            </a:prstGeom>
          </p:spPr>
        </p:pic>
      </p:grpSp>
      <p:grpSp>
        <p:nvGrpSpPr>
          <p:cNvPr id="19" name="Group 18"/>
          <p:cNvGrpSpPr/>
          <p:nvPr/>
        </p:nvGrpSpPr>
        <p:grpSpPr>
          <a:xfrm>
            <a:off x="2208664" y="2832061"/>
            <a:ext cx="2934520" cy="800219"/>
            <a:chOff x="686504" y="3388554"/>
            <a:chExt cx="2934520" cy="800219"/>
          </a:xfrm>
        </p:grpSpPr>
        <p:sp>
          <p:nvSpPr>
            <p:cNvPr id="17" name="TextBox 16"/>
            <p:cNvSpPr txBox="1"/>
            <p:nvPr/>
          </p:nvSpPr>
          <p:spPr>
            <a:xfrm>
              <a:off x="990600" y="33885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504" y="3420963"/>
              <a:ext cx="341587" cy="45841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441" y="3420963"/>
              <a:ext cx="341587" cy="4584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091" y="3420962"/>
              <a:ext cx="795768" cy="457200"/>
            </a:xfrm>
            <a:prstGeom prst="rect">
              <a:avLst/>
            </a:prstGeom>
          </p:spPr>
        </p:pic>
      </p:grpSp>
      <p:grpSp>
        <p:nvGrpSpPr>
          <p:cNvPr id="35" name="Group 34"/>
          <p:cNvGrpSpPr/>
          <p:nvPr/>
        </p:nvGrpSpPr>
        <p:grpSpPr>
          <a:xfrm>
            <a:off x="2208664" y="4140121"/>
            <a:ext cx="2934520" cy="800219"/>
            <a:chOff x="684664" y="4495800"/>
            <a:chExt cx="2934520" cy="800219"/>
          </a:xfrm>
        </p:grpSpPr>
        <p:sp>
          <p:nvSpPr>
            <p:cNvPr id="27" name="TextBox 26"/>
            <p:cNvSpPr txBox="1"/>
            <p:nvPr/>
          </p:nvSpPr>
          <p:spPr>
            <a:xfrm>
              <a:off x="988760" y="4495800"/>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4528209"/>
              <a:ext cx="341587" cy="45841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965" y="4528209"/>
              <a:ext cx="341587" cy="45841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542" y="4528208"/>
              <a:ext cx="1370423" cy="457200"/>
            </a:xfrm>
            <a:prstGeom prst="rect">
              <a:avLst/>
            </a:prstGeom>
          </p:spPr>
        </p:pic>
      </p:grpSp>
      <p:grpSp>
        <p:nvGrpSpPr>
          <p:cNvPr id="36" name="Group 35"/>
          <p:cNvGrpSpPr/>
          <p:nvPr/>
        </p:nvGrpSpPr>
        <p:grpSpPr>
          <a:xfrm>
            <a:off x="2199955" y="5448182"/>
            <a:ext cx="2934520" cy="800219"/>
            <a:chOff x="684664" y="5295781"/>
            <a:chExt cx="2934520" cy="800219"/>
          </a:xfrm>
        </p:grpSpPr>
        <p:sp>
          <p:nvSpPr>
            <p:cNvPr id="31" name="TextBox 30"/>
            <p:cNvSpPr txBox="1"/>
            <p:nvPr/>
          </p:nvSpPr>
          <p:spPr>
            <a:xfrm>
              <a:off x="988760" y="5295781"/>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5328190"/>
              <a:ext cx="341587" cy="45841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877" y="5328190"/>
              <a:ext cx="341587" cy="45841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470" y="5328189"/>
              <a:ext cx="1936408" cy="457200"/>
            </a:xfrm>
            <a:prstGeom prst="rect">
              <a:avLst/>
            </a:prstGeom>
          </p:spPr>
        </p:pic>
      </p:grpSp>
      <p:sp>
        <p:nvSpPr>
          <p:cNvPr id="37" name="TextBox 36"/>
          <p:cNvSpPr txBox="1"/>
          <p:nvPr/>
        </p:nvSpPr>
        <p:spPr>
          <a:xfrm>
            <a:off x="1752600" y="2372402"/>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–y   |</a:t>
            </a:r>
          </a:p>
        </p:txBody>
      </p:sp>
      <p:sp>
        <p:nvSpPr>
          <p:cNvPr id="38" name="TextBox 37"/>
          <p:cNvSpPr txBox="1"/>
          <p:nvPr/>
        </p:nvSpPr>
        <p:spPr>
          <a:xfrm>
            <a:off x="1752600" y="36780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–z   |</a:t>
            </a:r>
          </a:p>
        </p:txBody>
      </p:sp>
      <p:sp>
        <p:nvSpPr>
          <p:cNvPr id="39" name="TextBox 38"/>
          <p:cNvSpPr txBox="1"/>
          <p:nvPr/>
        </p:nvSpPr>
        <p:spPr>
          <a:xfrm>
            <a:off x="1752600" y="49836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xyz2pipe –a   |</a:t>
            </a:r>
          </a:p>
        </p:txBody>
      </p:sp>
      <p:sp>
        <p:nvSpPr>
          <p:cNvPr id="40" name="TextBox 39"/>
          <p:cNvSpPr txBox="1"/>
          <p:nvPr/>
        </p:nvSpPr>
        <p:spPr>
          <a:xfrm>
            <a:off x="8571970" y="2832060"/>
            <a:ext cx="2019830"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X    Y</a:t>
            </a:r>
            <a:r>
              <a:rPr lang="en-US" sz="2400" dirty="0">
                <a:solidFill>
                  <a:prstClr val="black"/>
                </a:solidFill>
                <a:latin typeface="Arial" charset="0"/>
              </a:rPr>
              <a:t>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1" name="TextBox 40"/>
          <p:cNvSpPr txBox="1"/>
          <p:nvPr/>
        </p:nvSpPr>
        <p:spPr>
          <a:xfrm>
            <a:off x="8571970" y="4140121"/>
            <a:ext cx="2019830"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X    Y    Z    </a:t>
            </a:r>
            <a:r>
              <a:rPr lang="en-US" sz="2400" dirty="0">
                <a:solidFill>
                  <a:prstClr val="black"/>
                </a:solidFill>
                <a:latin typeface="Arial" charset="0"/>
              </a:rPr>
              <a:t>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sp>
        <p:nvSpPr>
          <p:cNvPr id="42" name="TextBox 41"/>
          <p:cNvSpPr txBox="1"/>
          <p:nvPr/>
        </p:nvSpPr>
        <p:spPr>
          <a:xfrm>
            <a:off x="8571970" y="5445268"/>
            <a:ext cx="2019830"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srgbClr val="0070C0"/>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588" y="3106082"/>
            <a:ext cx="173967" cy="22857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1" y="4419630"/>
            <a:ext cx="173967" cy="228571"/>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633" y="4419601"/>
            <a:ext cx="173967" cy="228571"/>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541" y="5715001"/>
            <a:ext cx="173967" cy="228571"/>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323" y="5715001"/>
            <a:ext cx="173967" cy="228571"/>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106" y="5715001"/>
            <a:ext cx="173967" cy="228571"/>
          </a:xfrm>
          <a:prstGeom prst="rect">
            <a:avLst/>
          </a:prstGeom>
        </p:spPr>
      </p:pic>
      <p:sp>
        <p:nvSpPr>
          <p:cNvPr id="53" name="TextBox 52"/>
          <p:cNvSpPr txBox="1"/>
          <p:nvPr/>
        </p:nvSpPr>
        <p:spPr>
          <a:xfrm>
            <a:off x="1562100" y="60857"/>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Rearrangement of Dimensions</a:t>
            </a:r>
          </a:p>
          <a:p>
            <a:pPr algn="ctr"/>
            <a:r>
              <a:rPr lang="en-US" sz="2000" i="1" dirty="0">
                <a:solidFill>
                  <a:prstClr val="black"/>
                </a:solidFill>
                <a:latin typeface="Arial" panose="020B0604020202020204" pitchFamily="34" charset="0"/>
                <a:cs typeface="Arial" panose="020B0604020202020204" pitchFamily="34" charset="0"/>
              </a:rPr>
              <a:t>xyz2pipe | pipe2xyz to Conserve the Order of Dimensions</a:t>
            </a:r>
          </a:p>
        </p:txBody>
      </p:sp>
      <p:sp>
        <p:nvSpPr>
          <p:cNvPr id="54" name="TextBox 53"/>
          <p:cNvSpPr txBox="1"/>
          <p:nvPr/>
        </p:nvSpPr>
        <p:spPr>
          <a:xfrm>
            <a:off x="4800600" y="1066801"/>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–x</a:t>
            </a:r>
          </a:p>
        </p:txBody>
      </p:sp>
      <p:grpSp>
        <p:nvGrpSpPr>
          <p:cNvPr id="55" name="Group 54"/>
          <p:cNvGrpSpPr/>
          <p:nvPr/>
        </p:nvGrpSpPr>
        <p:grpSpPr>
          <a:xfrm>
            <a:off x="5393968" y="1524001"/>
            <a:ext cx="2835632" cy="800219"/>
            <a:chOff x="785392" y="2398654"/>
            <a:chExt cx="2835632" cy="800219"/>
          </a:xfrm>
        </p:grpSpPr>
        <p:sp>
          <p:nvSpPr>
            <p:cNvPr id="56" name="TextBox 55"/>
            <p:cNvSpPr txBox="1"/>
            <p:nvPr/>
          </p:nvSpPr>
          <p:spPr>
            <a:xfrm>
              <a:off x="990600" y="23986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X    Y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392" y="2416792"/>
              <a:ext cx="341586" cy="45841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6465" y="2416792"/>
              <a:ext cx="341586" cy="458412"/>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260" y="2416792"/>
              <a:ext cx="341587" cy="458412"/>
            </a:xfrm>
            <a:prstGeom prst="rect">
              <a:avLst/>
            </a:prstGeom>
          </p:spPr>
        </p:pic>
      </p:grpSp>
      <p:grpSp>
        <p:nvGrpSpPr>
          <p:cNvPr id="60" name="Group 59"/>
          <p:cNvGrpSpPr/>
          <p:nvPr/>
        </p:nvGrpSpPr>
        <p:grpSpPr>
          <a:xfrm>
            <a:off x="5352464" y="2832061"/>
            <a:ext cx="2838721" cy="800219"/>
            <a:chOff x="782303" y="3388554"/>
            <a:chExt cx="2838721" cy="800219"/>
          </a:xfrm>
        </p:grpSpPr>
        <p:sp>
          <p:nvSpPr>
            <p:cNvPr id="61" name="TextBox 60"/>
            <p:cNvSpPr txBox="1"/>
            <p:nvPr/>
          </p:nvSpPr>
          <p:spPr>
            <a:xfrm>
              <a:off x="990600" y="3388554"/>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Y    X     Z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303" y="3420963"/>
              <a:ext cx="341586" cy="458412"/>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2568" y="3420963"/>
              <a:ext cx="341586" cy="458412"/>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927" y="3420962"/>
              <a:ext cx="795768" cy="457200"/>
            </a:xfrm>
            <a:prstGeom prst="rect">
              <a:avLst/>
            </a:prstGeom>
          </p:spPr>
        </p:pic>
      </p:grpSp>
      <p:grpSp>
        <p:nvGrpSpPr>
          <p:cNvPr id="65" name="Group 64"/>
          <p:cNvGrpSpPr/>
          <p:nvPr/>
        </p:nvGrpSpPr>
        <p:grpSpPr>
          <a:xfrm>
            <a:off x="5390832" y="4140121"/>
            <a:ext cx="2800352" cy="800219"/>
            <a:chOff x="818832" y="4495800"/>
            <a:chExt cx="2800352" cy="800219"/>
          </a:xfrm>
        </p:grpSpPr>
        <p:sp>
          <p:nvSpPr>
            <p:cNvPr id="66" name="TextBox 65"/>
            <p:cNvSpPr txBox="1"/>
            <p:nvPr/>
          </p:nvSpPr>
          <p:spPr>
            <a:xfrm>
              <a:off x="988760" y="4495800"/>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Z    X     Y     A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832" y="4528209"/>
              <a:ext cx="341586" cy="458412"/>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4092" y="4528209"/>
              <a:ext cx="341586" cy="458412"/>
            </a:xfrm>
            <a:prstGeom prst="rect">
              <a:avLst/>
            </a:prstGeom>
          </p:spPr>
        </p:pic>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96" y="4528208"/>
              <a:ext cx="1370423" cy="457200"/>
            </a:xfrm>
            <a:prstGeom prst="rect">
              <a:avLst/>
            </a:prstGeom>
          </p:spPr>
        </p:pic>
      </p:grpSp>
      <p:grpSp>
        <p:nvGrpSpPr>
          <p:cNvPr id="70" name="Group 69"/>
          <p:cNvGrpSpPr/>
          <p:nvPr/>
        </p:nvGrpSpPr>
        <p:grpSpPr>
          <a:xfrm>
            <a:off x="5373415" y="5448182"/>
            <a:ext cx="2809061" cy="800219"/>
            <a:chOff x="810123" y="5295781"/>
            <a:chExt cx="2809061" cy="800219"/>
          </a:xfrm>
        </p:grpSpPr>
        <p:sp>
          <p:nvSpPr>
            <p:cNvPr id="71" name="TextBox 70"/>
            <p:cNvSpPr txBox="1"/>
            <p:nvPr/>
          </p:nvSpPr>
          <p:spPr>
            <a:xfrm>
              <a:off x="988760" y="5295781"/>
              <a:ext cx="2630424" cy="800219"/>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defTabSz="365760" fontAlgn="base">
                <a:spcAft>
                  <a:spcPct val="0"/>
                </a:spcAft>
              </a:pPr>
              <a:r>
                <a:rPr lang="en-US" sz="2400" dirty="0">
                  <a:solidFill>
                    <a:prstClr val="black"/>
                  </a:solidFill>
                  <a:latin typeface="Arial" charset="0"/>
                </a:rPr>
                <a:t>A    X     Y     Z </a:t>
              </a: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p:txBody>
        </p:sp>
        <p:pic>
          <p:nvPicPr>
            <p:cNvPr id="72" name="Picture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123" y="5328190"/>
              <a:ext cx="341586" cy="458412"/>
            </a:xfrm>
            <a:prstGeom prst="rect">
              <a:avLst/>
            </a:prstGeom>
          </p:spPr>
        </p:pic>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3549" y="5328190"/>
              <a:ext cx="341586" cy="458412"/>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301" y="5328189"/>
              <a:ext cx="1936408" cy="457200"/>
            </a:xfrm>
            <a:prstGeom prst="rect">
              <a:avLst/>
            </a:prstGeom>
          </p:spPr>
        </p:pic>
      </p:grpSp>
      <p:sp>
        <p:nvSpPr>
          <p:cNvPr id="75" name="TextBox 74"/>
          <p:cNvSpPr txBox="1"/>
          <p:nvPr/>
        </p:nvSpPr>
        <p:spPr>
          <a:xfrm>
            <a:off x="4800600" y="2372402"/>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–y</a:t>
            </a:r>
          </a:p>
        </p:txBody>
      </p:sp>
      <p:sp>
        <p:nvSpPr>
          <p:cNvPr id="76" name="TextBox 75"/>
          <p:cNvSpPr txBox="1"/>
          <p:nvPr/>
        </p:nvSpPr>
        <p:spPr>
          <a:xfrm>
            <a:off x="4800600" y="36780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–z</a:t>
            </a:r>
          </a:p>
        </p:txBody>
      </p:sp>
      <p:sp>
        <p:nvSpPr>
          <p:cNvPr id="77" name="TextBox 76"/>
          <p:cNvSpPr txBox="1"/>
          <p:nvPr/>
        </p:nvSpPr>
        <p:spPr>
          <a:xfrm>
            <a:off x="4800600" y="4983603"/>
            <a:ext cx="3657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pipe2xyz –a</a:t>
            </a:r>
          </a:p>
        </p:txBody>
      </p:sp>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3643" y="3106083"/>
            <a:ext cx="173967" cy="228569"/>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9656" y="4419631"/>
            <a:ext cx="173967" cy="228569"/>
          </a:xfrm>
          <a:prstGeom prst="rect">
            <a:avLst/>
          </a:prstGeom>
        </p:spPr>
      </p:pic>
      <p:pic>
        <p:nvPicPr>
          <p:cNvPr id="80" name="Picture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688" y="4419602"/>
            <a:ext cx="173967" cy="228569"/>
          </a:xfrm>
          <a:prstGeom prst="rect">
            <a:avLst/>
          </a:prstGeom>
        </p:spPr>
      </p:pic>
      <p:pic>
        <p:nvPicPr>
          <p:cNvPr id="81" name="Picture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5596" y="5715002"/>
            <a:ext cx="173967" cy="228569"/>
          </a:xfrm>
          <a:prstGeom prst="rect">
            <a:avLst/>
          </a:prstGeom>
        </p:spPr>
      </p:pic>
      <p:pic>
        <p:nvPicPr>
          <p:cNvPr id="82" name="Picture 8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3378" y="5715002"/>
            <a:ext cx="173967" cy="228569"/>
          </a:xfrm>
          <a:prstGeom prst="rect">
            <a:avLst/>
          </a:prstGeom>
        </p:spPr>
      </p:pic>
      <p:pic>
        <p:nvPicPr>
          <p:cNvPr id="83" name="Picture 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1161" y="5715002"/>
            <a:ext cx="173967" cy="228569"/>
          </a:xfrm>
          <a:prstGeom prst="rect">
            <a:avLst/>
          </a:prstGeom>
        </p:spPr>
      </p:pic>
      <p:sp>
        <p:nvSpPr>
          <p:cNvPr id="84" name="TextBox 83"/>
          <p:cNvSpPr txBox="1"/>
          <p:nvPr/>
        </p:nvSpPr>
        <p:spPr>
          <a:xfrm>
            <a:off x="8001001" y="1088567"/>
            <a:ext cx="2151017" cy="461665"/>
          </a:xfrm>
          <a:prstGeom prst="rect">
            <a:avLst/>
          </a:prstGeom>
          <a:noFill/>
        </p:spPr>
        <p:txBody>
          <a:bodyPr wrap="square" rtlCol="0">
            <a:spAutoFit/>
          </a:bodyPr>
          <a:lstStyle/>
          <a:p>
            <a:pPr fontAlgn="base">
              <a:spcBef>
                <a:spcPct val="50000"/>
              </a:spcBef>
              <a:spcAft>
                <a:spcPct val="0"/>
              </a:spcAft>
            </a:pPr>
            <a:r>
              <a:rPr lang="en-US" sz="2400" i="1" dirty="0">
                <a:solidFill>
                  <a:srgbClr val="C00000"/>
                </a:solidFill>
                <a:latin typeface="Arial" charset="0"/>
              </a:rPr>
              <a:t>Final Order:</a:t>
            </a:r>
          </a:p>
        </p:txBody>
      </p:sp>
    </p:spTree>
    <p:extLst>
      <p:ext uri="{BB962C8B-B14F-4D97-AF65-F5344CB8AC3E}">
        <p14:creationId xmlns:p14="http://schemas.microsoft.com/office/powerpoint/2010/main" val="26780035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82622" y="24064"/>
            <a:ext cx="8882904" cy="6541047"/>
          </a:xfrm>
          <a:prstGeom prst="rect">
            <a:avLst/>
          </a:prstGeom>
        </p:spPr>
      </p:pic>
      <p:sp>
        <p:nvSpPr>
          <p:cNvPr id="2" name="TextBox 1"/>
          <p:cNvSpPr txBox="1"/>
          <p:nvPr/>
        </p:nvSpPr>
        <p:spPr>
          <a:xfrm>
            <a:off x="757990" y="239581"/>
            <a:ext cx="10732168"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New </a:t>
            </a:r>
            <a:r>
              <a:rPr lang="en-US" sz="3200" i="1" kern="0" dirty="0" err="1">
                <a:solidFill>
                  <a:srgbClr val="00B0F0"/>
                </a:solidFill>
                <a:latin typeface="Arial" charset="0"/>
              </a:rPr>
              <a:t>NMRPipe</a:t>
            </a:r>
            <a:r>
              <a:rPr lang="en-US" sz="3200" i="1" kern="0" dirty="0">
                <a:solidFill>
                  <a:srgbClr val="00B0F0"/>
                </a:solidFill>
                <a:latin typeface="Arial" charset="0"/>
              </a:rPr>
              <a:t> Commands for General Purpose Spectral Processing and Script Generation</a:t>
            </a:r>
          </a:p>
        </p:txBody>
      </p:sp>
    </p:spTree>
    <p:extLst>
      <p:ext uri="{BB962C8B-B14F-4D97-AF65-F5344CB8AC3E}">
        <p14:creationId xmlns:p14="http://schemas.microsoft.com/office/powerpoint/2010/main" val="36051655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1762125" y="1487300"/>
            <a:ext cx="866775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1400" dirty="0">
                <a:solidFill>
                  <a:prstClr val="white"/>
                </a:solidFill>
                <a:latin typeface="Courier New" pitchFamily="49" charset="0"/>
              </a:rPr>
              <a:t>#!/bin/</a:t>
            </a:r>
            <a:r>
              <a:rPr lang="en-US" sz="1400" dirty="0" err="1">
                <a:solidFill>
                  <a:prstClr val="white"/>
                </a:solidFill>
                <a:latin typeface="Courier New" pitchFamily="49" charset="0"/>
              </a:rPr>
              <a:t>csh</a:t>
            </a:r>
            <a:endParaRPr lang="en-US" sz="1400" dirty="0">
              <a:solidFill>
                <a:prstClr val="white"/>
              </a:solidFill>
              <a:latin typeface="Courier New" pitchFamily="49" charset="0"/>
            </a:endParaRPr>
          </a:p>
          <a:p>
            <a:pPr eaLnBrk="1" fontAlgn="base" hangingPunct="1">
              <a:spcBef>
                <a:spcPct val="50000"/>
              </a:spcBef>
              <a:spcAft>
                <a:spcPct val="0"/>
              </a:spcAft>
            </a:pPr>
            <a:endParaRPr lang="en-US" sz="8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xyz2pipe -in fid/test%03d.fid -x -verb              \  </a:t>
            </a:r>
            <a:r>
              <a:rPr lang="en-US" sz="1400" b="0" i="1" dirty="0">
                <a:solidFill>
                  <a:prstClr val="white"/>
                </a:solidFill>
                <a:latin typeface="Arial" panose="020B0604020202020204" pitchFamily="34" charset="0"/>
                <a:cs typeface="Arial" panose="020B0604020202020204" pitchFamily="34" charset="0"/>
              </a:rPr>
              <a:t>Read vectors from X-Axis</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SOL                                  \   </a:t>
            </a:r>
            <a:r>
              <a:rPr lang="en-US" sz="1400" b="0" i="1" dirty="0">
                <a:solidFill>
                  <a:srgbClr val="FFFF00"/>
                </a:solidFill>
                <a:latin typeface="Arial" panose="020B0604020202020204" pitchFamily="34" charset="0"/>
                <a:cs typeface="Arial" panose="020B0604020202020204" pitchFamily="34" charset="0"/>
              </a:rPr>
              <a:t>Solvent Subtraction</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2 -c </a:t>
            </a:r>
            <a:r>
              <a:rPr lang="en-US" sz="1400" dirty="0">
                <a:solidFill>
                  <a:srgbClr val="00B0F0"/>
                </a:solidFill>
                <a:latin typeface="Courier New" pitchFamily="49" charset="0"/>
              </a:rPr>
              <a:t>0.5  </a:t>
            </a:r>
            <a:r>
              <a:rPr lang="en-US" sz="1400" dirty="0">
                <a:solidFill>
                  <a:prstClr val="white"/>
                </a:solidFill>
                <a:latin typeface="Courier New" pitchFamily="49" charset="0"/>
              </a:rPr>
              <a:t>\   </a:t>
            </a:r>
            <a:r>
              <a:rPr lang="en-US" sz="1400" b="0" i="1" dirty="0">
                <a:solidFill>
                  <a:srgbClr val="FFFF00"/>
                </a:solidFill>
                <a:latin typeface="Arial" panose="020B0604020202020204" pitchFamily="34" charset="0"/>
                <a:cs typeface="Arial" panose="020B0604020202020204" pitchFamily="34" charset="0"/>
              </a:rPr>
              <a:t>Window and First Point Scale</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FFFF00"/>
                </a:solidFill>
                <a:latin typeface="Arial" panose="020B0604020202020204" pitchFamily="34" charset="0"/>
                <a:cs typeface="Arial" panose="020B0604020202020204" pitchFamily="34" charset="0"/>
              </a:rPr>
              <a:t>Zero Fill</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   </a:t>
            </a:r>
            <a:r>
              <a:rPr lang="en-US" sz="1400" b="0" i="1" dirty="0">
                <a:solidFill>
                  <a:srgbClr val="FFFF00"/>
                </a:solidFill>
                <a:latin typeface="Arial" panose="020B0604020202020204" pitchFamily="34" charset="0"/>
                <a:cs typeface="Arial" panose="020B0604020202020204" pitchFamily="34" charset="0"/>
              </a:rPr>
              <a:t>Fourier Transform</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43.0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   </a:t>
            </a:r>
            <a:r>
              <a:rPr lang="en-US" sz="1400" b="0" i="1" dirty="0">
                <a:solidFill>
                  <a:srgbClr val="FFFF00"/>
                </a:solidFill>
                <a:latin typeface="Arial" panose="020B0604020202020204" pitchFamily="34" charset="0"/>
                <a:cs typeface="Arial" panose="020B0604020202020204" pitchFamily="34" charset="0"/>
              </a:rPr>
              <a:t>Phase Correction</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EXT –x1 </a:t>
            </a:r>
            <a:r>
              <a:rPr lang="en-US" sz="1400" dirty="0">
                <a:solidFill>
                  <a:srgbClr val="00B0F0"/>
                </a:solidFill>
                <a:latin typeface="Courier New" pitchFamily="49" charset="0"/>
              </a:rPr>
              <a:t>10.5ppm</a:t>
            </a:r>
            <a:r>
              <a:rPr lang="en-US" sz="1400" dirty="0">
                <a:solidFill>
                  <a:prstClr val="white"/>
                </a:solidFill>
                <a:latin typeface="Courier New" pitchFamily="49" charset="0"/>
              </a:rPr>
              <a:t> –</a:t>
            </a:r>
            <a:r>
              <a:rPr lang="en-US" sz="1400" dirty="0" err="1">
                <a:solidFill>
                  <a:prstClr val="white"/>
                </a:solidFill>
                <a:latin typeface="Courier New" pitchFamily="49" charset="0"/>
              </a:rPr>
              <a:t>xn</a:t>
            </a:r>
            <a:r>
              <a:rPr lang="en-US" sz="1400" dirty="0">
                <a:solidFill>
                  <a:prstClr val="white"/>
                </a:solidFill>
                <a:latin typeface="Courier New" pitchFamily="49" charset="0"/>
              </a:rPr>
              <a:t> </a:t>
            </a:r>
            <a:r>
              <a:rPr lang="en-US" sz="1400" dirty="0">
                <a:solidFill>
                  <a:srgbClr val="00B0F0"/>
                </a:solidFill>
                <a:latin typeface="Courier New" pitchFamily="49" charset="0"/>
              </a:rPr>
              <a:t>5.7ppm</a:t>
            </a:r>
            <a:r>
              <a:rPr lang="en-US" sz="1400" dirty="0">
                <a:solidFill>
                  <a:prstClr val="white"/>
                </a:solidFill>
                <a:latin typeface="Courier New" pitchFamily="49" charset="0"/>
              </a:rPr>
              <a:t> -</a:t>
            </a:r>
            <a:r>
              <a:rPr lang="en-US" sz="1400" dirty="0" err="1">
                <a:solidFill>
                  <a:prstClr val="white"/>
                </a:solidFill>
                <a:latin typeface="Courier New" pitchFamily="49" charset="0"/>
              </a:rPr>
              <a:t>sw</a:t>
            </a:r>
            <a:r>
              <a:rPr lang="en-US" sz="1400" dirty="0">
                <a:solidFill>
                  <a:prstClr val="white"/>
                </a:solidFill>
                <a:latin typeface="Courier New" pitchFamily="49" charset="0"/>
              </a:rPr>
              <a:t>       \   </a:t>
            </a:r>
            <a:r>
              <a:rPr lang="en-US" sz="1400" b="0" i="1" dirty="0">
                <a:solidFill>
                  <a:srgbClr val="FFFF00"/>
                </a:solidFill>
                <a:latin typeface="Arial" panose="020B0604020202020204" pitchFamily="34" charset="0"/>
                <a:cs typeface="Arial" panose="020B0604020202020204" pitchFamily="34" charset="0"/>
              </a:rPr>
              <a:t>Extract PPM Range</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  </a:t>
            </a:r>
            <a:r>
              <a:rPr lang="en-US" sz="1400" b="0" i="1" dirty="0">
                <a:solidFill>
                  <a:prstClr val="white"/>
                </a:solidFill>
                <a:latin typeface="Arial" panose="020B0604020202020204" pitchFamily="34" charset="0"/>
                <a:cs typeface="Arial" panose="020B0604020202020204" pitchFamily="34" charset="0"/>
              </a:rPr>
              <a:t>X/Y Transpose</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1.0</a:t>
            </a:r>
            <a:r>
              <a:rPr lang="en-US" sz="1400" dirty="0">
                <a:solidFill>
                  <a:prstClr val="white"/>
                </a:solidFill>
                <a:latin typeface="Courier New" pitchFamily="49" charset="0"/>
              </a:rPr>
              <a:t>  \   </a:t>
            </a:r>
            <a:r>
              <a:rPr lang="en-US" sz="1400" b="0" i="1" dirty="0">
                <a:solidFill>
                  <a:srgbClr val="00B050"/>
                </a:solidFill>
                <a:latin typeface="Arial" panose="020B0604020202020204" pitchFamily="34" charset="0"/>
                <a:cs typeface="Arial" panose="020B0604020202020204" pitchFamily="34" charset="0"/>
              </a:rPr>
              <a:t>Window and First Point Scale</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00B050"/>
                </a:solidFill>
                <a:latin typeface="Arial" panose="020B0604020202020204" pitchFamily="34" charset="0"/>
                <a:cs typeface="Arial" panose="020B0604020202020204" pitchFamily="34" charset="0"/>
              </a:rPr>
              <a:t>Zero Fill</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   </a:t>
            </a:r>
            <a:r>
              <a:rPr lang="en-US" sz="1400" b="0" i="1" dirty="0">
                <a:solidFill>
                  <a:srgbClr val="00B050"/>
                </a:solidFill>
                <a:latin typeface="Arial" panose="020B0604020202020204" pitchFamily="34" charset="0"/>
                <a:cs typeface="Arial" panose="020B0604020202020204" pitchFamily="34" charset="0"/>
              </a:rPr>
              <a:t>Fourier Transform</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-90.0 </a:t>
            </a:r>
            <a:r>
              <a:rPr lang="en-US" sz="1400" dirty="0">
                <a:solidFill>
                  <a:prstClr val="white"/>
                </a:solidFill>
                <a:latin typeface="Courier New" pitchFamily="49" charset="0"/>
              </a:rPr>
              <a:t>-p1 </a:t>
            </a:r>
            <a:r>
              <a:rPr lang="en-US" sz="1400" dirty="0">
                <a:solidFill>
                  <a:srgbClr val="00B0F0"/>
                </a:solidFill>
                <a:latin typeface="Courier New" pitchFamily="49" charset="0"/>
              </a:rPr>
              <a:t>180.0</a:t>
            </a:r>
            <a:r>
              <a:rPr lang="en-US" sz="1400" dirty="0">
                <a:solidFill>
                  <a:prstClr val="white"/>
                </a:solidFill>
                <a:latin typeface="Courier New" pitchFamily="49" charset="0"/>
              </a:rPr>
              <a:t> -di           \   </a:t>
            </a:r>
            <a:r>
              <a:rPr lang="en-US" sz="1400" b="0" i="1" dirty="0">
                <a:solidFill>
                  <a:srgbClr val="00B050"/>
                </a:solidFill>
                <a:latin typeface="Arial" panose="020B0604020202020204" pitchFamily="34" charset="0"/>
                <a:cs typeface="Arial" panose="020B0604020202020204" pitchFamily="34" charset="0"/>
              </a:rPr>
              <a:t>Phase Correction</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  </a:t>
            </a:r>
            <a:r>
              <a:rPr lang="en-US" sz="1400" b="0" i="1" dirty="0">
                <a:solidFill>
                  <a:prstClr val="white"/>
                </a:solidFill>
                <a:latin typeface="Arial" panose="020B0604020202020204" pitchFamily="34" charset="0"/>
                <a:cs typeface="Arial" panose="020B0604020202020204" pitchFamily="34" charset="0"/>
              </a:rPr>
              <a:t>X/Y Transpose</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POLY -auto                           \   </a:t>
            </a:r>
            <a:r>
              <a:rPr lang="en-US" sz="1400" b="0" i="1" dirty="0">
                <a:solidFill>
                  <a:srgbClr val="FFFF00"/>
                </a:solidFill>
                <a:latin typeface="Arial" panose="020B0604020202020204" pitchFamily="34" charset="0"/>
                <a:cs typeface="Arial" panose="020B0604020202020204" pitchFamily="34" charset="0"/>
              </a:rPr>
              <a:t>Baseline Correction</a:t>
            </a:r>
            <a:endParaRPr lang="en-US" sz="1400" dirty="0">
              <a:solidFill>
                <a:srgbClr val="FFFF0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–x                     </a:t>
            </a:r>
            <a:r>
              <a:rPr lang="en-US" sz="1400" b="0" i="1" dirty="0">
                <a:solidFill>
                  <a:prstClr val="white"/>
                </a:solidFill>
                <a:latin typeface="Arial" panose="020B0604020202020204" pitchFamily="34" charset="0"/>
                <a:cs typeface="Arial" panose="020B0604020202020204" pitchFamily="34" charset="0"/>
              </a:rPr>
              <a:t>Write vectors to X-Axis</a:t>
            </a:r>
            <a:endParaRPr lang="en-US" sz="1400" dirty="0">
              <a:solidFill>
                <a:prstClr val="white"/>
              </a:solidFill>
              <a:latin typeface="Courier New" pitchFamily="49" charset="0"/>
            </a:endParaRPr>
          </a:p>
          <a:p>
            <a:pPr eaLnBrk="1" fontAlgn="base" hangingPunct="1">
              <a:spcBef>
                <a:spcPct val="0"/>
              </a:spcBef>
              <a:spcAft>
                <a:spcPct val="0"/>
              </a:spcAft>
            </a:pP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xyz2pipe -in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/test%03d.ft2 -z -verb               \  </a:t>
            </a:r>
            <a:r>
              <a:rPr lang="en-US" sz="1400" b="0" i="1" dirty="0">
                <a:solidFill>
                  <a:prstClr val="white"/>
                </a:solidFill>
                <a:latin typeface="Arial" panose="020B0604020202020204" pitchFamily="34" charset="0"/>
                <a:cs typeface="Arial" panose="020B0604020202020204" pitchFamily="34" charset="0"/>
              </a:rPr>
              <a:t>Read vectors from Z-Axis</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0.5</a:t>
            </a:r>
            <a:r>
              <a:rPr lang="en-US" sz="1400" dirty="0">
                <a:solidFill>
                  <a:prstClr val="white"/>
                </a:solidFill>
                <a:latin typeface="Courier New" pitchFamily="49" charset="0"/>
              </a:rPr>
              <a:t>  \   </a:t>
            </a:r>
            <a:r>
              <a:rPr lang="en-US" sz="1400" b="0" i="1" dirty="0">
                <a:solidFill>
                  <a:srgbClr val="703DF1"/>
                </a:solidFill>
                <a:latin typeface="Arial" panose="020B0604020202020204" pitchFamily="34" charset="0"/>
                <a:cs typeface="Arial" panose="020B0604020202020204" pitchFamily="34" charset="0"/>
              </a:rPr>
              <a:t>Window and First Point Scale</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703DF1"/>
                </a:solidFill>
                <a:latin typeface="Arial" panose="020B0604020202020204" pitchFamily="34" charset="0"/>
                <a:cs typeface="Arial" panose="020B0604020202020204" pitchFamily="34" charset="0"/>
              </a:rPr>
              <a:t>Zero Fill</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b="0" i="1" dirty="0">
                <a:solidFill>
                  <a:srgbClr val="FFFF00"/>
                </a:solidFill>
                <a:latin typeface="Arial" panose="020B0604020202020204" pitchFamily="34" charset="0"/>
                <a:cs typeface="Arial" panose="020B0604020202020204" pitchFamily="34" charset="0"/>
              </a:rPr>
              <a:t>      </a:t>
            </a:r>
            <a:r>
              <a:rPr lang="en-US" sz="1400" b="0" i="1" dirty="0">
                <a:solidFill>
                  <a:srgbClr val="703DF1"/>
                </a:solidFill>
                <a:latin typeface="Arial" panose="020B0604020202020204" pitchFamily="34" charset="0"/>
                <a:cs typeface="Arial" panose="020B0604020202020204" pitchFamily="34" charset="0"/>
              </a:rPr>
              <a:t>Fourier Transform</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0.0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   </a:t>
            </a:r>
            <a:r>
              <a:rPr lang="en-US" sz="1400" b="0" i="1" dirty="0">
                <a:solidFill>
                  <a:srgbClr val="703DF1"/>
                </a:solidFill>
                <a:latin typeface="Arial" panose="020B0604020202020204" pitchFamily="34" charset="0"/>
                <a:cs typeface="Arial" panose="020B0604020202020204" pitchFamily="34" charset="0"/>
              </a:rPr>
              <a:t>Phase Correction</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/test%03d.ft3 -z                     </a:t>
            </a:r>
            <a:r>
              <a:rPr lang="en-US" sz="1400" b="0" i="1" dirty="0">
                <a:solidFill>
                  <a:prstClr val="white"/>
                </a:solidFill>
                <a:latin typeface="Arial" panose="020B0604020202020204" pitchFamily="34" charset="0"/>
                <a:cs typeface="Arial" panose="020B0604020202020204" pitchFamily="34" charset="0"/>
              </a:rPr>
              <a:t>Write vectors to Z-Axis</a:t>
            </a:r>
            <a:endParaRPr lang="en-US" sz="1400" dirty="0">
              <a:solidFill>
                <a:prstClr val="white"/>
              </a:solidFill>
              <a:latin typeface="Courier New" pitchFamily="49" charset="0"/>
            </a:endParaRPr>
          </a:p>
        </p:txBody>
      </p:sp>
      <p:sp>
        <p:nvSpPr>
          <p:cNvPr id="9" name="TextBox 8"/>
          <p:cNvSpPr txBox="1"/>
          <p:nvPr/>
        </p:nvSpPr>
        <p:spPr>
          <a:xfrm>
            <a:off x="1600200" y="95214"/>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Arial" panose="020B0604020202020204" pitchFamily="34" charset="0"/>
                <a:cs typeface="Arial" panose="020B0604020202020204" pitchFamily="34" charset="0"/>
              </a:rPr>
              <a:t>Typical </a:t>
            </a:r>
            <a:r>
              <a:rPr lang="en-US" sz="2800" i="1" dirty="0" err="1">
                <a:solidFill>
                  <a:srgbClr val="00B0F0"/>
                </a:solidFill>
                <a:latin typeface="Arial" panose="020B0604020202020204" pitchFamily="34" charset="0"/>
                <a:cs typeface="Arial" panose="020B0604020202020204" pitchFamily="34" charset="0"/>
              </a:rPr>
              <a:t>NMRPipe</a:t>
            </a:r>
            <a:r>
              <a:rPr lang="en-US" sz="2800" i="1" dirty="0">
                <a:solidFill>
                  <a:srgbClr val="00B0F0"/>
                </a:solidFill>
                <a:latin typeface="Arial" panose="020B0604020202020204" pitchFamily="34" charset="0"/>
                <a:cs typeface="Arial" panose="020B0604020202020204" pitchFamily="34" charset="0"/>
              </a:rPr>
              <a:t> 3D Spectral Processing Scheme</a:t>
            </a:r>
          </a:p>
        </p:txBody>
      </p:sp>
      <p:sp>
        <p:nvSpPr>
          <p:cNvPr id="2" name="TextBox 1"/>
          <p:cNvSpPr txBox="1"/>
          <p:nvPr/>
        </p:nvSpPr>
        <p:spPr>
          <a:xfrm>
            <a:off x="1762126" y="679104"/>
            <a:ext cx="8601075" cy="692497"/>
          </a:xfrm>
          <a:prstGeom prst="rect">
            <a:avLst/>
          </a:prstGeom>
          <a:noFill/>
        </p:spPr>
        <p:txBody>
          <a:bodyPr wrap="square" rtlCol="0">
            <a:spAutoFit/>
          </a:bodyPr>
          <a:lstStyle/>
          <a:p>
            <a:pPr algn="ctr" fontAlgn="base">
              <a:spcBef>
                <a:spcPts val="600"/>
              </a:spcBef>
              <a:spcAft>
                <a:spcPct val="0"/>
              </a:spcAft>
            </a:pPr>
            <a:r>
              <a:rPr lang="en-US" sz="1600" i="1" dirty="0">
                <a:solidFill>
                  <a:srgbClr val="00B0F0"/>
                </a:solidFill>
                <a:latin typeface="Arial" charset="0"/>
              </a:rPr>
              <a:t>Commonly Adjusted Parameters / </a:t>
            </a:r>
            <a:r>
              <a:rPr lang="en-US" sz="1600" i="1" dirty="0">
                <a:solidFill>
                  <a:srgbClr val="FFFF00"/>
                </a:solidFill>
                <a:latin typeface="Arial" charset="0"/>
              </a:rPr>
              <a:t>X-Axis Processing </a:t>
            </a:r>
            <a:r>
              <a:rPr lang="en-US" sz="1600" i="1" dirty="0">
                <a:solidFill>
                  <a:srgbClr val="00B0F0"/>
                </a:solidFill>
                <a:latin typeface="Arial" charset="0"/>
              </a:rPr>
              <a:t>/ </a:t>
            </a:r>
            <a:r>
              <a:rPr lang="en-US" sz="1600" i="1" dirty="0">
                <a:solidFill>
                  <a:srgbClr val="00B050"/>
                </a:solidFill>
                <a:latin typeface="Arial" charset="0"/>
              </a:rPr>
              <a:t>Y-Axis Processing </a:t>
            </a:r>
            <a:r>
              <a:rPr lang="en-US" sz="1600" i="1" dirty="0">
                <a:solidFill>
                  <a:srgbClr val="00B0F0"/>
                </a:solidFill>
                <a:latin typeface="Arial" charset="0"/>
              </a:rPr>
              <a:t>/ </a:t>
            </a:r>
            <a:r>
              <a:rPr lang="en-US" sz="1600" i="1" dirty="0">
                <a:solidFill>
                  <a:srgbClr val="7948F2"/>
                </a:solidFill>
                <a:latin typeface="Arial" charset="0"/>
              </a:rPr>
              <a:t>Z-Axis Processing</a:t>
            </a:r>
          </a:p>
          <a:p>
            <a:pPr algn="ctr" fontAlgn="base">
              <a:spcBef>
                <a:spcPts val="600"/>
              </a:spcBef>
              <a:spcAft>
                <a:spcPct val="0"/>
              </a:spcAft>
            </a:pPr>
            <a:r>
              <a:rPr lang="en-US" i="1" dirty="0">
                <a:solidFill>
                  <a:prstClr val="white"/>
                </a:solidFill>
                <a:latin typeface="Arial" charset="0"/>
              </a:rPr>
              <a:t>The Script Provides Reproducible Processing</a:t>
            </a:r>
          </a:p>
        </p:txBody>
      </p:sp>
    </p:spTree>
    <p:extLst>
      <p:ext uri="{BB962C8B-B14F-4D97-AF65-F5344CB8AC3E}">
        <p14:creationId xmlns:p14="http://schemas.microsoft.com/office/powerpoint/2010/main" val="8372968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985159" y="1"/>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New General-Purpose Processing and Script Generation: </a:t>
            </a:r>
            <a:r>
              <a:rPr lang="en-US" sz="2400" i="1" kern="0" dirty="0">
                <a:solidFill>
                  <a:srgbClr val="0070C0"/>
                </a:solidFill>
                <a:latin typeface="Courier New" panose="02070309020205020404" pitchFamily="49" charset="0"/>
                <a:cs typeface="Courier New" panose="02070309020205020404" pitchFamily="49" charset="0"/>
              </a:rPr>
              <a:t>basicFT2.com basicFT3.com basicFT4.com</a:t>
            </a:r>
            <a:endParaRPr lang="en-US" sz="2400" kern="0" dirty="0">
              <a:solidFill>
                <a:srgbClr val="0070C0"/>
              </a:solidFill>
              <a:latin typeface="Courier New" panose="02070309020205020404" pitchFamily="49" charset="0"/>
              <a:cs typeface="Courier New" panose="02070309020205020404" pitchFamily="49" charset="0"/>
            </a:endParaRPr>
          </a:p>
        </p:txBody>
      </p:sp>
      <p:sp>
        <p:nvSpPr>
          <p:cNvPr id="8" name="TextBox 7"/>
          <p:cNvSpPr txBox="1"/>
          <p:nvPr/>
        </p:nvSpPr>
        <p:spPr>
          <a:xfrm>
            <a:off x="802106" y="915222"/>
            <a:ext cx="10587788" cy="5109091"/>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The latest version of </a:t>
            </a:r>
            <a:r>
              <a:rPr lang="en-US" dirty="0" err="1">
                <a:solidFill>
                  <a:prstClr val="black"/>
                </a:solidFill>
                <a:latin typeface="Arial" charset="0"/>
              </a:rPr>
              <a:t>NMRPipe</a:t>
            </a:r>
            <a:r>
              <a:rPr lang="en-US" dirty="0">
                <a:solidFill>
                  <a:prstClr val="black"/>
                </a:solidFill>
                <a:latin typeface="Arial" charset="0"/>
              </a:rPr>
              <a:t> includes several new general-purpose commands for automated script generation:</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Default input file is based on the contents of the current directory, so you can get a quick and easy trial result just with a command like:</a:t>
            </a:r>
          </a:p>
          <a:p>
            <a:pPr algn="just" fontAlgn="base">
              <a:spcBef>
                <a:spcPct val="50000"/>
              </a:spcBef>
              <a:spcAft>
                <a:spcPct val="0"/>
              </a:spcAft>
            </a:pPr>
            <a:r>
              <a:rPr lang="en-US" dirty="0">
                <a:solidFill>
                  <a:prstClr val="black"/>
                </a:solidFill>
                <a:latin typeface="Courier New" panose="02070309020205020404" pitchFamily="49" charset="0"/>
                <a:cs typeface="Courier New" panose="02070309020205020404" pitchFamily="49" charset="0"/>
              </a:rPr>
              <a:t>	</a:t>
            </a:r>
            <a:r>
              <a:rPr lang="en-US" dirty="0">
                <a:solidFill>
                  <a:srgbClr val="0070C0"/>
                </a:solidFill>
                <a:latin typeface="Courier New" panose="02070309020205020404" pitchFamily="49" charset="0"/>
                <a:cs typeface="Courier New" panose="02070309020205020404" pitchFamily="49" charset="0"/>
              </a:rPr>
              <a:t>basicFT2.com –xP0 43</a:t>
            </a:r>
            <a:endParaRPr lang="en-US" dirty="0">
              <a:solidFill>
                <a:srgbClr val="0070C0"/>
              </a:solidFill>
              <a:latin typeface="Arial" charset="0"/>
            </a:endParaRP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Default parameters change automatically for amide-detected data.</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There are options for Linear Prediction and NUS Zero Fill (IST or SMILE reconstruction applied to extrapolate conventional data, described later). </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First-point time-domain scaling is adjusted automatically according to first-order phase correction.</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The commands can perform processing directly, or generate the </a:t>
            </a:r>
            <a:r>
              <a:rPr lang="en-US" dirty="0" err="1">
                <a:solidFill>
                  <a:prstClr val="black"/>
                </a:solidFill>
                <a:latin typeface="Arial" charset="0"/>
              </a:rPr>
              <a:t>NMRPipe</a:t>
            </a:r>
            <a:r>
              <a:rPr lang="en-US" dirty="0">
                <a:solidFill>
                  <a:prstClr val="black"/>
                </a:solidFill>
                <a:latin typeface="Arial" charset="0"/>
              </a:rPr>
              <a:t> script so that you can edit it yourself.</a:t>
            </a:r>
          </a:p>
          <a:p>
            <a:pPr algn="just" fontAlgn="base">
              <a:spcBef>
                <a:spcPct val="50000"/>
              </a:spcBef>
              <a:spcAft>
                <a:spcPct val="0"/>
              </a:spcAft>
            </a:pPr>
            <a:endParaRPr lang="en-US" sz="800" dirty="0">
              <a:solidFill>
                <a:prstClr val="black"/>
              </a:solidFill>
              <a:latin typeface="Arial" charset="0"/>
            </a:endParaRPr>
          </a:p>
          <a:p>
            <a:pPr marL="285750" indent="-285750" algn="just" fontAlgn="base">
              <a:spcAft>
                <a:spcPct val="0"/>
              </a:spcAft>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Command</a:t>
            </a:r>
            <a:r>
              <a:rPr lang="en-US" dirty="0">
                <a:solidFill>
                  <a:prstClr val="black"/>
                </a:solidFill>
                <a:latin typeface="Courier New" panose="02070309020205020404" pitchFamily="49" charset="0"/>
                <a:cs typeface="Courier New" panose="02070309020205020404" pitchFamily="49" charset="0"/>
              </a:rPr>
              <a:t> </a:t>
            </a:r>
            <a:r>
              <a:rPr lang="en-US" dirty="0">
                <a:solidFill>
                  <a:srgbClr val="0070C0"/>
                </a:solidFill>
                <a:latin typeface="Courier New" panose="02070309020205020404" pitchFamily="49" charset="0"/>
                <a:cs typeface="Courier New" panose="02070309020205020404" pitchFamily="49" charset="0"/>
              </a:rPr>
              <a:t>basicFT2.com</a:t>
            </a:r>
            <a:r>
              <a:rPr lang="en-US" dirty="0">
                <a:solidFill>
                  <a:prstClr val="black"/>
                </a:solidFill>
                <a:latin typeface="Arial" charset="0"/>
              </a:rPr>
              <a:t> can process a 2D spectrum, a 2D XY or XZ plane from 3D or 4D data, a 2D XA plane from 4D data, or a process an entire pseudo-3D series of 2D spectra. </a:t>
            </a:r>
          </a:p>
          <a:p>
            <a:pPr algn="just" fontAlgn="base">
              <a:spcAft>
                <a:spcPct val="0"/>
              </a:spcAft>
            </a:pPr>
            <a:endParaRPr lang="en-US" sz="800" dirty="0">
              <a:solidFill>
                <a:prstClr val="black"/>
              </a:solidFill>
              <a:latin typeface="Arial" charset="0"/>
            </a:endParaRPr>
          </a:p>
          <a:p>
            <a:pPr marL="285750" indent="-285750" algn="just" fontAlgn="base">
              <a:spcAft>
                <a:spcPct val="0"/>
              </a:spcAft>
              <a:buFont typeface="Wingdings" panose="05000000000000000000" pitchFamily="2" charset="2"/>
              <a:buChar char="§"/>
            </a:pPr>
            <a:r>
              <a:rPr lang="en-US" dirty="0">
                <a:solidFill>
                  <a:srgbClr val="0070C0"/>
                </a:solidFill>
                <a:latin typeface="Courier New" panose="02070309020205020404" pitchFamily="49" charset="0"/>
                <a:cs typeface="Courier New" panose="02070309020205020404" pitchFamily="49" charset="0"/>
              </a:rPr>
              <a:t>basicFT3.com and</a:t>
            </a:r>
            <a:r>
              <a:rPr lang="en-US" dirty="0">
                <a:solidFill>
                  <a:srgbClr val="0070C0"/>
                </a:solidFill>
                <a:latin typeface="Arial" panose="020B0604020202020204" pitchFamily="34" charset="0"/>
                <a:cs typeface="Arial" panose="020B0604020202020204" pitchFamily="34" charset="0"/>
              </a:rPr>
              <a:t> </a:t>
            </a:r>
            <a:r>
              <a:rPr lang="en-US" dirty="0">
                <a:solidFill>
                  <a:srgbClr val="0070C0"/>
                </a:solidFill>
                <a:latin typeface="Courier New" panose="02070309020205020404" pitchFamily="49" charset="0"/>
                <a:cs typeface="Courier New" panose="02070309020205020404" pitchFamily="49" charset="0"/>
              </a:rPr>
              <a:t>basicFT4.com </a:t>
            </a:r>
            <a:r>
              <a:rPr lang="en-US" dirty="0">
                <a:solidFill>
                  <a:prstClr val="black"/>
                </a:solidFill>
                <a:latin typeface="Arial" panose="020B0604020202020204" pitchFamily="34" charset="0"/>
                <a:cs typeface="Arial" panose="020B0604020202020204" pitchFamily="34" charset="0"/>
              </a:rPr>
              <a:t>process 3D and 4D spectra.</a:t>
            </a:r>
          </a:p>
        </p:txBody>
      </p:sp>
    </p:spTree>
    <p:extLst>
      <p:ext uri="{BB962C8B-B14F-4D97-AF65-F5344CB8AC3E}">
        <p14:creationId xmlns:p14="http://schemas.microsoft.com/office/powerpoint/2010/main" val="19695909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33600" y="1444824"/>
            <a:ext cx="8305800" cy="307777"/>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basicFT2.com -xP0 13 -xP1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 -yP0 -90 -yP1 180 </a:t>
            </a:r>
          </a:p>
        </p:txBody>
      </p:sp>
      <p:sp>
        <p:nvSpPr>
          <p:cNvPr id="9" name="TextBox 8"/>
          <p:cNvSpPr txBox="1"/>
          <p:nvPr/>
        </p:nvSpPr>
        <p:spPr>
          <a:xfrm>
            <a:off x="2133603" y="2671806"/>
            <a:ext cx="5930475" cy="3924151"/>
          </a:xfrm>
          <a:prstGeom prst="rect">
            <a:avLst/>
          </a:prstGeom>
          <a:noFill/>
        </p:spPr>
        <p:txBody>
          <a:bodyPr wrap="square" rtlCol="0">
            <a:spAutoFit/>
          </a:bodyPr>
          <a:lstStyle/>
          <a:p>
            <a:pPr fontAlgn="base">
              <a:spcBef>
                <a:spcPts val="200"/>
              </a:spcBef>
              <a:spcAft>
                <a:spcPct val="0"/>
              </a:spcAft>
            </a:pP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-in fid/test001.fid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SOL</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SP -off 0.5 -end 0.98 -pow 2 </a:t>
            </a:r>
            <a:r>
              <a:rPr lang="en-US" sz="1400" dirty="0">
                <a:solidFill>
                  <a:srgbClr val="FFFF00"/>
                </a:solidFill>
                <a:latin typeface="Courier New" panose="02070309020205020404" pitchFamily="49" charset="0"/>
                <a:cs typeface="Courier New" panose="02070309020205020404" pitchFamily="49" charset="0"/>
              </a:rPr>
              <a:t>-c 0.5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ZF -auto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PS -p0 13  -p1 0.0 -di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EXT -x1 10.4ppm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5.4ppm -</a:t>
            </a:r>
            <a:r>
              <a:rPr lang="en-US" sz="1400" dirty="0" err="1">
                <a:solidFill>
                  <a:prstClr val="white"/>
                </a:solidFill>
                <a:latin typeface="Courier New" panose="02070309020205020404" pitchFamily="49" charset="0"/>
                <a:cs typeface="Courier New" panose="02070309020205020404" pitchFamily="49" charset="0"/>
              </a:rPr>
              <a:t>sw</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SP -off 0.5 -end 0.98 -pow 1 </a:t>
            </a:r>
            <a:r>
              <a:rPr lang="en-US" sz="1400" dirty="0">
                <a:solidFill>
                  <a:srgbClr val="FFFF00"/>
                </a:solidFill>
                <a:latin typeface="Courier New" panose="02070309020205020404" pitchFamily="49" charset="0"/>
                <a:cs typeface="Courier New" panose="02070309020205020404" pitchFamily="49" charset="0"/>
              </a:rPr>
              <a:t>-c 1.0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ZF -auto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PS -p0 -90 -p1 180 -di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POLY -auto</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-out test.ft2 </a:t>
            </a:r>
            <a:r>
              <a:rPr lang="en-US" sz="1400" dirty="0">
                <a:solidFill>
                  <a:prstClr val="white"/>
                </a:solidFill>
                <a:latin typeface="Courier New" panose="02070309020205020404" pitchFamily="49" charset="0"/>
                <a:cs typeface="Courier New" panose="02070309020205020404" pitchFamily="49" charset="0"/>
              </a:rPr>
              <a:t>-verb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1905000" y="2192675"/>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takes the place of this:</a:t>
            </a:r>
          </a:p>
        </p:txBody>
      </p:sp>
      <p:sp>
        <p:nvSpPr>
          <p:cNvPr id="11" name="TextBox 10"/>
          <p:cNvSpPr txBox="1"/>
          <p:nvPr/>
        </p:nvSpPr>
        <p:spPr>
          <a:xfrm>
            <a:off x="1905000" y="1005817"/>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This:</a:t>
            </a:r>
          </a:p>
        </p:txBody>
      </p:sp>
      <p:sp>
        <p:nvSpPr>
          <p:cNvPr id="12" name="TextBox 11"/>
          <p:cNvSpPr txBox="1"/>
          <p:nvPr/>
        </p:nvSpPr>
        <p:spPr>
          <a:xfrm>
            <a:off x="8051296" y="2819400"/>
            <a:ext cx="2451524" cy="369332"/>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b="1" i="1" dirty="0">
                <a:solidFill>
                  <a:srgbClr val="FFFF00"/>
                </a:solidFill>
                <a:latin typeface="Courier New" panose="02070309020205020404" pitchFamily="49" charset="0"/>
                <a:cs typeface="Courier New" panose="02070309020205020404" pitchFamily="49" charset="0"/>
              </a:rPr>
              <a:t>SOL</a:t>
            </a:r>
            <a:r>
              <a:rPr lang="en-US" sz="1600" i="1" dirty="0">
                <a:solidFill>
                  <a:srgbClr val="FFFF00"/>
                </a:solidFill>
                <a:latin typeface="Arial" charset="0"/>
              </a:rPr>
              <a:t> </a:t>
            </a:r>
            <a:r>
              <a:rPr lang="en-US" sz="1600" i="1" dirty="0">
                <a:solidFill>
                  <a:prstClr val="white"/>
                </a:solidFill>
                <a:latin typeface="Arial" charset="0"/>
              </a:rPr>
              <a:t>default for HN data</a:t>
            </a:r>
          </a:p>
        </p:txBody>
      </p:sp>
      <p:sp>
        <p:nvSpPr>
          <p:cNvPr id="13" name="TextBox 12"/>
          <p:cNvSpPr txBox="1"/>
          <p:nvPr/>
        </p:nvSpPr>
        <p:spPr>
          <a:xfrm>
            <a:off x="8169404" y="5715001"/>
            <a:ext cx="2215308" cy="584775"/>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srgbClr val="FFFF00"/>
                </a:solidFill>
                <a:latin typeface="Arial" charset="0"/>
              </a:rPr>
              <a:t>POLY -auto </a:t>
            </a:r>
            <a:r>
              <a:rPr lang="en-US" sz="1600" i="1" dirty="0">
                <a:solidFill>
                  <a:prstClr val="white"/>
                </a:solidFill>
                <a:latin typeface="Arial" charset="0"/>
              </a:rPr>
              <a:t>default for HN data</a:t>
            </a:r>
          </a:p>
        </p:txBody>
      </p:sp>
      <p:sp>
        <p:nvSpPr>
          <p:cNvPr id="14" name="TextBox 13"/>
          <p:cNvSpPr txBox="1"/>
          <p:nvPr/>
        </p:nvSpPr>
        <p:spPr>
          <a:xfrm>
            <a:off x="7980606" y="3714241"/>
            <a:ext cx="2592907" cy="830997"/>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First-Point Scale Factors (</a:t>
            </a:r>
            <a:r>
              <a:rPr lang="en-US" sz="1600" i="1" dirty="0">
                <a:solidFill>
                  <a:srgbClr val="FFFF00"/>
                </a:solidFill>
                <a:latin typeface="Arial" charset="0"/>
              </a:rPr>
              <a:t>-c values</a:t>
            </a:r>
            <a:r>
              <a:rPr lang="en-US" sz="1600" i="1" dirty="0">
                <a:solidFill>
                  <a:prstClr val="white"/>
                </a:solidFill>
                <a:latin typeface="Arial" charset="0"/>
              </a:rPr>
              <a:t>) automatically calculated from P1</a:t>
            </a:r>
          </a:p>
        </p:txBody>
      </p:sp>
      <p:sp>
        <p:nvSpPr>
          <p:cNvPr id="15" name="TextBox 14"/>
          <p:cNvSpPr txBox="1"/>
          <p:nvPr/>
        </p:nvSpPr>
        <p:spPr>
          <a:xfrm>
            <a:off x="1985159" y="1"/>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New General-Purpose Processing and Script Generation: </a:t>
            </a:r>
            <a:r>
              <a:rPr lang="en-US" sz="2400" i="1" kern="0" dirty="0">
                <a:solidFill>
                  <a:srgbClr val="00B0F0"/>
                </a:solidFill>
                <a:latin typeface="Courier New" panose="02070309020205020404" pitchFamily="49" charset="0"/>
                <a:cs typeface="Courier New" panose="02070309020205020404" pitchFamily="49" charset="0"/>
              </a:rPr>
              <a:t>basicFT2.com  basicFT3.com  basicFT4.com</a:t>
            </a:r>
            <a:endParaRPr lang="en-US" sz="2400" kern="0" dirty="0">
              <a:solidFill>
                <a:srgbClr val="00B0F0"/>
              </a:solidFill>
              <a:latin typeface="Courier New" panose="02070309020205020404" pitchFamily="49" charset="0"/>
              <a:cs typeface="Courier New" panose="02070309020205020404" pitchFamily="49" charset="0"/>
            </a:endParaRPr>
          </a:p>
        </p:txBody>
      </p:sp>
      <p:sp>
        <p:nvSpPr>
          <p:cNvPr id="16" name="TextBox 15"/>
          <p:cNvSpPr txBox="1"/>
          <p:nvPr/>
        </p:nvSpPr>
        <p:spPr>
          <a:xfrm>
            <a:off x="5128673" y="1981201"/>
            <a:ext cx="2579190" cy="584775"/>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Input (</a:t>
            </a:r>
            <a:r>
              <a:rPr lang="en-US" sz="1600" b="1" i="1" dirty="0">
                <a:solidFill>
                  <a:srgbClr val="FFFF00"/>
                </a:solidFill>
                <a:latin typeface="Courier New" panose="02070309020205020404" pitchFamily="49" charset="0"/>
                <a:cs typeface="Courier New" panose="02070309020205020404" pitchFamily="49" charset="0"/>
              </a:rPr>
              <a:t>-in</a:t>
            </a:r>
            <a:r>
              <a:rPr lang="en-US" sz="1600" i="1" dirty="0">
                <a:solidFill>
                  <a:prstClr val="white"/>
                </a:solidFill>
                <a:latin typeface="Arial" charset="0"/>
              </a:rPr>
              <a:t>) determined automatically</a:t>
            </a:r>
          </a:p>
        </p:txBody>
      </p:sp>
      <p:sp>
        <p:nvSpPr>
          <p:cNvPr id="17" name="TextBox 16"/>
          <p:cNvSpPr txBox="1"/>
          <p:nvPr/>
        </p:nvSpPr>
        <p:spPr>
          <a:xfrm>
            <a:off x="4837705" y="6400800"/>
            <a:ext cx="2897591" cy="338554"/>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Output (</a:t>
            </a:r>
            <a:r>
              <a:rPr lang="en-US" sz="1600" b="1" i="1" dirty="0">
                <a:solidFill>
                  <a:srgbClr val="FFFF00"/>
                </a:solidFill>
                <a:latin typeface="Courier New" panose="02070309020205020404" pitchFamily="49" charset="0"/>
                <a:cs typeface="Courier New" panose="02070309020205020404" pitchFamily="49" charset="0"/>
              </a:rPr>
              <a:t>-out</a:t>
            </a:r>
            <a:r>
              <a:rPr lang="en-US" sz="1600" i="1" dirty="0">
                <a:solidFill>
                  <a:prstClr val="white"/>
                </a:solidFill>
                <a:latin typeface="Arial" charset="0"/>
              </a:rPr>
              <a:t>) set by default</a:t>
            </a:r>
          </a:p>
        </p:txBody>
      </p:sp>
    </p:spTree>
    <p:extLst>
      <p:ext uri="{BB962C8B-B14F-4D97-AF65-F5344CB8AC3E}">
        <p14:creationId xmlns:p14="http://schemas.microsoft.com/office/powerpoint/2010/main" val="21611761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p>
        </p:txBody>
      </p:sp>
      <p:sp>
        <p:nvSpPr>
          <p:cNvPr id="9" name="TextBox 8"/>
          <p:cNvSpPr txBox="1"/>
          <p:nvPr/>
        </p:nvSpPr>
        <p:spPr>
          <a:xfrm>
            <a:off x="177800" y="104507"/>
            <a:ext cx="118999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p:txBody>
      </p:sp>
    </p:spTree>
    <p:extLst>
      <p:ext uri="{BB962C8B-B14F-4D97-AF65-F5344CB8AC3E}">
        <p14:creationId xmlns:p14="http://schemas.microsoft.com/office/powerpoint/2010/main" val="39429414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9693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a:t>
            </a:r>
            <a:r>
              <a:rPr lang="en-US" sz="2000" dirty="0">
                <a:solidFill>
                  <a:srgbClr val="FFFF00"/>
                </a:solidFill>
                <a:latin typeface="Courier New" pitchFamily="49" charset="0"/>
              </a:rPr>
              <a:t>Auto</a:t>
            </a:r>
            <a:r>
              <a:rPr lang="en-US" sz="2000" dirty="0">
                <a:solidFill>
                  <a:prstClr val="white"/>
                </a:solidFill>
                <a:latin typeface="Courier New" pitchFamily="49" charset="0"/>
              </a:rPr>
              <a:t>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15900" y="104507"/>
            <a:ext cx="118491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Adding P0 </a:t>
            </a:r>
            <a:r>
              <a:rPr lang="en-US" sz="2800" dirty="0" err="1">
                <a:solidFill>
                  <a:srgbClr val="FFFF00"/>
                </a:solidFill>
                <a:latin typeface="Arial" panose="020B0604020202020204" pitchFamily="34" charset="0"/>
                <a:cs typeface="Arial" panose="020B0604020202020204" pitchFamily="34" charset="0"/>
              </a:rPr>
              <a:t>Autophasing</a:t>
            </a:r>
            <a:r>
              <a:rPr lang="en-US" sz="2800" dirty="0">
                <a:solidFill>
                  <a:srgbClr val="FFFF00"/>
                </a:solidFill>
                <a:latin typeface="Arial" panose="020B0604020202020204" pitchFamily="34" charset="0"/>
                <a:cs typeface="Arial" panose="020B0604020202020204" pitchFamily="34" charset="0"/>
              </a:rPr>
              <a:t> in the Directly-Detected Dimension</a:t>
            </a:r>
          </a:p>
        </p:txBody>
      </p:sp>
    </p:spTree>
    <p:extLst>
      <p:ext uri="{BB962C8B-B14F-4D97-AF65-F5344CB8AC3E}">
        <p14:creationId xmlns:p14="http://schemas.microsoft.com/office/powerpoint/2010/main" val="33705453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9693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yLP</a:t>
            </a:r>
            <a:r>
              <a:rPr lang="en-US" sz="2000" dirty="0">
                <a:solidFill>
                  <a:srgbClr val="FFFF00"/>
                </a:solidFill>
                <a:latin typeface="Courier New" pitchFamily="49" charset="0"/>
              </a:rPr>
              <a:t> </a:t>
            </a:r>
            <a:r>
              <a:rPr lang="en-US" sz="2000" dirty="0" err="1">
                <a:solidFill>
                  <a:srgbClr val="FFFF00"/>
                </a:solidFill>
                <a:latin typeface="Courier New" pitchFamily="49" charset="0"/>
              </a:rPr>
              <a:t>fb,ord</a:t>
            </a:r>
            <a:r>
              <a:rPr lang="en-US" sz="2000" dirty="0">
                <a:solidFill>
                  <a:srgbClr val="FFFF00"/>
                </a:solidFill>
                <a:latin typeface="Courier New" pitchFamily="49" charset="0"/>
              </a:rPr>
              <a:t>=12 –</a:t>
            </a:r>
            <a:r>
              <a:rPr lang="en-US" sz="2000" dirty="0" err="1">
                <a:solidFill>
                  <a:srgbClr val="FFFF00"/>
                </a:solidFill>
                <a:latin typeface="Courier New" pitchFamily="49" charset="0"/>
              </a:rPr>
              <a:t>zLP</a:t>
            </a:r>
            <a:r>
              <a:rPr lang="en-US" sz="2000" dirty="0">
                <a:solidFill>
                  <a:srgbClr val="FFFF00"/>
                </a:solidFill>
                <a:latin typeface="Courier New" pitchFamily="49" charset="0"/>
              </a:rPr>
              <a:t> fb -</a:t>
            </a:r>
            <a:r>
              <a:rPr lang="en-US" sz="2000" dirty="0" err="1">
                <a:solidFill>
                  <a:srgbClr val="FFFF00"/>
                </a:solidFill>
                <a:latin typeface="Courier New" pitchFamily="49" charset="0"/>
              </a:rPr>
              <a:t>inv</a:t>
            </a:r>
            <a:endParaRPr lang="en-US" sz="2000" dirty="0">
              <a:solidFill>
                <a:srgbClr val="FFFF00"/>
              </a:solidFill>
              <a:latin typeface="Courier New" pitchFamily="49" charset="0"/>
            </a:endParaRPr>
          </a:p>
        </p:txBody>
      </p:sp>
      <p:sp>
        <p:nvSpPr>
          <p:cNvPr id="9" name="TextBox 8"/>
          <p:cNvSpPr txBox="1"/>
          <p:nvPr/>
        </p:nvSpPr>
        <p:spPr>
          <a:xfrm>
            <a:off x="215900" y="104507"/>
            <a:ext cx="118491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Adding Linear Prediction with Inverse Processing</a:t>
            </a:r>
          </a:p>
        </p:txBody>
      </p:sp>
    </p:spTree>
    <p:extLst>
      <p:ext uri="{BB962C8B-B14F-4D97-AF65-F5344CB8AC3E}">
        <p14:creationId xmlns:p14="http://schemas.microsoft.com/office/powerpoint/2010/main" val="366297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04" t="-1" r="2000" b="27807"/>
          <a:stretch/>
        </p:blipFill>
        <p:spPr>
          <a:xfrm>
            <a:off x="1130046" y="298479"/>
            <a:ext cx="9626394" cy="6353866"/>
          </a:xfrm>
          <a:prstGeom prst="rect">
            <a:avLst/>
          </a:prstGeom>
        </p:spPr>
      </p:pic>
      <p:sp>
        <p:nvSpPr>
          <p:cNvPr id="3" name="TextBox 2"/>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578102" y="2743200"/>
            <a:ext cx="297180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Time-Domain Data</a:t>
            </a:r>
          </a:p>
        </p:txBody>
      </p:sp>
      <p:sp>
        <p:nvSpPr>
          <p:cNvPr id="5" name="TextBox 4"/>
          <p:cNvSpPr txBox="1"/>
          <p:nvPr/>
        </p:nvSpPr>
        <p:spPr>
          <a:xfrm>
            <a:off x="1578102" y="6053032"/>
            <a:ext cx="32956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Fourier Transform (Excerpt)</a:t>
            </a:r>
          </a:p>
        </p:txBody>
      </p:sp>
    </p:spTree>
    <p:extLst>
      <p:ext uri="{BB962C8B-B14F-4D97-AF65-F5344CB8AC3E}">
        <p14:creationId xmlns:p14="http://schemas.microsoft.com/office/powerpoint/2010/main" val="25839526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02923" y="1125977"/>
            <a:ext cx="6934199" cy="789960"/>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basicFT3.com -in fid/test%03d.fid -out </a:t>
            </a:r>
            <a:r>
              <a:rPr lang="en-US" sz="1400" dirty="0" err="1">
                <a:solidFill>
                  <a:prstClr val="white"/>
                </a:solidFill>
                <a:latin typeface="Courier New" panose="02070309020205020404" pitchFamily="49" charset="0"/>
                <a:cs typeface="Courier New" panose="02070309020205020404" pitchFamily="49" charset="0"/>
              </a:rPr>
              <a:t>lp</a:t>
            </a:r>
            <a:r>
              <a:rPr lang="en-US" sz="1400" dirty="0">
                <a:solidFill>
                  <a:prstClr val="white"/>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43 -xP1 0 -yP0 -135 -yP1 180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a:t>
            </a:r>
            <a:r>
              <a:rPr lang="en-US" sz="1400" dirty="0" err="1">
                <a:solidFill>
                  <a:srgbClr val="FFFF00"/>
                </a:solidFill>
                <a:latin typeface="Courier New" panose="02070309020205020404" pitchFamily="49" charset="0"/>
                <a:cs typeface="Courier New" panose="02070309020205020404" pitchFamily="49" charset="0"/>
              </a:rPr>
              <a:t>yLP</a:t>
            </a:r>
            <a:r>
              <a:rPr lang="en-US" sz="1400" dirty="0">
                <a:solidFill>
                  <a:srgbClr val="FFFF00"/>
                </a:solidFill>
                <a:latin typeface="Courier New" panose="02070309020205020404" pitchFamily="49" charset="0"/>
                <a:cs typeface="Courier New" panose="02070309020205020404" pitchFamily="49" charset="0"/>
              </a:rPr>
              <a:t> </a:t>
            </a:r>
            <a:r>
              <a:rPr lang="en-US" sz="1400" dirty="0" err="1">
                <a:solidFill>
                  <a:srgbClr val="FFFF00"/>
                </a:solidFill>
                <a:latin typeface="Courier New" panose="02070309020205020404" pitchFamily="49" charset="0"/>
                <a:cs typeface="Courier New" panose="02070309020205020404" pitchFamily="49" charset="0"/>
              </a:rPr>
              <a:t>fb,ord</a:t>
            </a:r>
            <a:r>
              <a:rPr lang="en-US" sz="1400" dirty="0">
                <a:solidFill>
                  <a:srgbClr val="FFFF00"/>
                </a:solidFill>
                <a:latin typeface="Courier New" panose="02070309020205020404" pitchFamily="49" charset="0"/>
                <a:cs typeface="Courier New" panose="02070309020205020404" pitchFamily="49" charset="0"/>
              </a:rPr>
              <a:t>=12 -</a:t>
            </a:r>
            <a:r>
              <a:rPr lang="en-US" sz="1400" dirty="0" err="1">
                <a:solidFill>
                  <a:srgbClr val="FFFF00"/>
                </a:solidFill>
                <a:latin typeface="Courier New" panose="02070309020205020404" pitchFamily="49" charset="0"/>
                <a:cs typeface="Courier New" panose="02070309020205020404" pitchFamily="49" charset="0"/>
              </a:rPr>
              <a:t>zLP</a:t>
            </a:r>
            <a:r>
              <a:rPr lang="en-US" sz="1400" dirty="0">
                <a:solidFill>
                  <a:srgbClr val="FFFF00"/>
                </a:solidFill>
                <a:latin typeface="Courier New" panose="02070309020205020404" pitchFamily="49" charset="0"/>
                <a:cs typeface="Courier New" panose="02070309020205020404" pitchFamily="49" charset="0"/>
              </a:rPr>
              <a:t> fb -</a:t>
            </a:r>
            <a:r>
              <a:rPr lang="en-US" sz="1400" dirty="0" err="1">
                <a:solidFill>
                  <a:srgbClr val="FFFF00"/>
                </a:solidFill>
                <a:latin typeface="Courier New" panose="02070309020205020404" pitchFamily="49" charset="0"/>
                <a:cs typeface="Courier New" panose="02070309020205020404" pitchFamily="49" charset="0"/>
              </a:rPr>
              <a:t>inv</a:t>
            </a:r>
            <a:endParaRPr lang="en-US" sz="1400" dirty="0">
              <a:solidFill>
                <a:srgbClr val="FFFF00"/>
              </a:solidFill>
              <a:latin typeface="Courier New" panose="02070309020205020404" pitchFamily="49" charset="0"/>
              <a:cs typeface="Courier New" panose="02070309020205020404" pitchFamily="49" charset="0"/>
            </a:endParaRPr>
          </a:p>
        </p:txBody>
      </p:sp>
      <p:sp>
        <p:nvSpPr>
          <p:cNvPr id="9" name="TextBox 8"/>
          <p:cNvSpPr txBox="1"/>
          <p:nvPr/>
        </p:nvSpPr>
        <p:spPr>
          <a:xfrm>
            <a:off x="2102923" y="2405300"/>
            <a:ext cx="4145477" cy="4196020"/>
          </a:xfrm>
          <a:prstGeom prst="rect">
            <a:avLst/>
          </a:prstGeom>
          <a:noFill/>
        </p:spPr>
        <p:txBody>
          <a:bodyPr wrap="square" rtlCol="0">
            <a:spAutoFit/>
          </a:bodyPr>
          <a:lstStyle/>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fid/test%03d.fid -x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0.5 -end 0.95 -pow 2 -c 0.5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43 -p1 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EXT -x1 3% -</a:t>
            </a:r>
            <a:r>
              <a:rPr lang="en-US" sz="1000" dirty="0" err="1">
                <a:solidFill>
                  <a:prstClr val="white"/>
                </a:solidFill>
                <a:latin typeface="Courier New" panose="02070309020205020404" pitchFamily="49" charset="0"/>
                <a:cs typeface="Courier New" panose="02070309020205020404" pitchFamily="49" charset="0"/>
              </a:rPr>
              <a:t>xn</a:t>
            </a:r>
            <a:r>
              <a:rPr lang="en-US" sz="1000" dirty="0">
                <a:solidFill>
                  <a:prstClr val="white"/>
                </a:solidFill>
                <a:latin typeface="Courier New" panose="02070309020205020404" pitchFamily="49" charset="0"/>
                <a:cs typeface="Courier New" panose="02070309020205020404" pitchFamily="49" charset="0"/>
              </a:rPr>
              <a:t> 47% -</a:t>
            </a:r>
            <a:r>
              <a:rPr lang="en-US" sz="1000" dirty="0" err="1">
                <a:solidFill>
                  <a:prstClr val="white"/>
                </a:solidFill>
                <a:latin typeface="Courier New" panose="02070309020205020404" pitchFamily="49" charset="0"/>
                <a:cs typeface="Courier New" panose="02070309020205020404" pitchFamily="49" charset="0"/>
              </a:rPr>
              <a:t>sw</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0.50 -end 0.95 -pow 1 -c 1.0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-p0 -135 -p1 180 -di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POLY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ft2/test%03d.ft2 -x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ft2/test%03d.ft2 -z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lp1/test%03d.lp1 -z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1905000" y="1967479"/>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takes the place of this:</a:t>
            </a:r>
          </a:p>
        </p:txBody>
      </p:sp>
      <p:sp>
        <p:nvSpPr>
          <p:cNvPr id="11" name="TextBox 10"/>
          <p:cNvSpPr txBox="1"/>
          <p:nvPr/>
        </p:nvSpPr>
        <p:spPr>
          <a:xfrm>
            <a:off x="1905000" y="748279"/>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This:</a:t>
            </a:r>
          </a:p>
        </p:txBody>
      </p:sp>
      <p:sp>
        <p:nvSpPr>
          <p:cNvPr id="16" name="TextBox 15"/>
          <p:cNvSpPr txBox="1"/>
          <p:nvPr/>
        </p:nvSpPr>
        <p:spPr>
          <a:xfrm>
            <a:off x="6335486" y="2714263"/>
            <a:ext cx="3875314" cy="2221121"/>
          </a:xfrm>
          <a:prstGeom prst="rect">
            <a:avLst/>
          </a:prstGeom>
          <a:noFill/>
        </p:spPr>
        <p:txBody>
          <a:bodyPr wrap="square" rtlCol="0">
            <a:spAutoFit/>
          </a:bodyPr>
          <a:lstStyle/>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lp1/test%03d.lp1 -y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HT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r>
              <a:rPr lang="en-US" sz="1000" dirty="0" err="1">
                <a:solidFill>
                  <a:prstClr val="white"/>
                </a:solidFill>
                <a:latin typeface="Courier New" panose="02070309020205020404" pitchFamily="49" charset="0"/>
                <a:cs typeface="Courier New" panose="02070309020205020404" pitchFamily="49" charset="0"/>
              </a:rPr>
              <a:t>ord</a:t>
            </a:r>
            <a:r>
              <a:rPr lang="en-US" sz="1000" dirty="0">
                <a:solidFill>
                  <a:prstClr val="white"/>
                </a:solidFill>
                <a:latin typeface="Courier New" panose="02070309020205020404" pitchFamily="49" charset="0"/>
                <a:cs typeface="Courier New" panose="02070309020205020404" pitchFamily="49" charset="0"/>
              </a:rPr>
              <a:t> 12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a:t>
            </a:r>
            <a:r>
              <a:rPr lang="en-US" sz="1000" dirty="0" err="1">
                <a:solidFill>
                  <a:prstClr val="white"/>
                </a:solidFill>
                <a:latin typeface="Courier New" panose="02070309020205020404" pitchFamily="49" charset="0"/>
                <a:cs typeface="Courier New" panose="02070309020205020404" pitchFamily="49" charset="0"/>
              </a:rPr>
              <a:t>lp</a:t>
            </a:r>
            <a:r>
              <a:rPr lang="en-US" sz="1000" dirty="0">
                <a:solidFill>
                  <a:prstClr val="white"/>
                </a:solidFill>
                <a:latin typeface="Courier New" panose="02070309020205020404" pitchFamily="49" charset="0"/>
                <a:cs typeface="Courier New" panose="02070309020205020404" pitchFamily="49" charset="0"/>
              </a:rPr>
              <a:t>/test%03d.ft3 -y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p:txBody>
      </p:sp>
      <p:sp>
        <p:nvSpPr>
          <p:cNvPr id="8" name="TextBox 7"/>
          <p:cNvSpPr txBox="1"/>
          <p:nvPr/>
        </p:nvSpPr>
        <p:spPr>
          <a:xfrm>
            <a:off x="215900" y="104507"/>
            <a:ext cx="11849100" cy="824252"/>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endParaRPr lang="en-US" sz="1200" i="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346155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2097546"/>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nusZF</a:t>
            </a:r>
            <a:r>
              <a:rPr lang="en-US" sz="2000" dirty="0">
                <a:solidFill>
                  <a:srgbClr val="FFFF00"/>
                </a:solidFill>
                <a:latin typeface="Courier New" pitchFamily="49" charset="0"/>
              </a:rPr>
              <a:t> -</a:t>
            </a:r>
            <a:r>
              <a:rPr lang="en-US" sz="2000" dirty="0" err="1">
                <a:solidFill>
                  <a:srgbClr val="FFFF00"/>
                </a:solidFill>
                <a:latin typeface="Courier New" pitchFamily="49" charset="0"/>
              </a:rPr>
              <a:t>ist</a:t>
            </a:r>
            <a:endParaRPr lang="en-US" sz="2000" dirty="0">
              <a:solidFill>
                <a:srgbClr val="FFFF00"/>
              </a:solidFill>
              <a:latin typeface="Courier New" pitchFamily="49" charset="0"/>
            </a:endParaRPr>
          </a:p>
        </p:txBody>
      </p:sp>
      <p:sp>
        <p:nvSpPr>
          <p:cNvPr id="9" name="TextBox 8"/>
          <p:cNvSpPr txBox="1"/>
          <p:nvPr/>
        </p:nvSpPr>
        <p:spPr>
          <a:xfrm>
            <a:off x="228600" y="104507"/>
            <a:ext cx="117348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Conventional Uniformly-Sampled Data with  </a:t>
            </a:r>
          </a:p>
          <a:p>
            <a:pPr algn="ctr"/>
            <a:r>
              <a:rPr lang="en-US" sz="2800" dirty="0">
                <a:solidFill>
                  <a:srgbClr val="FFFF00"/>
                </a:solidFill>
                <a:latin typeface="Arial" panose="020B0604020202020204" pitchFamily="34" charset="0"/>
                <a:cs typeface="Arial" panose="020B0604020202020204" pitchFamily="34" charset="0"/>
              </a:rPr>
              <a:t>NUS-Style Extrapolation via IST</a:t>
            </a:r>
          </a:p>
        </p:txBody>
      </p:sp>
    </p:spTree>
    <p:extLst>
      <p:ext uri="{BB962C8B-B14F-4D97-AF65-F5344CB8AC3E}">
        <p14:creationId xmlns:p14="http://schemas.microsoft.com/office/powerpoint/2010/main" val="15718826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2097546"/>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nusZF</a:t>
            </a:r>
            <a:r>
              <a:rPr lang="en-US" sz="2000" dirty="0">
                <a:solidFill>
                  <a:srgbClr val="FFFF00"/>
                </a:solidFill>
                <a:latin typeface="Courier New" pitchFamily="49" charset="0"/>
              </a:rPr>
              <a:t> -smile</a:t>
            </a:r>
          </a:p>
        </p:txBody>
      </p:sp>
      <p:sp>
        <p:nvSpPr>
          <p:cNvPr id="9" name="TextBox 8"/>
          <p:cNvSpPr txBox="1"/>
          <p:nvPr/>
        </p:nvSpPr>
        <p:spPr>
          <a:xfrm>
            <a:off x="228600" y="104507"/>
            <a:ext cx="117348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Conventional Uniformly-Sampled Data with  </a:t>
            </a:r>
          </a:p>
          <a:p>
            <a:pPr algn="ctr"/>
            <a:r>
              <a:rPr lang="en-US" sz="2800" dirty="0">
                <a:solidFill>
                  <a:srgbClr val="FFFF00"/>
                </a:solidFill>
                <a:latin typeface="Arial" panose="020B0604020202020204" pitchFamily="34" charset="0"/>
                <a:cs typeface="Arial" panose="020B0604020202020204" pitchFamily="34" charset="0"/>
              </a:rPr>
              <a:t>NUS-Style Extrapolation via SMILE</a:t>
            </a:r>
          </a:p>
        </p:txBody>
      </p:sp>
    </p:spTree>
    <p:extLst>
      <p:ext uri="{BB962C8B-B14F-4D97-AF65-F5344CB8AC3E}">
        <p14:creationId xmlns:p14="http://schemas.microsoft.com/office/powerpoint/2010/main" val="21787669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ist3D.com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28600" y="104507"/>
            <a:ext cx="116713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IST</a:t>
            </a:r>
          </a:p>
          <a:p>
            <a:pPr algn="ctr"/>
            <a:r>
              <a:rPr lang="en-US" sz="2800" dirty="0">
                <a:solidFill>
                  <a:srgbClr val="FFFF00"/>
                </a:solidFill>
                <a:latin typeface="Arial" panose="020B0604020202020204" pitchFamily="34" charset="0"/>
                <a:cs typeface="Arial" panose="020B0604020202020204" pitchFamily="34" charset="0"/>
              </a:rPr>
              <a:t>(Includes Extrapolation by Default)</a:t>
            </a:r>
          </a:p>
        </p:txBody>
      </p:sp>
    </p:spTree>
    <p:extLst>
      <p:ext uri="{BB962C8B-B14F-4D97-AF65-F5344CB8AC3E}">
        <p14:creationId xmlns:p14="http://schemas.microsoft.com/office/powerpoint/2010/main" val="19040937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ist3D.com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-retain</a:t>
            </a:r>
          </a:p>
        </p:txBody>
      </p:sp>
      <p:sp>
        <p:nvSpPr>
          <p:cNvPr id="9" name="TextBox 8"/>
          <p:cNvSpPr txBox="1"/>
          <p:nvPr/>
        </p:nvSpPr>
        <p:spPr>
          <a:xfrm>
            <a:off x="409073" y="104507"/>
            <a:ext cx="11285621"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Arial" panose="020B0604020202020204" pitchFamily="34" charset="0"/>
                <a:cs typeface="Arial" panose="020B0604020202020204" pitchFamily="34" charset="0"/>
              </a:rPr>
              <a:t>New: 3D Spectral Processing Scheme via a Single Command</a:t>
            </a:r>
          </a:p>
          <a:p>
            <a:pPr algn="ctr"/>
            <a:endParaRPr lang="en-US" sz="800" i="1" dirty="0">
              <a:solidFill>
                <a:srgbClr val="00B0F0"/>
              </a:solidFill>
              <a:latin typeface="Arial" panose="020B0604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RIST*</a:t>
            </a:r>
          </a:p>
          <a:p>
            <a:pPr algn="ctr"/>
            <a:r>
              <a:rPr lang="en-US" sz="2800" dirty="0">
                <a:solidFill>
                  <a:srgbClr val="FFFF00"/>
                </a:solidFill>
                <a:latin typeface="Arial" panose="020B0604020202020204" pitchFamily="34" charset="0"/>
                <a:cs typeface="Arial" panose="020B0604020202020204" pitchFamily="34" charset="0"/>
              </a:rPr>
              <a:t>(Includes Extrapolation by Default)</a:t>
            </a:r>
          </a:p>
        </p:txBody>
      </p:sp>
      <p:sp>
        <p:nvSpPr>
          <p:cNvPr id="2" name="TextBox 1"/>
          <p:cNvSpPr txBox="1"/>
          <p:nvPr/>
        </p:nvSpPr>
        <p:spPr>
          <a:xfrm>
            <a:off x="1305425" y="3991040"/>
            <a:ext cx="9492915" cy="1661993"/>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By default, </a:t>
            </a:r>
            <a:r>
              <a:rPr lang="en-US" dirty="0" err="1">
                <a:solidFill>
                  <a:prstClr val="white"/>
                </a:solidFill>
                <a:latin typeface="Arial" charset="0"/>
              </a:rPr>
              <a:t>NMRPipe’s</a:t>
            </a:r>
            <a:r>
              <a:rPr lang="en-US" dirty="0">
                <a:solidFill>
                  <a:prstClr val="white"/>
                </a:solidFill>
                <a:latin typeface="Arial" charset="0"/>
              </a:rPr>
              <a:t> IST generates a spectrum directly, which “replaces” all of the original time-domain data. This generally gives the sharpest peaks.</a:t>
            </a:r>
          </a:p>
          <a:p>
            <a:pPr algn="just" fontAlgn="base">
              <a:spcBef>
                <a:spcPct val="50000"/>
              </a:spcBef>
              <a:spcAft>
                <a:spcPct val="0"/>
              </a:spcAft>
            </a:pPr>
            <a:r>
              <a:rPr lang="en-US" dirty="0">
                <a:solidFill>
                  <a:prstClr val="white"/>
                </a:solidFill>
                <a:latin typeface="Arial" charset="0"/>
              </a:rPr>
              <a:t>The </a:t>
            </a:r>
            <a:r>
              <a:rPr lang="en-US" sz="2000" dirty="0">
                <a:solidFill>
                  <a:srgbClr val="FFFF00"/>
                </a:solidFill>
                <a:latin typeface="Courier New" panose="02070309020205020404" pitchFamily="49" charset="0"/>
                <a:cs typeface="Courier New" panose="02070309020205020404" pitchFamily="49" charset="0"/>
              </a:rPr>
              <a:t>–retain </a:t>
            </a:r>
            <a:r>
              <a:rPr lang="en-US" dirty="0">
                <a:solidFill>
                  <a:prstClr val="white"/>
                </a:solidFill>
                <a:latin typeface="Arial" charset="0"/>
              </a:rPr>
              <a:t>option will generate a result which restores the original time-domain data, so that only the parts of the data which were not sampled are replaced. This can give slightly broader but more regular </a:t>
            </a:r>
            <a:r>
              <a:rPr lang="en-US" dirty="0" err="1">
                <a:solidFill>
                  <a:prstClr val="white"/>
                </a:solidFill>
                <a:latin typeface="Arial" charset="0"/>
              </a:rPr>
              <a:t>lineshapes</a:t>
            </a:r>
            <a:r>
              <a:rPr lang="en-US" dirty="0">
                <a:solidFill>
                  <a:prstClr val="white"/>
                </a:solidFill>
                <a:latin typeface="Arial" charset="0"/>
              </a:rPr>
              <a:t>. In </a:t>
            </a:r>
            <a:r>
              <a:rPr lang="en-US" dirty="0" err="1">
                <a:solidFill>
                  <a:prstClr val="white"/>
                </a:solidFill>
                <a:latin typeface="Arial" charset="0"/>
              </a:rPr>
              <a:t>NMRPipe</a:t>
            </a:r>
            <a:r>
              <a:rPr lang="en-US" dirty="0">
                <a:solidFill>
                  <a:prstClr val="white"/>
                </a:solidFill>
                <a:latin typeface="Arial" charset="0"/>
              </a:rPr>
              <a:t>, we call this option </a:t>
            </a:r>
            <a:r>
              <a:rPr lang="en-US" dirty="0">
                <a:solidFill>
                  <a:srgbClr val="FFFF00"/>
                </a:solidFill>
                <a:latin typeface="Arial" charset="0"/>
              </a:rPr>
              <a:t>RIST</a:t>
            </a:r>
            <a:r>
              <a:rPr lang="en-US" dirty="0">
                <a:solidFill>
                  <a:prstClr val="white"/>
                </a:solidFill>
                <a:latin typeface="Arial" charset="0"/>
              </a:rPr>
              <a:t>.</a:t>
            </a:r>
          </a:p>
        </p:txBody>
      </p:sp>
      <p:sp>
        <p:nvSpPr>
          <p:cNvPr id="8" name="TextBox 7"/>
          <p:cNvSpPr txBox="1"/>
          <p:nvPr/>
        </p:nvSpPr>
        <p:spPr>
          <a:xfrm>
            <a:off x="2359750" y="3908454"/>
            <a:ext cx="319224" cy="400110"/>
          </a:xfrm>
          <a:prstGeom prst="rect">
            <a:avLst/>
          </a:prstGeom>
          <a:noFill/>
        </p:spPr>
        <p:txBody>
          <a:bodyPr wrap="square" rtlCol="0">
            <a:spAutoFit/>
          </a:bodyPr>
          <a:lstStyle/>
          <a:p>
            <a:pPr algn="just" fontAlgn="base">
              <a:spcBef>
                <a:spcPct val="50000"/>
              </a:spcBef>
              <a:spcAft>
                <a:spcPct val="0"/>
              </a:spcAft>
            </a:pPr>
            <a:r>
              <a:rPr lang="en-US" sz="2000" b="1" dirty="0">
                <a:solidFill>
                  <a:srgbClr val="FFFF00"/>
                </a:solidFill>
                <a:latin typeface="Arial" charset="0"/>
              </a:rPr>
              <a:t>*</a:t>
            </a:r>
            <a:endParaRPr lang="en-US" sz="2000" b="1" dirty="0">
              <a:solidFill>
                <a:prstClr val="white"/>
              </a:solidFill>
              <a:latin typeface="Arial" charset="0"/>
            </a:endParaRPr>
          </a:p>
        </p:txBody>
      </p:sp>
    </p:spTree>
    <p:extLst>
      <p:ext uri="{BB962C8B-B14F-4D97-AF65-F5344CB8AC3E}">
        <p14:creationId xmlns:p14="http://schemas.microsoft.com/office/powerpoint/2010/main" val="2122075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smile3D.com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28600" y="104507"/>
            <a:ext cx="116713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a:p>
            <a:pPr algn="ctr"/>
            <a:endParaRPr lang="en-US" sz="8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SMILE</a:t>
            </a:r>
          </a:p>
          <a:p>
            <a:pPr algn="ctr"/>
            <a:r>
              <a:rPr lang="en-US" sz="2800" dirty="0">
                <a:solidFill>
                  <a:srgbClr val="FFFF00"/>
                </a:solidFill>
                <a:latin typeface="Arial" panose="020B0604020202020204" pitchFamily="34" charset="0"/>
                <a:cs typeface="Arial" panose="020B0604020202020204" pitchFamily="34" charset="0"/>
              </a:rPr>
              <a:t>(Includes Extrapolation by Default)</a:t>
            </a:r>
          </a:p>
        </p:txBody>
      </p:sp>
    </p:spTree>
    <p:extLst>
      <p:ext uri="{BB962C8B-B14F-4D97-AF65-F5344CB8AC3E}">
        <p14:creationId xmlns:p14="http://schemas.microsoft.com/office/powerpoint/2010/main" val="39302689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88855"/>
            <a:ext cx="9144000" cy="5143500"/>
          </a:xfrm>
          <a:prstGeom prst="rect">
            <a:avLst/>
          </a:prstGeom>
        </p:spPr>
      </p:pic>
      <p:sp>
        <p:nvSpPr>
          <p:cNvPr id="3" name="TextBox 2"/>
          <p:cNvSpPr txBox="1"/>
          <p:nvPr/>
        </p:nvSpPr>
        <p:spPr>
          <a:xfrm>
            <a:off x="228600" y="104507"/>
            <a:ext cx="117475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Graphical Interface for Processing Script Generation</a:t>
            </a:r>
          </a:p>
        </p:txBody>
      </p:sp>
    </p:spTree>
    <p:extLst>
      <p:ext uri="{BB962C8B-B14F-4D97-AF65-F5344CB8AC3E}">
        <p14:creationId xmlns:p14="http://schemas.microsoft.com/office/powerpoint/2010/main" val="5770746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43830" y="1828801"/>
            <a:ext cx="8229600" cy="4165243"/>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#!/bin/</a:t>
            </a:r>
            <a:r>
              <a:rPr lang="en-US" sz="1400" dirty="0" err="1">
                <a:solidFill>
                  <a:prstClr val="white"/>
                </a:solidFill>
                <a:latin typeface="Courier New" panose="02070309020205020404" pitchFamily="49" charset="0"/>
                <a:cs typeface="Courier New" panose="02070309020205020404" pitchFamily="49" charset="0"/>
              </a:rPr>
              <a:t>csh</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basicFT2.com -</a:t>
            </a:r>
            <a:r>
              <a:rPr lang="en-US" sz="1400" dirty="0" err="1">
                <a:solidFill>
                  <a:prstClr val="white"/>
                </a:solidFill>
                <a:latin typeface="Courier New" panose="02070309020205020404" pitchFamily="49" charset="0"/>
                <a:cs typeface="Courier New" panose="02070309020205020404" pitchFamily="49" charset="0"/>
              </a:rPr>
              <a:t>xy</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-in fid/test%03d.fid -out xy.ft2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-xP0 -75 -xP1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a:t>
            </a: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basicFT2.com -</a:t>
            </a:r>
            <a:r>
              <a:rPr lang="en-US" sz="1400" dirty="0" err="1">
                <a:solidFill>
                  <a:prstClr val="white"/>
                </a:solidFill>
                <a:latin typeface="Courier New" panose="02070309020205020404" pitchFamily="49" charset="0"/>
                <a:cs typeface="Courier New" panose="02070309020205020404" pitchFamily="49" charset="0"/>
              </a:rPr>
              <a:t>xz</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-in fid/test%03d.fid -out xz.ft2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-xP0 -75 -xP1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-yP0 -90 –yP1 180 -</a:t>
            </a:r>
            <a:r>
              <a:rPr lang="en-US" sz="1400" dirty="0" err="1">
                <a:solidFill>
                  <a:prstClr val="white"/>
                </a:solidFill>
                <a:latin typeface="Courier New" panose="02070309020205020404" pitchFamily="49" charset="0"/>
                <a:cs typeface="Courier New" panose="02070309020205020404" pitchFamily="49" charset="0"/>
              </a:rPr>
              <a:t>yFTARG</a:t>
            </a:r>
            <a:r>
              <a:rPr lang="en-US" sz="1400"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basicFT3.com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-in fid/test%03d.fid -out </a:t>
            </a:r>
            <a:r>
              <a:rPr lang="en-US" sz="1400" dirty="0" err="1">
                <a:solidFill>
                  <a:prstClr val="white"/>
                </a:solidFill>
                <a:latin typeface="Courier New" panose="02070309020205020404" pitchFamily="49" charset="0"/>
                <a:cs typeface="Courier New" panose="02070309020205020404" pitchFamily="49" charset="0"/>
              </a:rPr>
              <a:t>ft</a:t>
            </a:r>
            <a:r>
              <a:rPr lang="en-US" sz="1400" dirty="0">
                <a:solidFill>
                  <a:prstClr val="white"/>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-xP0 -75 -xP1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-zP0 -90 –zP1 180 -</a:t>
            </a:r>
            <a:r>
              <a:rPr lang="en-US" sz="1400" dirty="0" err="1">
                <a:solidFill>
                  <a:prstClr val="white"/>
                </a:solidFill>
                <a:latin typeface="Courier New" panose="02070309020205020404" pitchFamily="49" charset="0"/>
                <a:cs typeface="Courier New" panose="02070309020205020404" pitchFamily="49" charset="0"/>
              </a:rPr>
              <a:t>zFTARG</a:t>
            </a:r>
            <a:r>
              <a:rPr lang="en-US" sz="1400"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proj3D.tcl -in </a:t>
            </a:r>
            <a:r>
              <a:rPr lang="en-US" sz="1400" dirty="0" err="1">
                <a:solidFill>
                  <a:prstClr val="white"/>
                </a:solidFill>
                <a:latin typeface="Courier New" panose="02070309020205020404" pitchFamily="49" charset="0"/>
                <a:cs typeface="Courier New" panose="02070309020205020404" pitchFamily="49" charset="0"/>
              </a:rPr>
              <a:t>ft</a:t>
            </a:r>
            <a:r>
              <a:rPr lang="en-US" sz="1400" dirty="0">
                <a:solidFill>
                  <a:prstClr val="white"/>
                </a:solidFill>
                <a:latin typeface="Courier New" panose="02070309020205020404" pitchFamily="49" charset="0"/>
                <a:cs typeface="Courier New" panose="02070309020205020404" pitchFamily="49" charset="0"/>
              </a:rPr>
              <a:t>/test%03d.ft3 -abs</a:t>
            </a:r>
          </a:p>
        </p:txBody>
      </p:sp>
      <p:sp>
        <p:nvSpPr>
          <p:cNvPr id="3" name="TextBox 2"/>
          <p:cNvSpPr txBox="1"/>
          <p:nvPr/>
        </p:nvSpPr>
        <p:spPr>
          <a:xfrm>
            <a:off x="1981201" y="155357"/>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Processing 3D Spectra</a:t>
            </a:r>
            <a:endParaRPr lang="en-US" sz="3200" kern="0" dirty="0">
              <a:solidFill>
                <a:srgbClr val="00B0F0"/>
              </a:solidFill>
              <a:latin typeface="Courier New" panose="02070309020205020404" pitchFamily="49" charset="0"/>
              <a:cs typeface="Courier New" panose="02070309020205020404" pitchFamily="49" charset="0"/>
            </a:endParaRPr>
          </a:p>
        </p:txBody>
      </p:sp>
      <p:sp>
        <p:nvSpPr>
          <p:cNvPr id="4" name="TextBox 3"/>
          <p:cNvSpPr txBox="1"/>
          <p:nvPr/>
        </p:nvSpPr>
        <p:spPr>
          <a:xfrm>
            <a:off x="7362940" y="2514600"/>
            <a:ext cx="2734290" cy="338554"/>
          </a:xfrm>
          <a:prstGeom prst="rect">
            <a:avLst/>
          </a:prstGeom>
          <a:noFill/>
        </p:spPr>
        <p:txBody>
          <a:bodyPr wrap="square" rtlCol="0">
            <a:spAutoFit/>
          </a:bodyPr>
          <a:lstStyle/>
          <a:p>
            <a:pPr fontAlgn="base">
              <a:spcBef>
                <a:spcPct val="50000"/>
              </a:spcBef>
              <a:spcAft>
                <a:spcPct val="0"/>
              </a:spcAft>
            </a:pPr>
            <a:r>
              <a:rPr lang="en-US" sz="1600" i="1" dirty="0">
                <a:solidFill>
                  <a:srgbClr val="FFFF00"/>
                </a:solidFill>
                <a:latin typeface="Arial" charset="0"/>
              </a:rPr>
              <a:t>Process first XY plane of 3D</a:t>
            </a:r>
          </a:p>
        </p:txBody>
      </p:sp>
      <p:sp>
        <p:nvSpPr>
          <p:cNvPr id="5" name="TextBox 4"/>
          <p:cNvSpPr txBox="1"/>
          <p:nvPr/>
        </p:nvSpPr>
        <p:spPr>
          <a:xfrm>
            <a:off x="7362940" y="3426880"/>
            <a:ext cx="2895600" cy="338554"/>
          </a:xfrm>
          <a:prstGeom prst="rect">
            <a:avLst/>
          </a:prstGeom>
          <a:noFill/>
        </p:spPr>
        <p:txBody>
          <a:bodyPr wrap="square" rtlCol="0">
            <a:spAutoFit/>
          </a:bodyPr>
          <a:lstStyle/>
          <a:p>
            <a:pPr fontAlgn="base">
              <a:spcBef>
                <a:spcPct val="50000"/>
              </a:spcBef>
              <a:spcAft>
                <a:spcPct val="0"/>
              </a:spcAft>
            </a:pPr>
            <a:r>
              <a:rPr lang="en-US" sz="1600" i="1" dirty="0">
                <a:solidFill>
                  <a:srgbClr val="FFFF00"/>
                </a:solidFill>
                <a:latin typeface="Arial" charset="0"/>
              </a:rPr>
              <a:t>Process first XZ plane of 3D</a:t>
            </a:r>
          </a:p>
        </p:txBody>
      </p:sp>
      <p:sp>
        <p:nvSpPr>
          <p:cNvPr id="6" name="TextBox 5"/>
          <p:cNvSpPr txBox="1"/>
          <p:nvPr/>
        </p:nvSpPr>
        <p:spPr>
          <a:xfrm>
            <a:off x="7362940" y="4566255"/>
            <a:ext cx="2895600" cy="338554"/>
          </a:xfrm>
          <a:prstGeom prst="rect">
            <a:avLst/>
          </a:prstGeom>
          <a:noFill/>
        </p:spPr>
        <p:txBody>
          <a:bodyPr wrap="square" rtlCol="0">
            <a:spAutoFit/>
          </a:bodyPr>
          <a:lstStyle/>
          <a:p>
            <a:pPr fontAlgn="base">
              <a:spcBef>
                <a:spcPct val="50000"/>
              </a:spcBef>
              <a:spcAft>
                <a:spcPct val="0"/>
              </a:spcAft>
            </a:pPr>
            <a:r>
              <a:rPr lang="en-US" sz="1600" i="1" dirty="0">
                <a:solidFill>
                  <a:srgbClr val="FFFF00"/>
                </a:solidFill>
                <a:latin typeface="Arial" charset="0"/>
              </a:rPr>
              <a:t>Process complete 3D</a:t>
            </a:r>
          </a:p>
        </p:txBody>
      </p:sp>
      <p:sp>
        <p:nvSpPr>
          <p:cNvPr id="7" name="TextBox 6"/>
          <p:cNvSpPr txBox="1"/>
          <p:nvPr/>
        </p:nvSpPr>
        <p:spPr>
          <a:xfrm>
            <a:off x="7362940" y="5578543"/>
            <a:ext cx="3276600" cy="338554"/>
          </a:xfrm>
          <a:prstGeom prst="rect">
            <a:avLst/>
          </a:prstGeom>
          <a:noFill/>
        </p:spPr>
        <p:txBody>
          <a:bodyPr wrap="square" rtlCol="0">
            <a:spAutoFit/>
          </a:bodyPr>
          <a:lstStyle/>
          <a:p>
            <a:pPr fontAlgn="base">
              <a:spcBef>
                <a:spcPct val="50000"/>
              </a:spcBef>
              <a:spcAft>
                <a:spcPct val="0"/>
              </a:spcAft>
            </a:pPr>
            <a:r>
              <a:rPr lang="en-US" sz="1600" i="1" dirty="0">
                <a:solidFill>
                  <a:srgbClr val="FFFF00"/>
                </a:solidFill>
                <a:latin typeface="Arial" charset="0"/>
              </a:rPr>
              <a:t>Generate 2D projections from 3D </a:t>
            </a:r>
          </a:p>
        </p:txBody>
      </p:sp>
      <p:sp>
        <p:nvSpPr>
          <p:cNvPr id="8" name="TextBox 7"/>
          <p:cNvSpPr txBox="1"/>
          <p:nvPr/>
        </p:nvSpPr>
        <p:spPr>
          <a:xfrm>
            <a:off x="1966782" y="822445"/>
            <a:ext cx="8001000" cy="923330"/>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The command </a:t>
            </a:r>
            <a:r>
              <a:rPr lang="en-US" dirty="0">
                <a:solidFill>
                  <a:srgbClr val="00FFFF"/>
                </a:solidFill>
                <a:latin typeface="Courier New" panose="02070309020205020404" pitchFamily="49" charset="0"/>
                <a:cs typeface="Courier New" panose="02070309020205020404" pitchFamily="49" charset="0"/>
              </a:rPr>
              <a:t>basicFT2.com</a:t>
            </a:r>
            <a:r>
              <a:rPr lang="en-US" dirty="0">
                <a:solidFill>
                  <a:prstClr val="white"/>
                </a:solidFill>
                <a:latin typeface="Arial" charset="0"/>
              </a:rPr>
              <a:t> can be applied to extract and process the first XY or XZ plane of 3D data, and </a:t>
            </a:r>
            <a:r>
              <a:rPr lang="en-US" dirty="0">
                <a:solidFill>
                  <a:srgbClr val="00FFFF"/>
                </a:solidFill>
                <a:latin typeface="Courier New" panose="02070309020205020404" pitchFamily="49" charset="0"/>
                <a:cs typeface="Courier New" panose="02070309020205020404" pitchFamily="49" charset="0"/>
              </a:rPr>
              <a:t>basicFT3.com </a:t>
            </a:r>
            <a:r>
              <a:rPr lang="en-US" dirty="0">
                <a:solidFill>
                  <a:prstClr val="white"/>
                </a:solidFill>
                <a:latin typeface="Arial" charset="0"/>
              </a:rPr>
              <a:t>can be used to process the complete 3D data, for example:</a:t>
            </a:r>
          </a:p>
        </p:txBody>
      </p:sp>
    </p:spTree>
    <p:extLst>
      <p:ext uri="{BB962C8B-B14F-4D97-AF65-F5344CB8AC3E}">
        <p14:creationId xmlns:p14="http://schemas.microsoft.com/office/powerpoint/2010/main" val="26808933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09800" y="1371600"/>
            <a:ext cx="7924800" cy="4252446"/>
          </a:xfrm>
          <a:prstGeom prst="rect">
            <a:avLst/>
          </a:prstGeom>
          <a:noFill/>
        </p:spPr>
        <p:txBody>
          <a:bodyPr wrap="square" tIns="0" bIns="0" rtlCol="0">
            <a:spAutoFit/>
          </a:bodyPr>
          <a:lstStyle/>
          <a:p>
            <a:pPr fontAlgn="base">
              <a:spcBef>
                <a:spcPts val="200"/>
              </a:spcBef>
              <a:spcAft>
                <a:spcPct val="0"/>
              </a:spcAft>
            </a:pPr>
            <a:r>
              <a:rPr lang="en-US" sz="1400" dirty="0">
                <a:solidFill>
                  <a:srgbClr val="FFFF00"/>
                </a:solidFill>
                <a:latin typeface="Courier New" panose="02070309020205020404" pitchFamily="49" charset="0"/>
                <a:cs typeface="Courier New" panose="02070309020205020404" pitchFamily="49" charset="0"/>
              </a:rPr>
              <a:t>% </a:t>
            </a:r>
            <a:r>
              <a:rPr lang="en-US" sz="1400" dirty="0">
                <a:solidFill>
                  <a:prstClr val="white"/>
                </a:solidFill>
                <a:latin typeface="Courier New" panose="02070309020205020404" pitchFamily="49" charset="0"/>
                <a:cs typeface="Courier New" panose="02070309020205020404" pitchFamily="49" charset="0"/>
              </a:rPr>
              <a:t>basicFT2.com -in </a:t>
            </a:r>
            <a:r>
              <a:rPr lang="en-US" sz="1400" dirty="0" err="1">
                <a:solidFill>
                  <a:prstClr val="white"/>
                </a:solidFill>
                <a:latin typeface="Courier New" panose="02070309020205020404" pitchFamily="49" charset="0"/>
                <a:cs typeface="Courier New" panose="02070309020205020404" pitchFamily="49" charset="0"/>
              </a:rPr>
              <a:t>test.fid</a:t>
            </a:r>
            <a:r>
              <a:rPr lang="en-US" sz="1400" dirty="0">
                <a:solidFill>
                  <a:prstClr val="white"/>
                </a:solidFill>
                <a:latin typeface="Courier New" panose="02070309020205020404" pitchFamily="49" charset="0"/>
                <a:cs typeface="Courier New" panose="02070309020205020404" pitchFamily="49" charset="0"/>
              </a:rPr>
              <a:t> -out test.ft2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-xP0 -16 -xP0   0 -xEXTX1 10.6ppm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5.8ppm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-yP0 -13 -yP1 180 -</a:t>
            </a:r>
            <a:r>
              <a:rPr lang="en-US" sz="1400" dirty="0" err="1">
                <a:solidFill>
                  <a:prstClr val="white"/>
                </a:solidFill>
                <a:latin typeface="Courier New" panose="02070309020205020404" pitchFamily="49" charset="0"/>
                <a:cs typeface="Courier New" panose="02070309020205020404" pitchFamily="49" charset="0"/>
              </a:rPr>
              <a:t>yZFARG</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zf</a:t>
            </a:r>
            <a:r>
              <a:rPr lang="en-US" sz="1400" dirty="0">
                <a:solidFill>
                  <a:prstClr val="white"/>
                </a:solidFill>
                <a:latin typeface="Courier New" panose="02070309020205020404" pitchFamily="49" charset="0"/>
                <a:cs typeface="Courier New" panose="02070309020205020404" pitchFamily="49" charset="0"/>
              </a:rPr>
              <a:t>=2,auto </a:t>
            </a:r>
            <a:r>
              <a:rPr lang="en-US" sz="1400" dirty="0">
                <a:solidFill>
                  <a:srgbClr val="FFFF00"/>
                </a:solidFill>
                <a:latin typeface="Courier New" panose="02070309020205020404" pitchFamily="49" charset="0"/>
                <a:cs typeface="Courier New" panose="02070309020205020404" pitchFamily="49" charset="0"/>
              </a:rPr>
              <a:t>–</a:t>
            </a:r>
            <a:r>
              <a:rPr lang="en-US" sz="1400" dirty="0" err="1">
                <a:solidFill>
                  <a:srgbClr val="FFFF00"/>
                </a:solidFill>
                <a:latin typeface="Courier New" panose="02070309020205020404" pitchFamily="49" charset="0"/>
                <a:cs typeface="Courier New" panose="02070309020205020404" pitchFamily="49" charset="0"/>
              </a:rPr>
              <a:t>noexec</a:t>
            </a:r>
            <a:br>
              <a:rPr lang="en-US" sz="1400" dirty="0">
                <a:solidFill>
                  <a:srgbClr val="FFFF00"/>
                </a:solidFill>
                <a:latin typeface="Courier New" panose="02070309020205020404" pitchFamily="49" charset="0"/>
                <a:cs typeface="Courier New" panose="02070309020205020404" pitchFamily="49" charset="0"/>
              </a:rPr>
            </a:br>
            <a:endParaRPr lang="en-US" sz="14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#!/bin/</a:t>
            </a:r>
            <a:r>
              <a:rPr lang="en-US" sz="1400" dirty="0" err="1">
                <a:solidFill>
                  <a:srgbClr val="00FFFF"/>
                </a:solidFill>
                <a:latin typeface="Courier New" panose="02070309020205020404" pitchFamily="49" charset="0"/>
                <a:cs typeface="Courier New" panose="02070309020205020404" pitchFamily="49" charset="0"/>
              </a:rPr>
              <a:t>csh</a:t>
            </a:r>
            <a:endParaRPr lang="en-US" sz="14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Generated by basicFT2.com Version 2017.114.13.41</a:t>
            </a:r>
          </a:p>
          <a:p>
            <a:pPr fontAlgn="base">
              <a:spcBef>
                <a:spcPts val="200"/>
              </a:spcBef>
              <a:spcAft>
                <a:spcPct val="0"/>
              </a:spcAft>
            </a:pPr>
            <a:endParaRPr lang="en-US" sz="8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err="1">
                <a:solidFill>
                  <a:srgbClr val="00FFFF"/>
                </a:solidFill>
                <a:latin typeface="Courier New" panose="02070309020205020404" pitchFamily="49" charset="0"/>
                <a:cs typeface="Courier New" panose="02070309020205020404" pitchFamily="49" charset="0"/>
              </a:rPr>
              <a:t>nmrPipe</a:t>
            </a:r>
            <a:r>
              <a:rPr lang="en-US" sz="1400" dirty="0">
                <a:solidFill>
                  <a:srgbClr val="00FFFF"/>
                </a:solidFill>
                <a:latin typeface="Courier New" panose="02070309020205020404" pitchFamily="49" charset="0"/>
                <a:cs typeface="Courier New" panose="02070309020205020404" pitchFamily="49" charset="0"/>
              </a:rPr>
              <a:t> -in </a:t>
            </a:r>
            <a:r>
              <a:rPr lang="en-US" sz="1400" dirty="0" err="1">
                <a:solidFill>
                  <a:srgbClr val="00FFFF"/>
                </a:solidFill>
                <a:latin typeface="Courier New" panose="02070309020205020404" pitchFamily="49" charset="0"/>
                <a:cs typeface="Courier New" panose="02070309020205020404" pitchFamily="49" charset="0"/>
              </a:rPr>
              <a:t>test.fid</a:t>
            </a:r>
            <a:r>
              <a:rPr lang="en-US" sz="1400" dirty="0">
                <a:solidFill>
                  <a:srgbClr val="00FFFF"/>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nmrPipe</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fn</a:t>
            </a:r>
            <a:r>
              <a:rPr lang="en-US" sz="1400" dirty="0">
                <a:solidFill>
                  <a:srgbClr val="00FFFF"/>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nmrPipe</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fn</a:t>
            </a:r>
            <a:r>
              <a:rPr lang="en-US" sz="1400" dirty="0">
                <a:solidFill>
                  <a:srgbClr val="00FFFF"/>
                </a:solidFill>
                <a:latin typeface="Courier New" panose="02070309020205020404" pitchFamily="49" charset="0"/>
                <a:cs typeface="Courier New" panose="02070309020205020404" pitchFamily="49" charset="0"/>
              </a:rPr>
              <a:t> SP -off 0.50 -end 0.95 -pow 2 -</a:t>
            </a:r>
            <a:r>
              <a:rPr lang="en-US" sz="1400" dirty="0" err="1">
                <a:solidFill>
                  <a:srgbClr val="00FFFF"/>
                </a:solidFill>
                <a:latin typeface="Courier New" panose="02070309020205020404" pitchFamily="49" charset="0"/>
                <a:cs typeface="Courier New" panose="02070309020205020404" pitchFamily="49" charset="0"/>
              </a:rPr>
              <a:t>elb</a:t>
            </a:r>
            <a:r>
              <a:rPr lang="en-US" sz="1400" dirty="0">
                <a:solidFill>
                  <a:srgbClr val="00FFFF"/>
                </a:solidFill>
                <a:latin typeface="Courier New" panose="02070309020205020404" pitchFamily="49" charset="0"/>
                <a:cs typeface="Courier New" panose="02070309020205020404" pitchFamily="49" charset="0"/>
              </a:rPr>
              <a:t> 0.0 -</a:t>
            </a:r>
            <a:r>
              <a:rPr lang="en-US" sz="1400" dirty="0" err="1">
                <a:solidFill>
                  <a:srgbClr val="00FFFF"/>
                </a:solidFill>
                <a:latin typeface="Courier New" panose="02070309020205020404" pitchFamily="49" charset="0"/>
                <a:cs typeface="Courier New" panose="02070309020205020404" pitchFamily="49" charset="0"/>
              </a:rPr>
              <a:t>glb</a:t>
            </a:r>
            <a:r>
              <a:rPr lang="en-US" sz="1400" dirty="0">
                <a:solidFill>
                  <a:srgbClr val="00FFFF"/>
                </a:solidFill>
                <a:latin typeface="Courier New" panose="02070309020205020404" pitchFamily="49" charset="0"/>
                <a:cs typeface="Courier New" panose="02070309020205020404" pitchFamily="49" charset="0"/>
              </a:rPr>
              <a:t> 0.0 -c 0.5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nmrPipe</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fn</a:t>
            </a:r>
            <a:r>
              <a:rPr lang="en-US" sz="1400" dirty="0">
                <a:solidFill>
                  <a:srgbClr val="00FFFF"/>
                </a:solidFill>
                <a:latin typeface="Courier New" panose="02070309020205020404" pitchFamily="49" charset="0"/>
                <a:cs typeface="Courier New" panose="02070309020205020404" pitchFamily="49" charset="0"/>
              </a:rPr>
              <a:t> ZF -</a:t>
            </a:r>
            <a:r>
              <a:rPr lang="en-US" sz="1400" dirty="0" err="1">
                <a:solidFill>
                  <a:srgbClr val="00FFFF"/>
                </a:solidFill>
                <a:latin typeface="Courier New" panose="02070309020205020404" pitchFamily="49" charset="0"/>
                <a:cs typeface="Courier New" panose="02070309020205020404" pitchFamily="49" charset="0"/>
              </a:rPr>
              <a:t>zf</a:t>
            </a:r>
            <a:r>
              <a:rPr lang="en-US" sz="1400" dirty="0">
                <a:solidFill>
                  <a:srgbClr val="00FFFF"/>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nmrPipe</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fn</a:t>
            </a:r>
            <a:r>
              <a:rPr lang="en-US" sz="1400" dirty="0">
                <a:solidFill>
                  <a:srgbClr val="00FFFF"/>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nmrPipe</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fn</a:t>
            </a:r>
            <a:r>
              <a:rPr lang="en-US" sz="1400" dirty="0">
                <a:solidFill>
                  <a:srgbClr val="00FFFF"/>
                </a:solidFill>
                <a:latin typeface="Courier New" panose="02070309020205020404" pitchFamily="49" charset="0"/>
                <a:cs typeface="Courier New" panose="02070309020205020404" pitchFamily="49" charset="0"/>
              </a:rPr>
              <a:t> PS -p0 -16 -p1 0.0 -di \</a:t>
            </a:r>
          </a:p>
          <a:p>
            <a:pPr fontAlgn="base">
              <a:spcBef>
                <a:spcPts val="200"/>
              </a:spcBef>
              <a:spcAft>
                <a:spcPct val="0"/>
              </a:spcAft>
            </a:pPr>
            <a:r>
              <a:rPr lang="en-US" sz="1400" i="1" dirty="0">
                <a:solidFill>
                  <a:prstClr val="white"/>
                </a:solidFill>
                <a:latin typeface="Arial" panose="020B0604020202020204" pitchFamily="34" charset="0"/>
                <a:cs typeface="Arial" panose="020B0604020202020204" pitchFamily="34" charset="0"/>
              </a:rPr>
              <a:t>. . . </a:t>
            </a:r>
            <a:r>
              <a:rPr lang="en-US" sz="1400" i="1" dirty="0" err="1">
                <a:solidFill>
                  <a:prstClr val="white"/>
                </a:solidFill>
                <a:latin typeface="Arial" panose="020B0604020202020204" pitchFamily="34" charset="0"/>
                <a:cs typeface="Arial" panose="020B0604020202020204" pitchFamily="34" charset="0"/>
              </a:rPr>
              <a:t>etc</a:t>
            </a:r>
            <a:r>
              <a:rPr lang="en-US" sz="1400" i="1" dirty="0">
                <a:solidFill>
                  <a:prstClr val="white"/>
                </a:solidFill>
                <a:latin typeface="Arial" panose="020B0604020202020204" pitchFamily="34" charset="0"/>
                <a:cs typeface="Arial" panose="020B0604020202020204" pitchFamily="34" charset="0"/>
              </a:rPr>
              <a:t> . . .</a:t>
            </a:r>
          </a:p>
        </p:txBody>
      </p:sp>
      <p:sp>
        <p:nvSpPr>
          <p:cNvPr id="3" name="TextBox 2"/>
          <p:cNvSpPr txBox="1"/>
          <p:nvPr/>
        </p:nvSpPr>
        <p:spPr>
          <a:xfrm>
            <a:off x="1507475" y="194313"/>
            <a:ext cx="9067800"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If You Prefer to Edit Scripts Yourself, Use the </a:t>
            </a:r>
            <a:r>
              <a:rPr lang="en-US" sz="2400" i="1" kern="0" dirty="0">
                <a:solidFill>
                  <a:srgbClr val="FFFF00"/>
                </a:solidFill>
                <a:latin typeface="Courier New" panose="02070309020205020404" pitchFamily="49" charset="0"/>
                <a:cs typeface="Courier New" panose="02070309020205020404" pitchFamily="49" charset="0"/>
              </a:rPr>
              <a:t>–</a:t>
            </a:r>
            <a:r>
              <a:rPr lang="en-US" sz="2400" i="1" kern="0" dirty="0" err="1">
                <a:solidFill>
                  <a:srgbClr val="FFFF00"/>
                </a:solidFill>
                <a:latin typeface="Courier New" panose="02070309020205020404" pitchFamily="49" charset="0"/>
                <a:cs typeface="Courier New" panose="02070309020205020404" pitchFamily="49" charset="0"/>
              </a:rPr>
              <a:t>noexec</a:t>
            </a:r>
            <a:r>
              <a:rPr lang="en-US" sz="2400" i="1" kern="0" dirty="0">
                <a:solidFill>
                  <a:srgbClr val="FFFF00"/>
                </a:solidFill>
                <a:latin typeface="Courier New" panose="02070309020205020404" pitchFamily="49" charset="0"/>
                <a:cs typeface="Courier New" panose="02070309020205020404" pitchFamily="49" charset="0"/>
              </a:rPr>
              <a:t> </a:t>
            </a:r>
            <a:r>
              <a:rPr lang="en-US" sz="2400" i="1" kern="0" dirty="0">
                <a:solidFill>
                  <a:srgbClr val="00B0F0"/>
                </a:solidFill>
                <a:latin typeface="Arial" panose="020B0604020202020204" pitchFamily="34" charset="0"/>
                <a:cs typeface="Arial" panose="020B0604020202020204" pitchFamily="34" charset="0"/>
              </a:rPr>
              <a:t>Flag to Create a Processing Script without Executing It:</a:t>
            </a:r>
            <a:endParaRPr lang="en-US" sz="2400" kern="0" dirty="0">
              <a:solidFill>
                <a:srgbClr val="00B0F0"/>
              </a:solidFill>
              <a:latin typeface="Arial" panose="020B0604020202020204" pitchFamily="34" charset="0"/>
              <a:cs typeface="Arial" panose="020B0604020202020204" pitchFamily="34" charset="0"/>
            </a:endParaRPr>
          </a:p>
        </p:txBody>
      </p:sp>
      <p:sp>
        <p:nvSpPr>
          <p:cNvPr id="4" name="TextBox 3"/>
          <p:cNvSpPr txBox="1"/>
          <p:nvPr/>
        </p:nvSpPr>
        <p:spPr>
          <a:xfrm>
            <a:off x="1905000" y="2339579"/>
            <a:ext cx="5486400"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defRPr/>
            </a:pPr>
            <a:r>
              <a:rPr lang="en-US" sz="2400" i="1" kern="0" dirty="0">
                <a:solidFill>
                  <a:srgbClr val="FFFF00"/>
                </a:solidFill>
                <a:latin typeface="Arial" charset="0"/>
              </a:rPr>
              <a:t>Produces script file </a:t>
            </a:r>
            <a:r>
              <a:rPr lang="en-US" sz="2400" i="1" kern="0" dirty="0">
                <a:solidFill>
                  <a:srgbClr val="FFFF00"/>
                </a:solidFill>
                <a:latin typeface="Courier New" panose="02070309020205020404" pitchFamily="49" charset="0"/>
                <a:cs typeface="Courier New" panose="02070309020205020404" pitchFamily="49" charset="0"/>
              </a:rPr>
              <a:t>nmr.com</a:t>
            </a:r>
            <a:r>
              <a:rPr lang="en-US" sz="2400" i="1" kern="0" dirty="0">
                <a:solidFill>
                  <a:srgbClr val="FFFF00"/>
                </a:solidFill>
                <a:latin typeface="Arial" charset="0"/>
              </a:rPr>
              <a:t>:</a:t>
            </a:r>
            <a:endParaRPr lang="en-US" sz="2400" kern="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634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62200" y="228601"/>
            <a:ext cx="7467600" cy="6258123"/>
          </a:xfrm>
          <a:prstGeom prst="rect">
            <a:avLst/>
          </a:prstGeom>
          <a:noFill/>
        </p:spPr>
        <p:txBody>
          <a:bodyPr wrap="square" tIns="0" bIns="0" rtlCol="0">
            <a:spAutoFit/>
          </a:bodyPr>
          <a:lstStyle/>
          <a:p>
            <a:pPr fontAlgn="base">
              <a:spcBef>
                <a:spcPts val="200"/>
              </a:spcBef>
              <a:spcAft>
                <a:spcPct val="0"/>
              </a:spcAft>
            </a:pPr>
            <a:r>
              <a:rPr lang="en-US" sz="1200" dirty="0">
                <a:solidFill>
                  <a:srgbClr val="FFFF00"/>
                </a:solidFill>
                <a:latin typeface="Courier New" panose="02070309020205020404" pitchFamily="49" charset="0"/>
                <a:cs typeface="Courier New" panose="02070309020205020404" pitchFamily="49" charset="0"/>
              </a:rPr>
              <a:t>% basicFT2.com –help</a:t>
            </a:r>
          </a:p>
          <a:p>
            <a:pPr fontAlgn="base">
              <a:spcBef>
                <a:spcPts val="200"/>
              </a:spcBef>
              <a:spcAft>
                <a:spcPct val="0"/>
              </a:spcAft>
            </a:pPr>
            <a:endParaRPr lang="en-US" sz="8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basicFT2.com 2018.277.14.31</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Perform Basic Processing for 2D Phase-Sensitive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-in        </a:t>
            </a:r>
            <a:r>
              <a:rPr lang="en-US" sz="1000" dirty="0" err="1">
                <a:solidFill>
                  <a:prstClr val="white"/>
                </a:solidFill>
                <a:latin typeface="Courier New" panose="02070309020205020404" pitchFamily="49" charset="0"/>
                <a:cs typeface="Courier New" panose="02070309020205020404" pitchFamily="49" charset="0"/>
              </a:rPr>
              <a:t>inName</a:t>
            </a:r>
            <a:r>
              <a:rPr lang="en-US" sz="1000" dirty="0">
                <a:solidFill>
                  <a:prstClr val="white"/>
                </a:solidFill>
                <a:latin typeface="Courier New" panose="02070309020205020404" pitchFamily="49" charset="0"/>
                <a:cs typeface="Courier New" panose="02070309020205020404" pitchFamily="49" charset="0"/>
              </a:rPr>
              <a:t>  [Auto]    Phase-Sensitive Time-Domain Input.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-out       </a:t>
            </a:r>
            <a:r>
              <a:rPr lang="en-US" sz="1000" dirty="0" err="1">
                <a:solidFill>
                  <a:prstClr val="white"/>
                </a:solidFill>
                <a:latin typeface="Courier New" panose="02070309020205020404" pitchFamily="49" charset="0"/>
                <a:cs typeface="Courier New" panose="02070309020205020404" pitchFamily="49" charset="0"/>
              </a:rPr>
              <a:t>outName</a:t>
            </a:r>
            <a:r>
              <a:rPr lang="en-US" sz="1000" dirty="0">
                <a:solidFill>
                  <a:prstClr val="white"/>
                </a:solidFill>
                <a:latin typeface="Courier New" panose="02070309020205020404" pitchFamily="49" charset="0"/>
                <a:cs typeface="Courier New" panose="02070309020205020404" pitchFamily="49" charset="0"/>
              </a:rPr>
              <a:t> [Auto]    Spectrum Output.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-ft1       ft1Name [None]    Optional Output for </a:t>
            </a:r>
            <a:r>
              <a:rPr lang="en-US" sz="1000" dirty="0" err="1">
                <a:solidFill>
                  <a:prstClr val="white"/>
                </a:solidFill>
                <a:latin typeface="Courier New" panose="02070309020205020404" pitchFamily="49" charset="0"/>
                <a:cs typeface="Courier New" panose="02070309020205020404" pitchFamily="49" charset="0"/>
              </a:rPr>
              <a:t>Interferogram</a:t>
            </a:r>
            <a:r>
              <a:rPr lang="en-US" sz="1000" dirty="0">
                <a:solidFill>
                  <a:prstClr val="white"/>
                </a:solidFill>
                <a:latin typeface="Courier New" panose="02070309020205020404" pitchFamily="49" charset="0"/>
                <a:cs typeface="Courier New" panose="02070309020205020404" pitchFamily="49" charset="0"/>
              </a:rPr>
              <a:t> Result.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-script    </a:t>
            </a:r>
            <a:r>
              <a:rPr lang="en-US" sz="1000" dirty="0" err="1">
                <a:solidFill>
                  <a:prstClr val="white"/>
                </a:solidFill>
                <a:latin typeface="Courier New" panose="02070309020205020404" pitchFamily="49" charset="0"/>
                <a:cs typeface="Courier New" panose="02070309020205020404" pitchFamily="49" charset="0"/>
              </a:rPr>
              <a:t>sName</a:t>
            </a:r>
            <a:r>
              <a:rPr lang="en-US" sz="1000" dirty="0">
                <a:solidFill>
                  <a:prstClr val="white"/>
                </a:solidFill>
                <a:latin typeface="Courier New" panose="02070309020205020404" pitchFamily="49" charset="0"/>
                <a:cs typeface="Courier New" panose="02070309020205020404" pitchFamily="49" charset="0"/>
              </a:rPr>
              <a:t>   [nmr.com] Processing Script Output.</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Other Options: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-title     </a:t>
            </a:r>
            <a:r>
              <a:rPr lang="en-US" sz="1000" dirty="0" err="1">
                <a:solidFill>
                  <a:prstClr val="white"/>
                </a:solidFill>
                <a:latin typeface="Courier New" panose="02070309020205020404" pitchFamily="49" charset="0"/>
                <a:cs typeface="Courier New" panose="02070309020205020404" pitchFamily="49" charset="0"/>
              </a:rPr>
              <a:t>title</a:t>
            </a:r>
            <a:r>
              <a:rPr lang="en-US" sz="1000" dirty="0">
                <a:solidFill>
                  <a:prstClr val="white"/>
                </a:solidFill>
                <a:latin typeface="Courier New" panose="02070309020205020404" pitchFamily="49" charset="0"/>
                <a:cs typeface="Courier New" panose="02070309020205020404" pitchFamily="49" charset="0"/>
              </a:rPr>
              <a:t>  [None]     Optional Title for Output.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scaleTo</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maxVal</a:t>
            </a:r>
            <a:r>
              <a:rPr lang="en-US" sz="1000" dirty="0">
                <a:solidFill>
                  <a:prstClr val="white"/>
                </a:solidFill>
                <a:latin typeface="Courier New" panose="02070309020205020404" pitchFamily="49" charset="0"/>
                <a:cs typeface="Courier New" panose="02070309020205020404" pitchFamily="49" charset="0"/>
              </a:rPr>
              <a:t> [None]     Scale to Given Max Value, or None for No Scaling.</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noexec</a:t>
            </a:r>
            <a:r>
              <a:rPr lang="en-US" sz="1000" dirty="0">
                <a:solidFill>
                  <a:prstClr val="white"/>
                </a:solidFill>
                <a:latin typeface="Courier New" panose="02070309020205020404" pitchFamily="49" charset="0"/>
                <a:cs typeface="Courier New" panose="02070309020205020404" pitchFamily="49" charset="0"/>
              </a:rPr>
              <a:t>                      Create Processing Script, Do Not Process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-list                        Print Script Without Saving or Processing.</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-append                      </a:t>
            </a:r>
            <a:r>
              <a:rPr lang="en-US" sz="1000" dirty="0" err="1">
                <a:solidFill>
                  <a:prstClr val="white"/>
                </a:solidFill>
                <a:latin typeface="Courier New" panose="02070309020205020404" pitchFamily="49" charset="0"/>
                <a:cs typeface="Courier New" panose="02070309020205020404" pitchFamily="49" charset="0"/>
              </a:rPr>
              <a:t>Append</a:t>
            </a:r>
            <a:r>
              <a:rPr lang="en-US" sz="1000" dirty="0">
                <a:solidFill>
                  <a:prstClr val="white"/>
                </a:solidFill>
                <a:latin typeface="Courier New" panose="02070309020205020404" pitchFamily="49" charset="0"/>
                <a:cs typeface="Courier New" panose="02070309020205020404" pitchFamily="49" charset="0"/>
              </a:rPr>
              <a:t> to Existing Script.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noappend</a:t>
            </a:r>
            <a:r>
              <a:rPr lang="en-US" sz="1000" dirty="0">
                <a:solidFill>
                  <a:prstClr val="white"/>
                </a:solidFill>
                <a:latin typeface="Courier New" panose="02070309020205020404" pitchFamily="49" charset="0"/>
                <a:cs typeface="Courier New" panose="02070309020205020404" pitchFamily="49" charset="0"/>
              </a:rPr>
              <a:t>                    Create New Script (Default).</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Intermediate Results: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tmpPrefix</a:t>
            </a:r>
            <a:r>
              <a:rPr lang="en-US" sz="1000" dirty="0">
                <a:solidFill>
                  <a:prstClr val="white"/>
                </a:solidFill>
                <a:latin typeface="Courier New" panose="02070309020205020404" pitchFamily="49" charset="0"/>
                <a:cs typeface="Courier New" panose="02070309020205020404" pitchFamily="49" charset="0"/>
              </a:rPr>
              <a:t> prefix [Auto]     Prefix for Temporary Files.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-clean                       Delete Intermediate Results (Default).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noclean</a:t>
            </a:r>
            <a:r>
              <a:rPr lang="en-US" sz="1000" dirty="0">
                <a:solidFill>
                  <a:prstClr val="white"/>
                </a:solidFill>
                <a:latin typeface="Courier New" panose="02070309020205020404" pitchFamily="49" charset="0"/>
                <a:cs typeface="Courier New" panose="02070309020205020404" pitchFamily="49" charset="0"/>
              </a:rPr>
              <a:t>                     Retain Intermediate Results.</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Processing Parameters (Use -x... -y...):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sName</a:t>
            </a:r>
            <a:r>
              <a:rPr lang="en-US" sz="1000" dirty="0">
                <a:solidFill>
                  <a:prstClr val="white"/>
                </a:solidFill>
                <a:latin typeface="Courier New" panose="02070309020205020404" pitchFamily="49" charset="0"/>
                <a:cs typeface="Courier New" panose="02070309020205020404" pitchFamily="49" charset="0"/>
              </a:rPr>
              <a:t>   [NULL]      Solvent Function Name and Options (X-Axis Only).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xAPOD</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aName</a:t>
            </a:r>
            <a:r>
              <a:rPr lang="en-US" sz="1000" dirty="0">
                <a:solidFill>
                  <a:prstClr val="white"/>
                </a:solidFill>
                <a:latin typeface="Courier New" panose="02070309020205020404" pitchFamily="49" charset="0"/>
                <a:cs typeface="Courier New" panose="02070309020205020404" pitchFamily="49" charset="0"/>
              </a:rPr>
              <a:t>   [SP]        Window Function Name.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-xQ1     q1      [0.50]      Window Parameter Q1 (SP -off).</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-xQ2     q2      [0.95]      Window Parameter Q2 (SP -end).</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-xQ3     q3      [2]         Window Parameter Q3 (SP -pow, Default -yQ3 is 1).</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xELB</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elb</a:t>
            </a:r>
            <a:r>
              <a:rPr lang="en-US" sz="1000" dirty="0">
                <a:solidFill>
                  <a:prstClr val="white"/>
                </a:solidFill>
                <a:latin typeface="Courier New" panose="02070309020205020404" pitchFamily="49" charset="0"/>
                <a:cs typeface="Courier New" panose="02070309020205020404" pitchFamily="49" charset="0"/>
              </a:rPr>
              <a:t>     [0.0]       Exponential Line Broaden, Hz.</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xGLB</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glb</a:t>
            </a:r>
            <a:r>
              <a:rPr lang="en-US" sz="1000" dirty="0">
                <a:solidFill>
                  <a:prstClr val="white"/>
                </a:solidFill>
                <a:latin typeface="Courier New" panose="02070309020205020404" pitchFamily="49" charset="0"/>
                <a:cs typeface="Courier New" panose="02070309020205020404" pitchFamily="49" charset="0"/>
              </a:rPr>
              <a:t>     [0.0]       Gaussian Line Broaden, Hz.</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xGOFF</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goff</a:t>
            </a:r>
            <a:r>
              <a:rPr lang="en-US" sz="1000" dirty="0">
                <a:solidFill>
                  <a:prstClr val="white"/>
                </a:solidFill>
                <a:latin typeface="Courier New" panose="02070309020205020404" pitchFamily="49" charset="0"/>
                <a:cs typeface="Courier New" panose="02070309020205020404" pitchFamily="49" charset="0"/>
              </a:rPr>
              <a:t>    [0.0]       Gaussian Center Position, 0.0 to 1.0.</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-xC1     c       [Auto]      First-Point Time-Domain Scale (0.5 1.0 Auto).</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-xP0     p0      [0.0]       Zero-Order Phase Correction (Or -xP0 Auto).</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-xP1     p1      [0.0]       First Order Phase Correction.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xZFARG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zfArgs</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=1,auto] Zero Fill (ZF) Options.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xFTARG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ftArg</a:t>
            </a:r>
            <a:r>
              <a:rPr lang="en-US" sz="1000" dirty="0">
                <a:solidFill>
                  <a:prstClr val="white"/>
                </a:solidFill>
                <a:latin typeface="Courier New" panose="02070309020205020404" pitchFamily="49" charset="0"/>
                <a:cs typeface="Courier New" panose="02070309020205020404" pitchFamily="49" charset="0"/>
              </a:rPr>
              <a:t>   [None]      Fourier Transform (FT) Options (None </a:t>
            </a:r>
            <a:r>
              <a:rPr lang="en-US" sz="1000" dirty="0" err="1">
                <a:solidFill>
                  <a:prstClr val="white"/>
                </a:solidFill>
                <a:latin typeface="Courier New" panose="02070309020205020404" pitchFamily="49" charset="0"/>
                <a:cs typeface="Courier New" panose="02070309020205020404" pitchFamily="49" charset="0"/>
              </a:rPr>
              <a:t>neg</a:t>
            </a:r>
            <a:r>
              <a:rPr lang="en-US" sz="1000"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i="1" dirty="0">
                <a:solidFill>
                  <a:srgbClr val="00FFFF"/>
                </a:solidFill>
                <a:latin typeface="Arial" panose="020B0604020202020204" pitchFamily="34" charset="0"/>
                <a:cs typeface="Arial" panose="020B0604020202020204" pitchFamily="34" charset="0"/>
              </a:rPr>
              <a:t>continued</a:t>
            </a:r>
            <a:r>
              <a:rPr lang="en-US" sz="1000" dirty="0">
                <a:solidFill>
                  <a:prstClr val="white"/>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478924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18" y="365860"/>
            <a:ext cx="10027920" cy="6140356"/>
          </a:xfrm>
          <a:prstGeom prst="rect">
            <a:avLst/>
          </a:prstGeom>
        </p:spPr>
      </p:pic>
      <p:sp>
        <p:nvSpPr>
          <p:cNvPr id="3" name="TextBox 2"/>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578102" y="2743200"/>
            <a:ext cx="297180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Time-Domain Data</a:t>
            </a:r>
          </a:p>
        </p:txBody>
      </p:sp>
      <p:sp>
        <p:nvSpPr>
          <p:cNvPr id="5" name="TextBox 4"/>
          <p:cNvSpPr txBox="1"/>
          <p:nvPr/>
        </p:nvSpPr>
        <p:spPr>
          <a:xfrm>
            <a:off x="1578102" y="6053032"/>
            <a:ext cx="32956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Fourier Transform (Excerpt)</a:t>
            </a:r>
          </a:p>
        </p:txBody>
      </p:sp>
    </p:spTree>
    <p:extLst>
      <p:ext uri="{BB962C8B-B14F-4D97-AF65-F5344CB8AC3E}">
        <p14:creationId xmlns:p14="http://schemas.microsoft.com/office/powerpoint/2010/main" val="6546974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62200" y="228601"/>
            <a:ext cx="7467600" cy="6499215"/>
          </a:xfrm>
          <a:prstGeom prst="rect">
            <a:avLst/>
          </a:prstGeom>
          <a:noFill/>
        </p:spPr>
        <p:txBody>
          <a:bodyPr wrap="square" tIns="0" bIns="0" rtlCol="0">
            <a:spAutoFit/>
          </a:bodyPr>
          <a:lstStyle/>
          <a:p>
            <a:pPr fontAlgn="base">
              <a:spcBef>
                <a:spcPts val="200"/>
              </a:spcBef>
              <a:spcAft>
                <a:spcPct val="0"/>
              </a:spcAft>
            </a:pPr>
            <a:r>
              <a:rPr lang="en-US" sz="1200" dirty="0">
                <a:solidFill>
                  <a:srgbClr val="FFFF00"/>
                </a:solidFill>
                <a:latin typeface="Courier New" panose="02070309020205020404" pitchFamily="49" charset="0"/>
                <a:cs typeface="Courier New" panose="02070309020205020404" pitchFamily="49" charset="0"/>
              </a:rPr>
              <a:t>% basicFT2.com –help (continued)</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-xEXTX1  x1      [0%]        Extract Range Start (X-Axis Only) (% Hz ppm pts).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xEXTXN</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xn</a:t>
            </a:r>
            <a:r>
              <a:rPr lang="en-US" sz="1000" dirty="0">
                <a:solidFill>
                  <a:prstClr val="white"/>
                </a:solidFill>
                <a:latin typeface="Courier New" panose="02070309020205020404" pitchFamily="49" charset="0"/>
                <a:cs typeface="Courier New" panose="02070309020205020404" pitchFamily="49" charset="0"/>
              </a:rPr>
              <a:t>      [100%]      Extract Range End   (X-Axis Only) (% Hz ppm pts).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xPREFT</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fnArgs</a:t>
            </a:r>
            <a:r>
              <a:rPr lang="en-US" sz="1000" dirty="0">
                <a:solidFill>
                  <a:prstClr val="white"/>
                </a:solidFill>
                <a:latin typeface="Courier New" panose="02070309020205020404" pitchFamily="49" charset="0"/>
                <a:cs typeface="Courier New" panose="02070309020205020404" pitchFamily="49" charset="0"/>
              </a:rPr>
              <a:t>  [NULL]      Function to Execute Before Any Other Processing.</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xPOSTFT</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fnArgs</a:t>
            </a:r>
            <a:r>
              <a:rPr lang="en-US" sz="1000" dirty="0">
                <a:solidFill>
                  <a:prstClr val="white"/>
                </a:solidFill>
                <a:latin typeface="Courier New" panose="02070309020205020404" pitchFamily="49" charset="0"/>
                <a:cs typeface="Courier New" panose="02070309020205020404" pitchFamily="49" charset="0"/>
              </a:rPr>
              <a:t>  [NULL]      Function to Execute After FT and Phase Correction.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apodDF</a:t>
            </a:r>
            <a:r>
              <a:rPr lang="en-US" sz="1000" dirty="0">
                <a:solidFill>
                  <a:prstClr val="white"/>
                </a:solidFill>
                <a:latin typeface="Courier New" panose="02070309020205020404" pitchFamily="49" charset="0"/>
                <a:cs typeface="Courier New" panose="02070309020205020404" pitchFamily="49" charset="0"/>
              </a:rPr>
              <a:t>                      Adjust Window Function for Digital Oversampling.</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ssNMR</a:t>
            </a:r>
            <a:r>
              <a:rPr lang="en-US" sz="1000" dirty="0">
                <a:solidFill>
                  <a:prstClr val="white"/>
                </a:solidFill>
                <a:latin typeface="Courier New" panose="02070309020205020404" pitchFamily="49" charset="0"/>
                <a:cs typeface="Courier New" panose="02070309020205020404" pitchFamily="49" charset="0"/>
              </a:rPr>
              <a:t>                       Set Defaults for Solid-State NMR Data.</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Auto Phasing Options (Currently Only For X-Axis Zero Order Phase, -xP0 Auto):</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apOrd</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ord</a:t>
            </a:r>
            <a:r>
              <a:rPr lang="en-US" sz="1000" dirty="0">
                <a:solidFill>
                  <a:prstClr val="white"/>
                </a:solidFill>
                <a:latin typeface="Courier New" panose="02070309020205020404" pitchFamily="49" charset="0"/>
                <a:cs typeface="Courier New" panose="02070309020205020404" pitchFamily="49" charset="0"/>
              </a:rPr>
              <a:t>     [0]         Auto-Phase Baseline Order (-1 for No Correction).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apArgs</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apArgs</a:t>
            </a:r>
            <a:r>
              <a:rPr lang="en-US" sz="1000" dirty="0">
                <a:solidFill>
                  <a:prstClr val="white"/>
                </a:solidFill>
                <a:latin typeface="Courier New" panose="02070309020205020404" pitchFamily="49" charset="0"/>
                <a:cs typeface="Courier New" panose="02070309020205020404" pitchFamily="49" charset="0"/>
              </a:rPr>
              <a:t>  [None]      Other Options for basicAutoPhase.com Utility.</a:t>
            </a:r>
          </a:p>
          <a:p>
            <a:pPr fontAlgn="base">
              <a:spcBef>
                <a:spcPts val="200"/>
              </a:spcBef>
              <a:spcAft>
                <a:spcPct val="0"/>
              </a:spcAft>
            </a:pPr>
            <a:r>
              <a:rPr lang="en-US" sz="1000" dirty="0" err="1">
                <a:solidFill>
                  <a:srgbClr val="00B0F0"/>
                </a:solidFill>
                <a:latin typeface="Courier New" panose="02070309020205020404" pitchFamily="49" charset="0"/>
                <a:cs typeface="Courier New" panose="02070309020205020404" pitchFamily="49" charset="0"/>
              </a:rPr>
              <a:t>Magntude</a:t>
            </a:r>
            <a:r>
              <a:rPr lang="en-US" sz="1000" dirty="0">
                <a:solidFill>
                  <a:srgbClr val="00B0F0"/>
                </a:solidFill>
                <a:latin typeface="Courier New" panose="02070309020205020404" pitchFamily="49" charset="0"/>
                <a:cs typeface="Courier New" panose="02070309020205020404" pitchFamily="49" charset="0"/>
              </a:rPr>
              <a:t>-Mode Options: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noxDI</a:t>
            </a:r>
            <a:r>
              <a:rPr lang="en-US" sz="1000" dirty="0">
                <a:solidFill>
                  <a:prstClr val="white"/>
                </a:solidFill>
                <a:latin typeface="Courier New" panose="02070309020205020404" pitchFamily="49" charset="0"/>
                <a:cs typeface="Courier New" panose="02070309020205020404" pitchFamily="49" charset="0"/>
              </a:rPr>
              <a:t>                       Do Not Delete X-Axis Imaginary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noyDI</a:t>
            </a:r>
            <a:r>
              <a:rPr lang="en-US" sz="1000" dirty="0">
                <a:solidFill>
                  <a:prstClr val="white"/>
                </a:solidFill>
                <a:latin typeface="Courier New" panose="02070309020205020404" pitchFamily="49" charset="0"/>
                <a:cs typeface="Courier New" panose="02070309020205020404" pitchFamily="49" charset="0"/>
              </a:rPr>
              <a:t>                       Do Not Delete Y-Axis Imaginary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xMC</a:t>
            </a:r>
            <a:r>
              <a:rPr lang="en-US" sz="1000" dirty="0">
                <a:solidFill>
                  <a:prstClr val="white"/>
                </a:solidFill>
                <a:latin typeface="Courier New" panose="02070309020205020404" pitchFamily="49" charset="0"/>
                <a:cs typeface="Courier New" panose="02070309020205020404" pitchFamily="49" charset="0"/>
              </a:rPr>
              <a:t>                         Use X-Axis Magnitude Calculation.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yMC</a:t>
            </a:r>
            <a:r>
              <a:rPr lang="en-US" sz="1000" dirty="0">
                <a:solidFill>
                  <a:prstClr val="white"/>
                </a:solidFill>
                <a:latin typeface="Courier New" panose="02070309020205020404" pitchFamily="49" charset="0"/>
                <a:cs typeface="Courier New" panose="02070309020205020404" pitchFamily="49" charset="0"/>
              </a:rPr>
              <a:t>                         Use Y-Axis Magnitude Calculation.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-mag                         Same As: -</a:t>
            </a:r>
            <a:r>
              <a:rPr lang="en-US" sz="1000" dirty="0" err="1">
                <a:solidFill>
                  <a:prstClr val="white"/>
                </a:solidFill>
                <a:latin typeface="Courier New" panose="02070309020205020404" pitchFamily="49" charset="0"/>
                <a:cs typeface="Courier New" panose="02070309020205020404" pitchFamily="49" charset="0"/>
              </a:rPr>
              <a:t>noxDI</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yMC</a:t>
            </a:r>
            <a:r>
              <a:rPr lang="en-US" sz="1000" dirty="0">
                <a:solidFill>
                  <a:prstClr val="white"/>
                </a:solidFill>
                <a:latin typeface="Courier New" panose="02070309020205020404" pitchFamily="49" charset="0"/>
                <a:cs typeface="Courier New" panose="02070309020205020404" pitchFamily="49" charset="0"/>
              </a:rPr>
              <a:t> xQ1 0.1 -yQ1 0.1 -yQ3 2.</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Baseline Correction Function Name and Options (Use -x... -y...):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-xBASEARG_FT1 </a:t>
            </a:r>
            <a:r>
              <a:rPr lang="en-US" sz="1000" dirty="0" err="1">
                <a:solidFill>
                  <a:prstClr val="white"/>
                </a:solidFill>
                <a:latin typeface="Courier New" panose="02070309020205020404" pitchFamily="49" charset="0"/>
                <a:cs typeface="Courier New" panose="02070309020205020404" pitchFamily="49" charset="0"/>
              </a:rPr>
              <a:t>bArgs</a:t>
            </a:r>
            <a:r>
              <a:rPr lang="en-US" sz="1000" dirty="0">
                <a:solidFill>
                  <a:prstClr val="white"/>
                </a:solidFill>
                <a:latin typeface="Courier New" panose="02070309020205020404" pitchFamily="49" charset="0"/>
                <a:cs typeface="Courier New" panose="02070309020205020404" pitchFamily="49" charset="0"/>
              </a:rPr>
              <a:t> [NULL]   </a:t>
            </a:r>
            <a:r>
              <a:rPr lang="en-US" sz="1000" dirty="0" err="1">
                <a:solidFill>
                  <a:prstClr val="white"/>
                </a:solidFill>
                <a:latin typeface="Courier New" panose="02070309020205020404" pitchFamily="49" charset="0"/>
                <a:cs typeface="Courier New" panose="02070309020205020404" pitchFamily="49" charset="0"/>
              </a:rPr>
              <a:t>Interferogram</a:t>
            </a:r>
            <a:r>
              <a:rPr lang="en-US" sz="1000" dirty="0">
                <a:solidFill>
                  <a:prstClr val="white"/>
                </a:solidFill>
                <a:latin typeface="Courier New" panose="02070309020205020404" pitchFamily="49" charset="0"/>
                <a:cs typeface="Courier New" panose="02070309020205020404" pitchFamily="49" charset="0"/>
              </a:rPr>
              <a:t> Baseline Correction (X-Axis Only).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xBASEARG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bArgs</a:t>
            </a:r>
            <a:r>
              <a:rPr lang="en-US" sz="1000" dirty="0">
                <a:solidFill>
                  <a:prstClr val="white"/>
                </a:solidFill>
                <a:latin typeface="Courier New" panose="02070309020205020404" pitchFamily="49" charset="0"/>
                <a:cs typeface="Courier New" panose="02070309020205020404" pitchFamily="49" charset="0"/>
              </a:rPr>
              <a:t> [NULL]   Spectrum Baseline Correction.</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Processing Parameters for X-Axis Only: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xBASEARG_INIT</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bArgs</a:t>
            </a:r>
            <a:r>
              <a:rPr lang="en-US" sz="1000" dirty="0">
                <a:solidFill>
                  <a:prstClr val="white"/>
                </a:solidFill>
                <a:latin typeface="Courier New" panose="02070309020205020404" pitchFamily="49" charset="0"/>
                <a:cs typeface="Courier New" panose="02070309020205020404" pitchFamily="49" charset="0"/>
              </a:rPr>
              <a:t> [NULL]  Baseline Correction Before Region Extraction.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-xP0EXT        p0Ext [0.0]   Zero-Order Phase After Region Extraction.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-xP1EXT        p1Ext [0.0]   First Order Phase After Region Extraction.</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NUS Zero-Fill (NUS-style Extrapolation of Conventional Uniformly Sampled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nusZF</a:t>
            </a:r>
            <a:r>
              <a:rPr lang="en-US" sz="1000" dirty="0">
                <a:solidFill>
                  <a:prstClr val="white"/>
                </a:solidFill>
                <a:latin typeface="Courier New" panose="02070309020205020404" pitchFamily="49" charset="0"/>
                <a:cs typeface="Courier New" panose="02070309020205020404" pitchFamily="49" charset="0"/>
              </a:rPr>
              <a:t>                       NUS Zero Fill Mode 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yNUSZF</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zfArgs</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=1]      Amount of Y-Axis NUS Zero-Fill.</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ist</a:t>
            </a:r>
            <a:r>
              <a:rPr lang="en-US" sz="1000" dirty="0">
                <a:solidFill>
                  <a:prstClr val="white"/>
                </a:solidFill>
                <a:latin typeface="Courier New" panose="02070309020205020404" pitchFamily="49" charset="0"/>
                <a:cs typeface="Courier New" panose="02070309020205020404" pitchFamily="49" charset="0"/>
              </a:rPr>
              <a:t>                         Use IST Reconstruction (Default).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See ist2D.com -help for more.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-retain                      IST Retains Original Time-Domain Data Points.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-smile                       Use SMILE Reconstruction; Requires SMILE: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https://spin.niddk.nih.gov/bax/software/smile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smileArgs</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sArgs</a:t>
            </a:r>
            <a:r>
              <a:rPr lang="en-US" sz="1000" dirty="0">
                <a:solidFill>
                  <a:prstClr val="white"/>
                </a:solidFill>
                <a:latin typeface="Courier New" panose="02070309020205020404" pitchFamily="49" charset="0"/>
                <a:cs typeface="Courier New" panose="02070309020205020404" pitchFamily="49" charset="0"/>
              </a:rPr>
              <a:t> [None]      SMILE Arguments, or Keyword None;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See: </a:t>
            </a:r>
            <a:r>
              <a:rPr lang="en-US" sz="1000" dirty="0" err="1">
                <a:solidFill>
                  <a:prstClr val="white"/>
                </a:solidFill>
                <a:latin typeface="Courier New" panose="02070309020205020404" pitchFamily="49" charset="0"/>
                <a:cs typeface="Courier New" panose="02070309020205020404" pitchFamily="49" charset="0"/>
              </a:rPr>
              <a:t>nusPipe</a:t>
            </a:r>
            <a:r>
              <a:rPr lang="en-US" sz="1000" dirty="0">
                <a:solidFill>
                  <a:prstClr val="white"/>
                </a:solidFill>
                <a:latin typeface="Courier New" panose="02070309020205020404" pitchFamily="49" charset="0"/>
                <a:cs typeface="Courier New" panose="02070309020205020404" pitchFamily="49" charset="0"/>
              </a:rPr>
              <a:t> -help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SMILE for More.</a:t>
            </a:r>
          </a:p>
          <a:p>
            <a:pPr fontAlgn="base">
              <a:spcBef>
                <a:spcPts val="200"/>
              </a:spcBef>
              <a:spcAft>
                <a:spcPct val="0"/>
              </a:spcAft>
            </a:pPr>
            <a:endParaRPr lang="en-US" sz="12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200" dirty="0">
                <a:solidFill>
                  <a:prstClr val="white"/>
                </a:solidFill>
                <a:latin typeface="Courier New" panose="02070309020205020404" pitchFamily="49" charset="0"/>
                <a:cs typeface="Courier New" panose="02070309020205020404" pitchFamily="49" charset="0"/>
              </a:rPr>
              <a:t>… </a:t>
            </a:r>
            <a:r>
              <a:rPr lang="en-US" sz="1200" i="1" dirty="0">
                <a:solidFill>
                  <a:srgbClr val="00FFFF"/>
                </a:solidFill>
                <a:latin typeface="Arial" panose="020B0604020202020204" pitchFamily="34" charset="0"/>
                <a:cs typeface="Arial" panose="020B0604020202020204" pitchFamily="34" charset="0"/>
              </a:rPr>
              <a:t>continued</a:t>
            </a:r>
            <a:r>
              <a:rPr lang="en-US" sz="1200" dirty="0">
                <a:solidFill>
                  <a:prstClr val="white"/>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5670820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62200" y="228600"/>
            <a:ext cx="7467600" cy="6350456"/>
          </a:xfrm>
          <a:prstGeom prst="rect">
            <a:avLst/>
          </a:prstGeom>
          <a:noFill/>
        </p:spPr>
        <p:txBody>
          <a:bodyPr wrap="square" tIns="0" bIns="0" rtlCol="0">
            <a:spAutoFit/>
          </a:bodyPr>
          <a:lstStyle/>
          <a:p>
            <a:pPr fontAlgn="base">
              <a:spcBef>
                <a:spcPts val="200"/>
              </a:spcBef>
              <a:spcAft>
                <a:spcPct val="0"/>
              </a:spcAft>
            </a:pPr>
            <a:r>
              <a:rPr lang="en-US" sz="1200" dirty="0">
                <a:solidFill>
                  <a:srgbClr val="FFFF00"/>
                </a:solidFill>
                <a:latin typeface="Courier New" panose="02070309020205020404" pitchFamily="49" charset="0"/>
                <a:cs typeface="Courier New" panose="02070309020205020404" pitchFamily="49" charset="0"/>
              </a:rPr>
              <a:t>% basicFT2.com –help (continued)</a:t>
            </a:r>
          </a:p>
          <a:p>
            <a:pPr fontAlgn="base">
              <a:spcBef>
                <a:spcPts val="200"/>
              </a:spcBef>
              <a:spcAft>
                <a:spcPct val="0"/>
              </a:spcAft>
            </a:pPr>
            <a:endParaRPr lang="en-US" sz="12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Linear Prediction (Indirect Dimension Only, Not Used for -</a:t>
            </a:r>
            <a:r>
              <a:rPr lang="en-US" sz="1000" dirty="0" err="1">
                <a:solidFill>
                  <a:srgbClr val="00B0F0"/>
                </a:solidFill>
                <a:latin typeface="Courier New" panose="02070309020205020404" pitchFamily="49" charset="0"/>
                <a:cs typeface="Courier New" panose="02070309020205020404" pitchFamily="49" charset="0"/>
              </a:rPr>
              <a:t>nusZF</a:t>
            </a:r>
            <a:r>
              <a:rPr lang="en-US" sz="1000" dirty="0">
                <a:solidFill>
                  <a:srgbClr val="00B0F0"/>
                </a:solidFill>
                <a:latin typeface="Courier New" panose="02070309020205020404" pitchFamily="49" charset="0"/>
                <a:cs typeface="Courier New" panose="02070309020205020404" pitchFamily="49" charset="0"/>
              </a:rPr>
              <a:t> Result):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yLP</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lpArgs</a:t>
            </a:r>
            <a:r>
              <a:rPr lang="en-US" sz="1000" dirty="0">
                <a:solidFill>
                  <a:prstClr val="white"/>
                </a:solidFill>
                <a:latin typeface="Courier New" panose="02070309020205020404" pitchFamily="49" charset="0"/>
                <a:cs typeface="Courier New" panose="02070309020205020404" pitchFamily="49" charset="0"/>
              </a:rPr>
              <a:t>   [NULL]      Linear Prediction Arguments.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Options for 2D Planes from 3D and 4D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zPlane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zPlane</a:t>
            </a:r>
            <a:r>
              <a:rPr lang="en-US" sz="1000" dirty="0">
                <a:solidFill>
                  <a:prstClr val="white"/>
                </a:solidFill>
                <a:latin typeface="Courier New" panose="02070309020205020404" pitchFamily="49" charset="0"/>
                <a:cs typeface="Courier New" panose="02070309020205020404" pitchFamily="49" charset="0"/>
              </a:rPr>
              <a:t>   [1]         First </a:t>
            </a:r>
            <a:r>
              <a:rPr lang="en-US" sz="1000" dirty="0" err="1">
                <a:solidFill>
                  <a:prstClr val="white"/>
                </a:solidFill>
                <a:latin typeface="Courier New" panose="02070309020205020404" pitchFamily="49" charset="0"/>
                <a:cs typeface="Courier New" panose="02070309020205020404" pitchFamily="49" charset="0"/>
              </a:rPr>
              <a:t>Coord</a:t>
            </a:r>
            <a:r>
              <a:rPr lang="en-US" sz="1000" dirty="0">
                <a:solidFill>
                  <a:prstClr val="white"/>
                </a:solidFill>
                <a:latin typeface="Courier New" panose="02070309020205020404" pitchFamily="49" charset="0"/>
                <a:cs typeface="Courier New" panose="02070309020205020404" pitchFamily="49" charset="0"/>
              </a:rPr>
              <a:t> of Plane to Extract (3D-4D).</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aPlane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aPlane</a:t>
            </a:r>
            <a:r>
              <a:rPr lang="en-US" sz="1000" dirty="0">
                <a:solidFill>
                  <a:prstClr val="white"/>
                </a:solidFill>
                <a:latin typeface="Courier New" panose="02070309020205020404" pitchFamily="49" charset="0"/>
                <a:cs typeface="Courier New" panose="02070309020205020404" pitchFamily="49" charset="0"/>
              </a:rPr>
              <a:t>   [1]         Second </a:t>
            </a:r>
            <a:r>
              <a:rPr lang="en-US" sz="1000" dirty="0" err="1">
                <a:solidFill>
                  <a:prstClr val="white"/>
                </a:solidFill>
                <a:latin typeface="Courier New" panose="02070309020205020404" pitchFamily="49" charset="0"/>
                <a:cs typeface="Courier New" panose="02070309020205020404" pitchFamily="49" charset="0"/>
              </a:rPr>
              <a:t>Coord</a:t>
            </a:r>
            <a:r>
              <a:rPr lang="en-US" sz="1000" dirty="0">
                <a:solidFill>
                  <a:prstClr val="white"/>
                </a:solidFill>
                <a:latin typeface="Courier New" panose="02070309020205020404" pitchFamily="49" charset="0"/>
                <a:cs typeface="Courier New" panose="02070309020205020404" pitchFamily="49" charset="0"/>
              </a:rPr>
              <a:t> of Plane to Extract (4D Only).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xy</a:t>
            </a:r>
            <a:r>
              <a:rPr lang="en-US" sz="1000" dirty="0">
                <a:solidFill>
                  <a:prstClr val="white"/>
                </a:solidFill>
                <a:latin typeface="Courier New" panose="02070309020205020404" pitchFamily="49" charset="0"/>
                <a:cs typeface="Courier New" panose="02070309020205020404" pitchFamily="49" charset="0"/>
              </a:rPr>
              <a:t>                          Extract and Process XY Plane (Default for 3D-4D).</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xz</a:t>
            </a:r>
            <a:r>
              <a:rPr lang="en-US" sz="1000" dirty="0">
                <a:solidFill>
                  <a:prstClr val="white"/>
                </a:solidFill>
                <a:latin typeface="Courier New" panose="02070309020205020404" pitchFamily="49" charset="0"/>
                <a:cs typeface="Courier New" panose="02070309020205020404" pitchFamily="49" charset="0"/>
              </a:rPr>
              <a:t>                          Extract and Process XZ Plane.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xa</a:t>
            </a:r>
            <a:r>
              <a:rPr lang="en-US" sz="1000" dirty="0">
                <a:solidFill>
                  <a:prstClr val="white"/>
                </a:solidFill>
                <a:latin typeface="Courier New" panose="02070309020205020404" pitchFamily="49" charset="0"/>
                <a:cs typeface="Courier New" panose="02070309020205020404" pitchFamily="49" charset="0"/>
              </a:rPr>
              <a:t>                          Extract and Process XA Plane (4D Only).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-pseudo3D                    Process Data as Pseudo-3D 2D Series.</a:t>
            </a:r>
          </a:p>
          <a:p>
            <a:pPr fontAlgn="base">
              <a:spcBef>
                <a:spcPts val="200"/>
              </a:spcBef>
              <a:spcAft>
                <a:spcPct val="0"/>
              </a:spcAft>
            </a:pPr>
            <a:r>
              <a:rPr lang="en-US" sz="1000" dirty="0">
                <a:solidFill>
                  <a:srgbClr val="00B0F0"/>
                </a:solidFill>
                <a:latin typeface="Courier New" panose="02070309020205020404" pitchFamily="49" charset="0"/>
                <a:cs typeface="Courier New" panose="02070309020205020404" pitchFamily="49" charset="0"/>
              </a:rPr>
              <a:t>Notes: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1. Options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xBASEARG_INIT</a:t>
            </a:r>
            <a:r>
              <a:rPr lang="en-US" sz="1000" dirty="0">
                <a:solidFill>
                  <a:prstClr val="white"/>
                </a:solidFill>
                <a:latin typeface="Courier New" panose="02070309020205020404" pitchFamily="49" charset="0"/>
                <a:cs typeface="Courier New" panose="02070309020205020404" pitchFamily="49" charset="0"/>
              </a:rPr>
              <a:t> -xBASEARG_FT1 and -</a:t>
            </a:r>
            <a:r>
              <a:rPr lang="en-US" sz="1000" dirty="0" err="1">
                <a:solidFill>
                  <a:prstClr val="white"/>
                </a:solidFill>
                <a:latin typeface="Courier New" panose="02070309020205020404" pitchFamily="49" charset="0"/>
                <a:cs typeface="Courier New" panose="02070309020205020404" pitchFamily="49" charset="0"/>
              </a:rPr>
              <a:t>xBASEARG</a:t>
            </a:r>
            <a:r>
              <a:rPr lang="en-US" sz="1000" dirty="0">
                <a:solidFill>
                  <a:prstClr val="white"/>
                </a:solidFill>
                <a:latin typeface="Courier New" panose="02070309020205020404" pitchFamily="49" charset="0"/>
                <a:cs typeface="Courier New" panose="02070309020205020404" pitchFamily="49" charset="0"/>
              </a:rPr>
              <a:t> are expanded into</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processing function names and command-line arguments. Options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should contain no spaces. Flags are separated by commas, and options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with values are given using = signs. For example, solvent filter:</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NULL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NULL (No Solvent Filter)</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SOL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SOL</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POLY,time</a:t>
            </a:r>
            <a:r>
              <a:rPr lang="en-US" sz="1000" dirty="0">
                <a:solidFill>
                  <a:prstClr val="white"/>
                </a:solidFill>
                <a:latin typeface="Courier New" panose="02070309020205020404" pitchFamily="49" charset="0"/>
                <a:cs typeface="Courier New" panose="02070309020205020404" pitchFamily="49" charset="0"/>
              </a:rPr>
              <a:t>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POLY -time</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For baseline correction:</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xBASEARG</a:t>
            </a:r>
            <a:r>
              <a:rPr lang="en-US" sz="1000" dirty="0">
                <a:solidFill>
                  <a:prstClr val="white"/>
                </a:solidFill>
                <a:latin typeface="Courier New" panose="02070309020205020404" pitchFamily="49" charset="0"/>
                <a:cs typeface="Courier New" panose="02070309020205020404" pitchFamily="49" charset="0"/>
              </a:rPr>
              <a:t> NULL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NULL (No Correction)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xBASEARG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POLY,auto,ord</a:t>
            </a:r>
            <a:r>
              <a:rPr lang="en-US" sz="1000" dirty="0">
                <a:solidFill>
                  <a:prstClr val="white"/>
                </a:solidFill>
                <a:latin typeface="Courier New" panose="02070309020205020404" pitchFamily="49" charset="0"/>
                <a:cs typeface="Courier New" panose="02070309020205020404" pitchFamily="49" charset="0"/>
              </a:rPr>
              <a:t>=0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POLY -auto -</a:t>
            </a:r>
            <a:r>
              <a:rPr lang="en-US" sz="1000" dirty="0" err="1">
                <a:solidFill>
                  <a:prstClr val="white"/>
                </a:solidFill>
                <a:latin typeface="Courier New" panose="02070309020205020404" pitchFamily="49" charset="0"/>
                <a:cs typeface="Courier New" panose="02070309020205020404" pitchFamily="49" charset="0"/>
              </a:rPr>
              <a:t>ord</a:t>
            </a:r>
            <a:r>
              <a:rPr lang="en-US" sz="1000" dirty="0">
                <a:solidFill>
                  <a:prstClr val="white"/>
                </a:solidFill>
                <a:latin typeface="Courier New" panose="02070309020205020404" pitchFamily="49" charset="0"/>
                <a:cs typeface="Courier New" panose="02070309020205020404" pitchFamily="49" charset="0"/>
              </a:rPr>
              <a:t> 0</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2. Options -</a:t>
            </a:r>
            <a:r>
              <a:rPr lang="en-US" sz="1000" dirty="0" err="1">
                <a:solidFill>
                  <a:prstClr val="white"/>
                </a:solidFill>
                <a:latin typeface="Courier New" panose="02070309020205020404" pitchFamily="49" charset="0"/>
                <a:cs typeface="Courier New" panose="02070309020205020404" pitchFamily="49" charset="0"/>
              </a:rPr>
              <a:t>xZFARG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xFTARG</a:t>
            </a:r>
            <a:r>
              <a:rPr lang="en-US" sz="1000" dirty="0">
                <a:solidFill>
                  <a:prstClr val="white"/>
                </a:solidFill>
                <a:latin typeface="Courier New" panose="02070309020205020404" pitchFamily="49" charset="0"/>
                <a:cs typeface="Courier New" panose="02070309020205020404" pitchFamily="49" charset="0"/>
              </a:rPr>
              <a:t> are expanded to command line arguments for ZF</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and FT, for example:</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xZFARG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=2,auto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2 -auto</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xFTARG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neg</a:t>
            </a:r>
            <a:r>
              <a:rPr lang="en-US" sz="1000" dirty="0">
                <a:solidFill>
                  <a:prstClr val="white"/>
                </a:solidFill>
                <a:latin typeface="Courier New" panose="02070309020205020404" pitchFamily="49" charset="0"/>
                <a:cs typeface="Courier New" panose="02070309020205020404" pitchFamily="49" charset="0"/>
              </a:rPr>
              <a:t>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r>
              <a:rPr lang="en-US" sz="1000" dirty="0" err="1">
                <a:solidFill>
                  <a:prstClr val="white"/>
                </a:solidFill>
                <a:latin typeface="Courier New" panose="02070309020205020404" pitchFamily="49" charset="0"/>
                <a:cs typeface="Courier New" panose="02070309020205020404" pitchFamily="49" charset="0"/>
              </a:rPr>
              <a:t>neg</a:t>
            </a: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xFTARG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neg,alt</a:t>
            </a:r>
            <a:r>
              <a:rPr lang="en-US" sz="1000" dirty="0">
                <a:solidFill>
                  <a:prstClr val="white"/>
                </a:solidFill>
                <a:latin typeface="Courier New" panose="02070309020205020404" pitchFamily="49" charset="0"/>
                <a:cs typeface="Courier New" panose="02070309020205020404" pitchFamily="49" charset="0"/>
              </a:rPr>
              <a:t>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r>
              <a:rPr lang="en-US" sz="1000" dirty="0" err="1">
                <a:solidFill>
                  <a:prstClr val="white"/>
                </a:solidFill>
                <a:latin typeface="Courier New" panose="02070309020205020404" pitchFamily="49" charset="0"/>
                <a:cs typeface="Courier New" panose="02070309020205020404" pitchFamily="49" charset="0"/>
              </a:rPr>
              <a:t>neg</a:t>
            </a:r>
            <a:r>
              <a:rPr lang="en-US" sz="1000"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0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200" dirty="0">
                <a:solidFill>
                  <a:prstClr val="white"/>
                </a:solidFill>
                <a:latin typeface="Courier New" panose="02070309020205020404" pitchFamily="49" charset="0"/>
                <a:cs typeface="Courier New" panose="02070309020205020404" pitchFamily="49" charset="0"/>
              </a:rPr>
              <a:t>… </a:t>
            </a:r>
            <a:r>
              <a:rPr lang="en-US" sz="1200" i="1" dirty="0">
                <a:solidFill>
                  <a:srgbClr val="00FFFF"/>
                </a:solidFill>
                <a:latin typeface="Arial" panose="020B0604020202020204" pitchFamily="34" charset="0"/>
                <a:cs typeface="Arial" panose="020B0604020202020204" pitchFamily="34" charset="0"/>
              </a:rPr>
              <a:t>continued</a:t>
            </a:r>
            <a:r>
              <a:rPr lang="en-US" sz="12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332381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62200" y="228600"/>
            <a:ext cx="7467600" cy="6037550"/>
          </a:xfrm>
          <a:prstGeom prst="rect">
            <a:avLst/>
          </a:prstGeom>
          <a:noFill/>
        </p:spPr>
        <p:txBody>
          <a:bodyPr wrap="square" tIns="0" bIns="0" rtlCol="0">
            <a:spAutoFit/>
          </a:bodyPr>
          <a:lstStyle/>
          <a:p>
            <a:pPr fontAlgn="base">
              <a:spcBef>
                <a:spcPts val="200"/>
              </a:spcBef>
              <a:spcAft>
                <a:spcPct val="0"/>
              </a:spcAft>
            </a:pPr>
            <a:r>
              <a:rPr lang="en-US" sz="1200" dirty="0">
                <a:solidFill>
                  <a:srgbClr val="FFFF00"/>
                </a:solidFill>
                <a:latin typeface="Courier New" panose="02070309020205020404" pitchFamily="49" charset="0"/>
                <a:cs typeface="Courier New" panose="02070309020205020404" pitchFamily="49" charset="0"/>
              </a:rPr>
              <a:t>% basicFT2.com –help (continued)</a:t>
            </a:r>
          </a:p>
          <a:p>
            <a:pPr fontAlgn="base">
              <a:spcBef>
                <a:spcPts val="200"/>
              </a:spcBef>
              <a:spcAft>
                <a:spcPct val="0"/>
              </a:spcAft>
            </a:pPr>
            <a:endParaRPr lang="en-US" sz="8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3. When first-point time-domain scaling is set to Auto (-xC1 Auto </a:t>
            </a:r>
            <a:r>
              <a:rPr lang="en-US" sz="1000" dirty="0" err="1">
                <a:solidFill>
                  <a:prstClr val="white"/>
                </a:solidFill>
                <a:latin typeface="Courier New" panose="02070309020205020404" pitchFamily="49" charset="0"/>
                <a:cs typeface="Courier New" panose="02070309020205020404" pitchFamily="49" charset="0"/>
              </a:rPr>
              <a:t>etc</a:t>
            </a:r>
            <a:r>
              <a:rPr lang="en-US" sz="10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the scaling value will be set to 0.5 if the first-order phase correction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for that dimension is 0+/-10 degrees, or to 1.0 otherwise.</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4. Option -</a:t>
            </a:r>
            <a:r>
              <a:rPr lang="en-US" sz="1000" dirty="0" err="1">
                <a:solidFill>
                  <a:prstClr val="white"/>
                </a:solidFill>
                <a:latin typeface="Courier New" panose="02070309020205020404" pitchFamily="49" charset="0"/>
                <a:cs typeface="Courier New" panose="02070309020205020404" pitchFamily="49" charset="0"/>
              </a:rPr>
              <a:t>yLP</a:t>
            </a:r>
            <a:r>
              <a:rPr lang="en-US" sz="1000" dirty="0">
                <a:solidFill>
                  <a:prstClr val="white"/>
                </a:solidFill>
                <a:latin typeface="Courier New" panose="02070309020205020404" pitchFamily="49" charset="0"/>
                <a:cs typeface="Courier New" panose="02070309020205020404" pitchFamily="49" charset="0"/>
              </a:rPr>
              <a:t> is expanded to command line arguments for Linear Prediction:</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yLP</a:t>
            </a:r>
            <a:r>
              <a:rPr lang="en-US" sz="1000" dirty="0">
                <a:solidFill>
                  <a:prstClr val="white"/>
                </a:solidFill>
                <a:latin typeface="Courier New" panose="02070309020205020404" pitchFamily="49" charset="0"/>
                <a:cs typeface="Courier New" panose="02070309020205020404" pitchFamily="49" charset="0"/>
              </a:rPr>
              <a:t> NULL                 No Linear Prediction (Default).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yLP</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fb,ord</a:t>
            </a:r>
            <a:r>
              <a:rPr lang="en-US" sz="1000" dirty="0">
                <a:solidFill>
                  <a:prstClr val="white"/>
                </a:solidFill>
                <a:latin typeface="Courier New" panose="02070309020205020404" pitchFamily="49" charset="0"/>
                <a:cs typeface="Courier New" panose="02070309020205020404" pitchFamily="49" charset="0"/>
              </a:rPr>
              <a:t>=12            Becomes: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r>
              <a:rPr lang="en-US" sz="1000" dirty="0" err="1">
                <a:solidFill>
                  <a:prstClr val="white"/>
                </a:solidFill>
                <a:latin typeface="Courier New" panose="02070309020205020404" pitchFamily="49" charset="0"/>
                <a:cs typeface="Courier New" panose="02070309020205020404" pitchFamily="49" charset="0"/>
              </a:rPr>
              <a:t>ord</a:t>
            </a:r>
            <a:r>
              <a:rPr lang="en-US" sz="1000" dirty="0">
                <a:solidFill>
                  <a:prstClr val="white"/>
                </a:solidFill>
                <a:latin typeface="Courier New" panose="02070309020205020404" pitchFamily="49" charset="0"/>
                <a:cs typeface="Courier New" panose="02070309020205020404" pitchFamily="49" charset="0"/>
              </a:rPr>
              <a:t> 12</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5. Option -</a:t>
            </a:r>
            <a:r>
              <a:rPr lang="en-US" sz="1000" dirty="0" err="1">
                <a:solidFill>
                  <a:prstClr val="white"/>
                </a:solidFill>
                <a:latin typeface="Courier New" panose="02070309020205020404" pitchFamily="49" charset="0"/>
                <a:cs typeface="Courier New" panose="02070309020205020404" pitchFamily="49" charset="0"/>
              </a:rPr>
              <a:t>smileArgs</a:t>
            </a:r>
            <a:r>
              <a:rPr lang="en-US" sz="1000" dirty="0">
                <a:solidFill>
                  <a:prstClr val="white"/>
                </a:solidFill>
                <a:latin typeface="Courier New" panose="02070309020205020404" pitchFamily="49" charset="0"/>
                <a:cs typeface="Courier New" panose="02070309020205020404" pitchFamily="49" charset="0"/>
              </a:rPr>
              <a:t> is expanded to command line arguments for SMILE:</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smileArgs</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maxMem</a:t>
            </a:r>
            <a:r>
              <a:rPr lang="en-US" sz="1000" dirty="0">
                <a:solidFill>
                  <a:prstClr val="white"/>
                </a:solidFill>
                <a:latin typeface="Courier New" panose="02070309020205020404" pitchFamily="49" charset="0"/>
                <a:cs typeface="Courier New" panose="02070309020205020404" pitchFamily="49" charset="0"/>
              </a:rPr>
              <a:t>=2.0,thresh=0.9</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Becomes: </a:t>
            </a:r>
            <a:r>
              <a:rPr lang="en-US" sz="1000" dirty="0" err="1">
                <a:solidFill>
                  <a:prstClr val="white"/>
                </a:solidFill>
                <a:latin typeface="Courier New" panose="02070309020205020404" pitchFamily="49" charset="0"/>
                <a:cs typeface="Courier New" panose="02070309020205020404" pitchFamily="49" charset="0"/>
              </a:rPr>
              <a:t>nusPipe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SMILE -</a:t>
            </a:r>
            <a:r>
              <a:rPr lang="en-US" sz="1000" dirty="0" err="1">
                <a:solidFill>
                  <a:prstClr val="white"/>
                </a:solidFill>
                <a:latin typeface="Courier New" panose="02070309020205020404" pitchFamily="49" charset="0"/>
                <a:cs typeface="Courier New" panose="02070309020205020404" pitchFamily="49" charset="0"/>
              </a:rPr>
              <a:t>maxMem</a:t>
            </a:r>
            <a:r>
              <a:rPr lang="en-US" sz="1000" dirty="0">
                <a:solidFill>
                  <a:prstClr val="white"/>
                </a:solidFill>
                <a:latin typeface="Courier New" panose="02070309020205020404" pitchFamily="49" charset="0"/>
                <a:cs typeface="Courier New" panose="02070309020205020404" pitchFamily="49" charset="0"/>
              </a:rPr>
              <a:t> 2.0 -thresh 0.9</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See '</a:t>
            </a:r>
            <a:r>
              <a:rPr lang="en-US" sz="1000" dirty="0" err="1">
                <a:solidFill>
                  <a:prstClr val="white"/>
                </a:solidFill>
                <a:latin typeface="Courier New" panose="02070309020205020404" pitchFamily="49" charset="0"/>
                <a:cs typeface="Courier New" panose="02070309020205020404" pitchFamily="49" charset="0"/>
              </a:rPr>
              <a:t>nusPipe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SMILE -help' for more.</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6. If the X-Axis label of the input spectrum starts with 'HN', the default</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parameters will be adjusted as follows:</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SOL -</a:t>
            </a:r>
            <a:r>
              <a:rPr lang="en-US" sz="1000" dirty="0" err="1">
                <a:solidFill>
                  <a:prstClr val="white"/>
                </a:solidFill>
                <a:latin typeface="Courier New" panose="02070309020205020404" pitchFamily="49" charset="0"/>
                <a:cs typeface="Courier New" panose="02070309020205020404" pitchFamily="49" charset="0"/>
              </a:rPr>
              <a:t>xBASEARG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POLY,auto</a:t>
            </a:r>
            <a:r>
              <a:rPr lang="en-US" sz="1000" dirty="0">
                <a:solidFill>
                  <a:prstClr val="white"/>
                </a:solidFill>
                <a:latin typeface="Courier New" panose="02070309020205020404" pitchFamily="49" charset="0"/>
                <a:cs typeface="Courier New" panose="02070309020205020404" pitchFamily="49" charset="0"/>
              </a:rPr>
              <a:t> -xEXTX1 3% -</a:t>
            </a:r>
            <a:r>
              <a:rPr lang="en-US" sz="1000" dirty="0" err="1">
                <a:solidFill>
                  <a:prstClr val="white"/>
                </a:solidFill>
                <a:latin typeface="Courier New" panose="02070309020205020404" pitchFamily="49" charset="0"/>
                <a:cs typeface="Courier New" panose="02070309020205020404" pitchFamily="49" charset="0"/>
              </a:rPr>
              <a:t>xEXTXN</a:t>
            </a:r>
            <a:r>
              <a:rPr lang="en-US" sz="1000" dirty="0">
                <a:solidFill>
                  <a:prstClr val="white"/>
                </a:solidFill>
                <a:latin typeface="Courier New" panose="02070309020205020404" pitchFamily="49" charset="0"/>
                <a:cs typeface="Courier New" panose="02070309020205020404" pitchFamily="49" charset="0"/>
              </a:rPr>
              <a:t> 47%</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7. If the -</a:t>
            </a:r>
            <a:r>
              <a:rPr lang="en-US" sz="1000" dirty="0" err="1">
                <a:solidFill>
                  <a:prstClr val="white"/>
                </a:solidFill>
                <a:latin typeface="Courier New" panose="02070309020205020404" pitchFamily="49" charset="0"/>
                <a:cs typeface="Courier New" panose="02070309020205020404" pitchFamily="49" charset="0"/>
              </a:rPr>
              <a:t>ssNMR</a:t>
            </a:r>
            <a:r>
              <a:rPr lang="en-US" sz="1000" dirty="0">
                <a:solidFill>
                  <a:prstClr val="white"/>
                </a:solidFill>
                <a:latin typeface="Courier New" panose="02070309020205020404" pitchFamily="49" charset="0"/>
                <a:cs typeface="Courier New" panose="02070309020205020404" pitchFamily="49" charset="0"/>
              </a:rPr>
              <a:t> flag is used, default parameters will be:</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xSOL</a:t>
            </a:r>
            <a:r>
              <a:rPr lang="en-US" sz="1000" dirty="0">
                <a:solidFill>
                  <a:prstClr val="white"/>
                </a:solidFill>
                <a:latin typeface="Courier New" panose="02070309020205020404" pitchFamily="49" charset="0"/>
                <a:cs typeface="Courier New" panose="02070309020205020404" pitchFamily="49" charset="0"/>
              </a:rPr>
              <a:t> NULL -</a:t>
            </a:r>
            <a:r>
              <a:rPr lang="en-US" sz="1000" dirty="0" err="1">
                <a:solidFill>
                  <a:prstClr val="white"/>
                </a:solidFill>
                <a:latin typeface="Courier New" panose="02070309020205020404" pitchFamily="49" charset="0"/>
                <a:cs typeface="Courier New" panose="02070309020205020404" pitchFamily="49" charset="0"/>
              </a:rPr>
              <a:t>xBASEARG</a:t>
            </a:r>
            <a:r>
              <a:rPr lang="en-US" sz="1000" dirty="0">
                <a:solidFill>
                  <a:prstClr val="white"/>
                </a:solidFill>
                <a:latin typeface="Courier New" panose="02070309020205020404" pitchFamily="49" charset="0"/>
                <a:cs typeface="Courier New" panose="02070309020205020404" pitchFamily="49" charset="0"/>
              </a:rPr>
              <a:t> NULL</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8. If Y-Axis P1 is 360 +/- 10 degrees, default Y-Axis baseline will be:</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yBASEARG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POLY,auto,ord</a:t>
            </a:r>
            <a:r>
              <a:rPr lang="en-US" sz="1000" dirty="0">
                <a:solidFill>
                  <a:prstClr val="white"/>
                </a:solidFill>
                <a:latin typeface="Courier New" panose="02070309020205020404" pitchFamily="49" charset="0"/>
                <a:cs typeface="Courier New" panose="02070309020205020404" pitchFamily="49" charset="0"/>
              </a:rPr>
              <a:t>=0</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9. When -pseudo3D mode if used, template output names will be used by</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default, such as: </a:t>
            </a:r>
            <a:r>
              <a:rPr lang="en-US" sz="1000" dirty="0" err="1">
                <a:solidFill>
                  <a:prstClr val="white"/>
                </a:solidFill>
                <a:latin typeface="Courier New" panose="02070309020205020404" pitchFamily="49" charset="0"/>
                <a:cs typeface="Courier New" panose="02070309020205020404" pitchFamily="49" charset="0"/>
              </a:rPr>
              <a:t>ft</a:t>
            </a:r>
            <a:r>
              <a:rPr lang="en-US" sz="1000" dirty="0">
                <a:solidFill>
                  <a:prstClr val="white"/>
                </a:solidFill>
                <a:latin typeface="Courier New" panose="02070309020205020404" pitchFamily="49" charset="0"/>
                <a:cs typeface="Courier New" panose="02070309020205020404" pitchFamily="49" charset="0"/>
              </a:rPr>
              <a:t>/test%03d.ft2</a:t>
            </a: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200" dirty="0">
                <a:solidFill>
                  <a:prstClr val="white"/>
                </a:solidFill>
                <a:latin typeface="Courier New" panose="02070309020205020404" pitchFamily="49" charset="0"/>
                <a:cs typeface="Courier New" panose="02070309020205020404" pitchFamily="49" charset="0"/>
              </a:rPr>
              <a:t>… </a:t>
            </a:r>
            <a:r>
              <a:rPr lang="en-US" sz="1200" i="1" dirty="0">
                <a:solidFill>
                  <a:srgbClr val="00FFFF"/>
                </a:solidFill>
                <a:latin typeface="Arial" panose="020B0604020202020204" pitchFamily="34" charset="0"/>
                <a:cs typeface="Arial" panose="020B0604020202020204" pitchFamily="34" charset="0"/>
              </a:rPr>
              <a:t>continued</a:t>
            </a:r>
            <a:r>
              <a:rPr lang="en-US" sz="1200" dirty="0">
                <a:solidFill>
                  <a:prstClr val="white"/>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8812987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62200" y="228601"/>
            <a:ext cx="7467600" cy="6258123"/>
          </a:xfrm>
          <a:prstGeom prst="rect">
            <a:avLst/>
          </a:prstGeom>
          <a:noFill/>
        </p:spPr>
        <p:txBody>
          <a:bodyPr wrap="square" tIns="0" bIns="0" rtlCol="0">
            <a:spAutoFit/>
          </a:bodyPr>
          <a:lstStyle/>
          <a:p>
            <a:pPr fontAlgn="base">
              <a:spcBef>
                <a:spcPts val="200"/>
              </a:spcBef>
              <a:spcAft>
                <a:spcPct val="0"/>
              </a:spcAft>
            </a:pPr>
            <a:r>
              <a:rPr lang="en-US" sz="1200" dirty="0">
                <a:solidFill>
                  <a:srgbClr val="FFFF00"/>
                </a:solidFill>
                <a:latin typeface="Courier New" panose="02070309020205020404" pitchFamily="49" charset="0"/>
                <a:cs typeface="Courier New" panose="02070309020205020404" pitchFamily="49" charset="0"/>
              </a:rPr>
              <a:t>% basicFT2.com –help (continued)</a:t>
            </a:r>
            <a:endParaRPr lang="en-US" sz="8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00" dirty="0">
              <a:solidFill>
                <a:srgbClr val="FFFF00"/>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10. Commonly, only region of interest, FT, and phase correction options</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need to be provided. Typical example:</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basicFT2.com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-xP0 -16 -xP1   0 -xEXTX1 2.6ppm -</a:t>
            </a:r>
            <a:r>
              <a:rPr lang="en-US" sz="1000" dirty="0" err="1">
                <a:solidFill>
                  <a:prstClr val="white"/>
                </a:solidFill>
                <a:latin typeface="Courier New" panose="02070309020205020404" pitchFamily="49" charset="0"/>
                <a:cs typeface="Courier New" panose="02070309020205020404" pitchFamily="49" charset="0"/>
              </a:rPr>
              <a:t>xEXTXN</a:t>
            </a:r>
            <a:r>
              <a:rPr lang="en-US" sz="1000" dirty="0">
                <a:solidFill>
                  <a:prstClr val="white"/>
                </a:solidFill>
                <a:latin typeface="Courier New" panose="02070309020205020404" pitchFamily="49" charset="0"/>
                <a:cs typeface="Courier New" panose="02070309020205020404" pitchFamily="49" charset="0"/>
              </a:rPr>
              <a:t> -0.8ppm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-yP0 -90 -yP1 180 -</a:t>
            </a:r>
            <a:r>
              <a:rPr lang="en-US" sz="1000" dirty="0" err="1">
                <a:solidFill>
                  <a:prstClr val="white"/>
                </a:solidFill>
                <a:latin typeface="Courier New" panose="02070309020205020404" pitchFamily="49" charset="0"/>
                <a:cs typeface="Courier New" panose="02070309020205020404" pitchFamily="49" charset="0"/>
              </a:rPr>
              <a:t>yZFARG</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=2,auto -</a:t>
            </a:r>
            <a:r>
              <a:rPr lang="en-US" sz="1000" dirty="0" err="1">
                <a:solidFill>
                  <a:prstClr val="white"/>
                </a:solidFill>
                <a:latin typeface="Courier New" panose="02070309020205020404" pitchFamily="49" charset="0"/>
                <a:cs typeface="Courier New" panose="02070309020205020404" pitchFamily="49" charset="0"/>
              </a:rPr>
              <a:t>yFTARG</a:t>
            </a:r>
            <a:r>
              <a:rPr lang="en-US" sz="1000"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11. Turn on NUS Zero Fill (NUS-style extrapolation of time-domain data)</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with the -</a:t>
            </a:r>
            <a:r>
              <a:rPr lang="en-US" sz="1000" dirty="0" err="1">
                <a:solidFill>
                  <a:prstClr val="white"/>
                </a:solidFill>
                <a:latin typeface="Courier New" panose="02070309020205020404" pitchFamily="49" charset="0"/>
                <a:cs typeface="Courier New" panose="02070309020205020404" pitchFamily="49" charset="0"/>
              </a:rPr>
              <a:t>nusZF</a:t>
            </a:r>
            <a:r>
              <a:rPr lang="en-US" sz="1000" dirty="0">
                <a:solidFill>
                  <a:prstClr val="white"/>
                </a:solidFill>
                <a:latin typeface="Courier New" panose="02070309020205020404" pitchFamily="49" charset="0"/>
                <a:cs typeface="Courier New" panose="02070309020205020404" pitchFamily="49" charset="0"/>
              </a:rPr>
              <a:t> flag.  Use -</a:t>
            </a:r>
            <a:r>
              <a:rPr lang="en-US" sz="1000" dirty="0" err="1">
                <a:solidFill>
                  <a:prstClr val="white"/>
                </a:solidFill>
                <a:latin typeface="Courier New" panose="02070309020205020404" pitchFamily="49" charset="0"/>
                <a:cs typeface="Courier New" panose="02070309020205020404" pitchFamily="49" charset="0"/>
              </a:rPr>
              <a:t>ist</a:t>
            </a:r>
            <a:r>
              <a:rPr lang="en-US" sz="1000" dirty="0">
                <a:solidFill>
                  <a:prstClr val="white"/>
                </a:solidFill>
                <a:latin typeface="Courier New" panose="02070309020205020404" pitchFamily="49" charset="0"/>
                <a:cs typeface="Courier New" panose="02070309020205020404" pitchFamily="49" charset="0"/>
              </a:rPr>
              <a:t> to choose IST as the reconstruction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method (default), or use -smile to choose SMILE as the reconstruction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method.</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12. When using -</a:t>
            </a:r>
            <a:r>
              <a:rPr lang="en-US" sz="1000" dirty="0" err="1">
                <a:solidFill>
                  <a:prstClr val="white"/>
                </a:solidFill>
                <a:latin typeface="Courier New" panose="02070309020205020404" pitchFamily="49" charset="0"/>
                <a:cs typeface="Courier New" panose="02070309020205020404" pitchFamily="49" charset="0"/>
              </a:rPr>
              <a:t>nusZF</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ist</a:t>
            </a:r>
            <a:r>
              <a:rPr lang="en-US" sz="1000" dirty="0">
                <a:solidFill>
                  <a:prstClr val="white"/>
                </a:solidFill>
                <a:latin typeface="Courier New" panose="02070309020205020404" pitchFamily="49" charset="0"/>
                <a:cs typeface="Courier New" panose="02070309020205020404" pitchFamily="49" charset="0"/>
              </a:rPr>
              <a:t>, all options on the basicFT2.com command line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will be passed to the ist2D.com IST reconstruction script. For example,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to set the IST option for -</a:t>
            </a:r>
            <a:r>
              <a:rPr lang="en-US" sz="1000" dirty="0" err="1">
                <a:solidFill>
                  <a:prstClr val="white"/>
                </a:solidFill>
                <a:latin typeface="Courier New" panose="02070309020205020404" pitchFamily="49" charset="0"/>
                <a:cs typeface="Courier New" panose="02070309020205020404" pitchFamily="49" charset="0"/>
              </a:rPr>
              <a:t>istTMult</a:t>
            </a:r>
            <a:r>
              <a:rPr lang="en-US" sz="10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basicFT2.com -</a:t>
            </a:r>
            <a:r>
              <a:rPr lang="en-US" sz="1000" dirty="0" err="1">
                <a:solidFill>
                  <a:prstClr val="white"/>
                </a:solidFill>
                <a:latin typeface="Courier New" panose="02070309020205020404" pitchFamily="49" charset="0"/>
                <a:cs typeface="Courier New" panose="02070309020205020404" pitchFamily="49" charset="0"/>
              </a:rPr>
              <a:t>nusZF</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ist</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istTMult</a:t>
            </a:r>
            <a:r>
              <a:rPr lang="en-US" sz="1000" dirty="0">
                <a:solidFill>
                  <a:prstClr val="white"/>
                </a:solidFill>
                <a:latin typeface="Courier New" panose="02070309020205020404" pitchFamily="49" charset="0"/>
                <a:cs typeface="Courier New" panose="02070309020205020404" pitchFamily="49" charset="0"/>
              </a:rPr>
              <a:t> 0.9 ...</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See 'ist2D.com -help' for more.</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13. Auto phasing is available only for zero-order phase correction in the</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direct-detected dimension (-xP0 Auto). The auto-phasing, which is performed</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via the utility basicAutoPhase.com, might not be ideal for all cases. Auto</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phasing parameters for this utility can be adjusted via the -</a:t>
            </a:r>
            <a:r>
              <a:rPr lang="en-US" sz="1000" dirty="0" err="1">
                <a:solidFill>
                  <a:prstClr val="white"/>
                </a:solidFill>
                <a:latin typeface="Courier New" panose="02070309020205020404" pitchFamily="49" charset="0"/>
                <a:cs typeface="Courier New" panose="02070309020205020404" pitchFamily="49" charset="0"/>
              </a:rPr>
              <a:t>apArgs</a:t>
            </a:r>
            <a:r>
              <a:rPr lang="en-US" sz="1000" dirty="0">
                <a:solidFill>
                  <a:prstClr val="white"/>
                </a:solidFill>
                <a:latin typeface="Courier New" panose="02070309020205020404" pitchFamily="49" charset="0"/>
                <a:cs typeface="Courier New" panose="02070309020205020404" pitchFamily="49" charset="0"/>
              </a:rPr>
              <a:t> option.</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For example, to use the Y-Axis region 120.0 ppm to 114.0ppm for evaluating</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phase correction:</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basicFT2.com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-xP0 Auto -xP1 0 -xEXTX1 10.6ppm -</a:t>
            </a:r>
            <a:r>
              <a:rPr lang="en-US" sz="1000" dirty="0" err="1">
                <a:solidFill>
                  <a:prstClr val="white"/>
                </a:solidFill>
                <a:latin typeface="Courier New" panose="02070309020205020404" pitchFamily="49" charset="0"/>
                <a:cs typeface="Courier New" panose="02070309020205020404" pitchFamily="49" charset="0"/>
              </a:rPr>
              <a:t>xEXTXN</a:t>
            </a:r>
            <a:r>
              <a:rPr lang="en-US" sz="1000" dirty="0">
                <a:solidFill>
                  <a:prstClr val="white"/>
                </a:solidFill>
                <a:latin typeface="Courier New" panose="02070309020205020404" pitchFamily="49" charset="0"/>
                <a:cs typeface="Courier New" panose="02070309020205020404" pitchFamily="49" charset="0"/>
              </a:rPr>
              <a:t> 5.5ppm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apArgs</a:t>
            </a:r>
            <a:r>
              <a:rPr lang="en-US" sz="1000" dirty="0">
                <a:solidFill>
                  <a:prstClr val="white"/>
                </a:solidFill>
                <a:latin typeface="Courier New" panose="02070309020205020404" pitchFamily="49" charset="0"/>
                <a:cs typeface="Courier New" panose="02070309020205020404" pitchFamily="49" charset="0"/>
              </a:rPr>
              <a:t> apy1=120.0ppm,apyn=114.0ppm</a:t>
            </a:r>
          </a:p>
          <a:p>
            <a:pPr fontAlgn="base">
              <a:spcBef>
                <a:spcPts val="200"/>
              </a:spcBef>
              <a:spcAft>
                <a:spcPct val="0"/>
              </a:spcAft>
            </a:pP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See 'basicAutoPhase.com -help' for more.</a:t>
            </a:r>
          </a:p>
        </p:txBody>
      </p:sp>
    </p:spTree>
    <p:extLst>
      <p:ext uri="{BB962C8B-B14F-4D97-AF65-F5344CB8AC3E}">
        <p14:creationId xmlns:p14="http://schemas.microsoft.com/office/powerpoint/2010/main" val="31289374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94654" y="0"/>
            <a:ext cx="8822746" cy="6496749"/>
          </a:xfrm>
          <a:prstGeom prst="rect">
            <a:avLst/>
          </a:prstGeom>
        </p:spPr>
      </p:pic>
      <p:sp>
        <p:nvSpPr>
          <p:cNvPr id="2" name="TextBox 1"/>
          <p:cNvSpPr txBox="1"/>
          <p:nvPr/>
        </p:nvSpPr>
        <p:spPr>
          <a:xfrm>
            <a:off x="1854869" y="239580"/>
            <a:ext cx="8482263"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B0F0"/>
                </a:solidFill>
                <a:latin typeface="Arial" charset="0"/>
              </a:rPr>
              <a:t>NUS Schedule Formats and Spectral Data Format Conversion</a:t>
            </a:r>
          </a:p>
        </p:txBody>
      </p:sp>
    </p:spTree>
    <p:extLst>
      <p:ext uri="{BB962C8B-B14F-4D97-AF65-F5344CB8AC3E}">
        <p14:creationId xmlns:p14="http://schemas.microsoft.com/office/powerpoint/2010/main" val="29245689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90751" y="152401"/>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NUS Schedule Specification</a:t>
            </a:r>
            <a:endParaRPr lang="en-US" sz="3200" kern="0" dirty="0">
              <a:solidFill>
                <a:srgbClr val="00B0F0"/>
              </a:solidFill>
              <a:latin typeface="Arial" charset="0"/>
            </a:endParaRPr>
          </a:p>
        </p:txBody>
      </p:sp>
      <p:sp>
        <p:nvSpPr>
          <p:cNvPr id="4" name="TextBox 3"/>
          <p:cNvSpPr txBox="1"/>
          <p:nvPr/>
        </p:nvSpPr>
        <p:spPr>
          <a:xfrm>
            <a:off x="2438402" y="745221"/>
            <a:ext cx="7315199" cy="3139321"/>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In a conventional 2D experiment, the indirect dimension is uniformly sampled (US), or more specifically, it is acquired as a series of 1D measurements at N uniformly-spaced time increments in increasing order:</a:t>
            </a:r>
          </a:p>
          <a:p>
            <a:pPr algn="just" fontAlgn="base">
              <a:spcBef>
                <a:spcPct val="50000"/>
              </a:spcBef>
              <a:spcAft>
                <a:spcPct val="0"/>
              </a:spcAft>
            </a:pPr>
            <a:r>
              <a:rPr lang="en-US" dirty="0">
                <a:solidFill>
                  <a:srgbClr val="FFFF00"/>
                </a:solidFill>
                <a:latin typeface="Arial" charset="0"/>
              </a:rPr>
              <a:t>             </a:t>
            </a:r>
            <a:r>
              <a:rPr lang="en-US" dirty="0">
                <a:solidFill>
                  <a:srgbClr val="00FFFF"/>
                </a:solidFill>
                <a:latin typeface="Arial" charset="0"/>
              </a:rPr>
              <a:t>time coordinate of measurement k = k*</a:t>
            </a:r>
            <a:r>
              <a:rPr lang="en-US" dirty="0" err="1">
                <a:solidFill>
                  <a:srgbClr val="FFFF00"/>
                </a:solidFill>
                <a:latin typeface="Arial" charset="0"/>
              </a:rPr>
              <a:t>dT</a:t>
            </a:r>
            <a:r>
              <a:rPr lang="en-US" dirty="0">
                <a:solidFill>
                  <a:srgbClr val="00FFFF"/>
                </a:solidFill>
                <a:latin typeface="Arial" charset="0"/>
              </a:rPr>
              <a:t> + delay</a:t>
            </a:r>
          </a:p>
          <a:p>
            <a:pPr algn="just" fontAlgn="base">
              <a:spcBef>
                <a:spcPct val="50000"/>
              </a:spcBef>
              <a:spcAft>
                <a:spcPct val="0"/>
              </a:spcAft>
            </a:pPr>
            <a:r>
              <a:rPr lang="en-US" dirty="0">
                <a:solidFill>
                  <a:prstClr val="white"/>
                </a:solidFill>
                <a:latin typeface="Arial" charset="0"/>
              </a:rPr>
              <a:t>where </a:t>
            </a:r>
            <a:r>
              <a:rPr lang="en-US" dirty="0" err="1">
                <a:solidFill>
                  <a:srgbClr val="FFFF00"/>
                </a:solidFill>
                <a:latin typeface="Arial" charset="0"/>
              </a:rPr>
              <a:t>dT</a:t>
            </a:r>
            <a:r>
              <a:rPr lang="en-US" dirty="0">
                <a:solidFill>
                  <a:prstClr val="white"/>
                </a:solidFill>
                <a:latin typeface="Arial" charset="0"/>
              </a:rPr>
              <a:t> is the time increment, </a:t>
            </a:r>
            <a:r>
              <a:rPr lang="en-US" dirty="0">
                <a:solidFill>
                  <a:srgbClr val="00FFFF"/>
                </a:solidFill>
                <a:latin typeface="Arial" charset="0"/>
              </a:rPr>
              <a:t>delay</a:t>
            </a:r>
            <a:r>
              <a:rPr lang="en-US" dirty="0">
                <a:solidFill>
                  <a:prstClr val="white"/>
                </a:solidFill>
                <a:latin typeface="Arial" charset="0"/>
              </a:rPr>
              <a:t> is the initial acquisition delay, and </a:t>
            </a:r>
            <a:r>
              <a:rPr lang="en-US" dirty="0">
                <a:solidFill>
                  <a:srgbClr val="00FFFF"/>
                </a:solidFill>
                <a:latin typeface="Arial" charset="0"/>
              </a:rPr>
              <a:t>k</a:t>
            </a:r>
            <a:r>
              <a:rPr lang="en-US" dirty="0">
                <a:solidFill>
                  <a:prstClr val="white"/>
                </a:solidFill>
                <a:latin typeface="Arial" charset="0"/>
              </a:rPr>
              <a:t> is the increment number which goes from </a:t>
            </a:r>
            <a:r>
              <a:rPr lang="en-US" dirty="0">
                <a:solidFill>
                  <a:srgbClr val="00FFFF"/>
                </a:solidFill>
                <a:latin typeface="Arial" charset="0"/>
              </a:rPr>
              <a:t>0</a:t>
            </a:r>
            <a:r>
              <a:rPr lang="en-US" dirty="0">
                <a:solidFill>
                  <a:prstClr val="white"/>
                </a:solidFill>
                <a:latin typeface="Arial" charset="0"/>
              </a:rPr>
              <a:t> to </a:t>
            </a:r>
            <a:r>
              <a:rPr lang="en-US" dirty="0">
                <a:solidFill>
                  <a:srgbClr val="00FFFF"/>
                </a:solidFill>
                <a:latin typeface="Arial" charset="0"/>
              </a:rPr>
              <a:t>N - 1</a:t>
            </a:r>
            <a:r>
              <a:rPr lang="en-US" dirty="0">
                <a:solidFill>
                  <a:prstClr val="white"/>
                </a:solidFill>
                <a:latin typeface="Arial" charset="0"/>
              </a:rPr>
              <a:t>. As a general rule, spectral width will be proportional to 1/</a:t>
            </a:r>
            <a:r>
              <a:rPr lang="en-US" dirty="0" err="1">
                <a:solidFill>
                  <a:srgbClr val="FFFF00"/>
                </a:solidFill>
                <a:latin typeface="Arial" charset="0"/>
              </a:rPr>
              <a:t>dT</a:t>
            </a:r>
            <a:r>
              <a:rPr lang="en-US" dirty="0">
                <a:solidFill>
                  <a:prstClr val="white"/>
                </a:solidFill>
                <a:latin typeface="Arial" charset="0"/>
              </a:rPr>
              <a:t>, and resolution will be inversely proportional to the largest time coordinate acquired (that is, the greater the largest time, the better the resolution).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72" y="4362096"/>
            <a:ext cx="6858729" cy="1347609"/>
          </a:xfrm>
          <a:prstGeom prst="rect">
            <a:avLst/>
          </a:prstGeom>
        </p:spPr>
      </p:pic>
      <p:sp>
        <p:nvSpPr>
          <p:cNvPr id="5" name="TextBox 4"/>
          <p:cNvSpPr txBox="1"/>
          <p:nvPr/>
        </p:nvSpPr>
        <p:spPr>
          <a:xfrm>
            <a:off x="1676400" y="5791201"/>
            <a:ext cx="8839200" cy="830997"/>
          </a:xfrm>
          <a:prstGeom prst="rect">
            <a:avLst/>
          </a:prstGeom>
          <a:noFill/>
        </p:spPr>
        <p:txBody>
          <a:bodyPr wrap="square" rtlCol="0">
            <a:spAutoFit/>
          </a:bodyPr>
          <a:lstStyle/>
          <a:p>
            <a:pPr algn="ctr" fontAlgn="base">
              <a:spcAft>
                <a:spcPct val="0"/>
              </a:spcAft>
            </a:pPr>
            <a:r>
              <a:rPr lang="en-US" sz="1600" i="1" dirty="0">
                <a:solidFill>
                  <a:prstClr val="white"/>
                </a:solidFill>
                <a:latin typeface="Arial" charset="0"/>
              </a:rPr>
              <a:t>N uniformly spaced samples, each separated by </a:t>
            </a:r>
            <a:r>
              <a:rPr lang="en-US" sz="1600" i="1" dirty="0" err="1">
                <a:solidFill>
                  <a:srgbClr val="FFFF00"/>
                </a:solidFill>
                <a:latin typeface="Arial" charset="0"/>
              </a:rPr>
              <a:t>dT</a:t>
            </a:r>
            <a:endParaRPr lang="en-US" sz="1600" i="1" dirty="0">
              <a:solidFill>
                <a:srgbClr val="FFFF00"/>
              </a:solidFill>
              <a:latin typeface="Arial" charset="0"/>
            </a:endParaRPr>
          </a:p>
          <a:p>
            <a:pPr algn="ctr" fontAlgn="base">
              <a:spcAft>
                <a:spcPct val="0"/>
              </a:spcAft>
            </a:pPr>
            <a:r>
              <a:rPr lang="en-US" sz="1600" i="1" dirty="0">
                <a:solidFill>
                  <a:prstClr val="white"/>
                </a:solidFill>
                <a:latin typeface="Arial" charset="0"/>
              </a:rPr>
              <a:t>The </a:t>
            </a:r>
            <a:r>
              <a:rPr lang="en-US" sz="1600" i="1" dirty="0">
                <a:solidFill>
                  <a:srgbClr val="B381D9"/>
                </a:solidFill>
                <a:latin typeface="Arial" charset="0"/>
              </a:rPr>
              <a:t>time difference between first and last samples </a:t>
            </a:r>
            <a:r>
              <a:rPr lang="en-US" sz="1600" i="1" dirty="0">
                <a:solidFill>
                  <a:prstClr val="white"/>
                </a:solidFill>
                <a:latin typeface="Arial" charset="0"/>
              </a:rPr>
              <a:t>determines the spectral resolution.</a:t>
            </a:r>
          </a:p>
          <a:p>
            <a:pPr algn="ctr" fontAlgn="base">
              <a:spcAft>
                <a:spcPct val="0"/>
              </a:spcAft>
            </a:pPr>
            <a:r>
              <a:rPr lang="en-US" sz="1600" i="1" dirty="0">
                <a:solidFill>
                  <a:prstClr val="white"/>
                </a:solidFill>
                <a:latin typeface="Arial" charset="0"/>
              </a:rPr>
              <a:t>The time difference between adjacent samples determines the spectral width.</a:t>
            </a:r>
          </a:p>
        </p:txBody>
      </p:sp>
      <p:grpSp>
        <p:nvGrpSpPr>
          <p:cNvPr id="18" name="Group 17"/>
          <p:cNvGrpSpPr/>
          <p:nvPr/>
        </p:nvGrpSpPr>
        <p:grpSpPr>
          <a:xfrm>
            <a:off x="2971071" y="4151115"/>
            <a:ext cx="6324600" cy="152400"/>
            <a:chOff x="1219200" y="4151115"/>
            <a:chExt cx="6324600" cy="152400"/>
          </a:xfrm>
        </p:grpSpPr>
        <p:cxnSp>
          <p:nvCxnSpPr>
            <p:cNvPr id="7" name="Straight Connector 6"/>
            <p:cNvCxnSpPr/>
            <p:nvPr/>
          </p:nvCxnSpPr>
          <p:spPr>
            <a:xfrm>
              <a:off x="1237591" y="4151115"/>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9200" y="4151115"/>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543800" y="4151115"/>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970153" y="4817635"/>
            <a:ext cx="429768" cy="152400"/>
            <a:chOff x="1218282" y="4817635"/>
            <a:chExt cx="429768" cy="152400"/>
          </a:xfrm>
        </p:grpSpPr>
        <p:cxnSp>
          <p:nvCxnSpPr>
            <p:cNvPr id="10" name="Straight Connector 9"/>
            <p:cNvCxnSpPr/>
            <p:nvPr/>
          </p:nvCxnSpPr>
          <p:spPr>
            <a:xfrm>
              <a:off x="1225656"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44268"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218282"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68687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90381" y="762000"/>
            <a:ext cx="8001000" cy="1892826"/>
          </a:xfrm>
          <a:prstGeom prst="rect">
            <a:avLst/>
          </a:prstGeom>
          <a:noFill/>
        </p:spPr>
        <p:txBody>
          <a:bodyPr wrap="square" rtlCol="0">
            <a:spAutoFit/>
          </a:bodyPr>
          <a:lstStyle/>
          <a:p>
            <a:pPr algn="ctr" fontAlgn="base">
              <a:spcBef>
                <a:spcPct val="50000"/>
              </a:spcBef>
              <a:spcAft>
                <a:spcPct val="0"/>
              </a:spcAft>
            </a:pPr>
            <a:r>
              <a:rPr lang="en-US" dirty="0">
                <a:solidFill>
                  <a:srgbClr val="FFFF00"/>
                </a:solidFill>
                <a:latin typeface="Arial" charset="0"/>
              </a:rPr>
              <a:t>time coordinate of measurement k = k*</a:t>
            </a:r>
            <a:r>
              <a:rPr lang="en-US" dirty="0" err="1">
                <a:solidFill>
                  <a:srgbClr val="FFFF00"/>
                </a:solidFill>
                <a:latin typeface="Arial" charset="0"/>
              </a:rPr>
              <a:t>dT</a:t>
            </a:r>
            <a:r>
              <a:rPr lang="en-US" dirty="0">
                <a:solidFill>
                  <a:srgbClr val="FFFF00"/>
                </a:solidFill>
                <a:latin typeface="Arial" charset="0"/>
              </a:rPr>
              <a:t> + delay</a:t>
            </a:r>
          </a:p>
          <a:p>
            <a:pPr algn="just" fontAlgn="base">
              <a:spcBef>
                <a:spcPct val="50000"/>
              </a:spcBef>
              <a:spcAft>
                <a:spcPct val="0"/>
              </a:spcAft>
            </a:pPr>
            <a:r>
              <a:rPr lang="en-US" dirty="0">
                <a:solidFill>
                  <a:prstClr val="white"/>
                </a:solidFill>
                <a:latin typeface="Arial" charset="0"/>
              </a:rPr>
              <a:t>Given the description above, we can represent the measurement scheme for an indirect dimension of an NMR measurement as a list of values for the increment number, </a:t>
            </a:r>
            <a:r>
              <a:rPr lang="en-US" dirty="0">
                <a:solidFill>
                  <a:srgbClr val="FFFF00"/>
                </a:solidFill>
                <a:latin typeface="Arial" charset="0"/>
              </a:rPr>
              <a:t>k</a:t>
            </a:r>
            <a:r>
              <a:rPr lang="en-US" dirty="0">
                <a:solidFill>
                  <a:prstClr val="white"/>
                </a:solidFill>
                <a:latin typeface="Arial" charset="0"/>
              </a:rPr>
              <a:t>. This list is called the </a:t>
            </a:r>
            <a:r>
              <a:rPr lang="en-US" dirty="0">
                <a:solidFill>
                  <a:srgbClr val="FFFF00"/>
                </a:solidFill>
                <a:latin typeface="Arial" charset="0"/>
              </a:rPr>
              <a:t>sampling schedule</a:t>
            </a:r>
            <a:r>
              <a:rPr lang="en-US" dirty="0">
                <a:solidFill>
                  <a:prstClr val="white"/>
                </a:solidFill>
                <a:latin typeface="Arial" charset="0"/>
              </a:rPr>
              <a:t>. In the conventional uniformly sampled schedule, the increment numbers vary from 0 to N-1. In NUS, some fraction of the increments are randomly skipped: </a:t>
            </a:r>
          </a:p>
        </p:txBody>
      </p:sp>
      <p:sp>
        <p:nvSpPr>
          <p:cNvPr id="3" name="TextBox 2"/>
          <p:cNvSpPr txBox="1"/>
          <p:nvPr/>
        </p:nvSpPr>
        <p:spPr>
          <a:xfrm>
            <a:off x="2547651" y="3446784"/>
            <a:ext cx="609600" cy="3046988"/>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2</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4</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6</a:t>
            </a:r>
          </a:p>
          <a:p>
            <a:pPr algn="r" fontAlgn="base">
              <a:spcAft>
                <a:spcPct val="0"/>
              </a:spcAft>
            </a:pPr>
            <a:r>
              <a:rPr lang="en-US" sz="1200" dirty="0">
                <a:solidFill>
                  <a:prstClr val="white"/>
                </a:solidFill>
                <a:latin typeface="Arial" charset="0"/>
              </a:rPr>
              <a:t>    7</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9</a:t>
            </a:r>
          </a:p>
          <a:p>
            <a:pPr algn="r" fontAlgn="base">
              <a:spcAft>
                <a:spcPct val="0"/>
              </a:spcAft>
            </a:pPr>
            <a:r>
              <a:rPr lang="en-US" sz="1200" dirty="0">
                <a:solidFill>
                  <a:prstClr val="white"/>
                </a:solidFill>
                <a:latin typeface="Arial" charset="0"/>
              </a:rPr>
              <a:t>   10</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12</a:t>
            </a:r>
          </a:p>
          <a:p>
            <a:pPr algn="r" fontAlgn="base">
              <a:spcAft>
                <a:spcPct val="0"/>
              </a:spcAft>
            </a:pPr>
            <a:r>
              <a:rPr lang="en-US" sz="1200" dirty="0">
                <a:solidFill>
                  <a:prstClr val="white"/>
                </a:solidFill>
                <a:latin typeface="Arial" charset="0"/>
              </a:rPr>
              <a:t>   13</a:t>
            </a:r>
          </a:p>
          <a:p>
            <a:pPr algn="r" fontAlgn="base">
              <a:spcAft>
                <a:spcPct val="0"/>
              </a:spcAft>
            </a:pPr>
            <a:r>
              <a:rPr lang="en-US" sz="1200" dirty="0">
                <a:solidFill>
                  <a:prstClr val="white"/>
                </a:solidFill>
                <a:latin typeface="Arial" charset="0"/>
              </a:rPr>
              <a:t>   14</a:t>
            </a:r>
          </a:p>
          <a:p>
            <a:pPr algn="r" fontAlgn="base">
              <a:spcAft>
                <a:spcPct val="0"/>
              </a:spcAft>
            </a:pPr>
            <a:r>
              <a:rPr lang="en-US" sz="1200" dirty="0">
                <a:solidFill>
                  <a:prstClr val="white"/>
                </a:solidFill>
                <a:latin typeface="Arial" charset="0"/>
              </a:rPr>
              <a:t>   15</a:t>
            </a:r>
          </a:p>
        </p:txBody>
      </p:sp>
      <p:sp>
        <p:nvSpPr>
          <p:cNvPr id="5" name="TextBox 4"/>
          <p:cNvSpPr txBox="1"/>
          <p:nvPr/>
        </p:nvSpPr>
        <p:spPr>
          <a:xfrm>
            <a:off x="5114524" y="3446784"/>
            <a:ext cx="609600" cy="1569660"/>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10</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15</a:t>
            </a:r>
          </a:p>
        </p:txBody>
      </p:sp>
      <p:sp>
        <p:nvSpPr>
          <p:cNvPr id="6" name="TextBox 5"/>
          <p:cNvSpPr txBox="1"/>
          <p:nvPr/>
        </p:nvSpPr>
        <p:spPr>
          <a:xfrm>
            <a:off x="7966687" y="3446784"/>
            <a:ext cx="609600" cy="1569660"/>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15</a:t>
            </a:r>
          </a:p>
          <a:p>
            <a:pPr algn="r" fontAlgn="base">
              <a:spcAft>
                <a:spcPct val="0"/>
              </a:spcAft>
            </a:pPr>
            <a:r>
              <a:rPr lang="en-US" sz="1200" dirty="0">
                <a:solidFill>
                  <a:prstClr val="white"/>
                </a:solidFill>
                <a:latin typeface="Arial" charset="0"/>
              </a:rPr>
              <a:t>   10</a:t>
            </a:r>
          </a:p>
        </p:txBody>
      </p:sp>
      <p:sp>
        <p:nvSpPr>
          <p:cNvPr id="7" name="TextBox 6"/>
          <p:cNvSpPr txBox="1"/>
          <p:nvPr/>
        </p:nvSpPr>
        <p:spPr>
          <a:xfrm>
            <a:off x="1819964" y="2667001"/>
            <a:ext cx="2438400" cy="830997"/>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Conventional Uniformly Sampled (US) Schedule</a:t>
            </a:r>
          </a:p>
        </p:txBody>
      </p:sp>
      <p:sp>
        <p:nvSpPr>
          <p:cNvPr id="8" name="TextBox 7"/>
          <p:cNvSpPr txBox="1"/>
          <p:nvPr/>
        </p:nvSpPr>
        <p:spPr>
          <a:xfrm>
            <a:off x="4386837" y="2815632"/>
            <a:ext cx="2438400" cy="584775"/>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Non-Uniform Sampling Schedule</a:t>
            </a:r>
          </a:p>
        </p:txBody>
      </p:sp>
      <p:sp>
        <p:nvSpPr>
          <p:cNvPr id="9" name="TextBox 8"/>
          <p:cNvSpPr txBox="1"/>
          <p:nvPr/>
        </p:nvSpPr>
        <p:spPr>
          <a:xfrm>
            <a:off x="6953709" y="2815632"/>
            <a:ext cx="3008982" cy="584775"/>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Non-Uniform Sampling Schedule in Random Order</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810" y="5272030"/>
            <a:ext cx="6858726" cy="1347608"/>
          </a:xfrm>
          <a:prstGeom prst="rect">
            <a:avLst/>
          </a:prstGeom>
        </p:spPr>
      </p:pic>
      <p:grpSp>
        <p:nvGrpSpPr>
          <p:cNvPr id="20" name="Group 19"/>
          <p:cNvGrpSpPr/>
          <p:nvPr/>
        </p:nvGrpSpPr>
        <p:grpSpPr>
          <a:xfrm>
            <a:off x="3791409" y="5061050"/>
            <a:ext cx="6324600" cy="152400"/>
            <a:chOff x="1219200" y="4151115"/>
            <a:chExt cx="6324600" cy="152400"/>
          </a:xfrm>
        </p:grpSpPr>
        <p:cxnSp>
          <p:nvCxnSpPr>
            <p:cNvPr id="21" name="Straight Connector 20"/>
            <p:cNvCxnSpPr/>
            <p:nvPr/>
          </p:nvCxnSpPr>
          <p:spPr>
            <a:xfrm>
              <a:off x="1237591" y="415111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 y="4151115"/>
              <a:ext cx="6324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543800" y="415111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790491" y="5727570"/>
            <a:ext cx="429768" cy="152400"/>
            <a:chOff x="1218282" y="4817635"/>
            <a:chExt cx="429768" cy="152400"/>
          </a:xfrm>
        </p:grpSpPr>
        <p:cxnSp>
          <p:nvCxnSpPr>
            <p:cNvPr id="25" name="Straight Connector 24"/>
            <p:cNvCxnSpPr/>
            <p:nvPr/>
          </p:nvCxnSpPr>
          <p:spPr>
            <a:xfrm>
              <a:off x="1225656" y="481763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44268" y="481763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218282" y="4959018"/>
              <a:ext cx="429768"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190751" y="152401"/>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NUS Schedule Specification</a:t>
            </a:r>
            <a:endParaRPr lang="en-US" sz="3200" kern="0" dirty="0">
              <a:solidFill>
                <a:srgbClr val="00B0F0"/>
              </a:solidFill>
              <a:latin typeface="Arial" charset="0"/>
            </a:endParaRPr>
          </a:p>
        </p:txBody>
      </p:sp>
    </p:spTree>
    <p:extLst>
      <p:ext uri="{BB962C8B-B14F-4D97-AF65-F5344CB8AC3E}">
        <p14:creationId xmlns:p14="http://schemas.microsoft.com/office/powerpoint/2010/main" val="25370149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76036" y="838200"/>
            <a:ext cx="8001000" cy="1754326"/>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All of the schedules shown here represent data of the </a:t>
            </a:r>
            <a:r>
              <a:rPr lang="en-US" dirty="0">
                <a:solidFill>
                  <a:srgbClr val="00FFFF"/>
                </a:solidFill>
                <a:latin typeface="Arial" charset="0"/>
              </a:rPr>
              <a:t>same spectral width </a:t>
            </a:r>
            <a:r>
              <a:rPr lang="en-US" dirty="0">
                <a:solidFill>
                  <a:prstClr val="white"/>
                </a:solidFill>
                <a:latin typeface="Arial" charset="0"/>
              </a:rPr>
              <a:t>(same 1/</a:t>
            </a:r>
            <a:r>
              <a:rPr lang="en-US" dirty="0" err="1">
                <a:solidFill>
                  <a:prstClr val="white"/>
                </a:solidFill>
                <a:latin typeface="Arial" charset="0"/>
              </a:rPr>
              <a:t>dT</a:t>
            </a:r>
            <a:r>
              <a:rPr lang="en-US" dirty="0">
                <a:solidFill>
                  <a:prstClr val="white"/>
                </a:solidFill>
                <a:latin typeface="Arial" charset="0"/>
              </a:rPr>
              <a:t>) and </a:t>
            </a:r>
            <a:r>
              <a:rPr lang="en-US" dirty="0">
                <a:solidFill>
                  <a:srgbClr val="00FFFF"/>
                </a:solidFill>
                <a:latin typeface="Arial" charset="0"/>
              </a:rPr>
              <a:t>same resolution </a:t>
            </a:r>
            <a:r>
              <a:rPr lang="en-US" dirty="0">
                <a:solidFill>
                  <a:prstClr val="white"/>
                </a:solidFill>
                <a:latin typeface="Arial" charset="0"/>
              </a:rPr>
              <a:t>(same maximum time at k = 15). Since they contain only half the number of increments, the NUS versions here require </a:t>
            </a:r>
            <a:r>
              <a:rPr lang="en-US" dirty="0">
                <a:solidFill>
                  <a:srgbClr val="00FFFF"/>
                </a:solidFill>
                <a:latin typeface="Arial" charset="0"/>
              </a:rPr>
              <a:t>half the actual spectrometer time </a:t>
            </a:r>
            <a:r>
              <a:rPr lang="en-US" dirty="0">
                <a:solidFill>
                  <a:prstClr val="white"/>
                </a:solidFill>
                <a:latin typeface="Arial" charset="0"/>
              </a:rPr>
              <a:t>to measure if other details are the same. But because of the missing increments, methods other than conventional Fourier transform are needed to generate ideal spectra from NUS data.</a:t>
            </a:r>
          </a:p>
        </p:txBody>
      </p:sp>
      <p:sp>
        <p:nvSpPr>
          <p:cNvPr id="10" name="TextBox 9"/>
          <p:cNvSpPr txBox="1"/>
          <p:nvPr/>
        </p:nvSpPr>
        <p:spPr>
          <a:xfrm>
            <a:off x="2547651" y="3448772"/>
            <a:ext cx="609600" cy="3046988"/>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2</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4</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6</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7</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9</a:t>
            </a:r>
          </a:p>
          <a:p>
            <a:pPr algn="r" fontAlgn="base">
              <a:spcAft>
                <a:spcPct val="0"/>
              </a:spcAft>
            </a:pPr>
            <a:r>
              <a:rPr lang="en-US" sz="1200" dirty="0">
                <a:solidFill>
                  <a:prstClr val="white"/>
                </a:solidFill>
                <a:latin typeface="Arial" charset="0"/>
              </a:rPr>
              <a:t>   10</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12</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13</a:t>
            </a:r>
          </a:p>
          <a:p>
            <a:pPr algn="r" fontAlgn="base">
              <a:spcAft>
                <a:spcPct val="0"/>
              </a:spcAft>
            </a:pPr>
            <a:r>
              <a:rPr lang="en-US" sz="1200" dirty="0">
                <a:solidFill>
                  <a:prstClr val="white"/>
                </a:solidFill>
                <a:latin typeface="Arial" charset="0"/>
              </a:rPr>
              <a:t>   </a:t>
            </a:r>
            <a:r>
              <a:rPr lang="en-US" sz="1200" dirty="0">
                <a:solidFill>
                  <a:prstClr val="white">
                    <a:lumMod val="50000"/>
                  </a:prstClr>
                </a:solidFill>
                <a:latin typeface="Arial" charset="0"/>
              </a:rPr>
              <a:t>14</a:t>
            </a:r>
          </a:p>
          <a:p>
            <a:pPr algn="r" fontAlgn="base">
              <a:spcAft>
                <a:spcPct val="0"/>
              </a:spcAft>
            </a:pPr>
            <a:r>
              <a:rPr lang="en-US" sz="1200" dirty="0">
                <a:solidFill>
                  <a:prstClr val="white"/>
                </a:solidFill>
                <a:latin typeface="Arial" charset="0"/>
              </a:rPr>
              <a:t>   15</a:t>
            </a:r>
          </a:p>
        </p:txBody>
      </p:sp>
      <p:sp>
        <p:nvSpPr>
          <p:cNvPr id="11" name="TextBox 10"/>
          <p:cNvSpPr txBox="1"/>
          <p:nvPr/>
        </p:nvSpPr>
        <p:spPr>
          <a:xfrm>
            <a:off x="5114524" y="3448772"/>
            <a:ext cx="609600" cy="1569660"/>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10</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15</a:t>
            </a:r>
          </a:p>
        </p:txBody>
      </p:sp>
      <p:sp>
        <p:nvSpPr>
          <p:cNvPr id="12" name="TextBox 11"/>
          <p:cNvSpPr txBox="1"/>
          <p:nvPr/>
        </p:nvSpPr>
        <p:spPr>
          <a:xfrm>
            <a:off x="8001000" y="3448772"/>
            <a:ext cx="609600" cy="1569660"/>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15</a:t>
            </a:r>
          </a:p>
          <a:p>
            <a:pPr algn="r" fontAlgn="base">
              <a:spcAft>
                <a:spcPct val="0"/>
              </a:spcAft>
            </a:pPr>
            <a:r>
              <a:rPr lang="en-US" sz="1200" dirty="0">
                <a:solidFill>
                  <a:prstClr val="white"/>
                </a:solidFill>
                <a:latin typeface="Arial" charset="0"/>
              </a:rPr>
              <a:t>   10</a:t>
            </a:r>
          </a:p>
        </p:txBody>
      </p:sp>
      <p:sp>
        <p:nvSpPr>
          <p:cNvPr id="13" name="TextBox 12"/>
          <p:cNvSpPr txBox="1"/>
          <p:nvPr/>
        </p:nvSpPr>
        <p:spPr>
          <a:xfrm>
            <a:off x="1819965" y="2667001"/>
            <a:ext cx="2438400" cy="830997"/>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Conventional Uniformly Sampled (US) Schedule</a:t>
            </a:r>
          </a:p>
        </p:txBody>
      </p:sp>
      <p:sp>
        <p:nvSpPr>
          <p:cNvPr id="14" name="TextBox 13"/>
          <p:cNvSpPr txBox="1"/>
          <p:nvPr/>
        </p:nvSpPr>
        <p:spPr>
          <a:xfrm>
            <a:off x="4386837" y="2817620"/>
            <a:ext cx="2438400" cy="584775"/>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Non-Uniform Sampling Schedule</a:t>
            </a:r>
          </a:p>
        </p:txBody>
      </p:sp>
      <p:sp>
        <p:nvSpPr>
          <p:cNvPr id="15" name="TextBox 14"/>
          <p:cNvSpPr txBox="1"/>
          <p:nvPr/>
        </p:nvSpPr>
        <p:spPr>
          <a:xfrm>
            <a:off x="6953709" y="2817620"/>
            <a:ext cx="3008982" cy="584775"/>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Non-Uniform Sampling Schedule in Random Order</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810" y="5274019"/>
            <a:ext cx="6858726" cy="1347609"/>
          </a:xfrm>
          <a:prstGeom prst="rect">
            <a:avLst/>
          </a:prstGeom>
        </p:spPr>
      </p:pic>
      <p:grpSp>
        <p:nvGrpSpPr>
          <p:cNvPr id="17" name="Group 16"/>
          <p:cNvGrpSpPr/>
          <p:nvPr/>
        </p:nvGrpSpPr>
        <p:grpSpPr>
          <a:xfrm>
            <a:off x="3791409" y="5063038"/>
            <a:ext cx="6324600" cy="152400"/>
            <a:chOff x="1219200" y="4151115"/>
            <a:chExt cx="6324600" cy="152400"/>
          </a:xfrm>
        </p:grpSpPr>
        <p:cxnSp>
          <p:nvCxnSpPr>
            <p:cNvPr id="18" name="Straight Connector 17"/>
            <p:cNvCxnSpPr/>
            <p:nvPr/>
          </p:nvCxnSpPr>
          <p:spPr>
            <a:xfrm>
              <a:off x="1237591" y="415111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19200" y="4151115"/>
              <a:ext cx="6324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43800" y="415111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790491" y="5729558"/>
            <a:ext cx="429768" cy="152400"/>
            <a:chOff x="1218282" y="4817635"/>
            <a:chExt cx="429768" cy="152400"/>
          </a:xfrm>
        </p:grpSpPr>
        <p:cxnSp>
          <p:nvCxnSpPr>
            <p:cNvPr id="22" name="Straight Connector 21"/>
            <p:cNvCxnSpPr/>
            <p:nvPr/>
          </p:nvCxnSpPr>
          <p:spPr>
            <a:xfrm>
              <a:off x="1225656" y="481763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44268" y="4817635"/>
              <a:ext cx="0" cy="152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18282" y="4959018"/>
              <a:ext cx="429768"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190751" y="152401"/>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NUS Schedule Specification</a:t>
            </a:r>
            <a:endParaRPr lang="en-US" sz="3200" kern="0" dirty="0">
              <a:solidFill>
                <a:srgbClr val="00B0F0"/>
              </a:solidFill>
              <a:latin typeface="Arial" charset="0"/>
            </a:endParaRPr>
          </a:p>
        </p:txBody>
      </p:sp>
    </p:spTree>
    <p:extLst>
      <p:ext uri="{BB962C8B-B14F-4D97-AF65-F5344CB8AC3E}">
        <p14:creationId xmlns:p14="http://schemas.microsoft.com/office/powerpoint/2010/main" val="3417299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90381" y="152401"/>
            <a:ext cx="797231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NUS Schedules in Random Order</a:t>
            </a:r>
            <a:endParaRPr lang="en-US" sz="3200" kern="0" dirty="0">
              <a:solidFill>
                <a:srgbClr val="00B0F0"/>
              </a:solidFill>
              <a:latin typeface="Arial" charset="0"/>
            </a:endParaRPr>
          </a:p>
        </p:txBody>
      </p:sp>
      <p:sp>
        <p:nvSpPr>
          <p:cNvPr id="4" name="TextBox 3"/>
          <p:cNvSpPr txBox="1"/>
          <p:nvPr/>
        </p:nvSpPr>
        <p:spPr>
          <a:xfrm>
            <a:off x="1976036" y="838200"/>
            <a:ext cx="8001000" cy="1754326"/>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NUS schedules may also be in random order. This allows data to retain higher resolution if the experiment is stopped early, since the resolution of the data depends on the maximum time coordinate measured. For example, if the following schedules were </a:t>
            </a:r>
            <a:r>
              <a:rPr lang="en-US" dirty="0">
                <a:solidFill>
                  <a:srgbClr val="FF0000"/>
                </a:solidFill>
                <a:latin typeface="Arial" charset="0"/>
              </a:rPr>
              <a:t>stopped after five increments</a:t>
            </a:r>
            <a:r>
              <a:rPr lang="en-US" dirty="0">
                <a:solidFill>
                  <a:prstClr val="white"/>
                </a:solidFill>
                <a:latin typeface="Arial" charset="0"/>
              </a:rPr>
              <a:t>, the Random Order schedule would have the largest time coordinate k = 11, and thus the highest resolution.</a:t>
            </a:r>
          </a:p>
        </p:txBody>
      </p:sp>
      <p:sp>
        <p:nvSpPr>
          <p:cNvPr id="10" name="TextBox 9"/>
          <p:cNvSpPr txBox="1"/>
          <p:nvPr/>
        </p:nvSpPr>
        <p:spPr>
          <a:xfrm>
            <a:off x="2547651" y="3228425"/>
            <a:ext cx="609600" cy="3416320"/>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2</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4</a:t>
            </a:r>
          </a:p>
          <a:p>
            <a:pPr algn="r" fontAlgn="base">
              <a:spcAft>
                <a:spcPct val="0"/>
              </a:spcAft>
            </a:pPr>
            <a:endParaRPr lang="en-US" sz="1200" dirty="0">
              <a:solidFill>
                <a:prstClr val="white"/>
              </a:solidFill>
              <a:latin typeface="Arial" charset="0"/>
            </a:endParaRPr>
          </a:p>
          <a:p>
            <a:pPr algn="r" fontAlgn="base">
              <a:spcAft>
                <a:spcPct val="0"/>
              </a:spcAft>
            </a:pPr>
            <a:endParaRPr lang="en-US" sz="1200" dirty="0">
              <a:solidFill>
                <a:prstClr val="white"/>
              </a:solidFill>
              <a:latin typeface="Arial" charset="0"/>
            </a:endParaRP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6</a:t>
            </a:r>
          </a:p>
          <a:p>
            <a:pPr algn="r" fontAlgn="base">
              <a:spcAft>
                <a:spcPct val="0"/>
              </a:spcAft>
            </a:pPr>
            <a:r>
              <a:rPr lang="en-US" sz="1200" dirty="0">
                <a:solidFill>
                  <a:prstClr val="white"/>
                </a:solidFill>
                <a:latin typeface="Arial" charset="0"/>
              </a:rPr>
              <a:t>    7</a:t>
            </a:r>
          </a:p>
          <a:p>
            <a:pPr algn="r" fontAlgn="base">
              <a:spcAft>
                <a:spcPct val="0"/>
              </a:spcAft>
            </a:pPr>
            <a:r>
              <a:rPr lang="en-US" sz="1200" dirty="0">
                <a:solidFill>
                  <a:prstClr val="white"/>
                </a:solidFill>
                <a:latin typeface="Arial" charset="0"/>
              </a:rPr>
              <a:t>    8</a:t>
            </a:r>
          </a:p>
          <a:p>
            <a:pPr algn="r" fontAlgn="base">
              <a:spcAft>
                <a:spcPct val="0"/>
              </a:spcAft>
            </a:pPr>
            <a:r>
              <a:rPr lang="en-US" sz="1200" dirty="0">
                <a:solidFill>
                  <a:prstClr val="white"/>
                </a:solidFill>
                <a:latin typeface="Arial" charset="0"/>
              </a:rPr>
              <a:t>    9</a:t>
            </a:r>
          </a:p>
          <a:p>
            <a:pPr algn="r" fontAlgn="base">
              <a:spcAft>
                <a:spcPct val="0"/>
              </a:spcAft>
            </a:pPr>
            <a:r>
              <a:rPr lang="en-US" sz="1200" dirty="0">
                <a:solidFill>
                  <a:prstClr val="white"/>
                </a:solidFill>
                <a:latin typeface="Arial" charset="0"/>
              </a:rPr>
              <a:t>   10</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12</a:t>
            </a:r>
          </a:p>
          <a:p>
            <a:pPr algn="r" fontAlgn="base">
              <a:spcAft>
                <a:spcPct val="0"/>
              </a:spcAft>
            </a:pPr>
            <a:r>
              <a:rPr lang="en-US" sz="1200" dirty="0">
                <a:solidFill>
                  <a:prstClr val="white"/>
                </a:solidFill>
                <a:latin typeface="Arial" charset="0"/>
              </a:rPr>
              <a:t>   13</a:t>
            </a:r>
          </a:p>
          <a:p>
            <a:pPr algn="r" fontAlgn="base">
              <a:spcAft>
                <a:spcPct val="0"/>
              </a:spcAft>
            </a:pPr>
            <a:r>
              <a:rPr lang="en-US" sz="1200" dirty="0">
                <a:solidFill>
                  <a:prstClr val="white"/>
                </a:solidFill>
                <a:latin typeface="Arial" charset="0"/>
              </a:rPr>
              <a:t>   14</a:t>
            </a:r>
          </a:p>
          <a:p>
            <a:pPr algn="r" fontAlgn="base">
              <a:spcAft>
                <a:spcPct val="0"/>
              </a:spcAft>
            </a:pPr>
            <a:r>
              <a:rPr lang="en-US" sz="1200" dirty="0">
                <a:solidFill>
                  <a:prstClr val="white"/>
                </a:solidFill>
                <a:latin typeface="Arial" charset="0"/>
              </a:rPr>
              <a:t>   15</a:t>
            </a:r>
          </a:p>
        </p:txBody>
      </p:sp>
      <p:sp>
        <p:nvSpPr>
          <p:cNvPr id="11" name="TextBox 10"/>
          <p:cNvSpPr txBox="1"/>
          <p:nvPr/>
        </p:nvSpPr>
        <p:spPr>
          <a:xfrm>
            <a:off x="5114524" y="3228425"/>
            <a:ext cx="609600" cy="1938992"/>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8</a:t>
            </a:r>
          </a:p>
          <a:p>
            <a:pPr algn="r" fontAlgn="base">
              <a:spcAft>
                <a:spcPct val="0"/>
              </a:spcAft>
            </a:pPr>
            <a:endParaRPr lang="en-US" sz="1200" dirty="0">
              <a:solidFill>
                <a:prstClr val="white"/>
              </a:solidFill>
              <a:latin typeface="Arial" charset="0"/>
            </a:endParaRPr>
          </a:p>
          <a:p>
            <a:pPr algn="r" fontAlgn="base">
              <a:spcAft>
                <a:spcPct val="0"/>
              </a:spcAft>
            </a:pPr>
            <a:endParaRPr lang="en-US" sz="1200" dirty="0">
              <a:solidFill>
                <a:prstClr val="white"/>
              </a:solidFill>
              <a:latin typeface="Arial" charset="0"/>
            </a:endParaRPr>
          </a:p>
          <a:p>
            <a:pPr algn="r" fontAlgn="base">
              <a:spcAft>
                <a:spcPct val="0"/>
              </a:spcAft>
            </a:pPr>
            <a:r>
              <a:rPr lang="en-US" sz="1200" dirty="0">
                <a:solidFill>
                  <a:prstClr val="white"/>
                </a:solidFill>
                <a:latin typeface="Arial" charset="0"/>
              </a:rPr>
              <a:t>   10</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15</a:t>
            </a:r>
          </a:p>
        </p:txBody>
      </p:sp>
      <p:sp>
        <p:nvSpPr>
          <p:cNvPr id="12" name="TextBox 11"/>
          <p:cNvSpPr txBox="1"/>
          <p:nvPr/>
        </p:nvSpPr>
        <p:spPr>
          <a:xfrm>
            <a:off x="7966687" y="3228425"/>
            <a:ext cx="609600" cy="1938992"/>
          </a:xfrm>
          <a:prstGeom prst="rect">
            <a:avLst/>
          </a:prstGeom>
          <a:noFill/>
        </p:spPr>
        <p:txBody>
          <a:bodyPr wrap="square" rtlCol="0">
            <a:spAutoFit/>
          </a:bodyPr>
          <a:lstStyle/>
          <a:p>
            <a:pPr algn="r" fontAlgn="base">
              <a:spcAft>
                <a:spcPct val="0"/>
              </a:spcAft>
            </a:pPr>
            <a:r>
              <a:rPr lang="en-US" sz="1200" dirty="0">
                <a:solidFill>
                  <a:prstClr val="white"/>
                </a:solidFill>
                <a:latin typeface="Arial" charset="0"/>
              </a:rPr>
              <a:t>0</a:t>
            </a:r>
          </a:p>
          <a:p>
            <a:pPr algn="r" fontAlgn="base">
              <a:spcAft>
                <a:spcPct val="0"/>
              </a:spcAft>
            </a:pPr>
            <a:r>
              <a:rPr lang="en-US" sz="1200" dirty="0">
                <a:solidFill>
                  <a:prstClr val="white"/>
                </a:solidFill>
                <a:latin typeface="Arial" charset="0"/>
              </a:rPr>
              <a:t>    1</a:t>
            </a:r>
          </a:p>
          <a:p>
            <a:pPr algn="r" fontAlgn="base">
              <a:spcAft>
                <a:spcPct val="0"/>
              </a:spcAft>
            </a:pPr>
            <a:r>
              <a:rPr lang="en-US" sz="1200" dirty="0">
                <a:solidFill>
                  <a:prstClr val="white"/>
                </a:solidFill>
                <a:latin typeface="Arial" charset="0"/>
              </a:rPr>
              <a:t>   11</a:t>
            </a:r>
          </a:p>
          <a:p>
            <a:pPr algn="r" fontAlgn="base">
              <a:spcAft>
                <a:spcPct val="0"/>
              </a:spcAft>
            </a:pPr>
            <a:r>
              <a:rPr lang="en-US" sz="1200" dirty="0">
                <a:solidFill>
                  <a:prstClr val="white"/>
                </a:solidFill>
                <a:latin typeface="Arial" charset="0"/>
              </a:rPr>
              <a:t>    5</a:t>
            </a:r>
          </a:p>
          <a:p>
            <a:pPr algn="r" fontAlgn="base">
              <a:spcAft>
                <a:spcPct val="0"/>
              </a:spcAft>
            </a:pPr>
            <a:r>
              <a:rPr lang="en-US" sz="1200" dirty="0">
                <a:solidFill>
                  <a:prstClr val="white"/>
                </a:solidFill>
                <a:latin typeface="Arial" charset="0"/>
              </a:rPr>
              <a:t>    8</a:t>
            </a:r>
          </a:p>
          <a:p>
            <a:pPr algn="r" fontAlgn="base">
              <a:spcAft>
                <a:spcPct val="0"/>
              </a:spcAft>
            </a:pPr>
            <a:endParaRPr lang="en-US" sz="1200" dirty="0">
              <a:solidFill>
                <a:prstClr val="white"/>
              </a:solidFill>
              <a:latin typeface="Arial" charset="0"/>
            </a:endParaRPr>
          </a:p>
          <a:p>
            <a:pPr algn="r" fontAlgn="base">
              <a:spcAft>
                <a:spcPct val="0"/>
              </a:spcAft>
            </a:pPr>
            <a:endParaRPr lang="en-US" sz="1200" dirty="0">
              <a:solidFill>
                <a:prstClr val="white"/>
              </a:solidFill>
              <a:latin typeface="Arial" charset="0"/>
            </a:endParaRPr>
          </a:p>
          <a:p>
            <a:pPr algn="r" fontAlgn="base">
              <a:spcAft>
                <a:spcPct val="0"/>
              </a:spcAft>
            </a:pPr>
            <a:r>
              <a:rPr lang="en-US" sz="1200" dirty="0">
                <a:solidFill>
                  <a:prstClr val="white"/>
                </a:solidFill>
                <a:latin typeface="Arial" charset="0"/>
              </a:rPr>
              <a:t>    3</a:t>
            </a:r>
          </a:p>
          <a:p>
            <a:pPr algn="r" fontAlgn="base">
              <a:spcAft>
                <a:spcPct val="0"/>
              </a:spcAft>
            </a:pPr>
            <a:r>
              <a:rPr lang="en-US" sz="1200" dirty="0">
                <a:solidFill>
                  <a:prstClr val="white"/>
                </a:solidFill>
                <a:latin typeface="Arial" charset="0"/>
              </a:rPr>
              <a:t>   15</a:t>
            </a:r>
          </a:p>
          <a:p>
            <a:pPr algn="r" fontAlgn="base">
              <a:spcAft>
                <a:spcPct val="0"/>
              </a:spcAft>
            </a:pPr>
            <a:r>
              <a:rPr lang="en-US" sz="1200" dirty="0">
                <a:solidFill>
                  <a:prstClr val="white"/>
                </a:solidFill>
                <a:latin typeface="Arial" charset="0"/>
              </a:rPr>
              <a:t>   10</a:t>
            </a:r>
          </a:p>
        </p:txBody>
      </p:sp>
      <p:sp>
        <p:nvSpPr>
          <p:cNvPr id="13" name="TextBox 12"/>
          <p:cNvSpPr txBox="1"/>
          <p:nvPr/>
        </p:nvSpPr>
        <p:spPr>
          <a:xfrm>
            <a:off x="1819965" y="2743200"/>
            <a:ext cx="2438400" cy="338554"/>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(US) Schedule</a:t>
            </a:r>
          </a:p>
        </p:txBody>
      </p:sp>
      <p:sp>
        <p:nvSpPr>
          <p:cNvPr id="14" name="TextBox 13"/>
          <p:cNvSpPr txBox="1"/>
          <p:nvPr/>
        </p:nvSpPr>
        <p:spPr>
          <a:xfrm>
            <a:off x="4386837" y="2743200"/>
            <a:ext cx="2438400" cy="338554"/>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NUS Schedule</a:t>
            </a:r>
          </a:p>
        </p:txBody>
      </p:sp>
      <p:sp>
        <p:nvSpPr>
          <p:cNvPr id="15" name="TextBox 14"/>
          <p:cNvSpPr txBox="1"/>
          <p:nvPr/>
        </p:nvSpPr>
        <p:spPr>
          <a:xfrm>
            <a:off x="6953710" y="2743200"/>
            <a:ext cx="3333291" cy="338554"/>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NUS in Random Order</a:t>
            </a:r>
          </a:p>
        </p:txBody>
      </p:sp>
      <p:cxnSp>
        <p:nvCxnSpPr>
          <p:cNvPr id="5" name="Straight Connector 4"/>
          <p:cNvCxnSpPr/>
          <p:nvPr/>
        </p:nvCxnSpPr>
        <p:spPr>
          <a:xfrm>
            <a:off x="2241699" y="441960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70683" y="3939764"/>
            <a:ext cx="1926718" cy="338554"/>
          </a:xfrm>
          <a:prstGeom prst="rect">
            <a:avLst/>
          </a:prstGeom>
          <a:noFill/>
        </p:spPr>
        <p:txBody>
          <a:bodyPr wrap="square" rtlCol="0">
            <a:spAutoFit/>
          </a:bodyPr>
          <a:lstStyle/>
          <a:p>
            <a:pPr fontAlgn="base">
              <a:spcBef>
                <a:spcPct val="50000"/>
              </a:spcBef>
              <a:spcAft>
                <a:spcPct val="0"/>
              </a:spcAft>
            </a:pPr>
            <a:r>
              <a:rPr lang="en-US" sz="1600" dirty="0">
                <a:solidFill>
                  <a:srgbClr val="FFFF00"/>
                </a:solidFill>
                <a:latin typeface="Arial" charset="0"/>
              </a:rPr>
              <a:t>Maximum k = 4</a:t>
            </a:r>
          </a:p>
        </p:txBody>
      </p:sp>
      <p:sp>
        <p:nvSpPr>
          <p:cNvPr id="17" name="TextBox 16"/>
          <p:cNvSpPr txBox="1"/>
          <p:nvPr/>
        </p:nvSpPr>
        <p:spPr>
          <a:xfrm>
            <a:off x="5688681" y="3939764"/>
            <a:ext cx="1926718" cy="338554"/>
          </a:xfrm>
          <a:prstGeom prst="rect">
            <a:avLst/>
          </a:prstGeom>
          <a:noFill/>
        </p:spPr>
        <p:txBody>
          <a:bodyPr wrap="square" rtlCol="0">
            <a:spAutoFit/>
          </a:bodyPr>
          <a:lstStyle/>
          <a:p>
            <a:pPr fontAlgn="base">
              <a:spcBef>
                <a:spcPct val="50000"/>
              </a:spcBef>
              <a:spcAft>
                <a:spcPct val="0"/>
              </a:spcAft>
            </a:pPr>
            <a:r>
              <a:rPr lang="en-US" sz="1600" dirty="0">
                <a:solidFill>
                  <a:srgbClr val="FFFF00"/>
                </a:solidFill>
                <a:latin typeface="Arial" charset="0"/>
              </a:rPr>
              <a:t>Maximum k = 8</a:t>
            </a:r>
          </a:p>
        </p:txBody>
      </p:sp>
      <p:sp>
        <p:nvSpPr>
          <p:cNvPr id="18" name="TextBox 17"/>
          <p:cNvSpPr txBox="1"/>
          <p:nvPr/>
        </p:nvSpPr>
        <p:spPr>
          <a:xfrm>
            <a:off x="8555021" y="3562797"/>
            <a:ext cx="1926718" cy="338554"/>
          </a:xfrm>
          <a:prstGeom prst="rect">
            <a:avLst/>
          </a:prstGeom>
          <a:noFill/>
        </p:spPr>
        <p:txBody>
          <a:bodyPr wrap="square" rtlCol="0">
            <a:spAutoFit/>
          </a:bodyPr>
          <a:lstStyle/>
          <a:p>
            <a:pPr fontAlgn="base">
              <a:spcBef>
                <a:spcPct val="50000"/>
              </a:spcBef>
              <a:spcAft>
                <a:spcPct val="0"/>
              </a:spcAft>
            </a:pPr>
            <a:r>
              <a:rPr lang="en-US" sz="1600" dirty="0">
                <a:solidFill>
                  <a:srgbClr val="FFFF00"/>
                </a:solidFill>
                <a:latin typeface="Arial" charset="0"/>
              </a:rPr>
              <a:t>Maximum k = 11</a:t>
            </a:r>
          </a:p>
        </p:txBody>
      </p:sp>
    </p:spTree>
    <p:extLst>
      <p:ext uri="{BB962C8B-B14F-4D97-AF65-F5344CB8AC3E}">
        <p14:creationId xmlns:p14="http://schemas.microsoft.com/office/powerpoint/2010/main" val="38037717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90381" y="177226"/>
            <a:ext cx="797231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Converting NUS Data in </a:t>
            </a:r>
            <a:r>
              <a:rPr lang="en-US" sz="3200" i="1" kern="0" dirty="0" err="1">
                <a:solidFill>
                  <a:srgbClr val="00B0F0"/>
                </a:solidFill>
                <a:latin typeface="Arial" charset="0"/>
              </a:rPr>
              <a:t>NMRPipe</a:t>
            </a:r>
            <a:endParaRPr lang="en-US" sz="3200" kern="0" dirty="0">
              <a:solidFill>
                <a:srgbClr val="00B0F0"/>
              </a:solidFill>
              <a:latin typeface="Arial" charset="0"/>
            </a:endParaRPr>
          </a:p>
        </p:txBody>
      </p:sp>
      <p:sp>
        <p:nvSpPr>
          <p:cNvPr id="4" name="TextBox 3"/>
          <p:cNvSpPr txBox="1"/>
          <p:nvPr/>
        </p:nvSpPr>
        <p:spPr>
          <a:xfrm>
            <a:off x="1990381" y="832147"/>
            <a:ext cx="8001000" cy="2031325"/>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There are several ways to convert NUS data. One approach is to sort and expand the raw spectrometer-format data, so that it is organized like conventional data but with the missing parts filled with zeros. Then the data can be converted in the usual way, and trial processing can be performed with conventional Fourier transform schemes before more time-consuming reconstruction methods are used to generate ideal spectra. </a:t>
            </a:r>
            <a:r>
              <a:rPr lang="en-US" dirty="0" err="1">
                <a:solidFill>
                  <a:prstClr val="white"/>
                </a:solidFill>
                <a:latin typeface="Arial" charset="0"/>
              </a:rPr>
              <a:t>NMRPipe</a:t>
            </a:r>
            <a:r>
              <a:rPr lang="en-US" dirty="0">
                <a:solidFill>
                  <a:prstClr val="white"/>
                </a:solidFill>
                <a:latin typeface="Arial" charset="0"/>
              </a:rPr>
              <a:t> reconstruction tools also make use of mask data created during conversion.</a:t>
            </a:r>
          </a:p>
        </p:txBody>
      </p:sp>
      <p:sp>
        <p:nvSpPr>
          <p:cNvPr id="10" name="TextBox 9"/>
          <p:cNvSpPr txBox="1"/>
          <p:nvPr/>
        </p:nvSpPr>
        <p:spPr>
          <a:xfrm>
            <a:off x="5465286" y="3531703"/>
            <a:ext cx="2209799" cy="3046988"/>
          </a:xfrm>
          <a:prstGeom prst="rect">
            <a:avLst/>
          </a:prstGeom>
          <a:noFill/>
        </p:spPr>
        <p:txBody>
          <a:bodyPr wrap="square" rtlCol="0">
            <a:spAutoFit/>
          </a:bodyPr>
          <a:lstStyle/>
          <a:p>
            <a:pPr fontAlgn="base">
              <a:spcAft>
                <a:spcPct val="0"/>
              </a:spcAft>
            </a:pPr>
            <a:r>
              <a:rPr lang="en-US" sz="1200" dirty="0">
                <a:solidFill>
                  <a:srgbClr val="00FFFF"/>
                </a:solidFill>
                <a:latin typeface="Arial" charset="0"/>
              </a:rPr>
              <a:t>Data for increment    0</a:t>
            </a:r>
          </a:p>
          <a:p>
            <a:pPr fontAlgn="base">
              <a:spcAft>
                <a:spcPct val="0"/>
              </a:spcAft>
            </a:pPr>
            <a:r>
              <a:rPr lang="en-US" sz="1200" dirty="0">
                <a:solidFill>
                  <a:srgbClr val="00FFFF"/>
                </a:solidFill>
                <a:latin typeface="Arial" charset="0"/>
              </a:rPr>
              <a:t>Data for increment    1</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srgbClr val="00FFFF"/>
                </a:solidFill>
                <a:latin typeface="Arial" charset="0"/>
              </a:rPr>
              <a:t>Data for increment    3</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srgbClr val="00FFFF"/>
                </a:solidFill>
                <a:latin typeface="Arial" charset="0"/>
              </a:rPr>
              <a:t>Data for increment    5</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srgbClr val="00FFFF"/>
                </a:solidFill>
                <a:latin typeface="Arial" charset="0"/>
              </a:rPr>
              <a:t>Data for increment    8</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srgbClr val="00FFFF"/>
                </a:solidFill>
                <a:latin typeface="Arial" charset="0"/>
              </a:rPr>
              <a:t>Data for increment   10</a:t>
            </a:r>
          </a:p>
          <a:p>
            <a:pPr fontAlgn="base">
              <a:spcAft>
                <a:spcPct val="0"/>
              </a:spcAft>
            </a:pPr>
            <a:r>
              <a:rPr lang="en-US" sz="1200" dirty="0">
                <a:solidFill>
                  <a:srgbClr val="00FFFF"/>
                </a:solidFill>
                <a:latin typeface="Arial" charset="0"/>
              </a:rPr>
              <a:t>Data for increment   11</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prstClr val="white"/>
                </a:solidFill>
                <a:latin typeface="Arial" charset="0"/>
              </a:rPr>
              <a:t>         zeros</a:t>
            </a:r>
          </a:p>
          <a:p>
            <a:pPr fontAlgn="base">
              <a:spcAft>
                <a:spcPct val="0"/>
              </a:spcAft>
            </a:pPr>
            <a:r>
              <a:rPr lang="en-US" sz="1200" dirty="0">
                <a:solidFill>
                  <a:srgbClr val="00FFFF"/>
                </a:solidFill>
                <a:latin typeface="Arial" charset="0"/>
              </a:rPr>
              <a:t>Data for increment   15</a:t>
            </a:r>
          </a:p>
        </p:txBody>
      </p:sp>
      <p:sp>
        <p:nvSpPr>
          <p:cNvPr id="12" name="TextBox 11"/>
          <p:cNvSpPr txBox="1"/>
          <p:nvPr/>
        </p:nvSpPr>
        <p:spPr>
          <a:xfrm>
            <a:off x="1985791" y="4038600"/>
            <a:ext cx="1819619" cy="1569660"/>
          </a:xfrm>
          <a:prstGeom prst="rect">
            <a:avLst/>
          </a:prstGeom>
          <a:noFill/>
        </p:spPr>
        <p:txBody>
          <a:bodyPr wrap="square" rtlCol="0">
            <a:spAutoFit/>
          </a:bodyPr>
          <a:lstStyle/>
          <a:p>
            <a:pPr fontAlgn="base">
              <a:spcAft>
                <a:spcPct val="0"/>
              </a:spcAft>
            </a:pPr>
            <a:r>
              <a:rPr lang="en-US" sz="1200" dirty="0">
                <a:solidFill>
                  <a:srgbClr val="00FFFF"/>
                </a:solidFill>
                <a:latin typeface="Arial" charset="0"/>
              </a:rPr>
              <a:t>Data for increment    0</a:t>
            </a:r>
          </a:p>
          <a:p>
            <a:pPr fontAlgn="base">
              <a:spcAft>
                <a:spcPct val="0"/>
              </a:spcAft>
            </a:pPr>
            <a:r>
              <a:rPr lang="en-US" sz="1200" dirty="0">
                <a:solidFill>
                  <a:srgbClr val="00FFFF"/>
                </a:solidFill>
                <a:latin typeface="Arial" charset="0"/>
              </a:rPr>
              <a:t>Data for increment    1</a:t>
            </a:r>
          </a:p>
          <a:p>
            <a:pPr fontAlgn="base">
              <a:spcAft>
                <a:spcPct val="0"/>
              </a:spcAft>
            </a:pPr>
            <a:r>
              <a:rPr lang="en-US" sz="1200" dirty="0">
                <a:solidFill>
                  <a:srgbClr val="00FFFF"/>
                </a:solidFill>
                <a:latin typeface="Arial" charset="0"/>
              </a:rPr>
              <a:t>Data for increment   11</a:t>
            </a:r>
          </a:p>
          <a:p>
            <a:pPr fontAlgn="base">
              <a:spcAft>
                <a:spcPct val="0"/>
              </a:spcAft>
            </a:pPr>
            <a:r>
              <a:rPr lang="en-US" sz="1200" dirty="0">
                <a:solidFill>
                  <a:srgbClr val="00FFFF"/>
                </a:solidFill>
                <a:latin typeface="Arial" charset="0"/>
              </a:rPr>
              <a:t>Data for increment    5</a:t>
            </a:r>
          </a:p>
          <a:p>
            <a:pPr fontAlgn="base">
              <a:spcAft>
                <a:spcPct val="0"/>
              </a:spcAft>
            </a:pPr>
            <a:r>
              <a:rPr lang="en-US" sz="1200" dirty="0">
                <a:solidFill>
                  <a:srgbClr val="00FFFF"/>
                </a:solidFill>
                <a:latin typeface="Arial" charset="0"/>
              </a:rPr>
              <a:t>Data for increment    8</a:t>
            </a:r>
          </a:p>
          <a:p>
            <a:pPr fontAlgn="base">
              <a:spcAft>
                <a:spcPct val="0"/>
              </a:spcAft>
            </a:pPr>
            <a:r>
              <a:rPr lang="en-US" sz="1200" dirty="0">
                <a:solidFill>
                  <a:srgbClr val="00FFFF"/>
                </a:solidFill>
                <a:latin typeface="Arial" charset="0"/>
              </a:rPr>
              <a:t>Data for increment    3</a:t>
            </a:r>
          </a:p>
          <a:p>
            <a:pPr fontAlgn="base">
              <a:spcAft>
                <a:spcPct val="0"/>
              </a:spcAft>
            </a:pPr>
            <a:r>
              <a:rPr lang="en-US" sz="1200" dirty="0">
                <a:solidFill>
                  <a:srgbClr val="00FFFF"/>
                </a:solidFill>
                <a:latin typeface="Arial" charset="0"/>
              </a:rPr>
              <a:t>Data for increment  15</a:t>
            </a:r>
          </a:p>
          <a:p>
            <a:pPr fontAlgn="base">
              <a:spcAft>
                <a:spcPct val="0"/>
              </a:spcAft>
            </a:pPr>
            <a:r>
              <a:rPr lang="en-US" sz="1200" dirty="0">
                <a:solidFill>
                  <a:srgbClr val="00FFFF"/>
                </a:solidFill>
                <a:latin typeface="Arial" charset="0"/>
              </a:rPr>
              <a:t>Data for increment  10</a:t>
            </a:r>
          </a:p>
        </p:txBody>
      </p:sp>
      <p:sp>
        <p:nvSpPr>
          <p:cNvPr id="13" name="TextBox 12"/>
          <p:cNvSpPr txBox="1"/>
          <p:nvPr/>
        </p:nvSpPr>
        <p:spPr>
          <a:xfrm>
            <a:off x="1676400" y="3363596"/>
            <a:ext cx="2438400" cy="584775"/>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Order of Raw Data as Measured in NUS</a:t>
            </a:r>
          </a:p>
        </p:txBody>
      </p:sp>
      <p:sp>
        <p:nvSpPr>
          <p:cNvPr id="15" name="TextBox 14"/>
          <p:cNvSpPr txBox="1"/>
          <p:nvPr/>
        </p:nvSpPr>
        <p:spPr>
          <a:xfrm>
            <a:off x="4703286" y="2920426"/>
            <a:ext cx="3257091" cy="584775"/>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Sorted and Expanded Data with Missing Parts Filled with Zeros</a:t>
            </a:r>
          </a:p>
        </p:txBody>
      </p:sp>
      <p:sp>
        <p:nvSpPr>
          <p:cNvPr id="3" name="Right Arrow 2"/>
          <p:cNvSpPr/>
          <p:nvPr/>
        </p:nvSpPr>
        <p:spPr>
          <a:xfrm>
            <a:off x="3818952" y="4343400"/>
            <a:ext cx="1600200" cy="914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9" name="TextBox 8"/>
          <p:cNvSpPr txBox="1"/>
          <p:nvPr/>
        </p:nvSpPr>
        <p:spPr>
          <a:xfrm>
            <a:off x="3657601" y="4614446"/>
            <a:ext cx="1728501" cy="338554"/>
          </a:xfrm>
          <a:prstGeom prst="rect">
            <a:avLst/>
          </a:prstGeom>
          <a:noFill/>
        </p:spPr>
        <p:txBody>
          <a:bodyPr wrap="square" rtlCol="0">
            <a:spAutoFit/>
          </a:bodyPr>
          <a:lstStyle/>
          <a:p>
            <a:pPr algn="ctr" fontAlgn="base">
              <a:spcBef>
                <a:spcPct val="50000"/>
              </a:spcBef>
              <a:spcAft>
                <a:spcPct val="0"/>
              </a:spcAft>
            </a:pPr>
            <a:r>
              <a:rPr lang="en-US" sz="1600" i="1" dirty="0" err="1">
                <a:solidFill>
                  <a:prstClr val="black"/>
                </a:solidFill>
                <a:latin typeface="Arial" charset="0"/>
              </a:rPr>
              <a:t>nusExpand.tcl</a:t>
            </a:r>
            <a:endParaRPr lang="en-US" sz="1600" i="1" dirty="0">
              <a:solidFill>
                <a:prstClr val="black"/>
              </a:solidFill>
              <a:latin typeface="Arial" charset="0"/>
            </a:endParaRPr>
          </a:p>
        </p:txBody>
      </p:sp>
      <p:sp>
        <p:nvSpPr>
          <p:cNvPr id="11" name="TextBox 10"/>
          <p:cNvSpPr txBox="1"/>
          <p:nvPr/>
        </p:nvSpPr>
        <p:spPr>
          <a:xfrm>
            <a:off x="8857218" y="3531703"/>
            <a:ext cx="742031" cy="3046988"/>
          </a:xfrm>
          <a:prstGeom prst="rect">
            <a:avLst/>
          </a:prstGeom>
          <a:noFill/>
        </p:spPr>
        <p:txBody>
          <a:bodyPr wrap="square" rtlCol="0">
            <a:spAutoFit/>
          </a:bodyPr>
          <a:lstStyle/>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srgbClr val="00FFFF"/>
                </a:solidFill>
                <a:latin typeface="Arial" charset="0"/>
              </a:rPr>
              <a:t>ones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prstClr val="white"/>
                </a:solidFill>
                <a:latin typeface="Arial" charset="0"/>
              </a:rPr>
              <a:t>zeros</a:t>
            </a:r>
          </a:p>
          <a:p>
            <a:pPr algn="ctr" fontAlgn="base">
              <a:spcAft>
                <a:spcPct val="0"/>
              </a:spcAft>
            </a:pPr>
            <a:r>
              <a:rPr lang="en-US" sz="1200" dirty="0">
                <a:solidFill>
                  <a:srgbClr val="00FFFF"/>
                </a:solidFill>
                <a:latin typeface="Arial" charset="0"/>
              </a:rPr>
              <a:t>ones</a:t>
            </a:r>
          </a:p>
        </p:txBody>
      </p:sp>
      <p:sp>
        <p:nvSpPr>
          <p:cNvPr id="14" name="TextBox 13"/>
          <p:cNvSpPr txBox="1"/>
          <p:nvPr/>
        </p:nvSpPr>
        <p:spPr>
          <a:xfrm>
            <a:off x="7896570" y="3043535"/>
            <a:ext cx="2695231" cy="338554"/>
          </a:xfrm>
          <a:prstGeom prst="rect">
            <a:avLst/>
          </a:prstGeom>
          <a:noFill/>
        </p:spPr>
        <p:txBody>
          <a:bodyPr wrap="square" rtlCol="0">
            <a:spAutoFit/>
          </a:bodyPr>
          <a:lstStyle/>
          <a:p>
            <a:pPr algn="ctr" fontAlgn="base">
              <a:spcBef>
                <a:spcPct val="50000"/>
              </a:spcBef>
              <a:spcAft>
                <a:spcPct val="0"/>
              </a:spcAft>
            </a:pPr>
            <a:r>
              <a:rPr lang="en-US" sz="1600" b="1" dirty="0">
                <a:solidFill>
                  <a:srgbClr val="FFFF00"/>
                </a:solidFill>
                <a:latin typeface="Arial" charset="0"/>
              </a:rPr>
              <a:t>Corresponding Mask</a:t>
            </a:r>
          </a:p>
        </p:txBody>
      </p:sp>
      <p:sp>
        <p:nvSpPr>
          <p:cNvPr id="16" name="Right Arrow 15"/>
          <p:cNvSpPr/>
          <p:nvPr/>
        </p:nvSpPr>
        <p:spPr>
          <a:xfrm>
            <a:off x="7293166" y="4343400"/>
            <a:ext cx="1600200" cy="914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TextBox 16"/>
          <p:cNvSpPr txBox="1"/>
          <p:nvPr/>
        </p:nvSpPr>
        <p:spPr>
          <a:xfrm>
            <a:off x="7131815" y="4614446"/>
            <a:ext cx="1728501" cy="338554"/>
          </a:xfrm>
          <a:prstGeom prst="rect">
            <a:avLst/>
          </a:prstGeom>
          <a:noFill/>
        </p:spPr>
        <p:txBody>
          <a:bodyPr wrap="square" rtlCol="0">
            <a:spAutoFit/>
          </a:bodyPr>
          <a:lstStyle/>
          <a:p>
            <a:pPr algn="ctr" fontAlgn="base">
              <a:spcBef>
                <a:spcPct val="50000"/>
              </a:spcBef>
              <a:spcAft>
                <a:spcPct val="0"/>
              </a:spcAft>
            </a:pPr>
            <a:r>
              <a:rPr lang="en-US" sz="1600" i="1" dirty="0" err="1">
                <a:solidFill>
                  <a:prstClr val="black"/>
                </a:solidFill>
                <a:latin typeface="Arial" charset="0"/>
              </a:rPr>
              <a:t>nusExpand.tcl</a:t>
            </a:r>
            <a:endParaRPr lang="en-US" sz="1600" i="1" dirty="0">
              <a:solidFill>
                <a:prstClr val="black"/>
              </a:solidFill>
              <a:latin typeface="Arial" charset="0"/>
            </a:endParaRPr>
          </a:p>
        </p:txBody>
      </p:sp>
    </p:spTree>
    <p:extLst>
      <p:ext uri="{BB962C8B-B14F-4D97-AF65-F5344CB8AC3E}">
        <p14:creationId xmlns:p14="http://schemas.microsoft.com/office/powerpoint/2010/main" val="673131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78" y="446049"/>
            <a:ext cx="6696855" cy="6230028"/>
          </a:xfrm>
          <a:prstGeom prst="rect">
            <a:avLst/>
          </a:prstGeom>
        </p:spPr>
      </p:pic>
      <p:sp>
        <p:nvSpPr>
          <p:cNvPr id="4" name="TextBox 3"/>
          <p:cNvSpPr txBox="1"/>
          <p:nvPr/>
        </p:nvSpPr>
        <p:spPr>
          <a:xfrm>
            <a:off x="1868879" y="2222766"/>
            <a:ext cx="2403565" cy="584775"/>
          </a:xfrm>
          <a:prstGeom prst="rect">
            <a:avLst/>
          </a:prstGeom>
          <a:noFill/>
        </p:spPr>
        <p:txBody>
          <a:bodyPr wrap="square" rtlCol="0">
            <a:spAutoFit/>
          </a:bodyPr>
          <a:lstStyle/>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Evolution Time</a:t>
            </a:r>
          </a:p>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Incremented by </a:t>
            </a:r>
            <a:r>
              <a:rPr lang="en-US" sz="1600" dirty="0">
                <a:solidFill>
                  <a:prstClr val="black"/>
                </a:solidFill>
                <a:latin typeface="Symbol" panose="05050102010706020507" pitchFamily="18" charset="2"/>
              </a:rPr>
              <a:t>D</a:t>
            </a:r>
            <a:r>
              <a:rPr lang="en-US" sz="900" dirty="0">
                <a:solidFill>
                  <a:prstClr val="black"/>
                </a:solidFill>
                <a:latin typeface="Symbol" panose="05050102010706020507" pitchFamily="18" charset="2"/>
              </a:rPr>
              <a:t> </a:t>
            </a:r>
            <a:r>
              <a:rPr lang="en-US" sz="1600" baseline="-25000" dirty="0">
                <a:solidFill>
                  <a:prstClr val="black"/>
                </a:solidFill>
                <a:latin typeface="Arial" panose="020B0604020202020204" pitchFamily="34" charset="0"/>
                <a:cs typeface="Arial" panose="020B0604020202020204" pitchFamily="34" charset="0"/>
              </a:rPr>
              <a:t>t1</a:t>
            </a:r>
          </a:p>
        </p:txBody>
      </p:sp>
      <p:sp>
        <p:nvSpPr>
          <p:cNvPr id="5" name="TextBox 4"/>
          <p:cNvSpPr txBox="1"/>
          <p:nvPr/>
        </p:nvSpPr>
        <p:spPr>
          <a:xfrm>
            <a:off x="5251177" y="902139"/>
            <a:ext cx="5194849" cy="646331"/>
          </a:xfrm>
          <a:prstGeom prst="rect">
            <a:avLst/>
          </a:prstGeom>
          <a:noFill/>
        </p:spPr>
        <p:txBody>
          <a:bodyPr wrap="square" rtlCol="0">
            <a:spAutoFit/>
          </a:bodyPr>
          <a:lstStyle/>
          <a:p>
            <a:pPr algn="ctr" fontAlgn="base">
              <a:spcAft>
                <a:spcPct val="0"/>
              </a:spcAft>
            </a:pPr>
            <a:r>
              <a:rPr lang="en-US" i="1" dirty="0">
                <a:solidFill>
                  <a:prstClr val="black"/>
                </a:solidFill>
                <a:latin typeface="Arial" panose="020B0604020202020204" pitchFamily="34" charset="0"/>
                <a:cs typeface="Arial" panose="020B0604020202020204" pitchFamily="34" charset="0"/>
              </a:rPr>
              <a:t>Acquire 1D Data at Each Evolution Time … </a:t>
            </a:r>
          </a:p>
          <a:p>
            <a:pPr algn="ctr" fontAlgn="base">
              <a:spcAft>
                <a:spcPct val="0"/>
              </a:spcAft>
            </a:pPr>
            <a:r>
              <a:rPr lang="en-US" i="1" dirty="0">
                <a:solidFill>
                  <a:prstClr val="black"/>
                </a:solidFill>
                <a:latin typeface="Arial" panose="020B0604020202020204" pitchFamily="34" charset="0"/>
                <a:cs typeface="Arial" panose="020B0604020202020204" pitchFamily="34" charset="0"/>
              </a:rPr>
              <a:t>But Only for </a:t>
            </a:r>
            <a:r>
              <a:rPr lang="en-US" i="1" dirty="0">
                <a:solidFill>
                  <a:srgbClr val="FF0000"/>
                </a:solidFill>
                <a:latin typeface="Arial" panose="020B0604020202020204" pitchFamily="34" charset="0"/>
                <a:cs typeface="Arial" panose="020B0604020202020204" pitchFamily="34" charset="0"/>
              </a:rPr>
              <a:t>Selected Increments </a:t>
            </a:r>
            <a:r>
              <a:rPr lang="en-US" i="1" dirty="0">
                <a:solidFill>
                  <a:prstClr val="black"/>
                </a:solidFill>
                <a:latin typeface="Arial" panose="020B0604020202020204" pitchFamily="34" charset="0"/>
                <a:cs typeface="Arial" panose="020B0604020202020204" pitchFamily="34" charset="0"/>
              </a:rPr>
              <a:t>…</a:t>
            </a:r>
            <a:endParaRPr lang="en-US" i="1" baseline="-25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524000" y="9940"/>
            <a:ext cx="9144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70C0"/>
                </a:solidFill>
                <a:latin typeface="Century Gothic" panose="020B0502020202020204" pitchFamily="34" charset="0"/>
              </a:rPr>
              <a:t>Two-Dimensional NMR with Non-Uniform Sampling (NUS)</a:t>
            </a:r>
          </a:p>
        </p:txBody>
      </p:sp>
      <p:sp>
        <p:nvSpPr>
          <p:cNvPr id="7" name="TextBox 6"/>
          <p:cNvSpPr txBox="1"/>
          <p:nvPr/>
        </p:nvSpPr>
        <p:spPr>
          <a:xfrm>
            <a:off x="3180522" y="5738192"/>
            <a:ext cx="7981121" cy="646331"/>
          </a:xfrm>
          <a:prstGeom prst="rect">
            <a:avLst/>
          </a:prstGeom>
          <a:noFill/>
        </p:spPr>
        <p:txBody>
          <a:bodyPr wrap="square" rtlCol="0">
            <a:spAutoFit/>
          </a:bodyPr>
          <a:lstStyle/>
          <a:p>
            <a:pPr algn="ctr" fontAlgn="base">
              <a:spcAft>
                <a:spcPct val="0"/>
              </a:spcAft>
            </a:pPr>
            <a:r>
              <a:rPr lang="en-US" i="1" dirty="0">
                <a:solidFill>
                  <a:prstClr val="black"/>
                </a:solidFill>
                <a:latin typeface="Arial" panose="020B0604020202020204" pitchFamily="34" charset="0"/>
                <a:cs typeface="Arial" panose="020B0604020202020204" pitchFamily="34" charset="0"/>
              </a:rPr>
              <a:t>NUS retains resolution, and since fewer increments acquired, </a:t>
            </a:r>
            <a:r>
              <a:rPr lang="en-US" i="1" dirty="0">
                <a:solidFill>
                  <a:srgbClr val="FF0000"/>
                </a:solidFill>
                <a:latin typeface="Arial" panose="020B0604020202020204" pitchFamily="34" charset="0"/>
                <a:cs typeface="Arial" panose="020B0604020202020204" pitchFamily="34" charset="0"/>
              </a:rPr>
              <a:t>measurement time is reduced</a:t>
            </a:r>
            <a:r>
              <a:rPr lang="en-US" i="1" dirty="0">
                <a:solidFill>
                  <a:prstClr val="black"/>
                </a:solidFill>
                <a:latin typeface="Arial" panose="020B0604020202020204" pitchFamily="34" charset="0"/>
                <a:cs typeface="Arial" panose="020B0604020202020204" pitchFamily="34" charset="0"/>
              </a:rPr>
              <a:t>, but signal-to-noise is typically (but not always) decreased.</a:t>
            </a:r>
            <a:endParaRPr lang="en-US" i="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3934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09845" y="152401"/>
            <a:ext cx="797231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More About Sampling Schedule Formats</a:t>
            </a:r>
            <a:endParaRPr lang="en-US" sz="3200" kern="0" dirty="0">
              <a:solidFill>
                <a:srgbClr val="00B0F0"/>
              </a:solidFill>
              <a:latin typeface="Arial" charset="0"/>
            </a:endParaRPr>
          </a:p>
        </p:txBody>
      </p:sp>
      <p:sp>
        <p:nvSpPr>
          <p:cNvPr id="4" name="TextBox 3"/>
          <p:cNvSpPr txBox="1"/>
          <p:nvPr/>
        </p:nvSpPr>
        <p:spPr>
          <a:xfrm>
            <a:off x="2008743" y="834454"/>
            <a:ext cx="7953949" cy="5755422"/>
          </a:xfrm>
          <a:prstGeom prst="rect">
            <a:avLst/>
          </a:prstGeom>
          <a:noFill/>
        </p:spPr>
        <p:txBody>
          <a:bodyPr wrap="square" rtlCol="0">
            <a:spAutoFit/>
          </a:bodyPr>
          <a:lstStyle/>
          <a:p>
            <a:pPr algn="just" fontAlgn="base">
              <a:spcBef>
                <a:spcPct val="50000"/>
              </a:spcBef>
              <a:spcAft>
                <a:spcPct val="0"/>
              </a:spcAft>
            </a:pPr>
            <a:r>
              <a:rPr lang="en-US" dirty="0">
                <a:solidFill>
                  <a:srgbClr val="00FFFF"/>
                </a:solidFill>
                <a:latin typeface="Arial" charset="0"/>
              </a:rPr>
              <a:t>The </a:t>
            </a:r>
            <a:r>
              <a:rPr lang="en-US" dirty="0" err="1">
                <a:solidFill>
                  <a:srgbClr val="00FFFF"/>
                </a:solidFill>
                <a:latin typeface="Arial" charset="0"/>
              </a:rPr>
              <a:t>NMRPipe</a:t>
            </a:r>
            <a:r>
              <a:rPr lang="en-US" dirty="0">
                <a:solidFill>
                  <a:srgbClr val="00FFFF"/>
                </a:solidFill>
                <a:latin typeface="Arial" charset="0"/>
              </a:rPr>
              <a:t> NUS tools expect the following:</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NUS schedules are plain text files with the same number of space-separated values on each line, and with no blank lines or other content. Increment numbers are always given as integers.</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2D NUS schedules have one increment number per line.</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3D NUS schedules have two increment numbers per line, one for the Y-Axis, and one for the Z-Axis. </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4D schedules have three increment numbers per line, for the Y-Axis, Z-Axis, and A-Axis.</a:t>
            </a:r>
            <a:endParaRPr lang="en-US" sz="800" dirty="0">
              <a:solidFill>
                <a:prstClr val="white"/>
              </a:solidFill>
              <a:latin typeface="Arial" charset="0"/>
            </a:endParaRPr>
          </a:p>
          <a:p>
            <a:pPr algn="just" fontAlgn="base">
              <a:spcBef>
                <a:spcPct val="50000"/>
              </a:spcBef>
              <a:spcAft>
                <a:spcPct val="0"/>
              </a:spcAft>
            </a:pPr>
            <a:r>
              <a:rPr lang="en-US" dirty="0">
                <a:solidFill>
                  <a:srgbClr val="00FFFF"/>
                </a:solidFill>
                <a:latin typeface="Arial" charset="0"/>
              </a:rPr>
              <a:t>There is more than one convention for recording NUS sampling schedules. </a:t>
            </a:r>
            <a:r>
              <a:rPr lang="en-US" dirty="0" err="1">
                <a:solidFill>
                  <a:srgbClr val="00FFFF"/>
                </a:solidFill>
                <a:latin typeface="Arial" charset="0"/>
              </a:rPr>
              <a:t>NMRPipe</a:t>
            </a:r>
            <a:r>
              <a:rPr lang="en-US" dirty="0">
                <a:solidFill>
                  <a:srgbClr val="00FFFF"/>
                </a:solidFill>
                <a:latin typeface="Arial" charset="0"/>
              </a:rPr>
              <a:t> can directly accommodate the following:</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Some schedules will use increment numbers which start at one for the first increment rather than zero.</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Some schedules will include floating-point weighting factors along with the integer increment numbers.</a:t>
            </a:r>
          </a:p>
          <a:p>
            <a:pPr marL="285750" indent="-285750" algn="just" fontAlgn="base">
              <a:spcBef>
                <a:spcPts val="600"/>
              </a:spcBef>
              <a:spcAft>
                <a:spcPct val="0"/>
              </a:spcAft>
              <a:buFont typeface="Wingdings" panose="05000000000000000000" pitchFamily="2" charset="2"/>
              <a:buChar char="§"/>
            </a:pPr>
            <a:r>
              <a:rPr lang="en-US" dirty="0">
                <a:solidFill>
                  <a:prstClr val="white"/>
                </a:solidFill>
                <a:latin typeface="Arial" charset="0"/>
              </a:rPr>
              <a:t>By default, </a:t>
            </a:r>
            <a:r>
              <a:rPr lang="en-US" dirty="0" err="1">
                <a:solidFill>
                  <a:prstClr val="white"/>
                </a:solidFill>
                <a:latin typeface="Arial" charset="0"/>
              </a:rPr>
              <a:t>NMRPipe</a:t>
            </a:r>
            <a:r>
              <a:rPr lang="en-US" dirty="0">
                <a:solidFill>
                  <a:prstClr val="white"/>
                </a:solidFill>
                <a:latin typeface="Arial" charset="0"/>
              </a:rPr>
              <a:t> assumes that 3D and 4D schedules have the Y-Axis increment value listed first on each line. In some conventions, this order is reversed, so that the Y-Axis increment is last on each line.</a:t>
            </a:r>
          </a:p>
        </p:txBody>
      </p:sp>
    </p:spTree>
    <p:extLst>
      <p:ext uri="{BB962C8B-B14F-4D97-AF65-F5344CB8AC3E}">
        <p14:creationId xmlns:p14="http://schemas.microsoft.com/office/powerpoint/2010/main" val="26647010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52"/>
          <a:stretch/>
        </p:blipFill>
        <p:spPr>
          <a:xfrm>
            <a:off x="2012816" y="36096"/>
            <a:ext cx="8958578" cy="6675120"/>
          </a:xfrm>
          <a:prstGeom prst="rect">
            <a:avLst/>
          </a:prstGeom>
        </p:spPr>
      </p:pic>
      <p:sp>
        <p:nvSpPr>
          <p:cNvPr id="4" name="TextBox 3"/>
          <p:cNvSpPr txBox="1"/>
          <p:nvPr/>
        </p:nvSpPr>
        <p:spPr>
          <a:xfrm>
            <a:off x="247828" y="152401"/>
            <a:ext cx="1162228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a:solidFill>
                  <a:srgbClr val="00B0F0"/>
                </a:solidFill>
                <a:latin typeface="Century Gothic" panose="020B0502020202020204" pitchFamily="34" charset="0"/>
              </a:rPr>
              <a:t>Converting NUS Data in </a:t>
            </a:r>
            <a:r>
              <a:rPr lang="en-US" sz="4000" i="1" kern="0" dirty="0" err="1">
                <a:solidFill>
                  <a:srgbClr val="00B0F0"/>
                </a:solidFill>
                <a:latin typeface="Century Gothic" panose="020B0502020202020204" pitchFamily="34" charset="0"/>
              </a:rPr>
              <a:t>NMRPipe</a:t>
            </a:r>
            <a:endParaRPr lang="en-US" sz="40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4124183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How to Convert NUS Data in </a:t>
            </a:r>
            <a:r>
              <a:rPr lang="en-US" sz="3200" i="1" kern="0" dirty="0" err="1">
                <a:solidFill>
                  <a:srgbClr val="00B0F0"/>
                </a:solidFill>
                <a:latin typeface="Arial" charset="0"/>
              </a:rPr>
              <a:t>NMRPipe</a:t>
            </a:r>
            <a:endParaRPr lang="en-US" sz="3200" kern="0" dirty="0">
              <a:solidFill>
                <a:srgbClr val="00B0F0"/>
              </a:solidFill>
              <a:latin typeface="Arial" charset="0"/>
            </a:endParaRPr>
          </a:p>
        </p:txBody>
      </p:sp>
      <p:sp>
        <p:nvSpPr>
          <p:cNvPr id="4" name="TextBox 3"/>
          <p:cNvSpPr txBox="1"/>
          <p:nvPr/>
        </p:nvSpPr>
        <p:spPr>
          <a:xfrm>
            <a:off x="1188720" y="1282020"/>
            <a:ext cx="9982200" cy="4408899"/>
          </a:xfrm>
          <a:prstGeom prst="rect">
            <a:avLst/>
          </a:prstGeom>
          <a:noFill/>
        </p:spPr>
        <p:txBody>
          <a:bodyPr wrap="square" rtlCol="0">
            <a:spAutoFit/>
          </a:bodyPr>
          <a:lstStyle/>
          <a:p>
            <a:pPr fontAlgn="base">
              <a:spcBef>
                <a:spcPts val="600"/>
              </a:spcBef>
              <a:spcAft>
                <a:spcPct val="0"/>
              </a:spcAft>
            </a:pPr>
            <a:r>
              <a:rPr lang="en-US" sz="2400" dirty="0">
                <a:solidFill>
                  <a:srgbClr val="00FFFF"/>
                </a:solidFill>
                <a:latin typeface="Arial" panose="020B0604020202020204" pitchFamily="34" charset="0"/>
                <a:cs typeface="Arial" panose="020B0604020202020204" pitchFamily="34" charset="0"/>
              </a:rPr>
              <a:t>Start the conversion interface with NUS Options:</a:t>
            </a:r>
          </a:p>
          <a:p>
            <a:pPr fontAlgn="base">
              <a:spcBef>
                <a:spcPts val="600"/>
              </a:spcBef>
              <a:spcAft>
                <a:spcPct val="0"/>
              </a:spcAft>
            </a:pPr>
            <a:r>
              <a:rPr lang="en-US" sz="2400" b="1"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bruker</a:t>
            </a:r>
            <a:r>
              <a:rPr lang="en-US" sz="2400" dirty="0">
                <a:solidFill>
                  <a:prstClr val="white"/>
                </a:solidFill>
                <a:latin typeface="Courier New" panose="02070309020205020404" pitchFamily="49" charset="0"/>
                <a:cs typeface="Courier New" panose="02070309020205020404" pitchFamily="49" charset="0"/>
              </a:rPr>
              <a:t> -nus</a:t>
            </a:r>
          </a:p>
          <a:p>
            <a:pPr fontAlgn="base">
              <a:spcBef>
                <a:spcPct val="50000"/>
              </a:spcBef>
              <a:spcAft>
                <a:spcPct val="0"/>
              </a:spcAft>
            </a:pPr>
            <a:r>
              <a:rPr lang="en-US" sz="2400"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varian</a:t>
            </a:r>
            <a:r>
              <a:rPr lang="en-US" sz="2400" dirty="0">
                <a:solidFill>
                  <a:prstClr val="white"/>
                </a:solidFill>
                <a:latin typeface="Courier New" panose="02070309020205020404" pitchFamily="49" charset="0"/>
                <a:cs typeface="Courier New" panose="02070309020205020404" pitchFamily="49" charset="0"/>
              </a:rPr>
              <a:t> –nus</a:t>
            </a:r>
          </a:p>
          <a:p>
            <a:pPr fontAlgn="base">
              <a:spcBef>
                <a:spcPct val="50000"/>
              </a:spcBef>
              <a:spcAft>
                <a:spcPct val="0"/>
              </a:spcAft>
            </a:pPr>
            <a:endParaRPr lang="en-US" sz="9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ts val="600"/>
              </a:spcAft>
            </a:pPr>
            <a:r>
              <a:rPr lang="en-US" sz="2400" dirty="0">
                <a:solidFill>
                  <a:srgbClr val="00FFFF"/>
                </a:solidFill>
                <a:latin typeface="Arial" panose="020B0604020202020204" pitchFamily="34" charset="0"/>
                <a:cs typeface="Arial" panose="020B0604020202020204" pitchFamily="34" charset="0"/>
              </a:rPr>
              <a:t>Options only adjustable from the command-line:</a:t>
            </a:r>
          </a:p>
          <a:p>
            <a:pPr fontAlgn="base">
              <a:spcBef>
                <a:spcPct val="50000"/>
              </a:spcBef>
              <a:spcAft>
                <a:spcPts val="600"/>
              </a:spcAft>
            </a:pPr>
            <a:endParaRPr lang="en-US" sz="800" dirty="0">
              <a:solidFill>
                <a:srgbClr val="00FFFF"/>
              </a:solidFill>
              <a:latin typeface="Arial" panose="020B0604020202020204" pitchFamily="34" charset="0"/>
              <a:cs typeface="Arial" panose="020B0604020202020204" pitchFamily="34" charset="0"/>
            </a:endParaRPr>
          </a:p>
          <a:p>
            <a:pPr fontAlgn="base"/>
            <a:r>
              <a:rPr lang="en-US" sz="2400"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nouseMask</a:t>
            </a:r>
            <a:r>
              <a:rPr lang="en-US" sz="2400" dirty="0">
                <a:solidFill>
                  <a:prstClr val="white"/>
                </a:solidFill>
                <a:latin typeface="Courier New" panose="02070309020205020404" pitchFamily="49" charset="0"/>
                <a:cs typeface="Courier New" panose="02070309020205020404" pitchFamily="49" charset="0"/>
              </a:rPr>
              <a:t>  </a:t>
            </a:r>
            <a:r>
              <a:rPr lang="en-US" sz="2400" dirty="0">
                <a:solidFill>
                  <a:srgbClr val="00FFFF"/>
                </a:solidFill>
                <a:latin typeface="Arial" panose="020B0604020202020204" pitchFamily="34" charset="0"/>
                <a:cs typeface="Arial" panose="020B0604020202020204" pitchFamily="34" charset="0"/>
              </a:rPr>
              <a:t>Suppress creation of mask files when not using </a:t>
            </a:r>
          </a:p>
          <a:p>
            <a:pPr fontAlgn="base"/>
            <a:r>
              <a:rPr lang="en-US" sz="2400" dirty="0">
                <a:solidFill>
                  <a:srgbClr val="00FFFF"/>
                </a:solidFill>
                <a:latin typeface="Arial" panose="020B0604020202020204" pitchFamily="34" charset="0"/>
                <a:cs typeface="Arial" panose="020B0604020202020204" pitchFamily="34" charset="0"/>
              </a:rPr>
              <a:t>                            </a:t>
            </a:r>
            <a:r>
              <a:rPr lang="en-US" sz="2400" dirty="0" err="1">
                <a:solidFill>
                  <a:srgbClr val="00FFFF"/>
                </a:solidFill>
                <a:latin typeface="Arial" panose="020B0604020202020204" pitchFamily="34" charset="0"/>
                <a:cs typeface="Arial" panose="020B0604020202020204" pitchFamily="34" charset="0"/>
              </a:rPr>
              <a:t>NMRPipe</a:t>
            </a:r>
            <a:r>
              <a:rPr lang="en-US" sz="2400" dirty="0">
                <a:solidFill>
                  <a:srgbClr val="00FFFF"/>
                </a:solidFill>
                <a:latin typeface="Arial" panose="020B0604020202020204" pitchFamily="34" charset="0"/>
                <a:cs typeface="Arial" panose="020B0604020202020204" pitchFamily="34" charset="0"/>
              </a:rPr>
              <a:t> NUS reconstruction tools </a:t>
            </a:r>
          </a:p>
          <a:p>
            <a:pPr fontAlgn="base">
              <a:spcAft>
                <a:spcPct val="0"/>
              </a:spcAft>
            </a:pPr>
            <a:endParaRPr lang="en-US" sz="2400" dirty="0">
              <a:solidFill>
                <a:srgbClr val="1290DE"/>
              </a:solidFill>
              <a:latin typeface="Arial" panose="020B0604020202020204" pitchFamily="34" charset="0"/>
              <a:cs typeface="Arial" panose="020B0604020202020204" pitchFamily="34" charset="0"/>
            </a:endParaRPr>
          </a:p>
          <a:p>
            <a:pPr fontAlgn="base">
              <a:spcAft>
                <a:spcPct val="0"/>
              </a:spcAft>
            </a:pPr>
            <a:r>
              <a:rPr lang="en-US" sz="2400" b="1" dirty="0">
                <a:solidFill>
                  <a:prstClr val="white"/>
                </a:solidFill>
                <a:latin typeface="Courier New" panose="02070309020205020404" pitchFamily="49" charset="0"/>
                <a:cs typeface="Courier New" panose="02070309020205020404" pitchFamily="49" charset="0"/>
              </a:rPr>
              <a:t> </a:t>
            </a:r>
            <a:r>
              <a:rPr lang="en-US" sz="2400" dirty="0">
                <a:solidFill>
                  <a:prstClr val="white"/>
                </a:solidFill>
                <a:latin typeface="Courier New" panose="02070309020205020404" pitchFamily="49" charset="0"/>
                <a:cs typeface="Courier New" panose="02070309020205020404" pitchFamily="49" charset="0"/>
              </a:rPr>
              <a:t>-</a:t>
            </a:r>
            <a:r>
              <a:rPr lang="en-US" sz="2400" dirty="0" err="1">
                <a:solidFill>
                  <a:prstClr val="white"/>
                </a:solidFill>
                <a:latin typeface="Courier New" panose="02070309020205020404" pitchFamily="49" charset="0"/>
                <a:cs typeface="Courier New" panose="02070309020205020404" pitchFamily="49" charset="0"/>
              </a:rPr>
              <a:t>vdlist</a:t>
            </a:r>
            <a:r>
              <a:rPr lang="en-US" sz="2400" dirty="0">
                <a:solidFill>
                  <a:prstClr val="white"/>
                </a:solidFill>
                <a:latin typeface="Courier New" panose="02070309020205020404" pitchFamily="49" charset="0"/>
                <a:cs typeface="Courier New" panose="02070309020205020404" pitchFamily="49" charset="0"/>
              </a:rPr>
              <a:t> …   </a:t>
            </a:r>
            <a:r>
              <a:rPr lang="en-US" sz="2400" dirty="0">
                <a:solidFill>
                  <a:srgbClr val="00FFFF"/>
                </a:solidFill>
                <a:latin typeface="Arial" panose="020B0604020202020204" pitchFamily="34" charset="0"/>
                <a:cs typeface="Arial" panose="020B0604020202020204" pitchFamily="34" charset="0"/>
              </a:rPr>
              <a:t>Specify an additional sampling schedule file required </a:t>
            </a:r>
          </a:p>
          <a:p>
            <a:pPr fontAlgn="base">
              <a:spcAft>
                <a:spcPct val="0"/>
              </a:spcAft>
            </a:pPr>
            <a:r>
              <a:rPr lang="en-US" sz="2400" dirty="0">
                <a:solidFill>
                  <a:srgbClr val="00FFFF"/>
                </a:solidFill>
                <a:latin typeface="Arial" panose="020B0604020202020204" pitchFamily="34" charset="0"/>
                <a:cs typeface="Arial" panose="020B0604020202020204" pitchFamily="34" charset="0"/>
              </a:rPr>
              <a:t>                             for older Bruker NUS formats</a:t>
            </a:r>
          </a:p>
        </p:txBody>
      </p:sp>
    </p:spTree>
    <p:extLst>
      <p:ext uri="{BB962C8B-B14F-4D97-AF65-F5344CB8AC3E}">
        <p14:creationId xmlns:p14="http://schemas.microsoft.com/office/powerpoint/2010/main" val="8429577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470373"/>
            <a:ext cx="5238949" cy="2989209"/>
          </a:xfrm>
          <a:prstGeom prst="rect">
            <a:avLst/>
          </a:prstGeom>
        </p:spPr>
      </p:pic>
      <p:cxnSp>
        <p:nvCxnSpPr>
          <p:cNvPr id="4" name="Straight Arrow Connector 3"/>
          <p:cNvCxnSpPr>
            <a:endCxn id="8" idx="1"/>
          </p:cNvCxnSpPr>
          <p:nvPr/>
        </p:nvCxnSpPr>
        <p:spPr>
          <a:xfrm flipV="1">
            <a:off x="4524474" y="1586485"/>
            <a:ext cx="3171726" cy="25659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2667000" y="4317486"/>
            <a:ext cx="5029200" cy="110090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96201" y="4572001"/>
            <a:ext cx="2556163" cy="169277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600" dirty="0">
                <a:solidFill>
                  <a:prstClr val="white"/>
                </a:solidFill>
                <a:latin typeface="Arial" charset="0"/>
              </a:rPr>
              <a:t>Read Parameters</a:t>
            </a:r>
          </a:p>
          <a:p>
            <a:pPr fontAlgn="base">
              <a:spcBef>
                <a:spcPct val="50000"/>
              </a:spcBef>
              <a:spcAft>
                <a:spcPct val="0"/>
              </a:spcAft>
            </a:pPr>
            <a:r>
              <a:rPr lang="en-US" sz="1600" dirty="0">
                <a:solidFill>
                  <a:prstClr val="white"/>
                </a:solidFill>
                <a:latin typeface="Arial" charset="0"/>
              </a:rPr>
              <a:t>This will also read the NUS schedule, and extract information about sample count, dimension sizes, etc.</a:t>
            </a:r>
          </a:p>
        </p:txBody>
      </p:sp>
      <p:sp>
        <p:nvSpPr>
          <p:cNvPr id="14" name="TextBox 13"/>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How to Convert NUS Data in </a:t>
            </a:r>
            <a:r>
              <a:rPr lang="en-US" sz="3200" i="1" kern="0" dirty="0" err="1">
                <a:solidFill>
                  <a:srgbClr val="00B0F0"/>
                </a:solidFill>
                <a:latin typeface="Arial" charset="0"/>
              </a:rPr>
              <a:t>NMRPipe</a:t>
            </a:r>
            <a:endParaRPr lang="en-US" sz="3200" kern="0" dirty="0">
              <a:solidFill>
                <a:srgbClr val="00B0F0"/>
              </a:solidFill>
              <a:latin typeface="Arial" charset="0"/>
            </a:endParaRPr>
          </a:p>
        </p:txBody>
      </p:sp>
      <p:sp>
        <p:nvSpPr>
          <p:cNvPr id="8" name="TextBox 7"/>
          <p:cNvSpPr txBox="1"/>
          <p:nvPr/>
        </p:nvSpPr>
        <p:spPr>
          <a:xfrm>
            <a:off x="7696200" y="1170986"/>
            <a:ext cx="2514600" cy="83099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600" dirty="0">
                <a:solidFill>
                  <a:prstClr val="white"/>
                </a:solidFill>
                <a:latin typeface="Arial" charset="0"/>
              </a:rPr>
              <a:t>Select the binary spectrometer-format input data as usual.</a:t>
            </a:r>
          </a:p>
        </p:txBody>
      </p:sp>
      <p:cxnSp>
        <p:nvCxnSpPr>
          <p:cNvPr id="9" name="Straight Arrow Connector 8"/>
          <p:cNvCxnSpPr>
            <a:endCxn id="12" idx="1"/>
          </p:cNvCxnSpPr>
          <p:nvPr/>
        </p:nvCxnSpPr>
        <p:spPr>
          <a:xfrm>
            <a:off x="4524474" y="2001982"/>
            <a:ext cx="3171726" cy="79579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2382274"/>
            <a:ext cx="2514600" cy="83099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2"/>
            </a:pPr>
            <a:r>
              <a:rPr lang="en-US" sz="1600" dirty="0">
                <a:solidFill>
                  <a:prstClr val="white"/>
                </a:solidFill>
                <a:latin typeface="Arial" charset="0"/>
              </a:rPr>
              <a:t>Select the NUS Sampling Schedule Input File.</a:t>
            </a:r>
          </a:p>
        </p:txBody>
      </p:sp>
      <p:cxnSp>
        <p:nvCxnSpPr>
          <p:cNvPr id="11" name="Straight Arrow Connector 10"/>
          <p:cNvCxnSpPr/>
          <p:nvPr/>
        </p:nvCxnSpPr>
        <p:spPr>
          <a:xfrm>
            <a:off x="5197187" y="3016422"/>
            <a:ext cx="2519795" cy="85861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6981" y="3585133"/>
            <a:ext cx="2514600" cy="584775"/>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600" dirty="0">
                <a:solidFill>
                  <a:prstClr val="white"/>
                </a:solidFill>
                <a:latin typeface="Arial" charset="0"/>
              </a:rPr>
              <a:t>Choose options for best baseline.</a:t>
            </a:r>
          </a:p>
        </p:txBody>
      </p:sp>
    </p:spTree>
    <p:extLst>
      <p:ext uri="{BB962C8B-B14F-4D97-AF65-F5344CB8AC3E}">
        <p14:creationId xmlns:p14="http://schemas.microsoft.com/office/powerpoint/2010/main" val="35269327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496416"/>
            <a:ext cx="5238949" cy="2992789"/>
          </a:xfrm>
          <a:prstGeom prst="rect">
            <a:avLst/>
          </a:prstGeom>
        </p:spPr>
      </p:pic>
      <p:cxnSp>
        <p:nvCxnSpPr>
          <p:cNvPr id="5" name="Straight Arrow Connector 4"/>
          <p:cNvCxnSpPr/>
          <p:nvPr/>
        </p:nvCxnSpPr>
        <p:spPr>
          <a:xfrm flipV="1">
            <a:off x="5967845" y="1504291"/>
            <a:ext cx="1752600" cy="101369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10054" y="1074004"/>
            <a:ext cx="2653146" cy="830997"/>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prstClr val="white"/>
                </a:solidFill>
                <a:latin typeface="Arial" charset="0"/>
              </a:rPr>
              <a:t>Reduce the NUS sample count for experiments stopped before completion.</a:t>
            </a:r>
          </a:p>
        </p:txBody>
      </p:sp>
      <p:cxnSp>
        <p:nvCxnSpPr>
          <p:cNvPr id="7" name="Straight Arrow Connector 6"/>
          <p:cNvCxnSpPr/>
          <p:nvPr/>
        </p:nvCxnSpPr>
        <p:spPr>
          <a:xfrm>
            <a:off x="5867401" y="2634868"/>
            <a:ext cx="1853045" cy="76089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20445" y="2525618"/>
            <a:ext cx="2642755" cy="1692771"/>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prstClr val="white"/>
                </a:solidFill>
                <a:latin typeface="Arial" charset="0"/>
              </a:rPr>
              <a:t>Set Offset to </a:t>
            </a:r>
            <a:r>
              <a:rPr lang="en-US" sz="1600" dirty="0">
                <a:solidFill>
                  <a:srgbClr val="00B050"/>
                </a:solidFill>
                <a:latin typeface="Arial" charset="0"/>
              </a:rPr>
              <a:t>0</a:t>
            </a:r>
            <a:r>
              <a:rPr lang="en-US" sz="1600" dirty="0">
                <a:solidFill>
                  <a:prstClr val="white"/>
                </a:solidFill>
                <a:latin typeface="Arial" charset="0"/>
              </a:rPr>
              <a:t> if the NUS increment values start at zero for the first increment.</a:t>
            </a:r>
          </a:p>
          <a:p>
            <a:pPr fontAlgn="base">
              <a:spcBef>
                <a:spcPct val="50000"/>
              </a:spcBef>
              <a:spcAft>
                <a:spcPct val="0"/>
              </a:spcAft>
            </a:pPr>
            <a:r>
              <a:rPr lang="en-US" sz="1600" dirty="0">
                <a:solidFill>
                  <a:prstClr val="white"/>
                </a:solidFill>
                <a:latin typeface="Arial" charset="0"/>
              </a:rPr>
              <a:t>Set Offset to </a:t>
            </a:r>
            <a:r>
              <a:rPr lang="en-US" sz="1600" dirty="0">
                <a:solidFill>
                  <a:srgbClr val="00B050"/>
                </a:solidFill>
                <a:latin typeface="Arial" charset="0"/>
              </a:rPr>
              <a:t>1</a:t>
            </a:r>
            <a:r>
              <a:rPr lang="en-US" sz="1600" dirty="0">
                <a:solidFill>
                  <a:prstClr val="white"/>
                </a:solidFill>
                <a:latin typeface="Arial" charset="0"/>
              </a:rPr>
              <a:t> if the NUS increment values start at one instead.</a:t>
            </a:r>
          </a:p>
        </p:txBody>
      </p:sp>
      <p:cxnSp>
        <p:nvCxnSpPr>
          <p:cNvPr id="11" name="Straight Arrow Connector 10"/>
          <p:cNvCxnSpPr/>
          <p:nvPr/>
        </p:nvCxnSpPr>
        <p:spPr>
          <a:xfrm>
            <a:off x="4876801" y="2868015"/>
            <a:ext cx="2843645" cy="275220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10054" y="4924961"/>
            <a:ext cx="2653145" cy="1569660"/>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srgbClr val="FFFF00"/>
                </a:solidFill>
                <a:latin typeface="Arial" charset="0"/>
              </a:rPr>
              <a:t>Important:</a:t>
            </a:r>
            <a:r>
              <a:rPr lang="en-US" sz="1600" dirty="0">
                <a:solidFill>
                  <a:prstClr val="white"/>
                </a:solidFill>
                <a:latin typeface="Arial" charset="0"/>
              </a:rPr>
              <a:t> Set Reverse checkbox </a:t>
            </a:r>
            <a:r>
              <a:rPr lang="en-US" sz="1600" dirty="0">
                <a:solidFill>
                  <a:srgbClr val="00B050"/>
                </a:solidFill>
                <a:latin typeface="Arial" charset="0"/>
              </a:rPr>
              <a:t>ON</a:t>
            </a:r>
            <a:r>
              <a:rPr lang="en-US" sz="1600" dirty="0">
                <a:solidFill>
                  <a:prstClr val="white"/>
                </a:solidFill>
                <a:latin typeface="Arial" charset="0"/>
              </a:rPr>
              <a:t> for 3D or 4D NUS schedules that list the Y-axis increment values last on each line rather than first.</a:t>
            </a:r>
          </a:p>
        </p:txBody>
      </p:sp>
      <p:sp>
        <p:nvSpPr>
          <p:cNvPr id="14" name="TextBox 13"/>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How to Convert NUS Data in </a:t>
            </a:r>
            <a:r>
              <a:rPr lang="en-US" sz="3200" i="1" kern="0" dirty="0" err="1">
                <a:solidFill>
                  <a:srgbClr val="00B0F0"/>
                </a:solidFill>
                <a:latin typeface="Arial" charset="0"/>
              </a:rPr>
              <a:t>NMRPipe</a:t>
            </a:r>
            <a:endParaRPr lang="en-US" sz="3200" kern="0" dirty="0">
              <a:solidFill>
                <a:srgbClr val="00B0F0"/>
              </a:solidFill>
              <a:latin typeface="Arial" charset="0"/>
            </a:endParaRPr>
          </a:p>
        </p:txBody>
      </p:sp>
      <p:cxnSp>
        <p:nvCxnSpPr>
          <p:cNvPr id="15" name="Straight Arrow Connector 14"/>
          <p:cNvCxnSpPr>
            <a:endCxn id="13" idx="0"/>
          </p:cNvCxnSpPr>
          <p:nvPr/>
        </p:nvCxnSpPr>
        <p:spPr>
          <a:xfrm>
            <a:off x="2732624" y="4353984"/>
            <a:ext cx="1791850" cy="1021566"/>
          </a:xfrm>
          <a:prstGeom prst="straightConnector1">
            <a:avLst/>
          </a:prstGeom>
          <a:ln w="50800">
            <a:solidFill>
              <a:srgbClr val="00FFFF"/>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95674" y="5375551"/>
            <a:ext cx="3657600" cy="830997"/>
          </a:xfrm>
          <a:prstGeom prst="rect">
            <a:avLst/>
          </a:prstGeom>
          <a:solidFill>
            <a:schemeClr val="tx1"/>
          </a:solidFill>
          <a:ln w="50800" cap="rnd">
            <a:solidFill>
              <a:srgbClr val="00FFFF"/>
            </a:solidFill>
          </a:ln>
        </p:spPr>
        <p:txBody>
          <a:bodyPr wrap="square" rtlCol="0">
            <a:spAutoFit/>
          </a:bodyPr>
          <a:lstStyle/>
          <a:p>
            <a:pPr fontAlgn="base">
              <a:spcBef>
                <a:spcPct val="50000"/>
              </a:spcBef>
              <a:spcAft>
                <a:spcPct val="0"/>
              </a:spcAft>
            </a:pPr>
            <a:r>
              <a:rPr lang="en-US" sz="1600" dirty="0">
                <a:solidFill>
                  <a:srgbClr val="FFFF00"/>
                </a:solidFill>
                <a:latin typeface="Arial" charset="0"/>
              </a:rPr>
              <a:t>Important:</a:t>
            </a:r>
            <a:r>
              <a:rPr lang="en-US" sz="1600" dirty="0">
                <a:solidFill>
                  <a:prstClr val="white"/>
                </a:solidFill>
                <a:latin typeface="Arial" charset="0"/>
              </a:rPr>
              <a:t> After changing any NUS parameter, use </a:t>
            </a:r>
            <a:r>
              <a:rPr lang="en-US" sz="1600" dirty="0">
                <a:solidFill>
                  <a:srgbClr val="FFFF00"/>
                </a:solidFill>
                <a:latin typeface="Arial" charset="0"/>
              </a:rPr>
              <a:t>Read Parameters </a:t>
            </a:r>
            <a:r>
              <a:rPr lang="en-US" sz="1600" dirty="0">
                <a:solidFill>
                  <a:prstClr val="white"/>
                </a:solidFill>
                <a:latin typeface="Arial" charset="0"/>
              </a:rPr>
              <a:t>to update other values accordingly.</a:t>
            </a:r>
          </a:p>
        </p:txBody>
      </p:sp>
    </p:spTree>
    <p:extLst>
      <p:ext uri="{BB962C8B-B14F-4D97-AF65-F5344CB8AC3E}">
        <p14:creationId xmlns:p14="http://schemas.microsoft.com/office/powerpoint/2010/main" val="6763220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990601"/>
            <a:ext cx="8229600" cy="5191165"/>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#!/bin/</a:t>
            </a:r>
            <a:r>
              <a:rPr lang="en-US" sz="1400" dirty="0" err="1">
                <a:solidFill>
                  <a:prstClr val="white"/>
                </a:solidFill>
                <a:latin typeface="Courier New" panose="02070309020205020404" pitchFamily="49" charset="0"/>
                <a:cs typeface="Courier New" panose="02070309020205020404" pitchFamily="49" charset="0"/>
              </a:rPr>
              <a:t>csh</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black"/>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err="1">
                <a:solidFill>
                  <a:srgbClr val="00FFFF"/>
                </a:solidFill>
                <a:latin typeface="Courier New" panose="02070309020205020404" pitchFamily="49" charset="0"/>
                <a:cs typeface="Courier New" panose="02070309020205020404" pitchFamily="49" charset="0"/>
              </a:rPr>
              <a:t>nusExpand.tcl</a:t>
            </a:r>
            <a:r>
              <a:rPr lang="en-US" sz="1400" dirty="0">
                <a:solidFill>
                  <a:srgbClr val="00FFFF"/>
                </a:solidFill>
                <a:latin typeface="Courier New" panose="02070309020205020404" pitchFamily="49" charset="0"/>
                <a:cs typeface="Courier New" panose="02070309020205020404" pitchFamily="49" charset="0"/>
              </a:rPr>
              <a:t> -mode </a:t>
            </a:r>
            <a:r>
              <a:rPr lang="en-US" sz="1400" dirty="0" err="1">
                <a:solidFill>
                  <a:srgbClr val="00FFFF"/>
                </a:solidFill>
                <a:latin typeface="Courier New" panose="02070309020205020404" pitchFamily="49" charset="0"/>
                <a:cs typeface="Courier New" panose="02070309020205020404" pitchFamily="49" charset="0"/>
              </a:rPr>
              <a:t>bruker</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sampleCount</a:t>
            </a:r>
            <a:r>
              <a:rPr lang="en-US" sz="1400" dirty="0">
                <a:solidFill>
                  <a:srgbClr val="00FFFF"/>
                </a:solidFill>
                <a:latin typeface="Courier New" panose="02070309020205020404" pitchFamily="49" charset="0"/>
                <a:cs typeface="Courier New" panose="02070309020205020404" pitchFamily="49" charset="0"/>
              </a:rPr>
              <a:t> 2048 -off 0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-in ./</a:t>
            </a:r>
            <a:r>
              <a:rPr lang="en-US" sz="1400" dirty="0" err="1">
                <a:solidFill>
                  <a:srgbClr val="00FFFF"/>
                </a:solidFill>
                <a:latin typeface="Courier New" panose="02070309020205020404" pitchFamily="49" charset="0"/>
                <a:cs typeface="Courier New" panose="02070309020205020404" pitchFamily="49" charset="0"/>
              </a:rPr>
              <a:t>ser</a:t>
            </a:r>
            <a:r>
              <a:rPr lang="en-US" sz="1400" dirty="0">
                <a:solidFill>
                  <a:srgbClr val="00FFFF"/>
                </a:solidFill>
                <a:latin typeface="Courier New" panose="02070309020205020404" pitchFamily="49" charset="0"/>
                <a:cs typeface="Courier New" panose="02070309020205020404" pitchFamily="49" charset="0"/>
              </a:rPr>
              <a:t> -out ./</a:t>
            </a:r>
            <a:r>
              <a:rPr lang="en-US" sz="1400" dirty="0" err="1">
                <a:solidFill>
                  <a:srgbClr val="00FFFF"/>
                </a:solidFill>
                <a:latin typeface="Courier New" panose="02070309020205020404" pitchFamily="49" charset="0"/>
                <a:cs typeface="Courier New" panose="02070309020205020404" pitchFamily="49" charset="0"/>
              </a:rPr>
              <a:t>ser_full</a:t>
            </a:r>
            <a:r>
              <a:rPr lang="en-US" sz="1400" dirty="0">
                <a:solidFill>
                  <a:srgbClr val="00FFFF"/>
                </a:solidFill>
                <a:latin typeface="Courier New" panose="02070309020205020404" pitchFamily="49" charset="0"/>
                <a:cs typeface="Courier New" panose="02070309020205020404" pitchFamily="49" charset="0"/>
              </a:rPr>
              <a:t> -sample ./</a:t>
            </a:r>
            <a:r>
              <a:rPr lang="en-US" sz="1400" dirty="0" err="1">
                <a:solidFill>
                  <a:srgbClr val="00FFFF"/>
                </a:solidFill>
                <a:latin typeface="Courier New" panose="02070309020205020404" pitchFamily="49" charset="0"/>
                <a:cs typeface="Courier New" panose="02070309020205020404" pitchFamily="49" charset="0"/>
              </a:rPr>
              <a:t>nuslist</a:t>
            </a:r>
            <a:endParaRPr lang="en-US" sz="14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black"/>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bruk2pipe -in ./</a:t>
            </a:r>
            <a:r>
              <a:rPr lang="en-US" sz="1400" dirty="0" err="1">
                <a:solidFill>
                  <a:prstClr val="white"/>
                </a:solidFill>
                <a:latin typeface="Courier New" panose="02070309020205020404" pitchFamily="49" charset="0"/>
                <a:cs typeface="Courier New" panose="02070309020205020404" pitchFamily="49" charset="0"/>
              </a:rPr>
              <a:t>ser_full</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-bad 0.0 -</a:t>
            </a:r>
            <a:r>
              <a:rPr lang="en-US" sz="1400" dirty="0" err="1">
                <a:solidFill>
                  <a:prstClr val="white"/>
                </a:solidFill>
                <a:latin typeface="Courier New" panose="02070309020205020404" pitchFamily="49" charset="0"/>
                <a:cs typeface="Courier New" panose="02070309020205020404" pitchFamily="49" charset="0"/>
              </a:rPr>
              <a:t>aswap</a:t>
            </a:r>
            <a:r>
              <a:rPr lang="en-US" sz="1400" dirty="0">
                <a:solidFill>
                  <a:prstClr val="white"/>
                </a:solidFill>
                <a:latin typeface="Courier New" panose="02070309020205020404" pitchFamily="49" charset="0"/>
                <a:cs typeface="Courier New" panose="02070309020205020404" pitchFamily="49" charset="0"/>
              </a:rPr>
              <a:t> -AMX -</a:t>
            </a:r>
            <a:r>
              <a:rPr lang="en-US" sz="1400" dirty="0" err="1">
                <a:solidFill>
                  <a:prstClr val="white"/>
                </a:solidFill>
                <a:latin typeface="Courier New" panose="02070309020205020404" pitchFamily="49" charset="0"/>
                <a:cs typeface="Courier New" panose="02070309020205020404" pitchFamily="49" charset="0"/>
              </a:rPr>
              <a:t>decim</a:t>
            </a:r>
            <a:r>
              <a:rPr lang="en-US" sz="1400" dirty="0">
                <a:solidFill>
                  <a:prstClr val="white"/>
                </a:solidFill>
                <a:latin typeface="Courier New" panose="02070309020205020404" pitchFamily="49" charset="0"/>
                <a:cs typeface="Courier New" panose="02070309020205020404" pitchFamily="49" charset="0"/>
              </a:rPr>
              <a:t> 1680 -</a:t>
            </a:r>
            <a:r>
              <a:rPr lang="en-US" sz="1400" dirty="0" err="1">
                <a:solidFill>
                  <a:prstClr val="white"/>
                </a:solidFill>
                <a:latin typeface="Courier New" panose="02070309020205020404" pitchFamily="49" charset="0"/>
                <a:cs typeface="Courier New" panose="02070309020205020404" pitchFamily="49" charset="0"/>
              </a:rPr>
              <a:t>dspfvs</a:t>
            </a:r>
            <a:r>
              <a:rPr lang="en-US" sz="1400" dirty="0">
                <a:solidFill>
                  <a:prstClr val="white"/>
                </a:solidFill>
                <a:latin typeface="Courier New" panose="02070309020205020404" pitchFamily="49" charset="0"/>
                <a:cs typeface="Courier New" panose="02070309020205020404" pitchFamily="49" charset="0"/>
              </a:rPr>
              <a:t> 20 -</a:t>
            </a:r>
            <a:r>
              <a:rPr lang="en-US" sz="1400" dirty="0" err="1">
                <a:solidFill>
                  <a:prstClr val="white"/>
                </a:solidFill>
                <a:latin typeface="Courier New" panose="02070309020205020404" pitchFamily="49" charset="0"/>
                <a:cs typeface="Courier New" panose="02070309020205020404" pitchFamily="49" charset="0"/>
              </a:rPr>
              <a:t>grpdly</a:t>
            </a:r>
            <a:r>
              <a:rPr lang="en-US" sz="1400" dirty="0">
                <a:solidFill>
                  <a:prstClr val="white"/>
                </a:solidFill>
                <a:latin typeface="Courier New" panose="02070309020205020404" pitchFamily="49" charset="0"/>
                <a:cs typeface="Courier New" panose="02070309020205020404" pitchFamily="49" charset="0"/>
              </a:rPr>
              <a:t> 67.9866027832031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2048  -</a:t>
            </a:r>
            <a:r>
              <a:rPr lang="en-US" sz="1400" dirty="0" err="1">
                <a:solidFill>
                  <a:prstClr val="white"/>
                </a:solidFill>
                <a:latin typeface="Courier New" panose="02070309020205020404" pitchFamily="49" charset="0"/>
                <a:cs typeface="Courier New" panose="02070309020205020404" pitchFamily="49" charset="0"/>
              </a:rPr>
              <a:t>yN</a:t>
            </a:r>
            <a:r>
              <a:rPr lang="en-US" sz="1400" dirty="0">
                <a:solidFill>
                  <a:prstClr val="white"/>
                </a:solidFill>
                <a:latin typeface="Courier New" panose="02070309020205020404" pitchFamily="49" charset="0"/>
                <a:cs typeface="Courier New" panose="02070309020205020404" pitchFamily="49" charset="0"/>
              </a:rPr>
              <a:t>                64  -</a:t>
            </a:r>
            <a:r>
              <a:rPr lang="en-US" sz="1400" dirty="0" err="1">
                <a:solidFill>
                  <a:prstClr val="white"/>
                </a:solidFill>
                <a:latin typeface="Courier New" panose="02070309020205020404" pitchFamily="49" charset="0"/>
                <a:cs typeface="Courier New" panose="02070309020205020404" pitchFamily="49" charset="0"/>
              </a:rPr>
              <a:t>zN</a:t>
            </a:r>
            <a:r>
              <a:rPr lang="en-US" sz="1400" dirty="0">
                <a:solidFill>
                  <a:prstClr val="white"/>
                </a:solidFill>
                <a:latin typeface="Courier New" panose="02070309020205020404" pitchFamily="49" charset="0"/>
                <a:cs typeface="Courier New" panose="02070309020205020404" pitchFamily="49" charset="0"/>
              </a:rPr>
              <a:t>               320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xT</a:t>
            </a:r>
            <a:r>
              <a:rPr lang="en-US" sz="1400" dirty="0">
                <a:solidFill>
                  <a:prstClr val="white"/>
                </a:solidFill>
                <a:latin typeface="Courier New" panose="02070309020205020404" pitchFamily="49" charset="0"/>
                <a:cs typeface="Courier New" panose="02070309020205020404" pitchFamily="49" charset="0"/>
              </a:rPr>
              <a:t>              1024  -</a:t>
            </a:r>
            <a:r>
              <a:rPr lang="en-US" sz="1400" dirty="0" err="1">
                <a:solidFill>
                  <a:prstClr val="white"/>
                </a:solidFill>
                <a:latin typeface="Courier New" panose="02070309020205020404" pitchFamily="49" charset="0"/>
                <a:cs typeface="Courier New" panose="02070309020205020404" pitchFamily="49" charset="0"/>
              </a:rPr>
              <a:t>yT</a:t>
            </a:r>
            <a:r>
              <a:rPr lang="en-US" sz="1400" dirty="0">
                <a:solidFill>
                  <a:prstClr val="white"/>
                </a:solidFill>
                <a:latin typeface="Courier New" panose="02070309020205020404" pitchFamily="49" charset="0"/>
                <a:cs typeface="Courier New" panose="02070309020205020404" pitchFamily="49" charset="0"/>
              </a:rPr>
              <a:t>                32  -</a:t>
            </a:r>
            <a:r>
              <a:rPr lang="en-US" sz="1400" dirty="0" err="1">
                <a:solidFill>
                  <a:prstClr val="white"/>
                </a:solidFill>
                <a:latin typeface="Courier New" panose="02070309020205020404" pitchFamily="49" charset="0"/>
                <a:cs typeface="Courier New" panose="02070309020205020404" pitchFamily="49" charset="0"/>
              </a:rPr>
              <a:t>zT</a:t>
            </a:r>
            <a:r>
              <a:rPr lang="en-US" sz="1400" dirty="0">
                <a:solidFill>
                  <a:prstClr val="white"/>
                </a:solidFill>
                <a:latin typeface="Courier New" panose="02070309020205020404" pitchFamily="49" charset="0"/>
                <a:cs typeface="Courier New" panose="02070309020205020404" pitchFamily="49" charset="0"/>
              </a:rPr>
              <a:t>               160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xMODE</a:t>
            </a:r>
            <a:r>
              <a:rPr lang="en-US" sz="1400" dirty="0">
                <a:solidFill>
                  <a:prstClr val="white"/>
                </a:solidFill>
                <a:latin typeface="Courier New" panose="02070309020205020404" pitchFamily="49" charset="0"/>
                <a:cs typeface="Courier New" panose="02070309020205020404" pitchFamily="49" charset="0"/>
              </a:rPr>
              <a:t>            DQD  -</a:t>
            </a:r>
            <a:r>
              <a:rPr lang="en-US" sz="1400" dirty="0" err="1">
                <a:solidFill>
                  <a:prstClr val="white"/>
                </a:solidFill>
                <a:latin typeface="Courier New" panose="02070309020205020404" pitchFamily="49" charset="0"/>
                <a:cs typeface="Courier New" panose="02070309020205020404" pitchFamily="49" charset="0"/>
              </a:rPr>
              <a:t>yMODE</a:t>
            </a:r>
            <a:r>
              <a:rPr lang="en-US" sz="1400" dirty="0">
                <a:solidFill>
                  <a:prstClr val="white"/>
                </a:solidFill>
                <a:latin typeface="Courier New" panose="02070309020205020404" pitchFamily="49" charset="0"/>
                <a:cs typeface="Courier New" panose="02070309020205020404" pitchFamily="49" charset="0"/>
              </a:rPr>
              <a:t>  Echo-</a:t>
            </a:r>
            <a:r>
              <a:rPr lang="en-US" sz="1400" dirty="0" err="1">
                <a:solidFill>
                  <a:prstClr val="white"/>
                </a:solidFill>
                <a:latin typeface="Courier New" panose="02070309020205020404" pitchFamily="49" charset="0"/>
                <a:cs typeface="Courier New" panose="02070309020205020404" pitchFamily="49" charset="0"/>
              </a:rPr>
              <a:t>AntiEcho</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zMODE</a:t>
            </a:r>
            <a:r>
              <a:rPr lang="en-US" sz="1400" dirty="0">
                <a:solidFill>
                  <a:prstClr val="white"/>
                </a:solidFill>
                <a:latin typeface="Courier New" panose="02070309020205020404" pitchFamily="49" charset="0"/>
                <a:cs typeface="Courier New" panose="02070309020205020404" pitchFamily="49" charset="0"/>
              </a:rPr>
              <a:t>        Complex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xSW</a:t>
            </a:r>
            <a:r>
              <a:rPr lang="en-US" sz="1400" dirty="0">
                <a:solidFill>
                  <a:prstClr val="white"/>
                </a:solidFill>
                <a:latin typeface="Courier New" panose="02070309020205020404" pitchFamily="49" charset="0"/>
                <a:cs typeface="Courier New" panose="02070309020205020404" pitchFamily="49" charset="0"/>
              </a:rPr>
              <a:t>        11904.762  -</a:t>
            </a:r>
            <a:r>
              <a:rPr lang="en-US" sz="1400" dirty="0" err="1">
                <a:solidFill>
                  <a:prstClr val="white"/>
                </a:solidFill>
                <a:latin typeface="Courier New" panose="02070309020205020404" pitchFamily="49" charset="0"/>
                <a:cs typeface="Courier New" panose="02070309020205020404" pitchFamily="49" charset="0"/>
              </a:rPr>
              <a:t>ySW</a:t>
            </a:r>
            <a:r>
              <a:rPr lang="en-US" sz="1400" dirty="0">
                <a:solidFill>
                  <a:prstClr val="white"/>
                </a:solidFill>
                <a:latin typeface="Courier New" panose="02070309020205020404" pitchFamily="49" charset="0"/>
                <a:cs typeface="Courier New" panose="02070309020205020404" pitchFamily="49" charset="0"/>
              </a:rPr>
              <a:t>         3846.154  -</a:t>
            </a:r>
            <a:r>
              <a:rPr lang="en-US" sz="1400" dirty="0" err="1">
                <a:solidFill>
                  <a:prstClr val="white"/>
                </a:solidFill>
                <a:latin typeface="Courier New" panose="02070309020205020404" pitchFamily="49" charset="0"/>
                <a:cs typeface="Courier New" panose="02070309020205020404" pitchFamily="49" charset="0"/>
              </a:rPr>
              <a:t>zSW</a:t>
            </a:r>
            <a:r>
              <a:rPr lang="en-US" sz="1400" dirty="0">
                <a:solidFill>
                  <a:prstClr val="white"/>
                </a:solidFill>
                <a:latin typeface="Courier New" panose="02070309020205020404" pitchFamily="49" charset="0"/>
                <a:cs typeface="Courier New" panose="02070309020205020404" pitchFamily="49" charset="0"/>
              </a:rPr>
              <a:t>        11904.762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xOBS</a:t>
            </a:r>
            <a:r>
              <a:rPr lang="en-US" sz="1400" dirty="0">
                <a:solidFill>
                  <a:prstClr val="white"/>
                </a:solidFill>
                <a:latin typeface="Courier New" panose="02070309020205020404" pitchFamily="49" charset="0"/>
                <a:cs typeface="Courier New" panose="02070309020205020404" pitchFamily="49" charset="0"/>
              </a:rPr>
              <a:t>         950.204  -</a:t>
            </a:r>
            <a:r>
              <a:rPr lang="en-US" sz="1400" dirty="0" err="1">
                <a:solidFill>
                  <a:prstClr val="white"/>
                </a:solidFill>
                <a:latin typeface="Courier New" panose="02070309020205020404" pitchFamily="49" charset="0"/>
                <a:cs typeface="Courier New" panose="02070309020205020404" pitchFamily="49" charset="0"/>
              </a:rPr>
              <a:t>yOBS</a:t>
            </a:r>
            <a:r>
              <a:rPr lang="en-US" sz="1400" dirty="0">
                <a:solidFill>
                  <a:prstClr val="white"/>
                </a:solidFill>
                <a:latin typeface="Courier New" panose="02070309020205020404" pitchFamily="49" charset="0"/>
                <a:cs typeface="Courier New" panose="02070309020205020404" pitchFamily="49" charset="0"/>
              </a:rPr>
              <a:t>          96.294  -</a:t>
            </a:r>
            <a:r>
              <a:rPr lang="en-US" sz="1400" dirty="0" err="1">
                <a:solidFill>
                  <a:prstClr val="white"/>
                </a:solidFill>
                <a:latin typeface="Courier New" panose="02070309020205020404" pitchFamily="49" charset="0"/>
                <a:cs typeface="Courier New" panose="02070309020205020404" pitchFamily="49" charset="0"/>
              </a:rPr>
              <a:t>zOBS</a:t>
            </a:r>
            <a:r>
              <a:rPr lang="en-US" sz="1400" dirty="0">
                <a:solidFill>
                  <a:prstClr val="white"/>
                </a:solidFill>
                <a:latin typeface="Courier New" panose="02070309020205020404" pitchFamily="49" charset="0"/>
                <a:cs typeface="Courier New" panose="02070309020205020404" pitchFamily="49" charset="0"/>
              </a:rPr>
              <a:t>         950.204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xCAR</a:t>
            </a:r>
            <a:r>
              <a:rPr lang="en-US" sz="1400" dirty="0">
                <a:solidFill>
                  <a:prstClr val="white"/>
                </a:solidFill>
                <a:latin typeface="Courier New" panose="02070309020205020404" pitchFamily="49" charset="0"/>
                <a:cs typeface="Courier New" panose="02070309020205020404" pitchFamily="49" charset="0"/>
              </a:rPr>
              <a:t>           4.773  -</a:t>
            </a:r>
            <a:r>
              <a:rPr lang="en-US" sz="1400" dirty="0" err="1">
                <a:solidFill>
                  <a:prstClr val="white"/>
                </a:solidFill>
                <a:latin typeface="Courier New" panose="02070309020205020404" pitchFamily="49" charset="0"/>
                <a:cs typeface="Courier New" panose="02070309020205020404" pitchFamily="49" charset="0"/>
              </a:rPr>
              <a:t>yCAR</a:t>
            </a:r>
            <a:r>
              <a:rPr lang="en-US" sz="1400" dirty="0">
                <a:solidFill>
                  <a:prstClr val="white"/>
                </a:solidFill>
                <a:latin typeface="Courier New" panose="02070309020205020404" pitchFamily="49" charset="0"/>
                <a:cs typeface="Courier New" panose="02070309020205020404" pitchFamily="49" charset="0"/>
              </a:rPr>
              <a:t>         118.579  -</a:t>
            </a:r>
            <a:r>
              <a:rPr lang="en-US" sz="1400" dirty="0" err="1">
                <a:solidFill>
                  <a:prstClr val="white"/>
                </a:solidFill>
                <a:latin typeface="Courier New" panose="02070309020205020404" pitchFamily="49" charset="0"/>
                <a:cs typeface="Courier New" panose="02070309020205020404" pitchFamily="49" charset="0"/>
              </a:rPr>
              <a:t>zCAR</a:t>
            </a:r>
            <a:r>
              <a:rPr lang="en-US" sz="1400" dirty="0">
                <a:solidFill>
                  <a:prstClr val="white"/>
                </a:solidFill>
                <a:latin typeface="Courier New" panose="02070309020205020404" pitchFamily="49" charset="0"/>
                <a:cs typeface="Courier New" panose="02070309020205020404" pitchFamily="49" charset="0"/>
              </a:rPr>
              <a:t>           4.773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xLAB</a:t>
            </a:r>
            <a:r>
              <a:rPr lang="en-US" sz="1400" dirty="0">
                <a:solidFill>
                  <a:prstClr val="white"/>
                </a:solidFill>
                <a:latin typeface="Courier New" panose="02070309020205020404" pitchFamily="49" charset="0"/>
                <a:cs typeface="Courier New" panose="02070309020205020404" pitchFamily="49" charset="0"/>
              </a:rPr>
              <a:t>              HN  -</a:t>
            </a:r>
            <a:r>
              <a:rPr lang="en-US" sz="1400" dirty="0" err="1">
                <a:solidFill>
                  <a:prstClr val="white"/>
                </a:solidFill>
                <a:latin typeface="Courier New" panose="02070309020205020404" pitchFamily="49" charset="0"/>
                <a:cs typeface="Courier New" panose="02070309020205020404" pitchFamily="49" charset="0"/>
              </a:rPr>
              <a:t>yLAB</a:t>
            </a:r>
            <a:r>
              <a:rPr lang="en-US" sz="1400" dirty="0">
                <a:solidFill>
                  <a:prstClr val="white"/>
                </a:solidFill>
                <a:latin typeface="Courier New" panose="02070309020205020404" pitchFamily="49" charset="0"/>
                <a:cs typeface="Courier New" panose="02070309020205020404" pitchFamily="49" charset="0"/>
              </a:rPr>
              <a:t>             15N  -</a:t>
            </a:r>
            <a:r>
              <a:rPr lang="en-US" sz="1400" dirty="0" err="1">
                <a:solidFill>
                  <a:prstClr val="white"/>
                </a:solidFill>
                <a:latin typeface="Courier New" panose="02070309020205020404" pitchFamily="49" charset="0"/>
                <a:cs typeface="Courier New" panose="02070309020205020404" pitchFamily="49" charset="0"/>
              </a:rPr>
              <a:t>zLAB</a:t>
            </a:r>
            <a:r>
              <a:rPr lang="en-US" sz="1400" dirty="0">
                <a:solidFill>
                  <a:prstClr val="white"/>
                </a:solidFill>
                <a:latin typeface="Courier New" panose="02070309020205020404" pitchFamily="49" charset="0"/>
                <a:cs typeface="Courier New" panose="02070309020205020404" pitchFamily="49" charset="0"/>
              </a:rPr>
              <a:t>              1H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ndim</a:t>
            </a:r>
            <a:r>
              <a:rPr lang="en-US" sz="1400" dirty="0">
                <a:solidFill>
                  <a:prstClr val="white"/>
                </a:solidFill>
                <a:latin typeface="Courier New" panose="02070309020205020404" pitchFamily="49" charset="0"/>
                <a:cs typeface="Courier New" panose="02070309020205020404" pitchFamily="49" charset="0"/>
              </a:rPr>
              <a:t>               3  -aq2D          States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-out ./fid/test%03d.fid -verb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black"/>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xyz2pipe -in ./fid/test%03d.fid \</a:t>
            </a: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 </a:t>
            </a:r>
            <a:r>
              <a:rPr lang="en-US" sz="1400" dirty="0" err="1">
                <a:solidFill>
                  <a:srgbClr val="00B050"/>
                </a:solidFill>
                <a:latin typeface="Courier New" panose="02070309020205020404" pitchFamily="49" charset="0"/>
                <a:cs typeface="Courier New" panose="02070309020205020404" pitchFamily="49" charset="0"/>
              </a:rPr>
              <a:t>nusExpand.tcl</a:t>
            </a:r>
            <a:r>
              <a:rPr lang="en-US" sz="1400" dirty="0">
                <a:solidFill>
                  <a:srgbClr val="00B050"/>
                </a:solidFill>
                <a:latin typeface="Courier New" panose="02070309020205020404" pitchFamily="49" charset="0"/>
                <a:cs typeface="Courier New" panose="02070309020205020404" pitchFamily="49" charset="0"/>
              </a:rPr>
              <a:t> -mask -</a:t>
            </a:r>
            <a:r>
              <a:rPr lang="en-US" sz="1400" dirty="0" err="1">
                <a:solidFill>
                  <a:srgbClr val="00B050"/>
                </a:solidFill>
                <a:latin typeface="Courier New" panose="02070309020205020404" pitchFamily="49" charset="0"/>
                <a:cs typeface="Courier New" panose="02070309020205020404" pitchFamily="49" charset="0"/>
              </a:rPr>
              <a:t>noexpand</a:t>
            </a:r>
            <a:r>
              <a:rPr lang="en-US" sz="1400" dirty="0">
                <a:solidFill>
                  <a:srgbClr val="00B050"/>
                </a:solidFill>
                <a:latin typeface="Courier New" panose="02070309020205020404" pitchFamily="49" charset="0"/>
                <a:cs typeface="Courier New" panose="02070309020205020404" pitchFamily="49" charset="0"/>
              </a:rPr>
              <a:t> -mode pipe -</a:t>
            </a:r>
            <a:r>
              <a:rPr lang="en-US" sz="1400" dirty="0" err="1">
                <a:solidFill>
                  <a:srgbClr val="00B050"/>
                </a:solidFill>
                <a:latin typeface="Courier New" panose="02070309020205020404" pitchFamily="49" charset="0"/>
                <a:cs typeface="Courier New" panose="02070309020205020404" pitchFamily="49" charset="0"/>
              </a:rPr>
              <a:t>sampleCount</a:t>
            </a:r>
            <a:r>
              <a:rPr lang="en-US" sz="1400" dirty="0">
                <a:solidFill>
                  <a:srgbClr val="00B050"/>
                </a:solidFill>
                <a:latin typeface="Courier New" panose="02070309020205020404" pitchFamily="49" charset="0"/>
                <a:cs typeface="Courier New" panose="02070309020205020404" pitchFamily="49" charset="0"/>
              </a:rPr>
              <a:t> 2048 -off 0 \</a:t>
            </a: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  -in </a:t>
            </a:r>
            <a:r>
              <a:rPr lang="en-US" sz="1400" dirty="0" err="1">
                <a:solidFill>
                  <a:srgbClr val="00B050"/>
                </a:solidFill>
                <a:latin typeface="Courier New" panose="02070309020205020404" pitchFamily="49" charset="0"/>
                <a:cs typeface="Courier New" panose="02070309020205020404" pitchFamily="49" charset="0"/>
              </a:rPr>
              <a:t>stdin</a:t>
            </a:r>
            <a:r>
              <a:rPr lang="en-US" sz="1400" dirty="0">
                <a:solidFill>
                  <a:srgbClr val="00B050"/>
                </a:solidFill>
                <a:latin typeface="Courier New" panose="02070309020205020404" pitchFamily="49" charset="0"/>
                <a:cs typeface="Courier New" panose="02070309020205020404" pitchFamily="49" charset="0"/>
              </a:rPr>
              <a:t> -out ./mask/test%03d.fid -sample ./</a:t>
            </a:r>
            <a:r>
              <a:rPr lang="en-US" sz="1400" dirty="0" err="1">
                <a:solidFill>
                  <a:srgbClr val="00B050"/>
                </a:solidFill>
                <a:latin typeface="Courier New" panose="02070309020205020404" pitchFamily="49" charset="0"/>
                <a:cs typeface="Courier New" panose="02070309020205020404" pitchFamily="49" charset="0"/>
              </a:rPr>
              <a:t>nuslist</a:t>
            </a:r>
            <a:endParaRPr lang="en-US" sz="1400" dirty="0">
              <a:solidFill>
                <a:srgbClr val="00B050"/>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600" b="1" dirty="0">
              <a:solidFill>
                <a:prstClr val="black"/>
              </a:solidFill>
              <a:latin typeface="Arial" charset="0"/>
            </a:endParaRPr>
          </a:p>
        </p:txBody>
      </p:sp>
      <p:sp>
        <p:nvSpPr>
          <p:cNvPr id="3" name="TextBox 2"/>
          <p:cNvSpPr txBox="1"/>
          <p:nvPr/>
        </p:nvSpPr>
        <p:spPr>
          <a:xfrm>
            <a:off x="1981201" y="152401"/>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Script Created via </a:t>
            </a:r>
            <a:r>
              <a:rPr lang="en-US" sz="3200" i="1" kern="0" dirty="0" err="1">
                <a:solidFill>
                  <a:prstClr val="white"/>
                </a:solidFill>
                <a:latin typeface="Courier New" panose="02070309020205020404" pitchFamily="49" charset="0"/>
                <a:cs typeface="Courier New" panose="02070309020205020404" pitchFamily="49" charset="0"/>
              </a:rPr>
              <a:t>bruker</a:t>
            </a:r>
            <a:r>
              <a:rPr lang="en-US" sz="3200" i="1" kern="0" dirty="0">
                <a:solidFill>
                  <a:prstClr val="white"/>
                </a:solidFill>
                <a:latin typeface="Courier New" panose="02070309020205020404" pitchFamily="49" charset="0"/>
                <a:cs typeface="Courier New" panose="02070309020205020404" pitchFamily="49" charset="0"/>
              </a:rPr>
              <a:t> -nus</a:t>
            </a:r>
            <a:endParaRPr lang="en-US" sz="3200" kern="0" dirty="0">
              <a:solidFill>
                <a:prstClr val="white"/>
              </a:solidFill>
              <a:latin typeface="Courier New" panose="02070309020205020404" pitchFamily="49" charset="0"/>
              <a:cs typeface="Courier New" panose="02070309020205020404" pitchFamily="49" charset="0"/>
            </a:endParaRPr>
          </a:p>
        </p:txBody>
      </p:sp>
      <p:sp>
        <p:nvSpPr>
          <p:cNvPr id="4" name="TextBox 3"/>
          <p:cNvSpPr txBox="1"/>
          <p:nvPr/>
        </p:nvSpPr>
        <p:spPr>
          <a:xfrm>
            <a:off x="1694280" y="6163344"/>
            <a:ext cx="8554807" cy="369332"/>
          </a:xfrm>
          <a:prstGeom prst="rect">
            <a:avLst/>
          </a:prstGeom>
          <a:noFill/>
        </p:spPr>
        <p:txBody>
          <a:bodyPr wrap="square" rtlCol="0">
            <a:spAutoFit/>
          </a:bodyPr>
          <a:lstStyle/>
          <a:p>
            <a:pPr algn="ctr" fontAlgn="base">
              <a:spcBef>
                <a:spcPct val="50000"/>
              </a:spcBef>
              <a:spcAft>
                <a:spcPct val="0"/>
              </a:spcAft>
            </a:pPr>
            <a:r>
              <a:rPr lang="en-US" i="1" dirty="0">
                <a:solidFill>
                  <a:srgbClr val="00FFFF"/>
                </a:solidFill>
                <a:latin typeface="Arial" charset="0"/>
              </a:rPr>
              <a:t>Expand the Spectrometer-format Data </a:t>
            </a:r>
            <a:r>
              <a:rPr lang="en-US" i="1" dirty="0">
                <a:solidFill>
                  <a:prstClr val="white"/>
                </a:solidFill>
                <a:latin typeface="Arial" charset="0"/>
              </a:rPr>
              <a:t>/ Convert Expanded Data / </a:t>
            </a:r>
            <a:r>
              <a:rPr lang="en-US" i="1" dirty="0">
                <a:solidFill>
                  <a:srgbClr val="00B050"/>
                </a:solidFill>
                <a:latin typeface="Arial" charset="0"/>
              </a:rPr>
              <a:t>Create Mask</a:t>
            </a:r>
          </a:p>
        </p:txBody>
      </p:sp>
    </p:spTree>
    <p:extLst>
      <p:ext uri="{BB962C8B-B14F-4D97-AF65-F5344CB8AC3E}">
        <p14:creationId xmlns:p14="http://schemas.microsoft.com/office/powerpoint/2010/main" val="31120329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990600"/>
            <a:ext cx="8229600" cy="4888518"/>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#!/bin/</a:t>
            </a:r>
            <a:r>
              <a:rPr lang="en-US" sz="1400" dirty="0" err="1">
                <a:solidFill>
                  <a:prstClr val="white"/>
                </a:solidFill>
                <a:latin typeface="Courier New" panose="02070309020205020404" pitchFamily="49" charset="0"/>
                <a:cs typeface="Courier New" panose="02070309020205020404" pitchFamily="49" charset="0"/>
              </a:rPr>
              <a:t>csh</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err="1">
                <a:solidFill>
                  <a:srgbClr val="00FFFF"/>
                </a:solidFill>
                <a:latin typeface="Courier New" panose="02070309020205020404" pitchFamily="49" charset="0"/>
                <a:cs typeface="Courier New" panose="02070309020205020404" pitchFamily="49" charset="0"/>
              </a:rPr>
              <a:t>nusExpand.tcl</a:t>
            </a:r>
            <a:r>
              <a:rPr lang="en-US" sz="1400" dirty="0">
                <a:solidFill>
                  <a:srgbClr val="00FFFF"/>
                </a:solidFill>
                <a:latin typeface="Courier New" panose="02070309020205020404" pitchFamily="49" charset="0"/>
                <a:cs typeface="Courier New" panose="02070309020205020404" pitchFamily="49" charset="0"/>
              </a:rPr>
              <a:t> -mode </a:t>
            </a:r>
            <a:r>
              <a:rPr lang="en-US" sz="1400" dirty="0" err="1">
                <a:solidFill>
                  <a:srgbClr val="00FFFF"/>
                </a:solidFill>
                <a:latin typeface="Courier New" panose="02070309020205020404" pitchFamily="49" charset="0"/>
                <a:cs typeface="Courier New" panose="02070309020205020404" pitchFamily="49" charset="0"/>
              </a:rPr>
              <a:t>varian</a:t>
            </a:r>
            <a:r>
              <a:rPr lang="en-US" sz="1400" dirty="0">
                <a:solidFill>
                  <a:srgbClr val="00FFFF"/>
                </a:solidFill>
                <a:latin typeface="Courier New" panose="02070309020205020404" pitchFamily="49" charset="0"/>
                <a:cs typeface="Courier New" panose="02070309020205020404" pitchFamily="49" charset="0"/>
              </a:rPr>
              <a:t> -</a:t>
            </a:r>
            <a:r>
              <a:rPr lang="en-US" sz="1400" dirty="0" err="1">
                <a:solidFill>
                  <a:srgbClr val="00FFFF"/>
                </a:solidFill>
                <a:latin typeface="Courier New" panose="02070309020205020404" pitchFamily="49" charset="0"/>
                <a:cs typeface="Courier New" panose="02070309020205020404" pitchFamily="49" charset="0"/>
              </a:rPr>
              <a:t>sampleCount</a:t>
            </a:r>
            <a:r>
              <a:rPr lang="en-US" sz="1400" dirty="0">
                <a:solidFill>
                  <a:srgbClr val="00FFFF"/>
                </a:solidFill>
                <a:latin typeface="Courier New" panose="02070309020205020404" pitchFamily="49" charset="0"/>
                <a:cs typeface="Courier New" panose="02070309020205020404" pitchFamily="49" charset="0"/>
              </a:rPr>
              <a:t> 455 -off 0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-in ./fid -out ./</a:t>
            </a:r>
            <a:r>
              <a:rPr lang="en-US" sz="1400" dirty="0" err="1">
                <a:solidFill>
                  <a:srgbClr val="00FFFF"/>
                </a:solidFill>
                <a:latin typeface="Courier New" panose="02070309020205020404" pitchFamily="49" charset="0"/>
                <a:cs typeface="Courier New" panose="02070309020205020404" pitchFamily="49" charset="0"/>
              </a:rPr>
              <a:t>fid_full</a:t>
            </a:r>
            <a:r>
              <a:rPr lang="en-US" sz="1400" dirty="0">
                <a:solidFill>
                  <a:srgbClr val="00FFFF"/>
                </a:solidFill>
                <a:latin typeface="Courier New" panose="02070309020205020404" pitchFamily="49" charset="0"/>
                <a:cs typeface="Courier New" panose="02070309020205020404" pitchFamily="49" charset="0"/>
              </a:rPr>
              <a:t> -sample ./</a:t>
            </a:r>
            <a:r>
              <a:rPr lang="en-US" sz="1400" dirty="0" err="1">
                <a:solidFill>
                  <a:srgbClr val="00FFFF"/>
                </a:solidFill>
                <a:latin typeface="Courier New" panose="02070309020205020404" pitchFamily="49" charset="0"/>
                <a:cs typeface="Courier New" panose="02070309020205020404" pitchFamily="49" charset="0"/>
              </a:rPr>
              <a:t>sampling.sch</a:t>
            </a:r>
            <a:endParaRPr lang="en-US" sz="14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var2pipe -in ./</a:t>
            </a:r>
            <a:r>
              <a:rPr lang="en-US" sz="1400" dirty="0" err="1">
                <a:solidFill>
                  <a:prstClr val="white"/>
                </a:solidFill>
                <a:latin typeface="Courier New" panose="02070309020205020404" pitchFamily="49" charset="0"/>
                <a:cs typeface="Courier New" panose="02070309020205020404" pitchFamily="49" charset="0"/>
              </a:rPr>
              <a:t>fid_full</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noaswap</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aqORD</a:t>
            </a:r>
            <a:r>
              <a:rPr lang="en-US" sz="1400" dirty="0">
                <a:solidFill>
                  <a:prstClr val="white"/>
                </a:solidFill>
                <a:latin typeface="Courier New" panose="02070309020205020404" pitchFamily="49" charset="0"/>
                <a:cs typeface="Courier New" panose="02070309020205020404" pitchFamily="49" charset="0"/>
              </a:rPr>
              <a:t> 1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2404  -</a:t>
            </a:r>
            <a:r>
              <a:rPr lang="en-US" sz="1400" dirty="0" err="1">
                <a:solidFill>
                  <a:prstClr val="white"/>
                </a:solidFill>
                <a:latin typeface="Courier New" panose="02070309020205020404" pitchFamily="49" charset="0"/>
                <a:cs typeface="Courier New" panose="02070309020205020404" pitchFamily="49" charset="0"/>
              </a:rPr>
              <a:t>yN</a:t>
            </a:r>
            <a:r>
              <a:rPr lang="en-US" sz="1400" dirty="0">
                <a:solidFill>
                  <a:prstClr val="white"/>
                </a:solidFill>
                <a:latin typeface="Courier New" panose="02070309020205020404" pitchFamily="49" charset="0"/>
                <a:cs typeface="Courier New" panose="02070309020205020404" pitchFamily="49" charset="0"/>
              </a:rPr>
              <a:t>               140  -</a:t>
            </a:r>
            <a:r>
              <a:rPr lang="en-US" sz="1400" dirty="0" err="1">
                <a:solidFill>
                  <a:prstClr val="white"/>
                </a:solidFill>
                <a:latin typeface="Courier New" panose="02070309020205020404" pitchFamily="49" charset="0"/>
                <a:cs typeface="Courier New" panose="02070309020205020404" pitchFamily="49" charset="0"/>
              </a:rPr>
              <a:t>zN</a:t>
            </a:r>
            <a:r>
              <a:rPr lang="en-US" sz="1400" dirty="0">
                <a:solidFill>
                  <a:prstClr val="white"/>
                </a:solidFill>
                <a:latin typeface="Courier New" panose="02070309020205020404" pitchFamily="49" charset="0"/>
                <a:cs typeface="Courier New" panose="02070309020205020404" pitchFamily="49" charset="0"/>
              </a:rPr>
              <a:t>                52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xT</a:t>
            </a:r>
            <a:r>
              <a:rPr lang="en-US" sz="1400" dirty="0">
                <a:solidFill>
                  <a:prstClr val="white"/>
                </a:solidFill>
                <a:latin typeface="Courier New" panose="02070309020205020404" pitchFamily="49" charset="0"/>
                <a:cs typeface="Courier New" panose="02070309020205020404" pitchFamily="49" charset="0"/>
              </a:rPr>
              <a:t>              1202  -</a:t>
            </a:r>
            <a:r>
              <a:rPr lang="en-US" sz="1400" dirty="0" err="1">
                <a:solidFill>
                  <a:prstClr val="white"/>
                </a:solidFill>
                <a:latin typeface="Courier New" panose="02070309020205020404" pitchFamily="49" charset="0"/>
                <a:cs typeface="Courier New" panose="02070309020205020404" pitchFamily="49" charset="0"/>
              </a:rPr>
              <a:t>yT</a:t>
            </a:r>
            <a:r>
              <a:rPr lang="en-US" sz="1400" dirty="0">
                <a:solidFill>
                  <a:prstClr val="white"/>
                </a:solidFill>
                <a:latin typeface="Courier New" panose="02070309020205020404" pitchFamily="49" charset="0"/>
                <a:cs typeface="Courier New" panose="02070309020205020404" pitchFamily="49" charset="0"/>
              </a:rPr>
              <a:t>                70  -</a:t>
            </a:r>
            <a:r>
              <a:rPr lang="en-US" sz="1400" dirty="0" err="1">
                <a:solidFill>
                  <a:prstClr val="white"/>
                </a:solidFill>
                <a:latin typeface="Courier New" panose="02070309020205020404" pitchFamily="49" charset="0"/>
                <a:cs typeface="Courier New" panose="02070309020205020404" pitchFamily="49" charset="0"/>
              </a:rPr>
              <a:t>zT</a:t>
            </a:r>
            <a:r>
              <a:rPr lang="en-US" sz="1400" dirty="0">
                <a:solidFill>
                  <a:prstClr val="white"/>
                </a:solidFill>
                <a:latin typeface="Courier New" panose="02070309020205020404" pitchFamily="49" charset="0"/>
                <a:cs typeface="Courier New" panose="02070309020205020404" pitchFamily="49" charset="0"/>
              </a:rPr>
              <a:t>                26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xMODE</a:t>
            </a:r>
            <a:r>
              <a:rPr lang="en-US" sz="1400" dirty="0">
                <a:solidFill>
                  <a:prstClr val="white"/>
                </a:solidFill>
                <a:latin typeface="Courier New" panose="02070309020205020404" pitchFamily="49" charset="0"/>
                <a:cs typeface="Courier New" panose="02070309020205020404" pitchFamily="49" charset="0"/>
              </a:rPr>
              <a:t>        Complex  -</a:t>
            </a:r>
            <a:r>
              <a:rPr lang="en-US" sz="1400" dirty="0" err="1">
                <a:solidFill>
                  <a:prstClr val="white"/>
                </a:solidFill>
                <a:latin typeface="Courier New" panose="02070309020205020404" pitchFamily="49" charset="0"/>
                <a:cs typeface="Courier New" panose="02070309020205020404" pitchFamily="49" charset="0"/>
              </a:rPr>
              <a:t>yMODE</a:t>
            </a:r>
            <a:r>
              <a:rPr lang="en-US" sz="1400" dirty="0">
                <a:solidFill>
                  <a:prstClr val="white"/>
                </a:solidFill>
                <a:latin typeface="Courier New" panose="02070309020205020404" pitchFamily="49" charset="0"/>
                <a:cs typeface="Courier New" panose="02070309020205020404" pitchFamily="49" charset="0"/>
              </a:rPr>
              <a:t>        Complex  -</a:t>
            </a:r>
            <a:r>
              <a:rPr lang="en-US" sz="1400" dirty="0" err="1">
                <a:solidFill>
                  <a:prstClr val="white"/>
                </a:solidFill>
                <a:latin typeface="Courier New" panose="02070309020205020404" pitchFamily="49" charset="0"/>
                <a:cs typeface="Courier New" panose="02070309020205020404" pitchFamily="49" charset="0"/>
              </a:rPr>
              <a:t>zMODE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Rance</a:t>
            </a:r>
            <a:r>
              <a:rPr lang="en-US" sz="1400" dirty="0">
                <a:solidFill>
                  <a:prstClr val="white"/>
                </a:solidFill>
                <a:latin typeface="Courier New" panose="02070309020205020404" pitchFamily="49" charset="0"/>
                <a:cs typeface="Courier New" panose="02070309020205020404" pitchFamily="49" charset="0"/>
              </a:rPr>
              <a:t>-Kay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xSW</a:t>
            </a:r>
            <a:r>
              <a:rPr lang="en-US" sz="1400" dirty="0">
                <a:solidFill>
                  <a:prstClr val="white"/>
                </a:solidFill>
                <a:latin typeface="Courier New" panose="02070309020205020404" pitchFamily="49" charset="0"/>
                <a:cs typeface="Courier New" panose="02070309020205020404" pitchFamily="49" charset="0"/>
              </a:rPr>
              <a:t>        12019.231  -</a:t>
            </a:r>
            <a:r>
              <a:rPr lang="en-US" sz="1400" dirty="0" err="1">
                <a:solidFill>
                  <a:prstClr val="white"/>
                </a:solidFill>
                <a:latin typeface="Courier New" panose="02070309020205020404" pitchFamily="49" charset="0"/>
                <a:cs typeface="Courier New" panose="02070309020205020404" pitchFamily="49" charset="0"/>
              </a:rPr>
              <a:t>ySW</a:t>
            </a:r>
            <a:r>
              <a:rPr lang="en-US" sz="1400" dirty="0">
                <a:solidFill>
                  <a:prstClr val="white"/>
                </a:solidFill>
                <a:latin typeface="Courier New" panose="02070309020205020404" pitchFamily="49" charset="0"/>
                <a:cs typeface="Courier New" panose="02070309020205020404" pitchFamily="49" charset="0"/>
              </a:rPr>
              <a:t>         7000.000  -</a:t>
            </a:r>
            <a:r>
              <a:rPr lang="en-US" sz="1400" dirty="0" err="1">
                <a:solidFill>
                  <a:prstClr val="white"/>
                </a:solidFill>
                <a:latin typeface="Courier New" panose="02070309020205020404" pitchFamily="49" charset="0"/>
                <a:cs typeface="Courier New" panose="02070309020205020404" pitchFamily="49" charset="0"/>
              </a:rPr>
              <a:t>zSW</a:t>
            </a:r>
            <a:r>
              <a:rPr lang="en-US" sz="1400" dirty="0">
                <a:solidFill>
                  <a:prstClr val="white"/>
                </a:solidFill>
                <a:latin typeface="Courier New" panose="02070309020205020404" pitchFamily="49" charset="0"/>
                <a:cs typeface="Courier New" panose="02070309020205020404" pitchFamily="49" charset="0"/>
              </a:rPr>
              <a:t>         1320.000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xOBS</a:t>
            </a:r>
            <a:r>
              <a:rPr lang="en-US" sz="1400" dirty="0">
                <a:solidFill>
                  <a:prstClr val="white"/>
                </a:solidFill>
                <a:latin typeface="Courier New" panose="02070309020205020404" pitchFamily="49" charset="0"/>
                <a:cs typeface="Courier New" panose="02070309020205020404" pitchFamily="49" charset="0"/>
              </a:rPr>
              <a:t>         599.422  -</a:t>
            </a:r>
            <a:r>
              <a:rPr lang="en-US" sz="1400" dirty="0" err="1">
                <a:solidFill>
                  <a:prstClr val="white"/>
                </a:solidFill>
                <a:latin typeface="Courier New" panose="02070309020205020404" pitchFamily="49" charset="0"/>
                <a:cs typeface="Courier New" panose="02070309020205020404" pitchFamily="49" charset="0"/>
              </a:rPr>
              <a:t>yOBS</a:t>
            </a:r>
            <a:r>
              <a:rPr lang="en-US" sz="1400" dirty="0">
                <a:solidFill>
                  <a:prstClr val="white"/>
                </a:solidFill>
                <a:latin typeface="Courier New" panose="02070309020205020404" pitchFamily="49" charset="0"/>
                <a:cs typeface="Courier New" panose="02070309020205020404" pitchFamily="49" charset="0"/>
              </a:rPr>
              <a:t>         599.422  -</a:t>
            </a:r>
            <a:r>
              <a:rPr lang="en-US" sz="1400" dirty="0" err="1">
                <a:solidFill>
                  <a:prstClr val="white"/>
                </a:solidFill>
                <a:latin typeface="Courier New" panose="02070309020205020404" pitchFamily="49" charset="0"/>
                <a:cs typeface="Courier New" panose="02070309020205020404" pitchFamily="49" charset="0"/>
              </a:rPr>
              <a:t>zOBS</a:t>
            </a:r>
            <a:r>
              <a:rPr lang="en-US" sz="1400" dirty="0">
                <a:solidFill>
                  <a:prstClr val="white"/>
                </a:solidFill>
                <a:latin typeface="Courier New" panose="02070309020205020404" pitchFamily="49" charset="0"/>
                <a:cs typeface="Courier New" panose="02070309020205020404" pitchFamily="49" charset="0"/>
              </a:rPr>
              <a:t>          60.746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xCAR</a:t>
            </a:r>
            <a:r>
              <a:rPr lang="en-US" sz="1400" dirty="0">
                <a:solidFill>
                  <a:prstClr val="white"/>
                </a:solidFill>
                <a:latin typeface="Courier New" panose="02070309020205020404" pitchFamily="49" charset="0"/>
                <a:cs typeface="Courier New" panose="02070309020205020404" pitchFamily="49" charset="0"/>
              </a:rPr>
              <a:t>           4.770  -</a:t>
            </a:r>
            <a:r>
              <a:rPr lang="en-US" sz="1400" dirty="0" err="1">
                <a:solidFill>
                  <a:prstClr val="white"/>
                </a:solidFill>
                <a:latin typeface="Courier New" panose="02070309020205020404" pitchFamily="49" charset="0"/>
                <a:cs typeface="Courier New" panose="02070309020205020404" pitchFamily="49" charset="0"/>
              </a:rPr>
              <a:t>yCAR</a:t>
            </a:r>
            <a:r>
              <a:rPr lang="en-US" sz="1400" dirty="0">
                <a:solidFill>
                  <a:prstClr val="white"/>
                </a:solidFill>
                <a:latin typeface="Courier New" panose="02070309020205020404" pitchFamily="49" charset="0"/>
                <a:cs typeface="Courier New" panose="02070309020205020404" pitchFamily="49" charset="0"/>
              </a:rPr>
              <a:t>           4.770  -</a:t>
            </a:r>
            <a:r>
              <a:rPr lang="en-US" sz="1400" dirty="0" err="1">
                <a:solidFill>
                  <a:prstClr val="white"/>
                </a:solidFill>
                <a:latin typeface="Courier New" panose="02070309020205020404" pitchFamily="49" charset="0"/>
                <a:cs typeface="Courier New" panose="02070309020205020404" pitchFamily="49" charset="0"/>
              </a:rPr>
              <a:t>zCAR</a:t>
            </a:r>
            <a:r>
              <a:rPr lang="en-US" sz="1400" dirty="0">
                <a:solidFill>
                  <a:prstClr val="white"/>
                </a:solidFill>
                <a:latin typeface="Courier New" panose="02070309020205020404" pitchFamily="49" charset="0"/>
                <a:cs typeface="Courier New" panose="02070309020205020404" pitchFamily="49" charset="0"/>
              </a:rPr>
              <a:t>         118.178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xLAB</a:t>
            </a:r>
            <a:r>
              <a:rPr lang="en-US" sz="1400" dirty="0">
                <a:solidFill>
                  <a:prstClr val="white"/>
                </a:solidFill>
                <a:latin typeface="Courier New" panose="02070309020205020404" pitchFamily="49" charset="0"/>
                <a:cs typeface="Courier New" panose="02070309020205020404" pitchFamily="49" charset="0"/>
              </a:rPr>
              <a:t>              HN  -</a:t>
            </a:r>
            <a:r>
              <a:rPr lang="en-US" sz="1400" dirty="0" err="1">
                <a:solidFill>
                  <a:prstClr val="white"/>
                </a:solidFill>
                <a:latin typeface="Courier New" panose="02070309020205020404" pitchFamily="49" charset="0"/>
                <a:cs typeface="Courier New" panose="02070309020205020404" pitchFamily="49" charset="0"/>
              </a:rPr>
              <a:t>yLAB</a:t>
            </a:r>
            <a:r>
              <a:rPr lang="en-US" sz="1400" dirty="0">
                <a:solidFill>
                  <a:prstClr val="white"/>
                </a:solidFill>
                <a:latin typeface="Courier New" panose="02070309020205020404" pitchFamily="49" charset="0"/>
                <a:cs typeface="Courier New" panose="02070309020205020404" pitchFamily="49" charset="0"/>
              </a:rPr>
              <a:t>              1H  -</a:t>
            </a:r>
            <a:r>
              <a:rPr lang="en-US" sz="1400" dirty="0" err="1">
                <a:solidFill>
                  <a:prstClr val="white"/>
                </a:solidFill>
                <a:latin typeface="Courier New" panose="02070309020205020404" pitchFamily="49" charset="0"/>
                <a:cs typeface="Courier New" panose="02070309020205020404" pitchFamily="49" charset="0"/>
              </a:rPr>
              <a:t>zLAB</a:t>
            </a:r>
            <a:r>
              <a:rPr lang="en-US" sz="1400" dirty="0">
                <a:solidFill>
                  <a:prstClr val="white"/>
                </a:solidFill>
                <a:latin typeface="Courier New" panose="02070309020205020404" pitchFamily="49" charset="0"/>
                <a:cs typeface="Courier New" panose="02070309020205020404" pitchFamily="49" charset="0"/>
              </a:rPr>
              <a:t>             N15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ndim</a:t>
            </a:r>
            <a:r>
              <a:rPr lang="en-US" sz="1400" dirty="0">
                <a:solidFill>
                  <a:prstClr val="white"/>
                </a:solidFill>
                <a:latin typeface="Courier New" panose="02070309020205020404" pitchFamily="49" charset="0"/>
                <a:cs typeface="Courier New" panose="02070309020205020404" pitchFamily="49" charset="0"/>
              </a:rPr>
              <a:t>               3  -aq2D          States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-out ./data/test%03d.fid -verb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xyz2pipe -in ./data/test%03d.fid \</a:t>
            </a: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 </a:t>
            </a:r>
            <a:r>
              <a:rPr lang="en-US" sz="1400" dirty="0" err="1">
                <a:solidFill>
                  <a:srgbClr val="00B050"/>
                </a:solidFill>
                <a:latin typeface="Courier New" panose="02070309020205020404" pitchFamily="49" charset="0"/>
                <a:cs typeface="Courier New" panose="02070309020205020404" pitchFamily="49" charset="0"/>
              </a:rPr>
              <a:t>nusExpand.tcl</a:t>
            </a:r>
            <a:r>
              <a:rPr lang="en-US" sz="1400" dirty="0">
                <a:solidFill>
                  <a:srgbClr val="00B050"/>
                </a:solidFill>
                <a:latin typeface="Courier New" panose="02070309020205020404" pitchFamily="49" charset="0"/>
                <a:cs typeface="Courier New" panose="02070309020205020404" pitchFamily="49" charset="0"/>
              </a:rPr>
              <a:t> -mask -</a:t>
            </a:r>
            <a:r>
              <a:rPr lang="en-US" sz="1400" dirty="0" err="1">
                <a:solidFill>
                  <a:srgbClr val="00B050"/>
                </a:solidFill>
                <a:latin typeface="Courier New" panose="02070309020205020404" pitchFamily="49" charset="0"/>
                <a:cs typeface="Courier New" panose="02070309020205020404" pitchFamily="49" charset="0"/>
              </a:rPr>
              <a:t>noexpand</a:t>
            </a:r>
            <a:r>
              <a:rPr lang="en-US" sz="1400" dirty="0">
                <a:solidFill>
                  <a:srgbClr val="00B050"/>
                </a:solidFill>
                <a:latin typeface="Courier New" panose="02070309020205020404" pitchFamily="49" charset="0"/>
                <a:cs typeface="Courier New" panose="02070309020205020404" pitchFamily="49" charset="0"/>
              </a:rPr>
              <a:t> -mode pipe -</a:t>
            </a:r>
            <a:r>
              <a:rPr lang="en-US" sz="1400" dirty="0" err="1">
                <a:solidFill>
                  <a:srgbClr val="00B050"/>
                </a:solidFill>
                <a:latin typeface="Courier New" panose="02070309020205020404" pitchFamily="49" charset="0"/>
                <a:cs typeface="Courier New" panose="02070309020205020404" pitchFamily="49" charset="0"/>
              </a:rPr>
              <a:t>sampleCount</a:t>
            </a:r>
            <a:r>
              <a:rPr lang="en-US" sz="1400" dirty="0">
                <a:solidFill>
                  <a:srgbClr val="00B050"/>
                </a:solidFill>
                <a:latin typeface="Courier New" panose="02070309020205020404" pitchFamily="49" charset="0"/>
                <a:cs typeface="Courier New" panose="02070309020205020404" pitchFamily="49" charset="0"/>
              </a:rPr>
              <a:t> 455 -off 0 \</a:t>
            </a: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  -in </a:t>
            </a:r>
            <a:r>
              <a:rPr lang="en-US" sz="1400" dirty="0" err="1">
                <a:solidFill>
                  <a:srgbClr val="00B050"/>
                </a:solidFill>
                <a:latin typeface="Courier New" panose="02070309020205020404" pitchFamily="49" charset="0"/>
                <a:cs typeface="Courier New" panose="02070309020205020404" pitchFamily="49" charset="0"/>
              </a:rPr>
              <a:t>stdin</a:t>
            </a:r>
            <a:r>
              <a:rPr lang="en-US" sz="1400" dirty="0">
                <a:solidFill>
                  <a:srgbClr val="00B050"/>
                </a:solidFill>
                <a:latin typeface="Courier New" panose="02070309020205020404" pitchFamily="49" charset="0"/>
                <a:cs typeface="Courier New" panose="02070309020205020404" pitchFamily="49" charset="0"/>
              </a:rPr>
              <a:t> -out ./mask/test%03d.fid -sample ./</a:t>
            </a:r>
            <a:r>
              <a:rPr lang="en-US" sz="1400" dirty="0" err="1">
                <a:solidFill>
                  <a:srgbClr val="00B050"/>
                </a:solidFill>
                <a:latin typeface="Courier New" panose="02070309020205020404" pitchFamily="49" charset="0"/>
                <a:cs typeface="Courier New" panose="02070309020205020404" pitchFamily="49" charset="0"/>
              </a:rPr>
              <a:t>sampling.sch</a:t>
            </a:r>
            <a:endParaRPr lang="en-US" sz="1400" dirty="0">
              <a:solidFill>
                <a:srgbClr val="00B050"/>
              </a:solidFill>
              <a:latin typeface="Courier New" panose="02070309020205020404" pitchFamily="49" charset="0"/>
              <a:cs typeface="Courier New" panose="02070309020205020404" pitchFamily="49" charset="0"/>
            </a:endParaRPr>
          </a:p>
        </p:txBody>
      </p:sp>
      <p:sp>
        <p:nvSpPr>
          <p:cNvPr id="4" name="TextBox 3"/>
          <p:cNvSpPr txBox="1"/>
          <p:nvPr/>
        </p:nvSpPr>
        <p:spPr>
          <a:xfrm>
            <a:off x="1694280" y="6163344"/>
            <a:ext cx="8554807" cy="369332"/>
          </a:xfrm>
          <a:prstGeom prst="rect">
            <a:avLst/>
          </a:prstGeom>
          <a:noFill/>
        </p:spPr>
        <p:txBody>
          <a:bodyPr wrap="square" rtlCol="0">
            <a:spAutoFit/>
          </a:bodyPr>
          <a:lstStyle/>
          <a:p>
            <a:pPr algn="ctr" fontAlgn="base">
              <a:spcBef>
                <a:spcPct val="50000"/>
              </a:spcBef>
              <a:spcAft>
                <a:spcPct val="0"/>
              </a:spcAft>
            </a:pPr>
            <a:r>
              <a:rPr lang="en-US" i="1" dirty="0">
                <a:solidFill>
                  <a:srgbClr val="00FFFF"/>
                </a:solidFill>
                <a:latin typeface="Arial" charset="0"/>
              </a:rPr>
              <a:t>Expand the Spectrometer-format Data </a:t>
            </a:r>
            <a:r>
              <a:rPr lang="en-US" i="1" dirty="0">
                <a:solidFill>
                  <a:prstClr val="white"/>
                </a:solidFill>
                <a:latin typeface="Arial" charset="0"/>
              </a:rPr>
              <a:t>/ Convert Expanded Data / </a:t>
            </a:r>
            <a:r>
              <a:rPr lang="en-US" i="1" dirty="0">
                <a:solidFill>
                  <a:srgbClr val="00B050"/>
                </a:solidFill>
                <a:latin typeface="Arial" charset="0"/>
              </a:rPr>
              <a:t>Create Mask</a:t>
            </a:r>
          </a:p>
        </p:txBody>
      </p:sp>
      <p:sp>
        <p:nvSpPr>
          <p:cNvPr id="5" name="TextBox 4"/>
          <p:cNvSpPr txBox="1"/>
          <p:nvPr/>
        </p:nvSpPr>
        <p:spPr>
          <a:xfrm>
            <a:off x="1981201" y="152401"/>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Script Created via </a:t>
            </a:r>
            <a:r>
              <a:rPr lang="en-US" sz="3200" i="1" kern="0" dirty="0" err="1">
                <a:solidFill>
                  <a:prstClr val="white"/>
                </a:solidFill>
                <a:latin typeface="Courier New" panose="02070309020205020404" pitchFamily="49" charset="0"/>
                <a:cs typeface="Courier New" panose="02070309020205020404" pitchFamily="49" charset="0"/>
              </a:rPr>
              <a:t>varian</a:t>
            </a:r>
            <a:r>
              <a:rPr lang="en-US" sz="3200" i="1" kern="0" dirty="0">
                <a:solidFill>
                  <a:prstClr val="white"/>
                </a:solidFill>
                <a:latin typeface="Courier New" panose="02070309020205020404" pitchFamily="49" charset="0"/>
                <a:cs typeface="Courier New" panose="02070309020205020404" pitchFamily="49" charset="0"/>
              </a:rPr>
              <a:t> -nus</a:t>
            </a:r>
            <a:endParaRPr lang="en-US" sz="3200" kern="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526796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967793"/>
            <a:ext cx="8229600" cy="4852610"/>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#!/bin/</a:t>
            </a:r>
            <a:r>
              <a:rPr lang="en-US" sz="1400" dirty="0" err="1">
                <a:solidFill>
                  <a:prstClr val="white"/>
                </a:solidFill>
                <a:latin typeface="Courier New" panose="02070309020205020404" pitchFamily="49" charset="0"/>
                <a:cs typeface="Courier New" panose="02070309020205020404" pitchFamily="49" charset="0"/>
              </a:rPr>
              <a:t>csh</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delta2pipe -in ./3C15N_Ubq_hnco_20NUS-1-1.jdf -</a:t>
            </a:r>
            <a:r>
              <a:rPr lang="en-US" sz="1400" dirty="0" err="1">
                <a:solidFill>
                  <a:prstClr val="white"/>
                </a:solidFill>
                <a:latin typeface="Courier New" panose="02070309020205020404" pitchFamily="49" charset="0"/>
                <a:cs typeface="Courier New" panose="02070309020205020404" pitchFamily="49" charset="0"/>
              </a:rPr>
              <a:t>nusDim</a:t>
            </a:r>
            <a:r>
              <a:rPr lang="en-US" sz="1400" dirty="0">
                <a:solidFill>
                  <a:prstClr val="white"/>
                </a:solidFill>
                <a:latin typeface="Courier New" panose="02070309020205020404" pitchFamily="49" charset="0"/>
                <a:cs typeface="Courier New" panose="02070309020205020404" pitchFamily="49" charset="0"/>
              </a:rPr>
              <a:t> 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nodf</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dfVal</a:t>
            </a:r>
            <a:r>
              <a:rPr lang="en-US" sz="1400" dirty="0">
                <a:solidFill>
                  <a:prstClr val="white"/>
                </a:solidFill>
                <a:latin typeface="Courier New" panose="02070309020205020404" pitchFamily="49" charset="0"/>
                <a:cs typeface="Courier New" panose="02070309020205020404" pitchFamily="49" charset="0"/>
              </a:rPr>
              <a:t> 19.687500 -</a:t>
            </a:r>
            <a:r>
              <a:rPr lang="en-US" sz="1400" dirty="0" err="1">
                <a:solidFill>
                  <a:prstClr val="white"/>
                </a:solidFill>
                <a:latin typeface="Courier New" panose="02070309020205020404" pitchFamily="49" charset="0"/>
                <a:cs typeface="Courier New" panose="02070309020205020404" pitchFamily="49" charset="0"/>
              </a:rPr>
              <a:t>trVal</a:t>
            </a:r>
            <a:r>
              <a:rPr lang="en-US" sz="1400" dirty="0">
                <a:solidFill>
                  <a:prstClr val="white"/>
                </a:solidFill>
                <a:latin typeface="Courier New" panose="02070309020205020404" pitchFamily="49" charset="0"/>
                <a:cs typeface="Courier New" panose="02070309020205020404" pitchFamily="49" charset="0"/>
              </a:rPr>
              <a:t> 8.000000e-01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2048  -</a:t>
            </a:r>
            <a:r>
              <a:rPr lang="en-US" sz="1400" dirty="0" err="1">
                <a:solidFill>
                  <a:prstClr val="white"/>
                </a:solidFill>
                <a:latin typeface="Courier New" panose="02070309020205020404" pitchFamily="49" charset="0"/>
                <a:cs typeface="Courier New" panose="02070309020205020404" pitchFamily="49" charset="0"/>
              </a:rPr>
              <a:t>yN</a:t>
            </a:r>
            <a:r>
              <a:rPr lang="en-US" sz="1400" dirty="0">
                <a:solidFill>
                  <a:prstClr val="white"/>
                </a:solidFill>
                <a:latin typeface="Courier New" panose="02070309020205020404" pitchFamily="49" charset="0"/>
                <a:cs typeface="Courier New" panose="02070309020205020404" pitchFamily="49" charset="0"/>
              </a:rPr>
              <a:t>              1004  -</a:t>
            </a:r>
            <a:r>
              <a:rPr lang="en-US" sz="1400" dirty="0" err="1">
                <a:solidFill>
                  <a:prstClr val="white"/>
                </a:solidFill>
                <a:latin typeface="Courier New" panose="02070309020205020404" pitchFamily="49" charset="0"/>
                <a:cs typeface="Courier New" panose="02070309020205020404" pitchFamily="49" charset="0"/>
              </a:rPr>
              <a:t>zN</a:t>
            </a:r>
            <a:r>
              <a:rPr lang="en-US" sz="1400" dirty="0">
                <a:solidFill>
                  <a:prstClr val="white"/>
                </a:solidFill>
                <a:latin typeface="Courier New" panose="02070309020205020404" pitchFamily="49" charset="0"/>
                <a:cs typeface="Courier New" panose="02070309020205020404" pitchFamily="49" charset="0"/>
              </a:rPr>
              <a:t>                 1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xT</a:t>
            </a:r>
            <a:r>
              <a:rPr lang="en-US" sz="1400" dirty="0">
                <a:solidFill>
                  <a:prstClr val="white"/>
                </a:solidFill>
                <a:latin typeface="Courier New" panose="02070309020205020404" pitchFamily="49" charset="0"/>
                <a:cs typeface="Courier New" panose="02070309020205020404" pitchFamily="49" charset="0"/>
              </a:rPr>
              <a:t>              1024  -</a:t>
            </a:r>
            <a:r>
              <a:rPr lang="en-US" sz="1400" dirty="0" err="1">
                <a:solidFill>
                  <a:prstClr val="white"/>
                </a:solidFill>
                <a:latin typeface="Courier New" panose="02070309020205020404" pitchFamily="49" charset="0"/>
                <a:cs typeface="Courier New" panose="02070309020205020404" pitchFamily="49" charset="0"/>
              </a:rPr>
              <a:t>yT</a:t>
            </a:r>
            <a:r>
              <a:rPr lang="en-US" sz="1400" dirty="0">
                <a:solidFill>
                  <a:prstClr val="white"/>
                </a:solidFill>
                <a:latin typeface="Courier New" panose="02070309020205020404" pitchFamily="49" charset="0"/>
                <a:cs typeface="Courier New" panose="02070309020205020404" pitchFamily="49" charset="0"/>
              </a:rPr>
              <a:t>                50  -</a:t>
            </a:r>
            <a:r>
              <a:rPr lang="en-US" sz="1400" dirty="0" err="1">
                <a:solidFill>
                  <a:prstClr val="white"/>
                </a:solidFill>
                <a:latin typeface="Courier New" panose="02070309020205020404" pitchFamily="49" charset="0"/>
                <a:cs typeface="Courier New" panose="02070309020205020404" pitchFamily="49" charset="0"/>
              </a:rPr>
              <a:t>zT</a:t>
            </a:r>
            <a:r>
              <a:rPr lang="en-US" sz="1400" dirty="0">
                <a:solidFill>
                  <a:prstClr val="white"/>
                </a:solidFill>
                <a:latin typeface="Courier New" panose="02070309020205020404" pitchFamily="49" charset="0"/>
                <a:cs typeface="Courier New" panose="02070309020205020404" pitchFamily="49" charset="0"/>
              </a:rPr>
              <a:t>                25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xMODE</a:t>
            </a:r>
            <a:r>
              <a:rPr lang="en-US" sz="1400" dirty="0">
                <a:solidFill>
                  <a:prstClr val="white"/>
                </a:solidFill>
                <a:latin typeface="Courier New" panose="02070309020205020404" pitchFamily="49" charset="0"/>
                <a:cs typeface="Courier New" panose="02070309020205020404" pitchFamily="49" charset="0"/>
              </a:rPr>
              <a:t>        Complex  -</a:t>
            </a:r>
            <a:r>
              <a:rPr lang="en-US" sz="1400" dirty="0" err="1">
                <a:solidFill>
                  <a:prstClr val="white"/>
                </a:solidFill>
                <a:latin typeface="Courier New" panose="02070309020205020404" pitchFamily="49" charset="0"/>
                <a:cs typeface="Courier New" panose="02070309020205020404" pitchFamily="49" charset="0"/>
              </a:rPr>
              <a:t>yMODE</a:t>
            </a:r>
            <a:r>
              <a:rPr lang="en-US" sz="1400" dirty="0">
                <a:solidFill>
                  <a:prstClr val="white"/>
                </a:solidFill>
                <a:latin typeface="Courier New" panose="02070309020205020404" pitchFamily="49" charset="0"/>
                <a:cs typeface="Courier New" panose="02070309020205020404" pitchFamily="49" charset="0"/>
              </a:rPr>
              <a:t>        Complex  -</a:t>
            </a:r>
            <a:r>
              <a:rPr lang="en-US" sz="1400" dirty="0" err="1">
                <a:solidFill>
                  <a:prstClr val="white"/>
                </a:solidFill>
                <a:latin typeface="Courier New" panose="02070309020205020404" pitchFamily="49" charset="0"/>
                <a:cs typeface="Courier New" panose="02070309020205020404" pitchFamily="49" charset="0"/>
              </a:rPr>
              <a:t>zMODE</a:t>
            </a:r>
            <a:r>
              <a:rPr lang="en-US" sz="1400" dirty="0">
                <a:solidFill>
                  <a:prstClr val="white"/>
                </a:solidFill>
                <a:latin typeface="Courier New" panose="02070309020205020404" pitchFamily="49" charset="0"/>
                <a:cs typeface="Courier New" panose="02070309020205020404" pitchFamily="49" charset="0"/>
              </a:rPr>
              <a:t>           Real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xSW</a:t>
            </a:r>
            <a:r>
              <a:rPr lang="en-US" sz="1400" dirty="0">
                <a:solidFill>
                  <a:prstClr val="white"/>
                </a:solidFill>
                <a:latin typeface="Courier New" panose="02070309020205020404" pitchFamily="49" charset="0"/>
                <a:cs typeface="Courier New" panose="02070309020205020404" pitchFamily="49" charset="0"/>
              </a:rPr>
              <a:t>        11261.261  -</a:t>
            </a:r>
            <a:r>
              <a:rPr lang="en-US" sz="1400" dirty="0" err="1">
                <a:solidFill>
                  <a:prstClr val="white"/>
                </a:solidFill>
                <a:latin typeface="Courier New" panose="02070309020205020404" pitchFamily="49" charset="0"/>
                <a:cs typeface="Courier New" panose="02070309020205020404" pitchFamily="49" charset="0"/>
              </a:rPr>
              <a:t>ySW</a:t>
            </a:r>
            <a:r>
              <a:rPr lang="en-US" sz="1400" dirty="0">
                <a:solidFill>
                  <a:prstClr val="white"/>
                </a:solidFill>
                <a:latin typeface="Courier New" panose="02070309020205020404" pitchFamily="49" charset="0"/>
                <a:cs typeface="Courier New" panose="02070309020205020404" pitchFamily="49" charset="0"/>
              </a:rPr>
              <a:t>         3018.594  -</a:t>
            </a:r>
            <a:r>
              <a:rPr lang="en-US" sz="1400" dirty="0" err="1">
                <a:solidFill>
                  <a:prstClr val="white"/>
                </a:solidFill>
                <a:latin typeface="Courier New" panose="02070309020205020404" pitchFamily="49" charset="0"/>
                <a:cs typeface="Courier New" panose="02070309020205020404" pitchFamily="49" charset="0"/>
              </a:rPr>
              <a:t>zSW</a:t>
            </a:r>
            <a:r>
              <a:rPr lang="en-US" sz="1400" dirty="0">
                <a:solidFill>
                  <a:prstClr val="white"/>
                </a:solidFill>
                <a:latin typeface="Courier New" panose="02070309020205020404" pitchFamily="49" charset="0"/>
                <a:cs typeface="Courier New" panose="02070309020205020404" pitchFamily="49" charset="0"/>
              </a:rPr>
              <a:t>         3041.363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xORIG</a:t>
            </a:r>
            <a:r>
              <a:rPr lang="en-US" sz="1400" dirty="0">
                <a:solidFill>
                  <a:prstClr val="white"/>
                </a:solidFill>
                <a:latin typeface="Courier New" panose="02070309020205020404" pitchFamily="49" charset="0"/>
                <a:cs typeface="Courier New" panose="02070309020205020404" pitchFamily="49" charset="0"/>
              </a:rPr>
              <a:t>      -2815.707  -</a:t>
            </a:r>
            <a:r>
              <a:rPr lang="en-US" sz="1400" dirty="0" err="1">
                <a:solidFill>
                  <a:prstClr val="white"/>
                </a:solidFill>
                <a:latin typeface="Courier New" panose="02070309020205020404" pitchFamily="49" charset="0"/>
                <a:cs typeface="Courier New" panose="02070309020205020404" pitchFamily="49" charset="0"/>
              </a:rPr>
              <a:t>yORIG</a:t>
            </a:r>
            <a:r>
              <a:rPr lang="en-US" sz="1400" dirty="0">
                <a:solidFill>
                  <a:prstClr val="white"/>
                </a:solidFill>
                <a:latin typeface="Courier New" panose="02070309020205020404" pitchFamily="49" charset="0"/>
                <a:cs typeface="Courier New" panose="02070309020205020404" pitchFamily="49" charset="0"/>
              </a:rPr>
              <a:t>      25428.789  -</a:t>
            </a:r>
            <a:r>
              <a:rPr lang="en-US" sz="1400" dirty="0" err="1">
                <a:solidFill>
                  <a:prstClr val="white"/>
                </a:solidFill>
                <a:latin typeface="Courier New" panose="02070309020205020404" pitchFamily="49" charset="0"/>
                <a:cs typeface="Courier New" panose="02070309020205020404" pitchFamily="49" charset="0"/>
              </a:rPr>
              <a:t>zORIG</a:t>
            </a:r>
            <a:r>
              <a:rPr lang="en-US" sz="1400" dirty="0">
                <a:solidFill>
                  <a:prstClr val="white"/>
                </a:solidFill>
                <a:latin typeface="Courier New" panose="02070309020205020404" pitchFamily="49" charset="0"/>
                <a:cs typeface="Courier New" panose="02070309020205020404" pitchFamily="49" charset="0"/>
              </a:rPr>
              <a:t>       5783.051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xOBS</a:t>
            </a:r>
            <a:r>
              <a:rPr lang="en-US" sz="1400" dirty="0">
                <a:solidFill>
                  <a:prstClr val="white"/>
                </a:solidFill>
                <a:latin typeface="Courier New" panose="02070309020205020404" pitchFamily="49" charset="0"/>
                <a:cs typeface="Courier New" panose="02070309020205020404" pitchFamily="49" charset="0"/>
              </a:rPr>
              <a:t>         600.172  -</a:t>
            </a:r>
            <a:r>
              <a:rPr lang="en-US" sz="1400" dirty="0" err="1">
                <a:solidFill>
                  <a:prstClr val="white"/>
                </a:solidFill>
                <a:latin typeface="Courier New" panose="02070309020205020404" pitchFamily="49" charset="0"/>
                <a:cs typeface="Courier New" panose="02070309020205020404" pitchFamily="49" charset="0"/>
              </a:rPr>
              <a:t>yOBS</a:t>
            </a:r>
            <a:r>
              <a:rPr lang="en-US" sz="1400" dirty="0">
                <a:solidFill>
                  <a:prstClr val="white"/>
                </a:solidFill>
                <a:latin typeface="Courier New" panose="02070309020205020404" pitchFamily="49" charset="0"/>
                <a:cs typeface="Courier New" panose="02070309020205020404" pitchFamily="49" charset="0"/>
              </a:rPr>
              <a:t>         150.913  -</a:t>
            </a:r>
            <a:r>
              <a:rPr lang="en-US" sz="1400" dirty="0" err="1">
                <a:solidFill>
                  <a:prstClr val="white"/>
                </a:solidFill>
                <a:latin typeface="Courier New" panose="02070309020205020404" pitchFamily="49" charset="0"/>
                <a:cs typeface="Courier New" panose="02070309020205020404" pitchFamily="49" charset="0"/>
              </a:rPr>
              <a:t>zOBS</a:t>
            </a:r>
            <a:r>
              <a:rPr lang="en-US" sz="1400" dirty="0">
                <a:solidFill>
                  <a:prstClr val="white"/>
                </a:solidFill>
                <a:latin typeface="Courier New" panose="02070309020205020404" pitchFamily="49" charset="0"/>
                <a:cs typeface="Courier New" panose="02070309020205020404" pitchFamily="49" charset="0"/>
              </a:rPr>
              <a:t>          60.815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xCAR</a:t>
            </a:r>
            <a:r>
              <a:rPr lang="en-US" sz="1400" dirty="0">
                <a:solidFill>
                  <a:prstClr val="white"/>
                </a:solidFill>
                <a:latin typeface="Courier New" panose="02070309020205020404" pitchFamily="49" charset="0"/>
                <a:cs typeface="Courier New" panose="02070309020205020404" pitchFamily="49" charset="0"/>
              </a:rPr>
              <a:t>           4.681  -</a:t>
            </a:r>
            <a:r>
              <a:rPr lang="en-US" sz="1400" dirty="0" err="1">
                <a:solidFill>
                  <a:prstClr val="white"/>
                </a:solidFill>
                <a:latin typeface="Courier New" panose="02070309020205020404" pitchFamily="49" charset="0"/>
                <a:cs typeface="Courier New" panose="02070309020205020404" pitchFamily="49" charset="0"/>
              </a:rPr>
              <a:t>yCAR</a:t>
            </a:r>
            <a:r>
              <a:rPr lang="en-US" sz="1400" dirty="0">
                <a:solidFill>
                  <a:prstClr val="white"/>
                </a:solidFill>
                <a:latin typeface="Courier New" panose="02070309020205020404" pitchFamily="49" charset="0"/>
                <a:cs typeface="Courier New" panose="02070309020205020404" pitchFamily="49" charset="0"/>
              </a:rPr>
              <a:t>         176.000  -</a:t>
            </a:r>
            <a:r>
              <a:rPr lang="en-US" sz="1400" dirty="0" err="1">
                <a:solidFill>
                  <a:prstClr val="white"/>
                </a:solidFill>
                <a:latin typeface="Courier New" panose="02070309020205020404" pitchFamily="49" charset="0"/>
                <a:cs typeface="Courier New" panose="02070309020205020404" pitchFamily="49" charset="0"/>
              </a:rPr>
              <a:t>zCAR</a:t>
            </a:r>
            <a:r>
              <a:rPr lang="en-US" sz="1400" dirty="0">
                <a:solidFill>
                  <a:prstClr val="white"/>
                </a:solidFill>
                <a:latin typeface="Courier New" panose="02070309020205020404" pitchFamily="49" charset="0"/>
                <a:cs typeface="Courier New" panose="02070309020205020404" pitchFamily="49" charset="0"/>
              </a:rPr>
              <a:t>         120.000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xFT</a:t>
            </a:r>
            <a:r>
              <a:rPr lang="en-US" sz="1400" dirty="0">
                <a:solidFill>
                  <a:prstClr val="white"/>
                </a:solidFill>
                <a:latin typeface="Courier New" panose="02070309020205020404" pitchFamily="49" charset="0"/>
                <a:cs typeface="Courier New" panose="02070309020205020404" pitchFamily="49" charset="0"/>
              </a:rPr>
              <a:t>             Time  -</a:t>
            </a:r>
            <a:r>
              <a:rPr lang="en-US" sz="1400" dirty="0" err="1">
                <a:solidFill>
                  <a:prstClr val="white"/>
                </a:solidFill>
                <a:latin typeface="Courier New" panose="02070309020205020404" pitchFamily="49" charset="0"/>
                <a:cs typeface="Courier New" panose="02070309020205020404" pitchFamily="49" charset="0"/>
              </a:rPr>
              <a:t>yFT</a:t>
            </a:r>
            <a:r>
              <a:rPr lang="en-US" sz="1400" dirty="0">
                <a:solidFill>
                  <a:prstClr val="white"/>
                </a:solidFill>
                <a:latin typeface="Courier New" panose="02070309020205020404" pitchFamily="49" charset="0"/>
                <a:cs typeface="Courier New" panose="02070309020205020404" pitchFamily="49" charset="0"/>
              </a:rPr>
              <a:t>             Time  -</a:t>
            </a:r>
            <a:r>
              <a:rPr lang="en-US" sz="1400" dirty="0" err="1">
                <a:solidFill>
                  <a:prstClr val="white"/>
                </a:solidFill>
                <a:latin typeface="Courier New" panose="02070309020205020404" pitchFamily="49" charset="0"/>
                <a:cs typeface="Courier New" panose="02070309020205020404" pitchFamily="49" charset="0"/>
              </a:rPr>
              <a:t>zFT</a:t>
            </a:r>
            <a:r>
              <a:rPr lang="en-US" sz="1400" dirty="0">
                <a:solidFill>
                  <a:prstClr val="white"/>
                </a:solidFill>
                <a:latin typeface="Courier New" panose="02070309020205020404" pitchFamily="49" charset="0"/>
                <a:cs typeface="Courier New" panose="02070309020205020404" pitchFamily="49" charset="0"/>
              </a:rPr>
              <a:t>             Time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xLAB</a:t>
            </a:r>
            <a:r>
              <a:rPr lang="en-US" sz="1400" dirty="0">
                <a:solidFill>
                  <a:prstClr val="white"/>
                </a:solidFill>
                <a:latin typeface="Courier New" panose="02070309020205020404" pitchFamily="49" charset="0"/>
                <a:cs typeface="Courier New" panose="02070309020205020404" pitchFamily="49" charset="0"/>
              </a:rPr>
              <a:t>              HN  -</a:t>
            </a:r>
            <a:r>
              <a:rPr lang="en-US" sz="1400" dirty="0" err="1">
                <a:solidFill>
                  <a:prstClr val="white"/>
                </a:solidFill>
                <a:latin typeface="Courier New" panose="02070309020205020404" pitchFamily="49" charset="0"/>
                <a:cs typeface="Courier New" panose="02070309020205020404" pitchFamily="49" charset="0"/>
              </a:rPr>
              <a:t>yLAB</a:t>
            </a:r>
            <a:r>
              <a:rPr lang="en-US" sz="1400" dirty="0">
                <a:solidFill>
                  <a:prstClr val="white"/>
                </a:solidFill>
                <a:latin typeface="Courier New" panose="02070309020205020404" pitchFamily="49" charset="0"/>
                <a:cs typeface="Courier New" panose="02070309020205020404" pitchFamily="49" charset="0"/>
              </a:rPr>
              <a:t>              CO  -</a:t>
            </a:r>
            <a:r>
              <a:rPr lang="en-US" sz="1400" dirty="0" err="1">
                <a:solidFill>
                  <a:prstClr val="white"/>
                </a:solidFill>
                <a:latin typeface="Courier New" panose="02070309020205020404" pitchFamily="49" charset="0"/>
                <a:cs typeface="Courier New" panose="02070309020205020404" pitchFamily="49" charset="0"/>
              </a:rPr>
              <a:t>zLAB</a:t>
            </a:r>
            <a:r>
              <a:rPr lang="en-US" sz="1400" dirty="0">
                <a:solidFill>
                  <a:prstClr val="white"/>
                </a:solidFill>
                <a:latin typeface="Courier New" panose="02070309020205020404" pitchFamily="49" charset="0"/>
                <a:cs typeface="Courier New" panose="02070309020205020404" pitchFamily="49" charset="0"/>
              </a:rPr>
              <a:t>             15N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ndim</a:t>
            </a:r>
            <a:r>
              <a:rPr lang="en-US" sz="1400" dirty="0">
                <a:solidFill>
                  <a:prstClr val="white"/>
                </a:solidFill>
                <a:latin typeface="Courier New" panose="02070309020205020404" pitchFamily="49" charset="0"/>
                <a:cs typeface="Courier New" panose="02070309020205020404" pitchFamily="49" charset="0"/>
              </a:rPr>
              <a:t>               2  -aq2D         Complex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-out </a:t>
            </a:r>
            <a:r>
              <a:rPr lang="en-US" sz="1400" dirty="0" err="1">
                <a:solidFill>
                  <a:prstClr val="white"/>
                </a:solidFill>
                <a:latin typeface="Courier New" panose="02070309020205020404" pitchFamily="49" charset="0"/>
                <a:cs typeface="Courier New" panose="02070309020205020404" pitchFamily="49" charset="0"/>
              </a:rPr>
              <a:t>nus.fid</a:t>
            </a:r>
            <a:r>
              <a:rPr lang="en-US" sz="1400" dirty="0">
                <a:solidFill>
                  <a:prstClr val="white"/>
                </a:solidFill>
                <a:latin typeface="Courier New" panose="02070309020205020404" pitchFamily="49" charset="0"/>
                <a:cs typeface="Courier New" panose="02070309020205020404" pitchFamily="49" charset="0"/>
              </a:rPr>
              <a:t> -verb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err="1">
                <a:solidFill>
                  <a:srgbClr val="00FFFF"/>
                </a:solidFill>
                <a:latin typeface="Courier New" panose="02070309020205020404" pitchFamily="49" charset="0"/>
                <a:cs typeface="Courier New" panose="02070309020205020404" pitchFamily="49" charset="0"/>
              </a:rPr>
              <a:t>nusExpand.tcl</a:t>
            </a:r>
            <a:r>
              <a:rPr lang="en-US" sz="1400" dirty="0">
                <a:solidFill>
                  <a:srgbClr val="00FFFF"/>
                </a:solidFill>
                <a:latin typeface="Courier New" panose="02070309020205020404" pitchFamily="49" charset="0"/>
                <a:cs typeface="Courier New" panose="02070309020205020404" pitchFamily="49" charset="0"/>
              </a:rPr>
              <a:t>  -in </a:t>
            </a:r>
            <a:r>
              <a:rPr lang="en-US" sz="1400" dirty="0" err="1">
                <a:solidFill>
                  <a:srgbClr val="00FFFF"/>
                </a:solidFill>
                <a:latin typeface="Courier New" panose="02070309020205020404" pitchFamily="49" charset="0"/>
                <a:cs typeface="Courier New" panose="02070309020205020404" pitchFamily="49" charset="0"/>
              </a:rPr>
              <a:t>nus.fid</a:t>
            </a:r>
            <a:r>
              <a:rPr lang="en-US" sz="1400" dirty="0">
                <a:solidFill>
                  <a:srgbClr val="00FFFF"/>
                </a:solidFill>
                <a:latin typeface="Courier New" panose="02070309020205020404" pitchFamily="49" charset="0"/>
                <a:cs typeface="Courier New" panose="02070309020205020404" pitchFamily="49" charset="0"/>
              </a:rPr>
              <a:t> -out fid/test%03d.fid  \</a:t>
            </a:r>
          </a:p>
          <a:p>
            <a:pPr fontAlgn="base">
              <a:spcBef>
                <a:spcPts val="200"/>
              </a:spcBef>
              <a:spcAft>
                <a:spcPct val="0"/>
              </a:spcAft>
            </a:pPr>
            <a:r>
              <a:rPr lang="en-US" sz="1400" dirty="0">
                <a:solidFill>
                  <a:srgbClr val="00FFFF"/>
                </a:solidFill>
                <a:latin typeface="Courier New" panose="02070309020205020404" pitchFamily="49" charset="0"/>
                <a:cs typeface="Courier New" panose="02070309020205020404" pitchFamily="49" charset="0"/>
              </a:rPr>
              <a:t>               -sample hnco_NUS.txt -</a:t>
            </a:r>
            <a:r>
              <a:rPr lang="en-US" sz="1400" dirty="0" err="1">
                <a:solidFill>
                  <a:srgbClr val="00FFFF"/>
                </a:solidFill>
                <a:latin typeface="Courier New" panose="02070309020205020404" pitchFamily="49" charset="0"/>
                <a:cs typeface="Courier New" panose="02070309020205020404" pitchFamily="49" charset="0"/>
              </a:rPr>
              <a:t>sampleCount</a:t>
            </a:r>
            <a:r>
              <a:rPr lang="en-US" sz="1400" dirty="0">
                <a:solidFill>
                  <a:srgbClr val="00FFFF"/>
                </a:solidFill>
                <a:latin typeface="Courier New" panose="02070309020205020404" pitchFamily="49" charset="0"/>
                <a:cs typeface="Courier New" panose="02070309020205020404" pitchFamily="49" charset="0"/>
              </a:rPr>
              <a:t> Auto </a:t>
            </a:r>
          </a:p>
          <a:p>
            <a:pPr fontAlgn="base">
              <a:spcBef>
                <a:spcPts val="200"/>
              </a:spcBef>
              <a:spcAft>
                <a:spcPct val="0"/>
              </a:spcAft>
            </a:pPr>
            <a:endParaRPr lang="en-US" sz="800"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dirty="0" err="1">
                <a:solidFill>
                  <a:srgbClr val="00B050"/>
                </a:solidFill>
                <a:latin typeface="Courier New" panose="02070309020205020404" pitchFamily="49" charset="0"/>
                <a:cs typeface="Courier New" panose="02070309020205020404" pitchFamily="49" charset="0"/>
              </a:rPr>
              <a:t>nusExpand.tcl</a:t>
            </a:r>
            <a:r>
              <a:rPr lang="en-US" sz="1400" dirty="0">
                <a:solidFill>
                  <a:srgbClr val="00B050"/>
                </a:solidFill>
                <a:latin typeface="Courier New" panose="02070309020205020404" pitchFamily="49" charset="0"/>
                <a:cs typeface="Courier New" panose="02070309020205020404" pitchFamily="49" charset="0"/>
              </a:rPr>
              <a:t>  -in </a:t>
            </a:r>
            <a:r>
              <a:rPr lang="en-US" sz="1400" dirty="0" err="1">
                <a:solidFill>
                  <a:srgbClr val="00B050"/>
                </a:solidFill>
                <a:latin typeface="Courier New" panose="02070309020205020404" pitchFamily="49" charset="0"/>
                <a:cs typeface="Courier New" panose="02070309020205020404" pitchFamily="49" charset="0"/>
              </a:rPr>
              <a:t>nus.fid</a:t>
            </a:r>
            <a:r>
              <a:rPr lang="en-US" sz="1400" dirty="0">
                <a:solidFill>
                  <a:srgbClr val="00B050"/>
                </a:solidFill>
                <a:latin typeface="Courier New" panose="02070309020205020404" pitchFamily="49" charset="0"/>
                <a:cs typeface="Courier New" panose="02070309020205020404" pitchFamily="49" charset="0"/>
              </a:rPr>
              <a:t> -out mask/test%03d.fid \</a:t>
            </a:r>
          </a:p>
          <a:p>
            <a:pPr fontAlgn="base">
              <a:spcBef>
                <a:spcPts val="200"/>
              </a:spcBef>
              <a:spcAft>
                <a:spcPct val="0"/>
              </a:spcAft>
            </a:pPr>
            <a:r>
              <a:rPr lang="en-US" sz="1400" dirty="0">
                <a:solidFill>
                  <a:srgbClr val="00B050"/>
                </a:solidFill>
                <a:latin typeface="Courier New" panose="02070309020205020404" pitchFamily="49" charset="0"/>
                <a:cs typeface="Courier New" panose="02070309020205020404" pitchFamily="49" charset="0"/>
              </a:rPr>
              <a:t>-sample hnco_NUS.txt -</a:t>
            </a:r>
            <a:r>
              <a:rPr lang="en-US" sz="1400" dirty="0" err="1">
                <a:solidFill>
                  <a:srgbClr val="00B050"/>
                </a:solidFill>
                <a:latin typeface="Courier New" panose="02070309020205020404" pitchFamily="49" charset="0"/>
                <a:cs typeface="Courier New" panose="02070309020205020404" pitchFamily="49" charset="0"/>
              </a:rPr>
              <a:t>sampleCount</a:t>
            </a:r>
            <a:r>
              <a:rPr lang="en-US" sz="1400" dirty="0">
                <a:solidFill>
                  <a:srgbClr val="00B050"/>
                </a:solidFill>
                <a:latin typeface="Courier New" panose="02070309020205020404" pitchFamily="49" charset="0"/>
                <a:cs typeface="Courier New" panose="02070309020205020404" pitchFamily="49" charset="0"/>
              </a:rPr>
              <a:t> Auto -mask</a:t>
            </a:r>
          </a:p>
        </p:txBody>
      </p:sp>
      <p:sp>
        <p:nvSpPr>
          <p:cNvPr id="3" name="TextBox 2"/>
          <p:cNvSpPr txBox="1"/>
          <p:nvPr/>
        </p:nvSpPr>
        <p:spPr>
          <a:xfrm>
            <a:off x="1808394" y="5855574"/>
            <a:ext cx="8554807" cy="697627"/>
          </a:xfrm>
          <a:prstGeom prst="rect">
            <a:avLst/>
          </a:prstGeom>
          <a:noFill/>
        </p:spPr>
        <p:txBody>
          <a:bodyPr wrap="square" rtlCol="0">
            <a:spAutoFit/>
          </a:bodyPr>
          <a:lstStyle/>
          <a:p>
            <a:pPr algn="ctr" fontAlgn="base">
              <a:spcBef>
                <a:spcPts val="400"/>
              </a:spcBef>
              <a:spcAft>
                <a:spcPct val="0"/>
              </a:spcAft>
            </a:pPr>
            <a:r>
              <a:rPr lang="en-US" i="1" dirty="0">
                <a:solidFill>
                  <a:prstClr val="white"/>
                </a:solidFill>
                <a:latin typeface="Arial" charset="0"/>
              </a:rPr>
              <a:t>Convert Data as NUS 2D (Automated Parameter Extraction) </a:t>
            </a:r>
          </a:p>
          <a:p>
            <a:pPr algn="ctr" fontAlgn="base">
              <a:spcBef>
                <a:spcPts val="400"/>
              </a:spcBef>
              <a:spcAft>
                <a:spcPct val="0"/>
              </a:spcAft>
            </a:pPr>
            <a:r>
              <a:rPr lang="en-US" i="1" dirty="0">
                <a:solidFill>
                  <a:srgbClr val="00FFFF"/>
                </a:solidFill>
                <a:latin typeface="Arial" charset="0"/>
              </a:rPr>
              <a:t>Expand the Converted Data to 3D </a:t>
            </a:r>
            <a:r>
              <a:rPr lang="en-US" i="1" dirty="0">
                <a:solidFill>
                  <a:prstClr val="white"/>
                </a:solidFill>
                <a:latin typeface="Arial" charset="0"/>
              </a:rPr>
              <a:t>/ </a:t>
            </a:r>
            <a:r>
              <a:rPr lang="en-US" i="1" dirty="0">
                <a:solidFill>
                  <a:srgbClr val="00B050"/>
                </a:solidFill>
                <a:latin typeface="Arial" charset="0"/>
              </a:rPr>
              <a:t>Create Mask</a:t>
            </a:r>
          </a:p>
        </p:txBody>
      </p:sp>
      <p:sp>
        <p:nvSpPr>
          <p:cNvPr id="4" name="TextBox 3"/>
          <p:cNvSpPr txBox="1"/>
          <p:nvPr/>
        </p:nvSpPr>
        <p:spPr>
          <a:xfrm>
            <a:off x="1981201" y="177226"/>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JEOL 3D NUS Conversion in </a:t>
            </a:r>
            <a:r>
              <a:rPr lang="en-US" sz="3200" i="1" kern="0" dirty="0" err="1">
                <a:solidFill>
                  <a:srgbClr val="00B0F0"/>
                </a:solidFill>
                <a:latin typeface="Arial" charset="0"/>
              </a:rPr>
              <a:t>NMRPipe</a:t>
            </a:r>
            <a:endParaRPr lang="en-US" sz="3200" kern="0" dirty="0">
              <a:solidFill>
                <a:srgbClr val="00B0F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213432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4" name="TextBox 3"/>
          <p:cNvSpPr txBox="1"/>
          <p:nvPr/>
        </p:nvSpPr>
        <p:spPr>
          <a:xfrm>
            <a:off x="1752600" y="5283828"/>
            <a:ext cx="4114800" cy="1200329"/>
          </a:xfrm>
          <a:prstGeom prst="rect">
            <a:avLst/>
          </a:prstGeom>
          <a:noFill/>
        </p:spPr>
        <p:txBody>
          <a:bodyPr wrap="square" rtlCol="0">
            <a:spAutoFit/>
          </a:bodyPr>
          <a:lstStyle/>
          <a:p>
            <a:pPr algn="ctr" fontAlgn="base">
              <a:spcBef>
                <a:spcPct val="50000"/>
              </a:spcBef>
              <a:spcAft>
                <a:spcPct val="0"/>
              </a:spcAft>
            </a:pPr>
            <a:r>
              <a:rPr lang="en-US" i="1" dirty="0">
                <a:solidFill>
                  <a:srgbClr val="00FFFF"/>
                </a:solidFill>
                <a:latin typeface="Arial" charset="0"/>
              </a:rPr>
              <a:t>Sorted, expanded time-domain data, arranged like conventional data but with the increments that were skipped filled in with zeros</a:t>
            </a:r>
            <a:endParaRPr lang="en-US" i="1" dirty="0">
              <a:solidFill>
                <a:srgbClr val="FFFF00"/>
              </a:solidFill>
              <a:latin typeface="Arial"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990601"/>
            <a:ext cx="8779137" cy="4293227"/>
          </a:xfrm>
          <a:prstGeom prst="rect">
            <a:avLst/>
          </a:prstGeom>
        </p:spPr>
      </p:pic>
      <p:sp>
        <p:nvSpPr>
          <p:cNvPr id="13" name="TextBox 12"/>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Output of </a:t>
            </a:r>
            <a:r>
              <a:rPr lang="en-US" sz="3200" i="1" kern="0" dirty="0" err="1">
                <a:solidFill>
                  <a:srgbClr val="00B0F0"/>
                </a:solidFill>
                <a:latin typeface="Arial" charset="0"/>
              </a:rPr>
              <a:t>NMRPipe</a:t>
            </a:r>
            <a:r>
              <a:rPr lang="en-US" sz="3200" i="1" kern="0" dirty="0">
                <a:solidFill>
                  <a:srgbClr val="00B0F0"/>
                </a:solidFill>
                <a:latin typeface="Arial" charset="0"/>
              </a:rPr>
              <a:t> NUS Conversion </a:t>
            </a:r>
            <a:endParaRPr lang="en-US" sz="3200" kern="0" dirty="0">
              <a:solidFill>
                <a:srgbClr val="00B0F0"/>
              </a:solidFill>
              <a:latin typeface="Arial" charset="0"/>
            </a:endParaRPr>
          </a:p>
        </p:txBody>
      </p:sp>
      <p:sp>
        <p:nvSpPr>
          <p:cNvPr id="15" name="TextBox 14"/>
          <p:cNvSpPr txBox="1"/>
          <p:nvPr/>
        </p:nvSpPr>
        <p:spPr>
          <a:xfrm>
            <a:off x="6069376" y="5283827"/>
            <a:ext cx="4114800" cy="923330"/>
          </a:xfrm>
          <a:prstGeom prst="rect">
            <a:avLst/>
          </a:prstGeom>
          <a:noFill/>
        </p:spPr>
        <p:txBody>
          <a:bodyPr wrap="square" rtlCol="0">
            <a:spAutoFit/>
          </a:bodyPr>
          <a:lstStyle/>
          <a:p>
            <a:pPr algn="ctr" fontAlgn="base">
              <a:spcBef>
                <a:spcPct val="50000"/>
              </a:spcBef>
              <a:spcAft>
                <a:spcPct val="0"/>
              </a:spcAft>
            </a:pPr>
            <a:r>
              <a:rPr lang="en-US" i="1" dirty="0">
                <a:solidFill>
                  <a:srgbClr val="00B050"/>
                </a:solidFill>
                <a:latin typeface="Arial" charset="0"/>
              </a:rPr>
              <a:t>Corresponding mask of ones and zeros, used as additional input for </a:t>
            </a:r>
            <a:r>
              <a:rPr lang="en-US" i="1" dirty="0" err="1">
                <a:solidFill>
                  <a:srgbClr val="00B050"/>
                </a:solidFill>
                <a:latin typeface="Arial" charset="0"/>
              </a:rPr>
              <a:t>NMRPipe</a:t>
            </a:r>
            <a:r>
              <a:rPr lang="en-US" i="1" dirty="0">
                <a:solidFill>
                  <a:srgbClr val="00B050"/>
                </a:solidFill>
                <a:latin typeface="Arial" charset="0"/>
              </a:rPr>
              <a:t> reconstruction tools</a:t>
            </a:r>
          </a:p>
        </p:txBody>
      </p:sp>
    </p:spTree>
    <p:extLst>
      <p:ext uri="{BB962C8B-B14F-4D97-AF65-F5344CB8AC3E}">
        <p14:creationId xmlns:p14="http://schemas.microsoft.com/office/powerpoint/2010/main" val="16253071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36295" y="132104"/>
            <a:ext cx="8738525" cy="6434732"/>
          </a:xfrm>
          <a:prstGeom prst="rect">
            <a:avLst/>
          </a:prstGeom>
        </p:spPr>
      </p:pic>
      <p:sp>
        <p:nvSpPr>
          <p:cNvPr id="2" name="TextBox 1"/>
          <p:cNvSpPr txBox="1"/>
          <p:nvPr/>
        </p:nvSpPr>
        <p:spPr>
          <a:xfrm>
            <a:off x="2932050" y="239581"/>
            <a:ext cx="6327901"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B0F0"/>
                </a:solidFill>
                <a:latin typeface="Arial" charset="0"/>
              </a:rPr>
              <a:t>Other NUS Conversion Schemes</a:t>
            </a:r>
          </a:p>
        </p:txBody>
      </p:sp>
    </p:spTree>
    <p:extLst>
      <p:ext uri="{BB962C8B-B14F-4D97-AF65-F5344CB8AC3E}">
        <p14:creationId xmlns:p14="http://schemas.microsoft.com/office/powerpoint/2010/main" val="390642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Oval 8"/>
          <p:cNvSpPr/>
          <p:nvPr/>
        </p:nvSpPr>
        <p:spPr>
          <a:xfrm>
            <a:off x="9321961" y="46482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0" name="Oval 9"/>
          <p:cNvSpPr/>
          <p:nvPr/>
        </p:nvSpPr>
        <p:spPr>
          <a:xfrm>
            <a:off x="9345168" y="19050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 name="Picture 1"/>
          <p:cNvPicPr>
            <a:picLocks noChangeAspect="1"/>
          </p:cNvPicPr>
          <p:nvPr/>
        </p:nvPicPr>
        <p:blipFill>
          <a:blip r:embed="rId2"/>
          <a:stretch>
            <a:fillRect/>
          </a:stretch>
        </p:blipFill>
        <p:spPr>
          <a:xfrm>
            <a:off x="2057401" y="914401"/>
            <a:ext cx="7901101" cy="2562371"/>
          </a:xfrm>
          <a:prstGeom prst="rect">
            <a:avLst/>
          </a:prstGeom>
        </p:spPr>
      </p:pic>
      <p:pic>
        <p:nvPicPr>
          <p:cNvPr id="3" name="Picture 2"/>
          <p:cNvPicPr>
            <a:picLocks noChangeAspect="1"/>
          </p:cNvPicPr>
          <p:nvPr/>
        </p:nvPicPr>
        <p:blipFill>
          <a:blip r:embed="rId3"/>
          <a:stretch>
            <a:fillRect/>
          </a:stretch>
        </p:blipFill>
        <p:spPr>
          <a:xfrm>
            <a:off x="2057401" y="3657600"/>
            <a:ext cx="7901101" cy="25568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818" y="4640928"/>
            <a:ext cx="812639" cy="80586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106" y="1895857"/>
            <a:ext cx="812639" cy="812639"/>
          </a:xfrm>
          <a:prstGeom prst="rect">
            <a:avLst/>
          </a:prstGeom>
        </p:spPr>
      </p:pic>
      <p:sp>
        <p:nvSpPr>
          <p:cNvPr id="6" name="TextBox 5"/>
          <p:cNvSpPr txBox="1"/>
          <p:nvPr/>
        </p:nvSpPr>
        <p:spPr>
          <a:xfrm>
            <a:off x="2057400" y="49765"/>
            <a:ext cx="80772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0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7" name="Rectangle 6"/>
          <p:cNvSpPr/>
          <p:nvPr/>
        </p:nvSpPr>
        <p:spPr>
          <a:xfrm flipV="1">
            <a:off x="1706880" y="3602738"/>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Rectangle 7"/>
          <p:cNvSpPr/>
          <p:nvPr/>
        </p:nvSpPr>
        <p:spPr>
          <a:xfrm flipV="1">
            <a:off x="1706880" y="828559"/>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35460927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05001" y="660975"/>
            <a:ext cx="8610601" cy="5909310"/>
          </a:xfrm>
          <a:prstGeom prst="rect">
            <a:avLst/>
          </a:prstGeom>
          <a:noFill/>
        </p:spPr>
        <p:txBody>
          <a:bodyPr wrap="square" rtlCol="0">
            <a:spAutoFit/>
          </a:bodyPr>
          <a:lstStyle/>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Example of 3D NUS conversion without expansion, as used by some NUS</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software such as </a:t>
            </a:r>
            <a:r>
              <a:rPr lang="en-US" sz="1400" dirty="0" err="1">
                <a:solidFill>
                  <a:prstClr val="white"/>
                </a:solidFill>
                <a:latin typeface="Courier New" panose="02070309020205020404" pitchFamily="49" charset="0"/>
                <a:cs typeface="Courier New" panose="02070309020205020404" pitchFamily="49" charset="0"/>
              </a:rPr>
              <a:t>hmsIST</a:t>
            </a:r>
            <a:r>
              <a:rPr lang="en-US" sz="1400" dirty="0">
                <a:solidFill>
                  <a:prstClr val="white"/>
                </a:solidFill>
                <a:latin typeface="Courier New" panose="02070309020205020404" pitchFamily="49" charset="0"/>
                <a:cs typeface="Courier New" panose="02070309020205020404" pitchFamily="49" charset="0"/>
              </a:rPr>
              <a:t> (http://gwagner.med.harvard.edu/intranet/istHMS/).</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In this example, the sample count in </a:t>
            </a:r>
            <a:r>
              <a:rPr lang="en-US" sz="1400" dirty="0" err="1">
                <a:solidFill>
                  <a:prstClr val="white"/>
                </a:solidFill>
                <a:latin typeface="Courier New" panose="02070309020205020404" pitchFamily="49" charset="0"/>
                <a:cs typeface="Courier New" panose="02070309020205020404" pitchFamily="49" charset="0"/>
              </a:rPr>
              <a:t>nuslist</a:t>
            </a:r>
            <a:r>
              <a:rPr lang="en-US" sz="1400" dirty="0">
                <a:solidFill>
                  <a:prstClr val="white"/>
                </a:solidFill>
                <a:latin typeface="Courier New" panose="02070309020205020404" pitchFamily="49" charset="0"/>
                <a:cs typeface="Courier New" panose="02070309020205020404" pitchFamily="49" charset="0"/>
              </a:rPr>
              <a:t> is 2048. The original NUS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conversion scheme was changed in this way:</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Set: -</a:t>
            </a:r>
            <a:r>
              <a:rPr lang="en-US" sz="1400" dirty="0" err="1">
                <a:solidFill>
                  <a:prstClr val="white"/>
                </a:solidFill>
                <a:latin typeface="Courier New" panose="02070309020205020404" pitchFamily="49" charset="0"/>
                <a:cs typeface="Courier New" panose="02070309020205020404" pitchFamily="49" charset="0"/>
              </a:rPr>
              <a:t>nusDim</a:t>
            </a:r>
            <a:r>
              <a:rPr lang="en-US" sz="1400" dirty="0">
                <a:solidFill>
                  <a:prstClr val="white"/>
                </a:solidFill>
                <a:latin typeface="Courier New" panose="02070309020205020404" pitchFamily="49" charset="0"/>
                <a:cs typeface="Courier New" panose="02070309020205020404" pitchFamily="49" charset="0"/>
              </a:rPr>
              <a:t> 3 -</a:t>
            </a:r>
            <a:r>
              <a:rPr lang="en-US" sz="1400" dirty="0" err="1">
                <a:solidFill>
                  <a:prstClr val="white"/>
                </a:solidFill>
                <a:latin typeface="Courier New" panose="02070309020205020404" pitchFamily="49" charset="0"/>
                <a:cs typeface="Courier New" panose="02070309020205020404" pitchFamily="49" charset="0"/>
              </a:rPr>
              <a:t>ndim</a:t>
            </a:r>
            <a:r>
              <a:rPr lang="en-US" sz="1400" dirty="0">
                <a:solidFill>
                  <a:prstClr val="white"/>
                </a:solidFill>
                <a:latin typeface="Courier New" panose="02070309020205020404" pitchFamily="49" charset="0"/>
                <a:cs typeface="Courier New" panose="02070309020205020404" pitchFamily="49" charset="0"/>
              </a:rPr>
              <a:t> 2</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Set: -</a:t>
            </a:r>
            <a:r>
              <a:rPr lang="en-US" sz="1400" dirty="0" err="1">
                <a:solidFill>
                  <a:prstClr val="white"/>
                </a:solidFill>
                <a:latin typeface="Courier New" panose="02070309020205020404" pitchFamily="49" charset="0"/>
                <a:cs typeface="Courier New" panose="02070309020205020404" pitchFamily="49" charset="0"/>
              </a:rPr>
              <a:t>yMODE</a:t>
            </a:r>
            <a:r>
              <a:rPr lang="en-US" sz="1400" dirty="0">
                <a:solidFill>
                  <a:prstClr val="white"/>
                </a:solidFill>
                <a:latin typeface="Courier New" panose="02070309020205020404" pitchFamily="49" charset="0"/>
                <a:cs typeface="Courier New" panose="02070309020205020404" pitchFamily="49" charset="0"/>
              </a:rPr>
              <a:t> Complex -</a:t>
            </a:r>
            <a:r>
              <a:rPr lang="en-US" sz="1400" dirty="0" err="1">
                <a:solidFill>
                  <a:prstClr val="white"/>
                </a:solidFill>
                <a:latin typeface="Courier New" panose="02070309020205020404" pitchFamily="49" charset="0"/>
                <a:cs typeface="Courier New" panose="02070309020205020404" pitchFamily="49" charset="0"/>
              </a:rPr>
              <a:t>zMODE</a:t>
            </a:r>
            <a:r>
              <a:rPr lang="en-US" sz="1400" dirty="0">
                <a:solidFill>
                  <a:prstClr val="white"/>
                </a:solidFill>
                <a:latin typeface="Courier New" panose="02070309020205020404" pitchFamily="49" charset="0"/>
                <a:cs typeface="Courier New" panose="02070309020205020404" pitchFamily="49" charset="0"/>
              </a:rPr>
              <a:t> Real (Even for Echo-</a:t>
            </a:r>
            <a:r>
              <a:rPr lang="en-US" sz="1400" dirty="0" err="1">
                <a:solidFill>
                  <a:prstClr val="white"/>
                </a:solidFill>
                <a:latin typeface="Courier New" panose="02070309020205020404" pitchFamily="49" charset="0"/>
                <a:cs typeface="Courier New" panose="02070309020205020404" pitchFamily="49" charset="0"/>
              </a:rPr>
              <a:t>AntiEcho</a:t>
            </a:r>
            <a:r>
              <a:rPr lang="en-US" sz="1400" dirty="0">
                <a:solidFill>
                  <a:prstClr val="white"/>
                </a:solidFill>
                <a:latin typeface="Courier New" panose="02070309020205020404" pitchFamily="49" charset="0"/>
                <a:cs typeface="Courier New" panose="02070309020205020404" pitchFamily="49" charset="0"/>
              </a:rPr>
              <a:t> data).</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Set: -</a:t>
            </a:r>
            <a:r>
              <a:rPr lang="en-US" sz="1400" dirty="0" err="1">
                <a:solidFill>
                  <a:prstClr val="white"/>
                </a:solidFill>
                <a:latin typeface="Courier New" panose="02070309020205020404" pitchFamily="49" charset="0"/>
                <a:cs typeface="Courier New" panose="02070309020205020404" pitchFamily="49" charset="0"/>
              </a:rPr>
              <a:t>zN</a:t>
            </a:r>
            <a:r>
              <a:rPr lang="en-US" sz="1400" dirty="0">
                <a:solidFill>
                  <a:prstClr val="white"/>
                </a:solidFill>
                <a:latin typeface="Courier New" panose="02070309020205020404" pitchFamily="49" charset="0"/>
                <a:cs typeface="Courier New" panose="02070309020205020404" pitchFamily="49" charset="0"/>
              </a:rPr>
              <a:t> 1</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Set: -out to a 2D filename output.</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Set: -</a:t>
            </a:r>
            <a:r>
              <a:rPr lang="en-US" sz="1400" dirty="0" err="1">
                <a:solidFill>
                  <a:prstClr val="white"/>
                </a:solidFill>
                <a:latin typeface="Courier New" panose="02070309020205020404" pitchFamily="49" charset="0"/>
                <a:cs typeface="Courier New" panose="02070309020205020404" pitchFamily="49" charset="0"/>
              </a:rPr>
              <a:t>yN</a:t>
            </a:r>
            <a:r>
              <a:rPr lang="en-US" sz="1400" dirty="0">
                <a:solidFill>
                  <a:prstClr val="white"/>
                </a:solidFill>
                <a:latin typeface="Courier New" panose="02070309020205020404" pitchFamily="49" charset="0"/>
                <a:cs typeface="Courier New" panose="02070309020205020404" pitchFamily="49" charset="0"/>
              </a:rPr>
              <a:t> to total number of vectors acquired:</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2*</a:t>
            </a:r>
            <a:r>
              <a:rPr lang="en-US" sz="1400" dirty="0" err="1">
                <a:solidFill>
                  <a:prstClr val="white"/>
                </a:solidFill>
                <a:latin typeface="Courier New" panose="02070309020205020404" pitchFamily="49" charset="0"/>
                <a:cs typeface="Courier New" panose="02070309020205020404" pitchFamily="49" charset="0"/>
              </a:rPr>
              <a:t>sampleCount</a:t>
            </a:r>
            <a:r>
              <a:rPr lang="en-US" sz="1400" dirty="0">
                <a:solidFill>
                  <a:prstClr val="white"/>
                </a:solidFill>
                <a:latin typeface="Courier New" panose="02070309020205020404" pitchFamily="49" charset="0"/>
                <a:cs typeface="Courier New" panose="02070309020205020404" pitchFamily="49" charset="0"/>
              </a:rPr>
              <a:t> for 2D, 4*</a:t>
            </a:r>
            <a:r>
              <a:rPr lang="en-US" sz="1400" dirty="0" err="1">
                <a:solidFill>
                  <a:prstClr val="white"/>
                </a:solidFill>
                <a:latin typeface="Courier New" panose="02070309020205020404" pitchFamily="49" charset="0"/>
                <a:cs typeface="Courier New" panose="02070309020205020404" pitchFamily="49" charset="0"/>
              </a:rPr>
              <a:t>sampleCount</a:t>
            </a:r>
            <a:r>
              <a:rPr lang="en-US" sz="1400" dirty="0">
                <a:solidFill>
                  <a:prstClr val="white"/>
                </a:solidFill>
                <a:latin typeface="Courier New" panose="02070309020205020404" pitchFamily="49" charset="0"/>
                <a:cs typeface="Courier New" panose="02070309020205020404" pitchFamily="49" charset="0"/>
              </a:rPr>
              <a:t> for 3D.</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 useful tool for extracting this info: </a:t>
            </a:r>
            <a:r>
              <a:rPr lang="en-US" sz="1400" dirty="0" err="1">
                <a:solidFill>
                  <a:prstClr val="white"/>
                </a:solidFill>
                <a:latin typeface="Courier New" panose="02070309020205020404" pitchFamily="49" charset="0"/>
                <a:cs typeface="Courier New" panose="02070309020205020404" pitchFamily="49" charset="0"/>
              </a:rPr>
              <a:t>getNUSInfo.tcl</a:t>
            </a:r>
            <a:endParaRPr lang="en-US" sz="1400" dirty="0">
              <a:solidFill>
                <a:prstClr val="white"/>
              </a:solidFill>
              <a:latin typeface="Courier New" panose="02070309020205020404" pitchFamily="49" charset="0"/>
              <a:cs typeface="Courier New" panose="02070309020205020404" pitchFamily="49" charset="0"/>
            </a:endParaRP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If Y-Axis is Echo-</a:t>
            </a:r>
            <a:r>
              <a:rPr lang="en-US" sz="1400" dirty="0" err="1">
                <a:solidFill>
                  <a:prstClr val="white"/>
                </a:solidFill>
                <a:latin typeface="Courier New" panose="02070309020205020404" pitchFamily="49" charset="0"/>
                <a:cs typeface="Courier New" panose="02070309020205020404" pitchFamily="49" charset="0"/>
              </a:rPr>
              <a:t>AntiEcho</a:t>
            </a:r>
            <a:r>
              <a:rPr lang="en-US" sz="1400" dirty="0">
                <a:solidFill>
                  <a:prstClr val="white"/>
                </a:solidFill>
                <a:latin typeface="Courier New" panose="02070309020205020404" pitchFamily="49" charset="0"/>
                <a:cs typeface="Courier New" panose="02070309020205020404" pitchFamily="49" charset="0"/>
              </a:rPr>
              <a:t>, use: </a:t>
            </a:r>
            <a:r>
              <a:rPr lang="en-US" sz="1400" dirty="0" err="1">
                <a:solidFill>
                  <a:prstClr val="white"/>
                </a:solidFill>
                <a:latin typeface="Courier New" panose="02070309020205020404" pitchFamily="49" charset="0"/>
                <a:cs typeface="Courier New" panose="02070309020205020404" pitchFamily="49" charset="0"/>
              </a:rPr>
              <a:t>bruk_ranceN.M</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var</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nShuf</a:t>
            </a:r>
            <a:r>
              <a:rPr lang="en-US" sz="1400" dirty="0">
                <a:solidFill>
                  <a:prstClr val="white"/>
                </a:solidFill>
                <a:latin typeface="Courier New" panose="02070309020205020404" pitchFamily="49" charset="0"/>
                <a:cs typeface="Courier New" panose="02070309020205020404" pitchFamily="49" charset="0"/>
              </a:rPr>
              <a:t> 1</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If Z-Axis is Echo-</a:t>
            </a:r>
            <a:r>
              <a:rPr lang="en-US" sz="1400" dirty="0" err="1">
                <a:solidFill>
                  <a:prstClr val="white"/>
                </a:solidFill>
                <a:latin typeface="Courier New" panose="02070309020205020404" pitchFamily="49" charset="0"/>
                <a:cs typeface="Courier New" panose="02070309020205020404" pitchFamily="49" charset="0"/>
              </a:rPr>
              <a:t>AntiEcho</a:t>
            </a:r>
            <a:r>
              <a:rPr lang="en-US" sz="1400" dirty="0">
                <a:solidFill>
                  <a:prstClr val="white"/>
                </a:solidFill>
                <a:latin typeface="Courier New" panose="02070309020205020404" pitchFamily="49" charset="0"/>
                <a:cs typeface="Courier New" panose="02070309020205020404" pitchFamily="49" charset="0"/>
              </a:rPr>
              <a:t>, use: </a:t>
            </a:r>
            <a:r>
              <a:rPr lang="en-US" sz="1400" dirty="0" err="1">
                <a:solidFill>
                  <a:prstClr val="white"/>
                </a:solidFill>
                <a:latin typeface="Courier New" panose="02070309020205020404" pitchFamily="49" charset="0"/>
                <a:cs typeface="Courier New" panose="02070309020205020404" pitchFamily="49" charset="0"/>
              </a:rPr>
              <a:t>bruk_ranceN.M</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var</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nShuf</a:t>
            </a:r>
            <a:r>
              <a:rPr lang="en-US" sz="1400" dirty="0">
                <a:solidFill>
                  <a:prstClr val="white"/>
                </a:solidFill>
                <a:latin typeface="Courier New" panose="02070309020205020404" pitchFamily="49" charset="0"/>
                <a:cs typeface="Courier New" panose="02070309020205020404" pitchFamily="49" charset="0"/>
              </a:rPr>
              <a:t> 2</a:t>
            </a:r>
          </a:p>
          <a:p>
            <a:pPr fontAlgn="base">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bruk2pipe –in ./</a:t>
            </a:r>
            <a:r>
              <a:rPr lang="en-US" sz="1400" dirty="0" err="1">
                <a:solidFill>
                  <a:prstClr val="white"/>
                </a:solidFill>
                <a:latin typeface="Courier New" panose="02070309020205020404" pitchFamily="49" charset="0"/>
                <a:cs typeface="Courier New" panose="02070309020205020404" pitchFamily="49" charset="0"/>
              </a:rPr>
              <a:t>ser</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a:t>
            </a:r>
            <a:r>
              <a:rPr lang="en-US" sz="1400" dirty="0" err="1">
                <a:solidFill>
                  <a:srgbClr val="FF0000"/>
                </a:solidFill>
                <a:latin typeface="Courier New" panose="02070309020205020404" pitchFamily="49" charset="0"/>
                <a:cs typeface="Courier New" panose="02070309020205020404" pitchFamily="49" charset="0"/>
              </a:rPr>
              <a:t>nusDim</a:t>
            </a:r>
            <a:r>
              <a:rPr lang="en-US" sz="1400" dirty="0">
                <a:solidFill>
                  <a:srgbClr val="FF0000"/>
                </a:solidFill>
                <a:latin typeface="Courier New" panose="02070309020205020404" pitchFamily="49" charset="0"/>
                <a:cs typeface="Courier New" panose="02070309020205020404" pitchFamily="49" charset="0"/>
              </a:rPr>
              <a:t> 3 -</a:t>
            </a:r>
            <a:r>
              <a:rPr lang="en-US" sz="1400" dirty="0" err="1">
                <a:solidFill>
                  <a:srgbClr val="FF0000"/>
                </a:solidFill>
                <a:latin typeface="Courier New" panose="02070309020205020404" pitchFamily="49" charset="0"/>
                <a:cs typeface="Courier New" panose="02070309020205020404" pitchFamily="49" charset="0"/>
              </a:rPr>
              <a:t>ndim</a:t>
            </a:r>
            <a:r>
              <a:rPr lang="en-US" sz="1400" dirty="0">
                <a:solidFill>
                  <a:srgbClr val="FF0000"/>
                </a:solidFill>
                <a:latin typeface="Courier New" panose="02070309020205020404" pitchFamily="49" charset="0"/>
                <a:cs typeface="Courier New" panose="02070309020205020404" pitchFamily="49" charset="0"/>
              </a:rPr>
              <a:t> 2 </a:t>
            </a:r>
            <a:r>
              <a:rPr lang="en-US" sz="1400" dirty="0">
                <a:solidFill>
                  <a:prstClr val="white"/>
                </a:solidFill>
                <a:latin typeface="Courier New" panose="02070309020205020404" pitchFamily="49" charset="0"/>
                <a:cs typeface="Courier New" panose="02070309020205020404" pitchFamily="49" charset="0"/>
              </a:rPr>
              <a:t>\</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-bad 0.0 -</a:t>
            </a:r>
            <a:r>
              <a:rPr lang="en-US" sz="1400" dirty="0" err="1">
                <a:solidFill>
                  <a:prstClr val="white"/>
                </a:solidFill>
                <a:latin typeface="Courier New" panose="02070309020205020404" pitchFamily="49" charset="0"/>
                <a:cs typeface="Courier New" panose="02070309020205020404" pitchFamily="49" charset="0"/>
              </a:rPr>
              <a:t>aswap</a:t>
            </a:r>
            <a:r>
              <a:rPr lang="en-US" sz="1400" dirty="0">
                <a:solidFill>
                  <a:prstClr val="white"/>
                </a:solidFill>
                <a:latin typeface="Courier New" panose="02070309020205020404" pitchFamily="49" charset="0"/>
                <a:cs typeface="Courier New" panose="02070309020205020404" pitchFamily="49" charset="0"/>
              </a:rPr>
              <a:t> -AMX -</a:t>
            </a:r>
            <a:r>
              <a:rPr lang="en-US" sz="1400" dirty="0" err="1">
                <a:solidFill>
                  <a:prstClr val="white"/>
                </a:solidFill>
                <a:latin typeface="Courier New" panose="02070309020205020404" pitchFamily="49" charset="0"/>
                <a:cs typeface="Courier New" panose="02070309020205020404" pitchFamily="49" charset="0"/>
              </a:rPr>
              <a:t>decim</a:t>
            </a:r>
            <a:r>
              <a:rPr lang="en-US" sz="1400" dirty="0">
                <a:solidFill>
                  <a:prstClr val="white"/>
                </a:solidFill>
                <a:latin typeface="Courier New" panose="02070309020205020404" pitchFamily="49" charset="0"/>
                <a:cs typeface="Courier New" panose="02070309020205020404" pitchFamily="49" charset="0"/>
              </a:rPr>
              <a:t> 1680 -</a:t>
            </a:r>
            <a:r>
              <a:rPr lang="en-US" sz="1400" dirty="0" err="1">
                <a:solidFill>
                  <a:prstClr val="white"/>
                </a:solidFill>
                <a:latin typeface="Courier New" panose="02070309020205020404" pitchFamily="49" charset="0"/>
                <a:cs typeface="Courier New" panose="02070309020205020404" pitchFamily="49" charset="0"/>
              </a:rPr>
              <a:t>dspfvs</a:t>
            </a:r>
            <a:r>
              <a:rPr lang="en-US" sz="1400" dirty="0">
                <a:solidFill>
                  <a:prstClr val="white"/>
                </a:solidFill>
                <a:latin typeface="Courier New" panose="02070309020205020404" pitchFamily="49" charset="0"/>
                <a:cs typeface="Courier New" panose="02070309020205020404" pitchFamily="49" charset="0"/>
              </a:rPr>
              <a:t> 20 -</a:t>
            </a:r>
            <a:r>
              <a:rPr lang="en-US" sz="1400" dirty="0" err="1">
                <a:solidFill>
                  <a:prstClr val="white"/>
                </a:solidFill>
                <a:latin typeface="Courier New" panose="02070309020205020404" pitchFamily="49" charset="0"/>
                <a:cs typeface="Courier New" panose="02070309020205020404" pitchFamily="49" charset="0"/>
              </a:rPr>
              <a:t>grpdly</a:t>
            </a:r>
            <a:r>
              <a:rPr lang="en-US" sz="1400" dirty="0">
                <a:solidFill>
                  <a:prstClr val="white"/>
                </a:solidFill>
                <a:latin typeface="Courier New" panose="02070309020205020404" pitchFamily="49" charset="0"/>
                <a:cs typeface="Courier New" panose="02070309020205020404" pitchFamily="49" charset="0"/>
              </a:rPr>
              <a:t> 67.9866027832031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2048  </a:t>
            </a:r>
            <a:r>
              <a:rPr lang="en-US" sz="1400" dirty="0">
                <a:solidFill>
                  <a:srgbClr val="FF0000"/>
                </a:solidFill>
                <a:latin typeface="Courier New" panose="02070309020205020404" pitchFamily="49" charset="0"/>
                <a:cs typeface="Courier New" panose="02070309020205020404" pitchFamily="49" charset="0"/>
              </a:rPr>
              <a:t>-</a:t>
            </a:r>
            <a:r>
              <a:rPr lang="en-US" sz="1400" dirty="0" err="1">
                <a:solidFill>
                  <a:srgbClr val="FF0000"/>
                </a:solidFill>
                <a:latin typeface="Courier New" panose="02070309020205020404" pitchFamily="49" charset="0"/>
                <a:cs typeface="Courier New" panose="02070309020205020404" pitchFamily="49" charset="0"/>
              </a:rPr>
              <a:t>yN</a:t>
            </a:r>
            <a:r>
              <a:rPr lang="en-US" sz="1400" dirty="0">
                <a:solidFill>
                  <a:srgbClr val="FF0000"/>
                </a:solidFill>
                <a:latin typeface="Courier New" panose="02070309020205020404" pitchFamily="49" charset="0"/>
                <a:cs typeface="Courier New" panose="02070309020205020404" pitchFamily="49" charset="0"/>
              </a:rPr>
              <a:t>              8192  -</a:t>
            </a:r>
            <a:r>
              <a:rPr lang="en-US" sz="1400" dirty="0" err="1">
                <a:solidFill>
                  <a:srgbClr val="FF0000"/>
                </a:solidFill>
                <a:latin typeface="Courier New" panose="02070309020205020404" pitchFamily="49" charset="0"/>
                <a:cs typeface="Courier New" panose="02070309020205020404" pitchFamily="49" charset="0"/>
              </a:rPr>
              <a:t>zN</a:t>
            </a:r>
            <a:r>
              <a:rPr lang="en-US" sz="1400" dirty="0">
                <a:solidFill>
                  <a:srgbClr val="FF0000"/>
                </a:solidFill>
                <a:latin typeface="Courier New" panose="02070309020205020404" pitchFamily="49" charset="0"/>
                <a:cs typeface="Courier New" panose="02070309020205020404" pitchFamily="49" charset="0"/>
              </a:rPr>
              <a:t>                 1   </a:t>
            </a:r>
            <a:r>
              <a:rPr lang="en-US" sz="1400" dirty="0">
                <a:solidFill>
                  <a:prstClr val="white"/>
                </a:solidFill>
                <a:latin typeface="Courier New" panose="02070309020205020404" pitchFamily="49" charset="0"/>
                <a:cs typeface="Courier New" panose="02070309020205020404" pitchFamily="49" charset="0"/>
              </a:rPr>
              <a:t>\</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xT</a:t>
            </a:r>
            <a:r>
              <a:rPr lang="en-US" sz="1400" dirty="0">
                <a:solidFill>
                  <a:prstClr val="white"/>
                </a:solidFill>
                <a:latin typeface="Courier New" panose="02070309020205020404" pitchFamily="49" charset="0"/>
                <a:cs typeface="Courier New" panose="02070309020205020404" pitchFamily="49" charset="0"/>
              </a:rPr>
              <a:t>              1024  -</a:t>
            </a:r>
            <a:r>
              <a:rPr lang="en-US" sz="1400" dirty="0" err="1">
                <a:solidFill>
                  <a:prstClr val="white"/>
                </a:solidFill>
                <a:latin typeface="Courier New" panose="02070309020205020404" pitchFamily="49" charset="0"/>
                <a:cs typeface="Courier New" panose="02070309020205020404" pitchFamily="49" charset="0"/>
              </a:rPr>
              <a:t>yT</a:t>
            </a:r>
            <a:r>
              <a:rPr lang="en-US" sz="1400" dirty="0">
                <a:solidFill>
                  <a:prstClr val="white"/>
                </a:solidFill>
                <a:latin typeface="Courier New" panose="02070309020205020404" pitchFamily="49" charset="0"/>
                <a:cs typeface="Courier New" panose="02070309020205020404" pitchFamily="49" charset="0"/>
              </a:rPr>
              <a:t>                32  -</a:t>
            </a:r>
            <a:r>
              <a:rPr lang="en-US" sz="1400" dirty="0" err="1">
                <a:solidFill>
                  <a:prstClr val="white"/>
                </a:solidFill>
                <a:latin typeface="Courier New" panose="02070309020205020404" pitchFamily="49" charset="0"/>
                <a:cs typeface="Courier New" panose="02070309020205020404" pitchFamily="49" charset="0"/>
              </a:rPr>
              <a:t>zT</a:t>
            </a:r>
            <a:r>
              <a:rPr lang="en-US" sz="1400" dirty="0">
                <a:solidFill>
                  <a:prstClr val="white"/>
                </a:solidFill>
                <a:latin typeface="Courier New" panose="02070309020205020404" pitchFamily="49" charset="0"/>
                <a:cs typeface="Courier New" panose="02070309020205020404" pitchFamily="49" charset="0"/>
              </a:rPr>
              <a:t>               160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xMODE</a:t>
            </a:r>
            <a:r>
              <a:rPr lang="en-US" sz="1400" dirty="0">
                <a:solidFill>
                  <a:prstClr val="white"/>
                </a:solidFill>
                <a:latin typeface="Courier New" panose="02070309020205020404" pitchFamily="49" charset="0"/>
                <a:cs typeface="Courier New" panose="02070309020205020404" pitchFamily="49" charset="0"/>
              </a:rPr>
              <a:t>            DQD  -</a:t>
            </a:r>
            <a:r>
              <a:rPr lang="en-US" sz="1400" dirty="0" err="1">
                <a:solidFill>
                  <a:prstClr val="white"/>
                </a:solidFill>
                <a:latin typeface="Courier New" panose="02070309020205020404" pitchFamily="49" charset="0"/>
                <a:cs typeface="Courier New" panose="02070309020205020404" pitchFamily="49" charset="0"/>
              </a:rPr>
              <a:t>yMODE</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Complex</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zMODE</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Real</a:t>
            </a:r>
            <a:r>
              <a:rPr lang="en-US" sz="1400" dirty="0">
                <a:solidFill>
                  <a:prstClr val="white"/>
                </a:solidFill>
                <a:latin typeface="Courier New" panose="02070309020205020404" pitchFamily="49" charset="0"/>
                <a:cs typeface="Courier New" panose="02070309020205020404" pitchFamily="49" charset="0"/>
              </a:rPr>
              <a:t>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xSW</a:t>
            </a:r>
            <a:r>
              <a:rPr lang="en-US" sz="1400" dirty="0">
                <a:solidFill>
                  <a:prstClr val="white"/>
                </a:solidFill>
                <a:latin typeface="Courier New" panose="02070309020205020404" pitchFamily="49" charset="0"/>
                <a:cs typeface="Courier New" panose="02070309020205020404" pitchFamily="49" charset="0"/>
              </a:rPr>
              <a:t>        11904.762  -</a:t>
            </a:r>
            <a:r>
              <a:rPr lang="en-US" sz="1400" dirty="0" err="1">
                <a:solidFill>
                  <a:prstClr val="white"/>
                </a:solidFill>
                <a:latin typeface="Courier New" panose="02070309020205020404" pitchFamily="49" charset="0"/>
                <a:cs typeface="Courier New" panose="02070309020205020404" pitchFamily="49" charset="0"/>
              </a:rPr>
              <a:t>ySW</a:t>
            </a:r>
            <a:r>
              <a:rPr lang="en-US" sz="1400" dirty="0">
                <a:solidFill>
                  <a:prstClr val="white"/>
                </a:solidFill>
                <a:latin typeface="Courier New" panose="02070309020205020404" pitchFamily="49" charset="0"/>
                <a:cs typeface="Courier New" panose="02070309020205020404" pitchFamily="49" charset="0"/>
              </a:rPr>
              <a:t>         3846.154  -</a:t>
            </a:r>
            <a:r>
              <a:rPr lang="en-US" sz="1400" dirty="0" err="1">
                <a:solidFill>
                  <a:prstClr val="white"/>
                </a:solidFill>
                <a:latin typeface="Courier New" panose="02070309020205020404" pitchFamily="49" charset="0"/>
                <a:cs typeface="Courier New" panose="02070309020205020404" pitchFamily="49" charset="0"/>
              </a:rPr>
              <a:t>zSW</a:t>
            </a:r>
            <a:r>
              <a:rPr lang="en-US" sz="1400" dirty="0">
                <a:solidFill>
                  <a:prstClr val="white"/>
                </a:solidFill>
                <a:latin typeface="Courier New" panose="02070309020205020404" pitchFamily="49" charset="0"/>
                <a:cs typeface="Courier New" panose="02070309020205020404" pitchFamily="49" charset="0"/>
              </a:rPr>
              <a:t>        11904.762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xOBS</a:t>
            </a:r>
            <a:r>
              <a:rPr lang="en-US" sz="1400" dirty="0">
                <a:solidFill>
                  <a:prstClr val="white"/>
                </a:solidFill>
                <a:latin typeface="Courier New" panose="02070309020205020404" pitchFamily="49" charset="0"/>
                <a:cs typeface="Courier New" panose="02070309020205020404" pitchFamily="49" charset="0"/>
              </a:rPr>
              <a:t>         950.204  -</a:t>
            </a:r>
            <a:r>
              <a:rPr lang="en-US" sz="1400" dirty="0" err="1">
                <a:solidFill>
                  <a:prstClr val="white"/>
                </a:solidFill>
                <a:latin typeface="Courier New" panose="02070309020205020404" pitchFamily="49" charset="0"/>
                <a:cs typeface="Courier New" panose="02070309020205020404" pitchFamily="49" charset="0"/>
              </a:rPr>
              <a:t>yOBS</a:t>
            </a:r>
            <a:r>
              <a:rPr lang="en-US" sz="1400" dirty="0">
                <a:solidFill>
                  <a:prstClr val="white"/>
                </a:solidFill>
                <a:latin typeface="Courier New" panose="02070309020205020404" pitchFamily="49" charset="0"/>
                <a:cs typeface="Courier New" panose="02070309020205020404" pitchFamily="49" charset="0"/>
              </a:rPr>
              <a:t>          96.294  -</a:t>
            </a:r>
            <a:r>
              <a:rPr lang="en-US" sz="1400" dirty="0" err="1">
                <a:solidFill>
                  <a:prstClr val="white"/>
                </a:solidFill>
                <a:latin typeface="Courier New" panose="02070309020205020404" pitchFamily="49" charset="0"/>
                <a:cs typeface="Courier New" panose="02070309020205020404" pitchFamily="49" charset="0"/>
              </a:rPr>
              <a:t>zOBS</a:t>
            </a:r>
            <a:r>
              <a:rPr lang="en-US" sz="1400" dirty="0">
                <a:solidFill>
                  <a:prstClr val="white"/>
                </a:solidFill>
                <a:latin typeface="Courier New" panose="02070309020205020404" pitchFamily="49" charset="0"/>
                <a:cs typeface="Courier New" panose="02070309020205020404" pitchFamily="49" charset="0"/>
              </a:rPr>
              <a:t>         950.204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xCAR</a:t>
            </a:r>
            <a:r>
              <a:rPr lang="en-US" sz="1400" dirty="0">
                <a:solidFill>
                  <a:prstClr val="white"/>
                </a:solidFill>
                <a:latin typeface="Courier New" panose="02070309020205020404" pitchFamily="49" charset="0"/>
                <a:cs typeface="Courier New" panose="02070309020205020404" pitchFamily="49" charset="0"/>
              </a:rPr>
              <a:t>           4.773  -</a:t>
            </a:r>
            <a:r>
              <a:rPr lang="en-US" sz="1400" dirty="0" err="1">
                <a:solidFill>
                  <a:prstClr val="white"/>
                </a:solidFill>
                <a:latin typeface="Courier New" panose="02070309020205020404" pitchFamily="49" charset="0"/>
                <a:cs typeface="Courier New" panose="02070309020205020404" pitchFamily="49" charset="0"/>
              </a:rPr>
              <a:t>yCAR</a:t>
            </a:r>
            <a:r>
              <a:rPr lang="en-US" sz="1400" dirty="0">
                <a:solidFill>
                  <a:prstClr val="white"/>
                </a:solidFill>
                <a:latin typeface="Courier New" panose="02070309020205020404" pitchFamily="49" charset="0"/>
                <a:cs typeface="Courier New" panose="02070309020205020404" pitchFamily="49" charset="0"/>
              </a:rPr>
              <a:t>         118.579  -</a:t>
            </a:r>
            <a:r>
              <a:rPr lang="en-US" sz="1400" dirty="0" err="1">
                <a:solidFill>
                  <a:prstClr val="white"/>
                </a:solidFill>
                <a:latin typeface="Courier New" panose="02070309020205020404" pitchFamily="49" charset="0"/>
                <a:cs typeface="Courier New" panose="02070309020205020404" pitchFamily="49" charset="0"/>
              </a:rPr>
              <a:t>zCAR</a:t>
            </a:r>
            <a:r>
              <a:rPr lang="en-US" sz="1400" dirty="0">
                <a:solidFill>
                  <a:prstClr val="white"/>
                </a:solidFill>
                <a:latin typeface="Courier New" panose="02070309020205020404" pitchFamily="49" charset="0"/>
                <a:cs typeface="Courier New" panose="02070309020205020404" pitchFamily="49" charset="0"/>
              </a:rPr>
              <a:t>           4.773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xLAB</a:t>
            </a:r>
            <a:r>
              <a:rPr lang="en-US" sz="1400" dirty="0">
                <a:solidFill>
                  <a:prstClr val="white"/>
                </a:solidFill>
                <a:latin typeface="Courier New" panose="02070309020205020404" pitchFamily="49" charset="0"/>
                <a:cs typeface="Courier New" panose="02070309020205020404" pitchFamily="49" charset="0"/>
              </a:rPr>
              <a:t>              HN  -</a:t>
            </a:r>
            <a:r>
              <a:rPr lang="en-US" sz="1400" dirty="0" err="1">
                <a:solidFill>
                  <a:prstClr val="white"/>
                </a:solidFill>
                <a:latin typeface="Courier New" panose="02070309020205020404" pitchFamily="49" charset="0"/>
                <a:cs typeface="Courier New" panose="02070309020205020404" pitchFamily="49" charset="0"/>
              </a:rPr>
              <a:t>yLAB</a:t>
            </a:r>
            <a:r>
              <a:rPr lang="en-US" sz="1400" dirty="0">
                <a:solidFill>
                  <a:prstClr val="white"/>
                </a:solidFill>
                <a:latin typeface="Courier New" panose="02070309020205020404" pitchFamily="49" charset="0"/>
                <a:cs typeface="Courier New" panose="02070309020205020404" pitchFamily="49" charset="0"/>
              </a:rPr>
              <a:t>             15N  -</a:t>
            </a:r>
            <a:r>
              <a:rPr lang="en-US" sz="1400" dirty="0" err="1">
                <a:solidFill>
                  <a:prstClr val="white"/>
                </a:solidFill>
                <a:latin typeface="Courier New" panose="02070309020205020404" pitchFamily="49" charset="0"/>
                <a:cs typeface="Courier New" panose="02070309020205020404" pitchFamily="49" charset="0"/>
              </a:rPr>
              <a:t>zLAB</a:t>
            </a:r>
            <a:r>
              <a:rPr lang="en-US" sz="1400" dirty="0">
                <a:solidFill>
                  <a:prstClr val="white"/>
                </a:solidFill>
                <a:latin typeface="Courier New" panose="02070309020205020404" pitchFamily="49" charset="0"/>
                <a:cs typeface="Courier New" panose="02070309020205020404" pitchFamily="49" charset="0"/>
              </a:rPr>
              <a:t>              1H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-aq2D          States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MAC -macro </a:t>
            </a:r>
            <a:r>
              <a:rPr lang="en-US" sz="1400" dirty="0">
                <a:solidFill>
                  <a:srgbClr val="FF0000"/>
                </a:solidFill>
                <a:latin typeface="Courier New" panose="02070309020205020404" pitchFamily="49" charset="0"/>
                <a:cs typeface="Courier New" panose="02070309020205020404" pitchFamily="49" charset="0"/>
              </a:rPr>
              <a:t>$NMRTXT/</a:t>
            </a:r>
            <a:r>
              <a:rPr lang="en-US" sz="1400" dirty="0" err="1">
                <a:solidFill>
                  <a:srgbClr val="FF0000"/>
                </a:solidFill>
                <a:latin typeface="Courier New" panose="02070309020205020404" pitchFamily="49" charset="0"/>
                <a:cs typeface="Courier New" panose="02070309020205020404" pitchFamily="49" charset="0"/>
              </a:rPr>
              <a:t>bruk_ranceN.M</a:t>
            </a:r>
            <a:r>
              <a:rPr lang="en-US" sz="1400" dirty="0">
                <a:solidFill>
                  <a:srgbClr val="FF0000"/>
                </a:solidFill>
                <a:latin typeface="Courier New" panose="02070309020205020404" pitchFamily="49" charset="0"/>
                <a:cs typeface="Courier New" panose="02070309020205020404" pitchFamily="49" charset="0"/>
              </a:rPr>
              <a:t> </a:t>
            </a:r>
            <a:r>
              <a:rPr lang="en-US" sz="1400" dirty="0">
                <a:solidFill>
                  <a:prstClr val="white"/>
                </a:solidFill>
                <a:latin typeface="Courier New" panose="02070309020205020404" pitchFamily="49" charset="0"/>
                <a:cs typeface="Courier New" panose="02070309020205020404" pitchFamily="49" charset="0"/>
              </a:rPr>
              <a:t>-</a:t>
            </a:r>
            <a:r>
              <a:rPr lang="en-US" sz="1400" dirty="0" err="1">
                <a:solidFill>
                  <a:prstClr val="white"/>
                </a:solidFill>
                <a:latin typeface="Courier New" panose="02070309020205020404" pitchFamily="49" charset="0"/>
                <a:cs typeface="Courier New" panose="02070309020205020404" pitchFamily="49" charset="0"/>
              </a:rPr>
              <a:t>var</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srgbClr val="FF0000"/>
                </a:solidFill>
                <a:latin typeface="Courier New" panose="02070309020205020404" pitchFamily="49" charset="0"/>
                <a:cs typeface="Courier New" panose="02070309020205020404" pitchFamily="49" charset="0"/>
              </a:rPr>
              <a:t>nShuf</a:t>
            </a:r>
            <a:r>
              <a:rPr lang="en-US" sz="1400" dirty="0">
                <a:solidFill>
                  <a:srgbClr val="FF0000"/>
                </a:solidFill>
                <a:latin typeface="Courier New" panose="02070309020205020404" pitchFamily="49" charset="0"/>
                <a:cs typeface="Courier New" panose="02070309020205020404" pitchFamily="49" charset="0"/>
              </a:rPr>
              <a:t> 1</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noRd</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noWr</a:t>
            </a:r>
            <a:r>
              <a:rPr lang="en-US" sz="1400" dirty="0">
                <a:solidFill>
                  <a:prstClr val="white"/>
                </a:solidFill>
                <a:latin typeface="Courier New" panose="02070309020205020404" pitchFamily="49" charset="0"/>
                <a:cs typeface="Courier New" panose="02070309020205020404" pitchFamily="49" charset="0"/>
              </a:rPr>
              <a:t> \</a:t>
            </a:r>
          </a:p>
          <a:p>
            <a:pPr fontAlgn="base">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-out </a:t>
            </a:r>
            <a:r>
              <a:rPr lang="en-US" sz="1400" dirty="0" err="1">
                <a:solidFill>
                  <a:srgbClr val="FF0000"/>
                </a:solidFill>
                <a:latin typeface="Courier New" panose="02070309020205020404" pitchFamily="49" charset="0"/>
                <a:cs typeface="Courier New" panose="02070309020205020404" pitchFamily="49" charset="0"/>
              </a:rPr>
              <a:t>nus.fid</a:t>
            </a:r>
            <a:r>
              <a:rPr lang="en-US" sz="1400" dirty="0">
                <a:solidFill>
                  <a:srgbClr val="FF0000"/>
                </a:solidFill>
                <a:latin typeface="Courier New" panose="02070309020205020404" pitchFamily="49" charset="0"/>
                <a:cs typeface="Courier New" panose="02070309020205020404" pitchFamily="49" charset="0"/>
              </a:rPr>
              <a:t> </a:t>
            </a:r>
            <a:r>
              <a:rPr lang="en-US" sz="1400" dirty="0">
                <a:solidFill>
                  <a:prstClr val="white"/>
                </a:solidFill>
                <a:latin typeface="Courier New" panose="02070309020205020404" pitchFamily="49" charset="0"/>
                <a:cs typeface="Courier New" panose="02070309020205020404" pitchFamily="49" charset="0"/>
              </a:rPr>
              <a:t>-verb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p:txBody>
      </p:sp>
      <p:sp>
        <p:nvSpPr>
          <p:cNvPr id="4" name="TextBox 3"/>
          <p:cNvSpPr txBox="1"/>
          <p:nvPr/>
        </p:nvSpPr>
        <p:spPr>
          <a:xfrm>
            <a:off x="1676401" y="76201"/>
            <a:ext cx="8686799"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3D NUS Conversion without Expanding Data</a:t>
            </a:r>
            <a:endParaRPr lang="en-US" sz="3200" kern="0" dirty="0">
              <a:solidFill>
                <a:srgbClr val="00B0F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01570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76726" y="168440"/>
            <a:ext cx="11550316"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Conventional, Older and Newer NUS Data</a:t>
            </a:r>
          </a:p>
          <a:p>
            <a:pPr algn="ctr">
              <a:defRPr/>
            </a:pPr>
            <a:r>
              <a:rPr lang="en-US" sz="3200" i="1" kern="0" dirty="0">
                <a:solidFill>
                  <a:srgbClr val="00B0F0"/>
                </a:solidFill>
                <a:latin typeface="Arial" charset="0"/>
              </a:rPr>
              <a:t>Formats … What’s the Difference? </a:t>
            </a:r>
            <a:endParaRPr lang="en-US" sz="3200" kern="0" dirty="0">
              <a:solidFill>
                <a:srgbClr val="00B0F0"/>
              </a:solidFill>
              <a:latin typeface="Arial" charset="0"/>
            </a:endParaRPr>
          </a:p>
        </p:txBody>
      </p:sp>
      <p:sp>
        <p:nvSpPr>
          <p:cNvPr id="4" name="TextBox 3"/>
          <p:cNvSpPr txBox="1"/>
          <p:nvPr/>
        </p:nvSpPr>
        <p:spPr>
          <a:xfrm>
            <a:off x="697829" y="1403099"/>
            <a:ext cx="10888578" cy="2313454"/>
          </a:xfrm>
          <a:prstGeom prst="rect">
            <a:avLst/>
          </a:prstGeom>
          <a:noFill/>
        </p:spPr>
        <p:txBody>
          <a:bodyPr wrap="square" rtlCol="0">
            <a:spAutoFit/>
          </a:bodyPr>
          <a:lstStyle/>
          <a:p>
            <a:pPr algn="just" fontAlgn="base">
              <a:spcAft>
                <a:spcPct val="0"/>
              </a:spcAft>
            </a:pPr>
            <a:r>
              <a:rPr lang="en-US" sz="2400" dirty="0">
                <a:solidFill>
                  <a:prstClr val="white"/>
                </a:solidFill>
                <a:latin typeface="Arial" panose="020B0604020202020204" pitchFamily="34" charset="0"/>
                <a:cs typeface="Arial" panose="020B0604020202020204" pitchFamily="34" charset="0"/>
              </a:rPr>
              <a:t>Conventional Bruker data, and older Bruker NUS data are organized with time and phase loops interleaved. </a:t>
            </a:r>
            <a:r>
              <a:rPr lang="en-US" sz="2400" dirty="0" err="1">
                <a:solidFill>
                  <a:prstClr val="white"/>
                </a:solidFill>
                <a:latin typeface="Arial" panose="020B0604020202020204" pitchFamily="34" charset="0"/>
                <a:cs typeface="Arial" panose="020B0604020202020204" pitchFamily="34" charset="0"/>
              </a:rPr>
              <a:t>NMRPipe</a:t>
            </a:r>
            <a:r>
              <a:rPr lang="en-US" sz="2400" dirty="0">
                <a:solidFill>
                  <a:prstClr val="white"/>
                </a:solidFill>
                <a:latin typeface="Arial" panose="020B0604020202020204" pitchFamily="34" charset="0"/>
                <a:cs typeface="Arial" panose="020B0604020202020204" pitchFamily="34" charset="0"/>
              </a:rPr>
              <a:t> data is organized this way, too:</a:t>
            </a:r>
          </a:p>
          <a:p>
            <a:pPr fontAlgn="base">
              <a:spcAft>
                <a:spcPct val="0"/>
              </a:spcAft>
            </a:pPr>
            <a:endParaRPr lang="en-US" sz="800" dirty="0">
              <a:solidFill>
                <a:prstClr val="white"/>
              </a:solidFill>
              <a:latin typeface="Arial" panose="020B0604020202020204" pitchFamily="34" charset="0"/>
              <a:cs typeface="Arial" panose="020B0604020202020204" pitchFamily="34" charset="0"/>
            </a:endParaRP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loop for Z-Axis time increment</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00FFFF"/>
                </a:solidFill>
                <a:latin typeface="Courier New" panose="02070309020205020404" pitchFamily="49" charset="0"/>
                <a:cs typeface="Courier New" panose="02070309020205020404" pitchFamily="49" charset="0"/>
              </a:rPr>
              <a:t>loop for Z-Axis phase</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loop for Y-axis time increment</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FFFF00"/>
                </a:solidFill>
                <a:latin typeface="Courier New" panose="02070309020205020404" pitchFamily="49" charset="0"/>
                <a:cs typeface="Courier New" panose="02070309020205020404" pitchFamily="49" charset="0"/>
              </a:rPr>
              <a:t>loop for Y-Axis phase</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prstClr val="white">
                    <a:lumMod val="50000"/>
                  </a:prstClr>
                </a:solidFill>
                <a:latin typeface="Courier New" panose="02070309020205020404" pitchFamily="49" charset="0"/>
                <a:cs typeface="Courier New" panose="02070309020205020404" pitchFamily="49" charset="0"/>
              </a:rPr>
              <a:t>record complex X-Axis data  </a:t>
            </a:r>
          </a:p>
        </p:txBody>
      </p:sp>
      <p:sp>
        <p:nvSpPr>
          <p:cNvPr id="5" name="TextBox 4"/>
          <p:cNvSpPr txBox="1"/>
          <p:nvPr/>
        </p:nvSpPr>
        <p:spPr>
          <a:xfrm>
            <a:off x="697829" y="4074883"/>
            <a:ext cx="10888578" cy="2375009"/>
          </a:xfrm>
          <a:prstGeom prst="rect">
            <a:avLst/>
          </a:prstGeom>
          <a:noFill/>
        </p:spPr>
        <p:txBody>
          <a:bodyPr wrap="square" rtlCol="0">
            <a:spAutoFit/>
          </a:bodyPr>
          <a:lstStyle/>
          <a:p>
            <a:pPr algn="just" fontAlgn="base">
              <a:spcAft>
                <a:spcPct val="0"/>
              </a:spcAft>
            </a:pPr>
            <a:r>
              <a:rPr lang="en-US" sz="2400" dirty="0">
                <a:solidFill>
                  <a:prstClr val="white"/>
                </a:solidFill>
                <a:latin typeface="Arial" panose="020B0604020202020204" pitchFamily="34" charset="0"/>
                <a:cs typeface="Arial" panose="020B0604020202020204" pitchFamily="34" charset="0"/>
              </a:rPr>
              <a:t>In all Varian/Agilent data, and newer Bruker NUS data, phase loops are inside the time loops and not interleaved:</a:t>
            </a:r>
          </a:p>
          <a:p>
            <a:pPr fontAlgn="base">
              <a:spcAft>
                <a:spcPct val="0"/>
              </a:spcAft>
            </a:pPr>
            <a:endParaRPr lang="en-US" sz="800" dirty="0">
              <a:solidFill>
                <a:prstClr val="white"/>
              </a:solidFill>
              <a:latin typeface="Arial" panose="020B0604020202020204" pitchFamily="34" charset="0"/>
              <a:cs typeface="Arial" panose="020B0604020202020204" pitchFamily="34" charset="0"/>
            </a:endParaRPr>
          </a:p>
          <a:p>
            <a:pPr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loop for Z-Axis time increment</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loop for Y-axis time increment</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00FFFF"/>
                </a:solidFill>
                <a:latin typeface="Courier New" panose="02070309020205020404" pitchFamily="49" charset="0"/>
                <a:cs typeface="Courier New" panose="02070309020205020404" pitchFamily="49" charset="0"/>
              </a:rPr>
              <a:t>loop for Z-Axis phase </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FFFF00"/>
                </a:solidFill>
                <a:latin typeface="Courier New" panose="02070309020205020404" pitchFamily="49" charset="0"/>
                <a:cs typeface="Courier New" panose="02070309020205020404" pitchFamily="49" charset="0"/>
              </a:rPr>
              <a:t>loop for Y-Axis phase</a:t>
            </a:r>
          </a:p>
          <a:p>
            <a:pPr lvl="2" fontAlgn="base">
              <a:spcBef>
                <a:spcPts val="2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prstClr val="white">
                    <a:lumMod val="50000"/>
                  </a:prstClr>
                </a:solidFill>
                <a:latin typeface="Courier New" panose="02070309020205020404" pitchFamily="49" charset="0"/>
                <a:cs typeface="Courier New" panose="02070309020205020404" pitchFamily="49" charset="0"/>
              </a:rPr>
              <a:t>record complex X-Axis data  </a:t>
            </a:r>
          </a:p>
        </p:txBody>
      </p:sp>
    </p:spTree>
    <p:extLst>
      <p:ext uri="{BB962C8B-B14F-4D97-AF65-F5344CB8AC3E}">
        <p14:creationId xmlns:p14="http://schemas.microsoft.com/office/powerpoint/2010/main" val="301294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0" y="192504"/>
            <a:ext cx="7980964"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Conventional, Older and Newer NUS Data</a:t>
            </a:r>
          </a:p>
          <a:p>
            <a:pPr algn="ctr">
              <a:defRPr/>
            </a:pPr>
            <a:r>
              <a:rPr lang="en-US" sz="3200" i="1" kern="0" dirty="0">
                <a:solidFill>
                  <a:srgbClr val="00B0F0"/>
                </a:solidFill>
                <a:latin typeface="Arial" charset="0"/>
              </a:rPr>
              <a:t>Formats … What’s the Difference? </a:t>
            </a:r>
            <a:endParaRPr lang="en-US" sz="3200" kern="0" dirty="0">
              <a:solidFill>
                <a:srgbClr val="00B0F0"/>
              </a:solidFill>
              <a:latin typeface="Arial" charset="0"/>
            </a:endParaRPr>
          </a:p>
        </p:txBody>
      </p:sp>
      <p:sp>
        <p:nvSpPr>
          <p:cNvPr id="5" name="TextBox 4"/>
          <p:cNvSpPr txBox="1"/>
          <p:nvPr/>
        </p:nvSpPr>
        <p:spPr>
          <a:xfrm>
            <a:off x="2237882" y="2009273"/>
            <a:ext cx="4572000" cy="1323439"/>
          </a:xfrm>
          <a:prstGeom prst="rect">
            <a:avLst/>
          </a:prstGeom>
          <a:noFill/>
        </p:spPr>
        <p:txBody>
          <a:bodyPr wrap="square" rtlCol="0">
            <a:spAutoFit/>
          </a:bodyPr>
          <a:lstStyle/>
          <a:p>
            <a:pPr fontAlgn="base">
              <a:spcAft>
                <a:spcPct val="0"/>
              </a:spcAft>
            </a:pPr>
            <a:r>
              <a:rPr lang="en-US" sz="1600" dirty="0">
                <a:solidFill>
                  <a:prstClr val="white"/>
                </a:solidFill>
                <a:latin typeface="Courier New" panose="02070309020205020404" pitchFamily="49" charset="0"/>
                <a:cs typeface="Courier New" panose="02070309020205020404" pitchFamily="49" charset="0"/>
              </a:rPr>
              <a:t>loop for Z-Axis time increment </a:t>
            </a:r>
          </a:p>
          <a:p>
            <a:pPr fontAlgn="base">
              <a:spcAft>
                <a:spcPct val="0"/>
              </a:spcAft>
            </a:pPr>
            <a:r>
              <a:rPr lang="en-US" sz="1600" dirty="0">
                <a:solidFill>
                  <a:prstClr val="white"/>
                </a:solidFill>
                <a:latin typeface="Courier New" panose="02070309020205020404" pitchFamily="49" charset="0"/>
                <a:cs typeface="Courier New" panose="02070309020205020404" pitchFamily="49" charset="0"/>
              </a:rPr>
              <a:t> loop for Y-axis time increment</a:t>
            </a:r>
          </a:p>
          <a:p>
            <a:pPr fontAlgn="base">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00FFFF"/>
                </a:solidFill>
                <a:latin typeface="Courier New" panose="02070309020205020404" pitchFamily="49" charset="0"/>
                <a:cs typeface="Courier New" panose="02070309020205020404" pitchFamily="49" charset="0"/>
              </a:rPr>
              <a:t>loop for Z-Axis phase</a:t>
            </a:r>
          </a:p>
          <a:p>
            <a:pPr fontAlgn="base">
              <a:spcAft>
                <a:spcPct val="0"/>
              </a:spcAft>
            </a:pPr>
            <a:r>
              <a:rPr lang="en-US" sz="1600" dirty="0">
                <a:solidFill>
                  <a:srgbClr val="00FFFF"/>
                </a:solidFill>
                <a:latin typeface="Courier New" panose="02070309020205020404" pitchFamily="49" charset="0"/>
                <a:cs typeface="Courier New" panose="02070309020205020404" pitchFamily="49" charset="0"/>
              </a:rPr>
              <a:t>   </a:t>
            </a:r>
            <a:r>
              <a:rPr lang="en-US" sz="1600" dirty="0">
                <a:solidFill>
                  <a:srgbClr val="FFFF00"/>
                </a:solidFill>
                <a:latin typeface="Courier New" panose="02070309020205020404" pitchFamily="49" charset="0"/>
                <a:cs typeface="Courier New" panose="02070309020205020404" pitchFamily="49" charset="0"/>
              </a:rPr>
              <a:t>loop for Y-Axis phase</a:t>
            </a:r>
          </a:p>
          <a:p>
            <a:pPr fontAlgn="base">
              <a:spcAft>
                <a:spcPct val="0"/>
              </a:spcAft>
            </a:pPr>
            <a:r>
              <a:rPr lang="en-US" sz="1600" dirty="0">
                <a:solidFill>
                  <a:srgbClr val="FFFF00"/>
                </a:solidFill>
                <a:latin typeface="Courier New" panose="02070309020205020404" pitchFamily="49" charset="0"/>
                <a:cs typeface="Courier New" panose="02070309020205020404" pitchFamily="49" charset="0"/>
              </a:rPr>
              <a:t>    </a:t>
            </a:r>
            <a:r>
              <a:rPr lang="en-US" sz="1600" dirty="0">
                <a:solidFill>
                  <a:prstClr val="white">
                    <a:lumMod val="50000"/>
                  </a:prstClr>
                </a:solidFill>
                <a:latin typeface="Courier New" panose="02070309020205020404" pitchFamily="49" charset="0"/>
                <a:cs typeface="Courier New" panose="02070309020205020404" pitchFamily="49" charset="0"/>
              </a:rPr>
              <a:t>record complex X-Axis data  </a:t>
            </a:r>
          </a:p>
        </p:txBody>
      </p:sp>
      <p:sp>
        <p:nvSpPr>
          <p:cNvPr id="6" name="TextBox 5"/>
          <p:cNvSpPr txBox="1"/>
          <p:nvPr/>
        </p:nvSpPr>
        <p:spPr>
          <a:xfrm>
            <a:off x="2230537" y="4966654"/>
            <a:ext cx="8201518" cy="1077218"/>
          </a:xfrm>
          <a:prstGeom prst="rect">
            <a:avLst/>
          </a:prstGeom>
          <a:noFill/>
        </p:spPr>
        <p:txBody>
          <a:bodyPr wrap="square" rtlCol="0">
            <a:spAutoFit/>
          </a:bodyPr>
          <a:lstStyle/>
          <a:p>
            <a:pPr fontAlgn="base">
              <a:spcAft>
                <a:spcPct val="0"/>
              </a:spcAft>
            </a:pPr>
            <a:r>
              <a:rPr lang="en-US" sz="1600" dirty="0">
                <a:solidFill>
                  <a:prstClr val="white"/>
                </a:solidFill>
                <a:latin typeface="Courier New" panose="02070309020205020404" pitchFamily="49" charset="0"/>
                <a:cs typeface="Courier New" panose="02070309020205020404" pitchFamily="49" charset="0"/>
              </a:rPr>
              <a:t>loop for all Y-axis/Z-Axis time increment pairs in NUS schedule</a:t>
            </a:r>
          </a:p>
          <a:p>
            <a:pPr fontAlgn="base">
              <a:spcAft>
                <a:spcPct val="0"/>
              </a:spcAft>
            </a:pP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00FFFF"/>
                </a:solidFill>
                <a:latin typeface="Courier New" panose="02070309020205020404" pitchFamily="49" charset="0"/>
                <a:cs typeface="Courier New" panose="02070309020205020404" pitchFamily="49" charset="0"/>
              </a:rPr>
              <a:t>loop for Z-Axis phase</a:t>
            </a:r>
          </a:p>
          <a:p>
            <a:pPr fontAlgn="base">
              <a:spcAft>
                <a:spcPct val="0"/>
              </a:spcAft>
            </a:pPr>
            <a:r>
              <a:rPr lang="en-US" sz="1600" dirty="0">
                <a:solidFill>
                  <a:srgbClr val="00FFFF"/>
                </a:solidFill>
                <a:latin typeface="Courier New" panose="02070309020205020404" pitchFamily="49" charset="0"/>
                <a:cs typeface="Courier New" panose="02070309020205020404" pitchFamily="49" charset="0"/>
              </a:rPr>
              <a:t>   </a:t>
            </a:r>
            <a:r>
              <a:rPr lang="en-US" sz="1600" dirty="0">
                <a:solidFill>
                  <a:srgbClr val="FFFF00"/>
                </a:solidFill>
                <a:latin typeface="Courier New" panose="02070309020205020404" pitchFamily="49" charset="0"/>
                <a:cs typeface="Courier New" panose="02070309020205020404" pitchFamily="49" charset="0"/>
              </a:rPr>
              <a:t>loop for Y-Axis phase</a:t>
            </a:r>
          </a:p>
          <a:p>
            <a:pPr fontAlgn="base">
              <a:spcAft>
                <a:spcPct val="0"/>
              </a:spcAft>
            </a:pPr>
            <a:r>
              <a:rPr lang="en-US" sz="1600" dirty="0">
                <a:solidFill>
                  <a:srgbClr val="FFFF00"/>
                </a:solidFill>
                <a:latin typeface="Courier New" panose="02070309020205020404" pitchFamily="49" charset="0"/>
                <a:cs typeface="Courier New" panose="02070309020205020404" pitchFamily="49" charset="0"/>
              </a:rPr>
              <a:t>    </a:t>
            </a:r>
            <a:r>
              <a:rPr lang="en-US" sz="1600" dirty="0">
                <a:solidFill>
                  <a:prstClr val="white">
                    <a:lumMod val="50000"/>
                  </a:prstClr>
                </a:solidFill>
                <a:latin typeface="Courier New" panose="02070309020205020404" pitchFamily="49" charset="0"/>
                <a:cs typeface="Courier New" panose="02070309020205020404" pitchFamily="49" charset="0"/>
              </a:rPr>
              <a:t>record complex X-Axis data  </a:t>
            </a:r>
          </a:p>
        </p:txBody>
      </p:sp>
      <p:sp>
        <p:nvSpPr>
          <p:cNvPr id="8" name="TextBox 7"/>
          <p:cNvSpPr txBox="1"/>
          <p:nvPr/>
        </p:nvSpPr>
        <p:spPr>
          <a:xfrm>
            <a:off x="577517" y="1484018"/>
            <a:ext cx="10912640" cy="784830"/>
          </a:xfrm>
          <a:prstGeom prst="rect">
            <a:avLst/>
          </a:prstGeom>
          <a:noFill/>
        </p:spPr>
        <p:txBody>
          <a:bodyPr wrap="square" rtlCol="0">
            <a:spAutoFit/>
          </a:bodyPr>
          <a:lstStyle/>
          <a:p>
            <a:pPr fontAlgn="base">
              <a:spcBef>
                <a:spcPct val="50000"/>
              </a:spcBef>
              <a:spcAft>
                <a:spcPct val="0"/>
              </a:spcAft>
            </a:pPr>
            <a:r>
              <a:rPr lang="en-US" sz="2400" dirty="0">
                <a:solidFill>
                  <a:prstClr val="white"/>
                </a:solidFill>
                <a:latin typeface="Arial" panose="020B0604020202020204" pitchFamily="34" charset="0"/>
                <a:cs typeface="Arial" panose="020B0604020202020204" pitchFamily="34" charset="0"/>
              </a:rPr>
              <a:t>When phase loops are innermost and not interleaved …</a:t>
            </a:r>
          </a:p>
          <a:p>
            <a:pPr fontAlgn="base">
              <a:spcBef>
                <a:spcPts val="6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endParaRPr lang="en-US" sz="1600" dirty="0">
              <a:solidFill>
                <a:prstClr val="white">
                  <a:lumMod val="50000"/>
                </a:prstClr>
              </a:solidFill>
              <a:latin typeface="Courier New" panose="02070309020205020404" pitchFamily="49" charset="0"/>
              <a:cs typeface="Courier New" panose="02070309020205020404" pitchFamily="49" charset="0"/>
            </a:endParaRPr>
          </a:p>
        </p:txBody>
      </p:sp>
      <p:sp>
        <p:nvSpPr>
          <p:cNvPr id="10" name="TextBox 9"/>
          <p:cNvSpPr txBox="1"/>
          <p:nvPr/>
        </p:nvSpPr>
        <p:spPr>
          <a:xfrm>
            <a:off x="577516" y="3561352"/>
            <a:ext cx="10912641" cy="1523494"/>
          </a:xfrm>
          <a:prstGeom prst="rect">
            <a:avLst/>
          </a:prstGeom>
          <a:noFill/>
        </p:spPr>
        <p:txBody>
          <a:bodyPr wrap="square" rtlCol="0">
            <a:spAutoFit/>
          </a:bodyPr>
          <a:lstStyle/>
          <a:p>
            <a:pPr algn="just" fontAlgn="base">
              <a:spcBef>
                <a:spcPct val="50000"/>
              </a:spcBef>
              <a:spcAft>
                <a:spcPct val="0"/>
              </a:spcAft>
            </a:pPr>
            <a:r>
              <a:rPr lang="en-US" sz="2400" dirty="0">
                <a:solidFill>
                  <a:prstClr val="white"/>
                </a:solidFill>
                <a:latin typeface="Arial" panose="020B0604020202020204" pitchFamily="34" charset="0"/>
                <a:cs typeface="Arial" panose="020B0604020202020204" pitchFamily="34" charset="0"/>
              </a:rPr>
              <a:t>… it is easier to acquire NUS schemes, because the inner loops are unchanged, and the separate time loops can be combined into one NUS schedule loop:</a:t>
            </a:r>
          </a:p>
          <a:p>
            <a:pPr fontAlgn="base">
              <a:spcBef>
                <a:spcPts val="600"/>
              </a:spcBef>
              <a:spcAft>
                <a:spcPct val="0"/>
              </a:spcAft>
            </a:pPr>
            <a:r>
              <a:rPr lang="en-US" sz="1600" dirty="0">
                <a:solidFill>
                  <a:prstClr val="white"/>
                </a:solidFill>
                <a:latin typeface="Courier New" panose="02070309020205020404" pitchFamily="49" charset="0"/>
                <a:cs typeface="Courier New" panose="02070309020205020404" pitchFamily="49" charset="0"/>
              </a:rPr>
              <a:t>       </a:t>
            </a:r>
            <a:endParaRPr lang="en-US" sz="1600" dirty="0">
              <a:solidFill>
                <a:prstClr val="white">
                  <a:lumMod val="50000"/>
                </a:prst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85310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057400" y="196513"/>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Converting Older-Format Bruker NUS Data </a:t>
            </a:r>
            <a:endParaRPr lang="en-US" sz="3200" kern="0" dirty="0">
              <a:solidFill>
                <a:srgbClr val="00B0F0"/>
              </a:solidFill>
              <a:latin typeface="Arial" charset="0"/>
            </a:endParaRPr>
          </a:p>
        </p:txBody>
      </p:sp>
      <p:sp>
        <p:nvSpPr>
          <p:cNvPr id="4" name="TextBox 3"/>
          <p:cNvSpPr txBox="1"/>
          <p:nvPr/>
        </p:nvSpPr>
        <p:spPr>
          <a:xfrm>
            <a:off x="531394" y="1031757"/>
            <a:ext cx="11081084" cy="5524589"/>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panose="020B0604020202020204" pitchFamily="34" charset="0"/>
                <a:cs typeface="Arial" panose="020B0604020202020204" pitchFamily="34" charset="0"/>
              </a:rPr>
              <a:t>Non-uniform sampling as implemented by </a:t>
            </a:r>
            <a:r>
              <a:rPr lang="en-US" sz="2000" dirty="0">
                <a:solidFill>
                  <a:srgbClr val="00FFFF"/>
                </a:solidFill>
                <a:latin typeface="Arial" panose="020B0604020202020204" pitchFamily="34" charset="0"/>
                <a:cs typeface="Arial" panose="020B0604020202020204" pitchFamily="34" charset="0"/>
              </a:rPr>
              <a:t>M. </a:t>
            </a:r>
            <a:r>
              <a:rPr lang="en-US" sz="2000" dirty="0" err="1">
                <a:solidFill>
                  <a:srgbClr val="00FFFF"/>
                </a:solidFill>
                <a:latin typeface="Arial" panose="020B0604020202020204" pitchFamily="34" charset="0"/>
                <a:cs typeface="Arial" panose="020B0604020202020204" pitchFamily="34" charset="0"/>
              </a:rPr>
              <a:t>Karra</a:t>
            </a:r>
            <a:r>
              <a:rPr lang="en-US" sz="2000" dirty="0">
                <a:solidFill>
                  <a:srgbClr val="00FFFF"/>
                </a:solidFill>
                <a:latin typeface="Arial" panose="020B0604020202020204" pitchFamily="34" charset="0"/>
                <a:cs typeface="Arial" panose="020B0604020202020204" pitchFamily="34" charset="0"/>
              </a:rPr>
              <a:t>, C. Fares, A. </a:t>
            </a:r>
            <a:r>
              <a:rPr lang="en-US" sz="2000" dirty="0" err="1">
                <a:solidFill>
                  <a:srgbClr val="00FFFF"/>
                </a:solidFill>
                <a:latin typeface="Arial" panose="020B0604020202020204" pitchFamily="34" charset="0"/>
                <a:cs typeface="Arial" panose="020B0604020202020204" pitchFamily="34" charset="0"/>
              </a:rPr>
              <a:t>Gutmanas</a:t>
            </a:r>
            <a:r>
              <a:rPr lang="en-US" sz="2000" dirty="0">
                <a:solidFill>
                  <a:srgbClr val="00FFFF"/>
                </a:solidFill>
                <a:latin typeface="Arial" panose="020B0604020202020204" pitchFamily="34" charset="0"/>
                <a:cs typeface="Arial" panose="020B0604020202020204" pitchFamily="34" charset="0"/>
              </a:rPr>
              <a:t>, and C. H. </a:t>
            </a:r>
            <a:r>
              <a:rPr lang="en-US" sz="2000" dirty="0" err="1">
                <a:solidFill>
                  <a:srgbClr val="00FFFF"/>
                </a:solidFill>
                <a:latin typeface="Arial" panose="020B0604020202020204" pitchFamily="34" charset="0"/>
                <a:cs typeface="Arial" panose="020B0604020202020204" pitchFamily="34" charset="0"/>
              </a:rPr>
              <a:t>Arrowsmith</a:t>
            </a:r>
            <a:r>
              <a:rPr lang="en-US" sz="2000" dirty="0">
                <a:solidFill>
                  <a:prstClr val="white"/>
                </a:solidFill>
                <a:latin typeface="Arial" panose="020B0604020202020204" pitchFamily="34" charset="0"/>
                <a:cs typeface="Arial" panose="020B0604020202020204" pitchFamily="34" charset="0"/>
              </a:rPr>
              <a:t>, University of Toronto. </a:t>
            </a:r>
          </a:p>
          <a:p>
            <a:pPr algn="just" fontAlgn="base">
              <a:spcBef>
                <a:spcPct val="50000"/>
              </a:spcBef>
              <a:spcAft>
                <a:spcPct val="0"/>
              </a:spcAft>
            </a:pPr>
            <a:endParaRPr lang="en-US" sz="800" dirty="0">
              <a:solidFill>
                <a:prstClr val="white"/>
              </a:solidFill>
              <a:latin typeface="Arial" panose="020B0604020202020204" pitchFamily="34" charset="0"/>
              <a:cs typeface="Arial" panose="020B0604020202020204" pitchFamily="34" charset="0"/>
            </a:endParaRPr>
          </a:p>
          <a:p>
            <a:pPr algn="just" fontAlgn="base">
              <a:spcBef>
                <a:spcPct val="50000"/>
              </a:spcBef>
              <a:spcAft>
                <a:spcPct val="0"/>
              </a:spcAft>
            </a:pPr>
            <a:r>
              <a:rPr lang="en-US" sz="2000" dirty="0">
                <a:solidFill>
                  <a:prstClr val="white"/>
                </a:solidFill>
                <a:latin typeface="Arial" panose="020B0604020202020204" pitchFamily="34" charset="0"/>
                <a:cs typeface="Arial" panose="020B0604020202020204" pitchFamily="34" charset="0"/>
              </a:rPr>
              <a:t>Examples are given in: </a:t>
            </a:r>
            <a:r>
              <a:rPr lang="en-US" sz="2000" dirty="0">
                <a:solidFill>
                  <a:prstClr val="white"/>
                </a:solidFill>
                <a:latin typeface="Courier New" panose="02070309020205020404" pitchFamily="49" charset="0"/>
                <a:cs typeface="Courier New" panose="02070309020205020404" pitchFamily="49" charset="0"/>
              </a:rPr>
              <a:t>demo/nus/</a:t>
            </a:r>
            <a:r>
              <a:rPr lang="en-US" sz="2000" dirty="0" err="1">
                <a:solidFill>
                  <a:prstClr val="white"/>
                </a:solidFill>
                <a:latin typeface="Courier New" panose="02070309020205020404" pitchFamily="49" charset="0"/>
                <a:cs typeface="Courier New" panose="02070309020205020404" pitchFamily="49" charset="0"/>
              </a:rPr>
              <a:t>bruker_nus</a:t>
            </a:r>
            <a:r>
              <a:rPr lang="en-US" sz="2000" dirty="0">
                <a:solidFill>
                  <a:prstClr val="white"/>
                </a:solidFill>
                <a:latin typeface="Courier New" panose="02070309020205020404" pitchFamily="49" charset="0"/>
                <a:cs typeface="Courier New" panose="02070309020205020404" pitchFamily="49" charset="0"/>
              </a:rPr>
              <a:t>/</a:t>
            </a:r>
            <a:r>
              <a:rPr lang="en-US" sz="2000" dirty="0" err="1">
                <a:solidFill>
                  <a:prstClr val="white"/>
                </a:solidFill>
                <a:latin typeface="Courier New" panose="02070309020205020404" pitchFamily="49" charset="0"/>
                <a:cs typeface="Courier New" panose="02070309020205020404" pitchFamily="49" charset="0"/>
              </a:rPr>
              <a:t>vd_format</a:t>
            </a:r>
            <a:endParaRPr lang="en-US" sz="2000" dirty="0">
              <a:solidFill>
                <a:prstClr val="white"/>
              </a:solidFill>
              <a:latin typeface="Courier New" panose="02070309020205020404" pitchFamily="49" charset="0"/>
              <a:cs typeface="Courier New" panose="02070309020205020404" pitchFamily="49" charset="0"/>
            </a:endParaRPr>
          </a:p>
          <a:p>
            <a:pPr algn="just" fontAlgn="base">
              <a:spcBef>
                <a:spcPct val="50000"/>
              </a:spcBef>
              <a:spcAft>
                <a:spcPct val="0"/>
              </a:spcAft>
            </a:pPr>
            <a:endParaRPr lang="en-US" sz="800" dirty="0">
              <a:solidFill>
                <a:prstClr val="white"/>
              </a:solidFill>
              <a:latin typeface="Arial" panose="020B0604020202020204" pitchFamily="34" charset="0"/>
              <a:cs typeface="Arial" panose="020B0604020202020204" pitchFamily="34" charset="0"/>
            </a:endParaRPr>
          </a:p>
          <a:p>
            <a:pPr algn="just" fontAlgn="base">
              <a:spcBef>
                <a:spcPts val="600"/>
              </a:spcBef>
              <a:spcAft>
                <a:spcPct val="0"/>
              </a:spcAft>
            </a:pPr>
            <a:r>
              <a:rPr lang="en-US" sz="2000" dirty="0">
                <a:solidFill>
                  <a:prstClr val="white"/>
                </a:solidFill>
                <a:latin typeface="Arial" panose="020B0604020202020204" pitchFamily="34" charset="0"/>
                <a:cs typeface="Arial" panose="020B0604020202020204" pitchFamily="34" charset="0"/>
              </a:rPr>
              <a:t>These experiments are organized with time and phase interleaved, and have NUS schedules redundantly recorded in two file formats instead of just one. </a:t>
            </a:r>
          </a:p>
          <a:p>
            <a:pPr algn="just" fontAlgn="base">
              <a:spcBef>
                <a:spcPts val="600"/>
              </a:spcBef>
              <a:spcAft>
                <a:spcPct val="0"/>
              </a:spcAft>
            </a:pPr>
            <a:r>
              <a:rPr lang="en-US" sz="2000" dirty="0">
                <a:solidFill>
                  <a:prstClr val="white"/>
                </a:solidFill>
                <a:latin typeface="Arial" panose="020B0604020202020204" pitchFamily="34" charset="0"/>
                <a:cs typeface="Arial" panose="020B0604020202020204" pitchFamily="34" charset="0"/>
              </a:rPr>
              <a:t>One schedule file is in the “usual” format of increment numbers. The other schedule file “</a:t>
            </a:r>
            <a:r>
              <a:rPr lang="en-US" sz="2000" dirty="0" err="1">
                <a:solidFill>
                  <a:srgbClr val="A66BD3"/>
                </a:solidFill>
                <a:latin typeface="Courier New" panose="02070309020205020404" pitchFamily="49" charset="0"/>
                <a:cs typeface="Courier New" panose="02070309020205020404" pitchFamily="49" charset="0"/>
              </a:rPr>
              <a:t>vdlist</a:t>
            </a:r>
            <a:r>
              <a:rPr lang="en-US" sz="2000" dirty="0">
                <a:solidFill>
                  <a:prstClr val="white"/>
                </a:solidFill>
                <a:latin typeface="Arial" panose="020B0604020202020204" pitchFamily="34" charset="0"/>
                <a:cs typeface="Arial" panose="020B0604020202020204" pitchFamily="34" charset="0"/>
              </a:rPr>
              <a:t>” </a:t>
            </a:r>
            <a:r>
              <a:rPr lang="en-US" sz="2000" dirty="0">
                <a:solidFill>
                  <a:srgbClr val="00FFFF"/>
                </a:solidFill>
                <a:latin typeface="Arial" panose="020B0604020202020204" pitchFamily="34" charset="0"/>
                <a:cs typeface="Arial" panose="020B0604020202020204" pitchFamily="34" charset="0"/>
              </a:rPr>
              <a:t>must be specified at the command line </a:t>
            </a:r>
            <a:r>
              <a:rPr lang="en-US" sz="2000" dirty="0">
                <a:solidFill>
                  <a:prstClr val="white"/>
                </a:solidFill>
                <a:latin typeface="Arial" panose="020B0604020202020204" pitchFamily="34" charset="0"/>
                <a:cs typeface="Arial" panose="020B0604020202020204" pitchFamily="34" charset="0"/>
              </a:rPr>
              <a:t>when starting the conversion interface. Also, the NUS schedules for this particular 3D demo data give the Y-Axis and Z-Axis increments in “reverse” order on each line; the can be accommodated by the “</a:t>
            </a:r>
            <a:r>
              <a:rPr lang="en-US" sz="2000" dirty="0">
                <a:solidFill>
                  <a:srgbClr val="00B050"/>
                </a:solidFill>
                <a:latin typeface="Arial" panose="020B0604020202020204" pitchFamily="34" charset="0"/>
                <a:cs typeface="Arial" panose="020B0604020202020204" pitchFamily="34" charset="0"/>
              </a:rPr>
              <a:t>Reverse NUS Column Order</a:t>
            </a:r>
            <a:r>
              <a:rPr lang="en-US" sz="2000" dirty="0">
                <a:solidFill>
                  <a:prstClr val="white"/>
                </a:solidFill>
                <a:latin typeface="Arial" panose="020B0604020202020204" pitchFamily="34" charset="0"/>
                <a:cs typeface="Arial" panose="020B0604020202020204" pitchFamily="34" charset="0"/>
              </a:rPr>
              <a:t>”</a:t>
            </a:r>
            <a:r>
              <a:rPr lang="en-US" sz="2000" dirty="0">
                <a:solidFill>
                  <a:srgbClr val="00FFFF"/>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checkbox in the interface, or via the “</a:t>
            </a:r>
            <a:r>
              <a:rPr lang="en-US" sz="2000" dirty="0">
                <a:solidFill>
                  <a:prstClr val="white"/>
                </a:solidFill>
                <a:latin typeface="Courier New" panose="02070309020205020404" pitchFamily="49" charset="0"/>
                <a:cs typeface="Courier New" panose="02070309020205020404" pitchFamily="49" charset="0"/>
              </a:rPr>
              <a:t>-</a:t>
            </a:r>
            <a:r>
              <a:rPr lang="en-US" sz="2000" dirty="0">
                <a:solidFill>
                  <a:srgbClr val="00B050"/>
                </a:solidFill>
                <a:latin typeface="Courier New" panose="02070309020205020404" pitchFamily="49" charset="0"/>
                <a:cs typeface="Courier New" panose="02070309020205020404" pitchFamily="49" charset="0"/>
              </a:rPr>
              <a:t>rev</a:t>
            </a:r>
            <a:r>
              <a:rPr lang="en-US" sz="2000" dirty="0">
                <a:solidFill>
                  <a:prstClr val="white"/>
                </a:solidFill>
                <a:latin typeface="Arial" panose="020B0604020202020204" pitchFamily="34" charset="0"/>
                <a:cs typeface="Arial" panose="020B0604020202020204" pitchFamily="34" charset="0"/>
              </a:rPr>
              <a:t>” option on the command line:</a:t>
            </a:r>
          </a:p>
          <a:p>
            <a:pPr fontAlgn="base">
              <a:spcBef>
                <a:spcPts val="600"/>
              </a:spcBef>
              <a:spcAft>
                <a:spcPct val="0"/>
              </a:spcAft>
            </a:pPr>
            <a:endParaRPr lang="en-US" sz="800" dirty="0">
              <a:solidFill>
                <a:srgbClr val="00FFFF"/>
              </a:solidFill>
              <a:latin typeface="Arial" panose="020B0604020202020204" pitchFamily="34" charset="0"/>
              <a:cs typeface="Arial" panose="020B0604020202020204" pitchFamily="34" charset="0"/>
            </a:endParaRPr>
          </a:p>
          <a:p>
            <a:pPr fontAlgn="base">
              <a:spcBef>
                <a:spcPts val="600"/>
              </a:spcBef>
              <a:spcAft>
                <a:spcPct val="0"/>
              </a:spcAft>
            </a:pPr>
            <a:r>
              <a:rPr lang="en-US" sz="2000" b="1" dirty="0">
                <a:solidFill>
                  <a:prstClr val="white"/>
                </a:solidFill>
                <a:latin typeface="Courier New" panose="02070309020205020404" pitchFamily="49" charset="0"/>
                <a:cs typeface="Courier New" panose="02070309020205020404" pitchFamily="49" charset="0"/>
              </a:rPr>
              <a:t>	</a:t>
            </a:r>
            <a:r>
              <a:rPr lang="en-US" sz="2000" b="1" dirty="0" err="1">
                <a:solidFill>
                  <a:prstClr val="white"/>
                </a:solidFill>
                <a:latin typeface="Courier New" panose="02070309020205020404" pitchFamily="49" charset="0"/>
                <a:cs typeface="Courier New" panose="02070309020205020404" pitchFamily="49" charset="0"/>
              </a:rPr>
              <a:t>bruker</a:t>
            </a:r>
            <a:r>
              <a:rPr lang="en-US" sz="2000" b="1" dirty="0">
                <a:solidFill>
                  <a:prstClr val="white"/>
                </a:solidFill>
                <a:latin typeface="Courier New" panose="02070309020205020404" pitchFamily="49" charset="0"/>
                <a:cs typeface="Courier New" panose="02070309020205020404" pitchFamily="49" charset="0"/>
              </a:rPr>
              <a:t> –nus</a:t>
            </a:r>
            <a:r>
              <a:rPr lang="en-US" sz="2000" dirty="0">
                <a:solidFill>
                  <a:srgbClr val="1290DE"/>
                </a:solidFill>
                <a:latin typeface="Arial" panose="020B0604020202020204" pitchFamily="34" charset="0"/>
                <a:cs typeface="Arial" panose="020B0604020202020204" pitchFamily="34" charset="0"/>
              </a:rPr>
              <a:t> </a:t>
            </a:r>
            <a:r>
              <a:rPr lang="en-US" sz="2000" b="1" dirty="0">
                <a:solidFill>
                  <a:srgbClr val="A66BD3"/>
                </a:solidFill>
                <a:latin typeface="Courier New" panose="02070309020205020404" pitchFamily="49" charset="0"/>
                <a:cs typeface="Courier New" panose="02070309020205020404" pitchFamily="49" charset="0"/>
              </a:rPr>
              <a:t>–</a:t>
            </a:r>
            <a:r>
              <a:rPr lang="en-US" sz="2000" b="1" dirty="0" err="1">
                <a:solidFill>
                  <a:srgbClr val="A66BD3"/>
                </a:solidFill>
                <a:latin typeface="Courier New" panose="02070309020205020404" pitchFamily="49" charset="0"/>
                <a:cs typeface="Courier New" panose="02070309020205020404" pitchFamily="49" charset="0"/>
              </a:rPr>
              <a:t>vdlist</a:t>
            </a:r>
            <a:r>
              <a:rPr lang="en-US" sz="2000" b="1" dirty="0">
                <a:solidFill>
                  <a:srgbClr val="A66BD3"/>
                </a:solidFill>
                <a:latin typeface="Courier New" panose="02070309020205020404" pitchFamily="49" charset="0"/>
                <a:cs typeface="Courier New" panose="02070309020205020404" pitchFamily="49" charset="0"/>
              </a:rPr>
              <a:t> </a:t>
            </a:r>
            <a:r>
              <a:rPr lang="en-US" sz="2000" b="1" dirty="0" err="1">
                <a:solidFill>
                  <a:srgbClr val="A66BD3"/>
                </a:solidFill>
                <a:latin typeface="Courier New" panose="02070309020205020404" pitchFamily="49" charset="0"/>
                <a:cs typeface="Courier New" panose="02070309020205020404" pitchFamily="49" charset="0"/>
              </a:rPr>
              <a:t>vdlist</a:t>
            </a:r>
            <a:r>
              <a:rPr lang="en-US" sz="2000" b="1" dirty="0">
                <a:solidFill>
                  <a:srgbClr val="A66BD3"/>
                </a:solidFill>
                <a:latin typeface="Courier New" panose="02070309020205020404" pitchFamily="49" charset="0"/>
                <a:cs typeface="Courier New" panose="02070309020205020404" pitchFamily="49" charset="0"/>
              </a:rPr>
              <a:t> </a:t>
            </a:r>
            <a:r>
              <a:rPr lang="en-US" sz="2000" b="1" dirty="0">
                <a:solidFill>
                  <a:srgbClr val="00B050"/>
                </a:solidFill>
                <a:latin typeface="Courier New" panose="02070309020205020404" pitchFamily="49" charset="0"/>
                <a:cs typeface="Courier New" panose="02070309020205020404" pitchFamily="49" charset="0"/>
              </a:rPr>
              <a:t>-rev</a:t>
            </a:r>
          </a:p>
          <a:p>
            <a:pPr fontAlgn="base">
              <a:spcBef>
                <a:spcPts val="600"/>
              </a:spcBef>
              <a:spcAft>
                <a:spcPct val="0"/>
              </a:spcAft>
            </a:pPr>
            <a:endParaRPr lang="en-US" sz="800" dirty="0">
              <a:solidFill>
                <a:srgbClr val="00FFFF"/>
              </a:solidFill>
              <a:latin typeface="Arial" panose="020B0604020202020204" pitchFamily="34" charset="0"/>
              <a:cs typeface="Arial" panose="020B0604020202020204" pitchFamily="34" charset="0"/>
            </a:endParaRPr>
          </a:p>
          <a:p>
            <a:pPr fontAlgn="base">
              <a:spcBef>
                <a:spcPts val="600"/>
              </a:spcBef>
              <a:spcAft>
                <a:spcPct val="0"/>
              </a:spcAft>
            </a:pPr>
            <a:r>
              <a:rPr lang="en-US" sz="2000" dirty="0">
                <a:solidFill>
                  <a:prstClr val="white"/>
                </a:solidFill>
                <a:latin typeface="Arial" panose="020B0604020202020204" pitchFamily="34" charset="0"/>
                <a:cs typeface="Arial" panose="020B0604020202020204" pitchFamily="34" charset="0"/>
              </a:rPr>
              <a:t>This data format is expanded via the application “</a:t>
            </a:r>
            <a:r>
              <a:rPr lang="en-US" sz="2000" dirty="0" err="1">
                <a:solidFill>
                  <a:prstClr val="white"/>
                </a:solidFill>
                <a:latin typeface="Courier New" panose="02070309020205020404" pitchFamily="49" charset="0"/>
                <a:cs typeface="Courier New" panose="02070309020205020404" pitchFamily="49" charset="0"/>
              </a:rPr>
              <a:t>vdExpand.tcl</a:t>
            </a:r>
            <a:r>
              <a:rPr lang="en-US" sz="2000" dirty="0">
                <a:solidFill>
                  <a:prstClr val="white"/>
                </a:solidFill>
                <a:latin typeface="Arial" panose="020B0604020202020204" pitchFamily="34" charset="0"/>
                <a:cs typeface="Arial" panose="020B0604020202020204" pitchFamily="34" charset="0"/>
              </a:rPr>
              <a:t>” rather than “</a:t>
            </a:r>
            <a:r>
              <a:rPr lang="en-US" sz="2000" dirty="0" err="1">
                <a:solidFill>
                  <a:prstClr val="white"/>
                </a:solidFill>
                <a:latin typeface="Courier New" panose="02070309020205020404" pitchFamily="49" charset="0"/>
                <a:cs typeface="Courier New" panose="02070309020205020404" pitchFamily="49" charset="0"/>
              </a:rPr>
              <a:t>nusExpand.tcl</a:t>
            </a:r>
            <a:r>
              <a:rPr lang="en-US" sz="2000" dirty="0">
                <a:solidFill>
                  <a:prstClr val="whit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26493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990601"/>
            <a:ext cx="8229600" cy="5160387"/>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#!/bin/</a:t>
            </a:r>
            <a:r>
              <a:rPr lang="en-US" sz="1400" dirty="0" err="1">
                <a:solidFill>
                  <a:prstClr val="white"/>
                </a:solidFill>
                <a:latin typeface="Courier New" panose="02070309020205020404" pitchFamily="49" charset="0"/>
                <a:cs typeface="Courier New" panose="02070309020205020404" pitchFamily="49" charset="0"/>
              </a:rPr>
              <a:t>csh</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b="1" dirty="0" err="1">
                <a:solidFill>
                  <a:srgbClr val="FFFF00"/>
                </a:solidFill>
                <a:latin typeface="Courier New" panose="02070309020205020404" pitchFamily="49" charset="0"/>
                <a:cs typeface="Courier New" panose="02070309020205020404" pitchFamily="49" charset="0"/>
              </a:rPr>
              <a:t>vdExpand.tcl</a:t>
            </a:r>
            <a:r>
              <a:rPr lang="en-US" sz="1400" b="1" dirty="0">
                <a:solidFill>
                  <a:srgbClr val="00FFFF"/>
                </a:solidFill>
                <a:latin typeface="Courier New" panose="02070309020205020404" pitchFamily="49" charset="0"/>
                <a:cs typeface="Courier New" panose="02070309020205020404" pitchFamily="49" charset="0"/>
              </a:rPr>
              <a:t> -</a:t>
            </a:r>
            <a:r>
              <a:rPr lang="en-US" sz="1400" b="1" dirty="0" err="1">
                <a:solidFill>
                  <a:srgbClr val="00FFFF"/>
                </a:solidFill>
                <a:latin typeface="Courier New" panose="02070309020205020404" pitchFamily="49" charset="0"/>
                <a:cs typeface="Courier New" panose="02070309020205020404" pitchFamily="49" charset="0"/>
              </a:rPr>
              <a:t>vCount</a:t>
            </a:r>
            <a:r>
              <a:rPr lang="en-US" sz="1400" b="1" dirty="0">
                <a:solidFill>
                  <a:srgbClr val="00FFFF"/>
                </a:solidFill>
                <a:latin typeface="Courier New" panose="02070309020205020404" pitchFamily="49" charset="0"/>
                <a:cs typeface="Courier New" panose="02070309020205020404" pitchFamily="49" charset="0"/>
              </a:rPr>
              <a:t> Auto \</a:t>
            </a:r>
          </a:p>
          <a:p>
            <a:pPr fontAlgn="base">
              <a:spcBef>
                <a:spcPts val="200"/>
              </a:spcBef>
              <a:spcAft>
                <a:spcPct val="0"/>
              </a:spcAft>
            </a:pPr>
            <a:r>
              <a:rPr lang="en-US" sz="1400" b="1" dirty="0">
                <a:solidFill>
                  <a:srgbClr val="00FFFF"/>
                </a:solidFill>
                <a:latin typeface="Courier New" panose="02070309020205020404" pitchFamily="49" charset="0"/>
                <a:cs typeface="Courier New" panose="02070309020205020404" pitchFamily="49" charset="0"/>
              </a:rPr>
              <a:t> -in ./</a:t>
            </a:r>
            <a:r>
              <a:rPr lang="en-US" sz="1400" b="1" dirty="0" err="1">
                <a:solidFill>
                  <a:srgbClr val="00FFFF"/>
                </a:solidFill>
                <a:latin typeface="Courier New" panose="02070309020205020404" pitchFamily="49" charset="0"/>
                <a:cs typeface="Courier New" panose="02070309020205020404" pitchFamily="49" charset="0"/>
              </a:rPr>
              <a:t>ser</a:t>
            </a:r>
            <a:r>
              <a:rPr lang="en-US" sz="1400" b="1" dirty="0">
                <a:solidFill>
                  <a:srgbClr val="00FFFF"/>
                </a:solidFill>
                <a:latin typeface="Courier New" panose="02070309020205020404" pitchFamily="49" charset="0"/>
                <a:cs typeface="Courier New" panose="02070309020205020404" pitchFamily="49" charset="0"/>
              </a:rPr>
              <a:t> -out ./</a:t>
            </a:r>
            <a:r>
              <a:rPr lang="en-US" sz="1400" b="1" dirty="0" err="1">
                <a:solidFill>
                  <a:srgbClr val="00FFFF"/>
                </a:solidFill>
                <a:latin typeface="Courier New" panose="02070309020205020404" pitchFamily="49" charset="0"/>
                <a:cs typeface="Courier New" panose="02070309020205020404" pitchFamily="49" charset="0"/>
              </a:rPr>
              <a:t>ser_full</a:t>
            </a:r>
            <a:r>
              <a:rPr lang="en-US" sz="1400" b="1" dirty="0">
                <a:solidFill>
                  <a:srgbClr val="00FFFF"/>
                </a:solidFill>
                <a:latin typeface="Courier New" panose="02070309020205020404" pitchFamily="49" charset="0"/>
                <a:cs typeface="Courier New" panose="02070309020205020404" pitchFamily="49" charset="0"/>
              </a:rPr>
              <a:t> -sample </a:t>
            </a:r>
            <a:r>
              <a:rPr lang="en-US" sz="1400" b="1" dirty="0" err="1">
                <a:solidFill>
                  <a:srgbClr val="00FFFF"/>
                </a:solidFill>
                <a:latin typeface="Courier New" panose="02070309020205020404" pitchFamily="49" charset="0"/>
                <a:cs typeface="Courier New" panose="02070309020205020404" pitchFamily="49" charset="0"/>
              </a:rPr>
              <a:t>vdlist</a:t>
            </a:r>
            <a:endParaRPr lang="en-US" sz="1400" b="1" dirty="0">
              <a:solidFill>
                <a:srgbClr val="00FFFF"/>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bruk2pipe -in ./</a:t>
            </a:r>
            <a:r>
              <a:rPr lang="en-US" sz="1400" b="1" dirty="0" err="1">
                <a:solidFill>
                  <a:prstClr val="white"/>
                </a:solidFill>
                <a:latin typeface="Courier New" panose="02070309020205020404" pitchFamily="49" charset="0"/>
                <a:cs typeface="Courier New" panose="02070309020205020404" pitchFamily="49" charset="0"/>
              </a:rPr>
              <a:t>ser_full</a:t>
            </a:r>
            <a:r>
              <a:rPr lang="en-US" sz="140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-bad 0.0 -</a:t>
            </a:r>
            <a:r>
              <a:rPr lang="en-US" sz="1400" b="1" dirty="0" err="1">
                <a:solidFill>
                  <a:prstClr val="white"/>
                </a:solidFill>
                <a:latin typeface="Courier New" panose="02070309020205020404" pitchFamily="49" charset="0"/>
                <a:cs typeface="Courier New" panose="02070309020205020404" pitchFamily="49" charset="0"/>
              </a:rPr>
              <a:t>noaswap</a:t>
            </a:r>
            <a:r>
              <a:rPr lang="en-US" sz="1400" b="1" dirty="0">
                <a:solidFill>
                  <a:prstClr val="white"/>
                </a:solidFill>
                <a:latin typeface="Courier New" panose="02070309020205020404" pitchFamily="49" charset="0"/>
                <a:cs typeface="Courier New" panose="02070309020205020404" pitchFamily="49" charset="0"/>
              </a:rPr>
              <a:t> -AMX -</a:t>
            </a:r>
            <a:r>
              <a:rPr lang="en-US" sz="1400" b="1" dirty="0" err="1">
                <a:solidFill>
                  <a:prstClr val="white"/>
                </a:solidFill>
                <a:latin typeface="Courier New" panose="02070309020205020404" pitchFamily="49" charset="0"/>
                <a:cs typeface="Courier New" panose="02070309020205020404" pitchFamily="49" charset="0"/>
              </a:rPr>
              <a:t>decim</a:t>
            </a:r>
            <a:r>
              <a:rPr lang="en-US" sz="1400" b="1" dirty="0">
                <a:solidFill>
                  <a:prstClr val="white"/>
                </a:solidFill>
                <a:latin typeface="Courier New" panose="02070309020205020404" pitchFamily="49" charset="0"/>
                <a:cs typeface="Courier New" panose="02070309020205020404" pitchFamily="49" charset="0"/>
              </a:rPr>
              <a:t> 16 -</a:t>
            </a:r>
            <a:r>
              <a:rPr lang="en-US" sz="1400" b="1" dirty="0" err="1">
                <a:solidFill>
                  <a:prstClr val="white"/>
                </a:solidFill>
                <a:latin typeface="Courier New" panose="02070309020205020404" pitchFamily="49" charset="0"/>
                <a:cs typeface="Courier New" panose="02070309020205020404" pitchFamily="49" charset="0"/>
              </a:rPr>
              <a:t>dspfvs</a:t>
            </a:r>
            <a:r>
              <a:rPr lang="en-US" sz="1400" b="1" dirty="0">
                <a:solidFill>
                  <a:prstClr val="white"/>
                </a:solidFill>
                <a:latin typeface="Courier New" panose="02070309020205020404" pitchFamily="49" charset="0"/>
                <a:cs typeface="Courier New" panose="02070309020205020404" pitchFamily="49" charset="0"/>
              </a:rPr>
              <a:t> 12 -</a:t>
            </a:r>
            <a:r>
              <a:rPr lang="en-US" sz="1400" b="1" dirty="0" err="1">
                <a:solidFill>
                  <a:prstClr val="white"/>
                </a:solidFill>
                <a:latin typeface="Courier New" panose="02070309020205020404" pitchFamily="49" charset="0"/>
                <a:cs typeface="Courier New" panose="02070309020205020404" pitchFamily="49" charset="0"/>
              </a:rPr>
              <a:t>grpdly</a:t>
            </a:r>
            <a:r>
              <a:rPr lang="en-US" sz="1400" b="1" dirty="0">
                <a:solidFill>
                  <a:prstClr val="white"/>
                </a:solidFill>
                <a:latin typeface="Courier New" panose="02070309020205020404" pitchFamily="49" charset="0"/>
                <a:cs typeface="Courier New" panose="02070309020205020404" pitchFamily="49" charset="0"/>
              </a:rPr>
              <a:t> -1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xN</a:t>
            </a:r>
            <a:r>
              <a:rPr lang="en-US" sz="1400" b="1" dirty="0">
                <a:solidFill>
                  <a:prstClr val="white"/>
                </a:solidFill>
                <a:latin typeface="Courier New" panose="02070309020205020404" pitchFamily="49" charset="0"/>
                <a:cs typeface="Courier New" panose="02070309020205020404" pitchFamily="49" charset="0"/>
              </a:rPr>
              <a:t>              1024  -</a:t>
            </a:r>
            <a:r>
              <a:rPr lang="en-US" sz="1400" b="1" dirty="0" err="1">
                <a:solidFill>
                  <a:prstClr val="white"/>
                </a:solidFill>
                <a:latin typeface="Courier New" panose="02070309020205020404" pitchFamily="49" charset="0"/>
                <a:cs typeface="Courier New" panose="02070309020205020404" pitchFamily="49" charset="0"/>
              </a:rPr>
              <a:t>yN</a:t>
            </a:r>
            <a:r>
              <a:rPr lang="en-US" sz="1400" b="1" dirty="0">
                <a:solidFill>
                  <a:prstClr val="white"/>
                </a:solidFill>
                <a:latin typeface="Courier New" panose="02070309020205020404" pitchFamily="49" charset="0"/>
                <a:cs typeface="Courier New" panose="02070309020205020404" pitchFamily="49" charset="0"/>
              </a:rPr>
              <a:t>                32  -</a:t>
            </a:r>
            <a:r>
              <a:rPr lang="en-US" sz="1400" b="1" dirty="0" err="1">
                <a:solidFill>
                  <a:prstClr val="white"/>
                </a:solidFill>
                <a:latin typeface="Courier New" panose="02070309020205020404" pitchFamily="49" charset="0"/>
                <a:cs typeface="Courier New" panose="02070309020205020404" pitchFamily="49" charset="0"/>
              </a:rPr>
              <a:t>zN</a:t>
            </a:r>
            <a:r>
              <a:rPr lang="en-US" sz="1400" b="1" dirty="0">
                <a:solidFill>
                  <a:prstClr val="white"/>
                </a:solidFill>
                <a:latin typeface="Courier New" panose="02070309020205020404" pitchFamily="49" charset="0"/>
                <a:cs typeface="Courier New" panose="02070309020205020404" pitchFamily="49" charset="0"/>
              </a:rPr>
              <a:t>                64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xT</a:t>
            </a:r>
            <a:r>
              <a:rPr lang="en-US" sz="1400" b="1" dirty="0">
                <a:solidFill>
                  <a:prstClr val="white"/>
                </a:solidFill>
                <a:latin typeface="Courier New" panose="02070309020205020404" pitchFamily="49" charset="0"/>
                <a:cs typeface="Courier New" panose="02070309020205020404" pitchFamily="49" charset="0"/>
              </a:rPr>
              <a:t>               512  -</a:t>
            </a:r>
            <a:r>
              <a:rPr lang="en-US" sz="1400" b="1" dirty="0" err="1">
                <a:solidFill>
                  <a:prstClr val="white"/>
                </a:solidFill>
                <a:latin typeface="Courier New" panose="02070309020205020404" pitchFamily="49" charset="0"/>
                <a:cs typeface="Courier New" panose="02070309020205020404" pitchFamily="49" charset="0"/>
              </a:rPr>
              <a:t>yT</a:t>
            </a:r>
            <a:r>
              <a:rPr lang="en-US" sz="1400" b="1" dirty="0">
                <a:solidFill>
                  <a:prstClr val="white"/>
                </a:solidFill>
                <a:latin typeface="Courier New" panose="02070309020205020404" pitchFamily="49" charset="0"/>
                <a:cs typeface="Courier New" panose="02070309020205020404" pitchFamily="49" charset="0"/>
              </a:rPr>
              <a:t>                16  -</a:t>
            </a:r>
            <a:r>
              <a:rPr lang="en-US" sz="1400" b="1" dirty="0" err="1">
                <a:solidFill>
                  <a:prstClr val="white"/>
                </a:solidFill>
                <a:latin typeface="Courier New" panose="02070309020205020404" pitchFamily="49" charset="0"/>
                <a:cs typeface="Courier New" panose="02070309020205020404" pitchFamily="49" charset="0"/>
              </a:rPr>
              <a:t>zT</a:t>
            </a:r>
            <a:r>
              <a:rPr lang="en-US" sz="1400" b="1" dirty="0">
                <a:solidFill>
                  <a:prstClr val="white"/>
                </a:solidFill>
                <a:latin typeface="Courier New" panose="02070309020205020404" pitchFamily="49" charset="0"/>
                <a:cs typeface="Courier New" panose="02070309020205020404" pitchFamily="49" charset="0"/>
              </a:rPr>
              <a:t>                32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xMODE</a:t>
            </a:r>
            <a:r>
              <a:rPr lang="en-US" sz="1400" b="1" dirty="0">
                <a:solidFill>
                  <a:prstClr val="white"/>
                </a:solidFill>
                <a:latin typeface="Courier New" panose="02070309020205020404" pitchFamily="49" charset="0"/>
                <a:cs typeface="Courier New" panose="02070309020205020404" pitchFamily="49" charset="0"/>
              </a:rPr>
              <a:t>            DQD  -</a:t>
            </a:r>
            <a:r>
              <a:rPr lang="en-US" sz="1400" b="1" dirty="0" err="1">
                <a:solidFill>
                  <a:prstClr val="white"/>
                </a:solidFill>
                <a:latin typeface="Courier New" panose="02070309020205020404" pitchFamily="49" charset="0"/>
                <a:cs typeface="Courier New" panose="02070309020205020404" pitchFamily="49" charset="0"/>
              </a:rPr>
              <a:t>yMODE</a:t>
            </a:r>
            <a:r>
              <a:rPr lang="en-US" sz="1400" b="1" dirty="0">
                <a:solidFill>
                  <a:prstClr val="white"/>
                </a:solidFill>
                <a:latin typeface="Courier New" panose="02070309020205020404" pitchFamily="49" charset="0"/>
                <a:cs typeface="Courier New" panose="02070309020205020404" pitchFamily="49" charset="0"/>
              </a:rPr>
              <a:t>  Echo-</a:t>
            </a:r>
            <a:r>
              <a:rPr lang="en-US" sz="1400" b="1" dirty="0" err="1">
                <a:solidFill>
                  <a:prstClr val="white"/>
                </a:solidFill>
                <a:latin typeface="Courier New" panose="02070309020205020404" pitchFamily="49" charset="0"/>
                <a:cs typeface="Courier New" panose="02070309020205020404" pitchFamily="49" charset="0"/>
              </a:rPr>
              <a:t>AntiEcho</a:t>
            </a: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zMODE</a:t>
            </a:r>
            <a:r>
              <a:rPr lang="en-US" sz="1400" b="1" dirty="0">
                <a:solidFill>
                  <a:prstClr val="white"/>
                </a:solidFill>
                <a:latin typeface="Courier New" panose="02070309020205020404" pitchFamily="49" charset="0"/>
                <a:cs typeface="Courier New" panose="02070309020205020404" pitchFamily="49" charset="0"/>
              </a:rPr>
              <a:t>        Complex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xSW</a:t>
            </a:r>
            <a:r>
              <a:rPr lang="en-US" sz="1400" b="1" dirty="0">
                <a:solidFill>
                  <a:prstClr val="white"/>
                </a:solidFill>
                <a:latin typeface="Courier New" panose="02070309020205020404" pitchFamily="49" charset="0"/>
                <a:cs typeface="Courier New" panose="02070309020205020404" pitchFamily="49" charset="0"/>
              </a:rPr>
              <a:t>         9615.385  -</a:t>
            </a:r>
            <a:r>
              <a:rPr lang="en-US" sz="1400" b="1" dirty="0" err="1">
                <a:solidFill>
                  <a:prstClr val="white"/>
                </a:solidFill>
                <a:latin typeface="Courier New" panose="02070309020205020404" pitchFamily="49" charset="0"/>
                <a:cs typeface="Courier New" panose="02070309020205020404" pitchFamily="49" charset="0"/>
              </a:rPr>
              <a:t>ySW</a:t>
            </a:r>
            <a:r>
              <a:rPr lang="en-US" sz="1400" b="1" dirty="0">
                <a:solidFill>
                  <a:prstClr val="white"/>
                </a:solidFill>
                <a:latin typeface="Courier New" panose="02070309020205020404" pitchFamily="49" charset="0"/>
                <a:cs typeface="Courier New" panose="02070309020205020404" pitchFamily="49" charset="0"/>
              </a:rPr>
              <a:t>         2920.561  -</a:t>
            </a:r>
            <a:r>
              <a:rPr lang="en-US" sz="1400" b="1" dirty="0" err="1">
                <a:solidFill>
                  <a:prstClr val="white"/>
                </a:solidFill>
                <a:latin typeface="Courier New" panose="02070309020205020404" pitchFamily="49" charset="0"/>
                <a:cs typeface="Courier New" panose="02070309020205020404" pitchFamily="49" charset="0"/>
              </a:rPr>
              <a:t>zSW</a:t>
            </a:r>
            <a:r>
              <a:rPr lang="en-US" sz="1400" b="1" dirty="0">
                <a:solidFill>
                  <a:prstClr val="white"/>
                </a:solidFill>
                <a:latin typeface="Courier New" panose="02070309020205020404" pitchFamily="49" charset="0"/>
                <a:cs typeface="Courier New" panose="02070309020205020404" pitchFamily="49" charset="0"/>
              </a:rPr>
              <a:t>         2415.459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xOBS</a:t>
            </a:r>
            <a:r>
              <a:rPr lang="en-US" sz="1400" b="1" dirty="0">
                <a:solidFill>
                  <a:prstClr val="white"/>
                </a:solidFill>
                <a:latin typeface="Courier New" panose="02070309020205020404" pitchFamily="49" charset="0"/>
                <a:cs typeface="Courier New" panose="02070309020205020404" pitchFamily="49" charset="0"/>
              </a:rPr>
              <a:t>         800.134  -</a:t>
            </a:r>
            <a:r>
              <a:rPr lang="en-US" sz="1400" b="1" dirty="0" err="1">
                <a:solidFill>
                  <a:prstClr val="white"/>
                </a:solidFill>
                <a:latin typeface="Courier New" panose="02070309020205020404" pitchFamily="49" charset="0"/>
                <a:cs typeface="Courier New" panose="02070309020205020404" pitchFamily="49" charset="0"/>
              </a:rPr>
              <a:t>yOBS</a:t>
            </a:r>
            <a:r>
              <a:rPr lang="en-US" sz="1400" b="1" dirty="0">
                <a:solidFill>
                  <a:prstClr val="white"/>
                </a:solidFill>
                <a:latin typeface="Courier New" panose="02070309020205020404" pitchFamily="49" charset="0"/>
                <a:cs typeface="Courier New" panose="02070309020205020404" pitchFamily="49" charset="0"/>
              </a:rPr>
              <a:t>          81.086  -</a:t>
            </a:r>
            <a:r>
              <a:rPr lang="en-US" sz="1400" b="1" dirty="0" err="1">
                <a:solidFill>
                  <a:prstClr val="white"/>
                </a:solidFill>
                <a:latin typeface="Courier New" panose="02070309020205020404" pitchFamily="49" charset="0"/>
                <a:cs typeface="Courier New" panose="02070309020205020404" pitchFamily="49" charset="0"/>
              </a:rPr>
              <a:t>zOBS</a:t>
            </a:r>
            <a:r>
              <a:rPr lang="en-US" sz="1400" b="1" dirty="0">
                <a:solidFill>
                  <a:prstClr val="white"/>
                </a:solidFill>
                <a:latin typeface="Courier New" panose="02070309020205020404" pitchFamily="49" charset="0"/>
                <a:cs typeface="Courier New" panose="02070309020205020404" pitchFamily="49" charset="0"/>
              </a:rPr>
              <a:t>         201.228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xCAR</a:t>
            </a:r>
            <a:r>
              <a:rPr lang="en-US" sz="1400" b="1" dirty="0">
                <a:solidFill>
                  <a:prstClr val="white"/>
                </a:solidFill>
                <a:latin typeface="Courier New" panose="02070309020205020404" pitchFamily="49" charset="0"/>
                <a:cs typeface="Courier New" panose="02070309020205020404" pitchFamily="49" charset="0"/>
              </a:rPr>
              <a:t>           4.772  -</a:t>
            </a:r>
            <a:r>
              <a:rPr lang="en-US" sz="1400" b="1" dirty="0" err="1">
                <a:solidFill>
                  <a:prstClr val="white"/>
                </a:solidFill>
                <a:latin typeface="Courier New" panose="02070309020205020404" pitchFamily="49" charset="0"/>
                <a:cs typeface="Courier New" panose="02070309020205020404" pitchFamily="49" charset="0"/>
              </a:rPr>
              <a:t>yCAR</a:t>
            </a:r>
            <a:r>
              <a:rPr lang="en-US" sz="1400" b="1" dirty="0">
                <a:solidFill>
                  <a:prstClr val="white"/>
                </a:solidFill>
                <a:latin typeface="Courier New" panose="02070309020205020404" pitchFamily="49" charset="0"/>
                <a:cs typeface="Courier New" panose="02070309020205020404" pitchFamily="49" charset="0"/>
              </a:rPr>
              <a:t>         118.583  -</a:t>
            </a:r>
            <a:r>
              <a:rPr lang="en-US" sz="1400" b="1" dirty="0" err="1">
                <a:solidFill>
                  <a:prstClr val="white"/>
                </a:solidFill>
                <a:latin typeface="Courier New" panose="02070309020205020404" pitchFamily="49" charset="0"/>
                <a:cs typeface="Courier New" panose="02070309020205020404" pitchFamily="49" charset="0"/>
              </a:rPr>
              <a:t>zCAR</a:t>
            </a:r>
            <a:r>
              <a:rPr lang="en-US" sz="1400" b="1" dirty="0">
                <a:solidFill>
                  <a:prstClr val="white"/>
                </a:solidFill>
                <a:latin typeface="Courier New" panose="02070309020205020404" pitchFamily="49" charset="0"/>
                <a:cs typeface="Courier New" panose="02070309020205020404" pitchFamily="49" charset="0"/>
              </a:rPr>
              <a:t>         175.704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xLAB</a:t>
            </a:r>
            <a:r>
              <a:rPr lang="en-US" sz="1400" b="1" dirty="0">
                <a:solidFill>
                  <a:prstClr val="white"/>
                </a:solidFill>
                <a:latin typeface="Courier New" panose="02070309020205020404" pitchFamily="49" charset="0"/>
                <a:cs typeface="Courier New" panose="02070309020205020404" pitchFamily="49" charset="0"/>
              </a:rPr>
              <a:t>              HN  -</a:t>
            </a:r>
            <a:r>
              <a:rPr lang="en-US" sz="1400" b="1" dirty="0" err="1">
                <a:solidFill>
                  <a:prstClr val="white"/>
                </a:solidFill>
                <a:latin typeface="Courier New" panose="02070309020205020404" pitchFamily="49" charset="0"/>
                <a:cs typeface="Courier New" panose="02070309020205020404" pitchFamily="49" charset="0"/>
              </a:rPr>
              <a:t>yLAB</a:t>
            </a:r>
            <a:r>
              <a:rPr lang="en-US" sz="1400" b="1" dirty="0">
                <a:solidFill>
                  <a:prstClr val="white"/>
                </a:solidFill>
                <a:latin typeface="Courier New" panose="02070309020205020404" pitchFamily="49" charset="0"/>
                <a:cs typeface="Courier New" panose="02070309020205020404" pitchFamily="49" charset="0"/>
              </a:rPr>
              <a:t>             15N  -</a:t>
            </a:r>
            <a:r>
              <a:rPr lang="en-US" sz="1400" b="1" dirty="0" err="1">
                <a:solidFill>
                  <a:prstClr val="white"/>
                </a:solidFill>
                <a:latin typeface="Courier New" panose="02070309020205020404" pitchFamily="49" charset="0"/>
                <a:cs typeface="Courier New" panose="02070309020205020404" pitchFamily="49" charset="0"/>
              </a:rPr>
              <a:t>zLAB</a:t>
            </a:r>
            <a:r>
              <a:rPr lang="en-US" sz="1400" b="1" dirty="0">
                <a:solidFill>
                  <a:prstClr val="white"/>
                </a:solidFill>
                <a:latin typeface="Courier New" panose="02070309020205020404" pitchFamily="49" charset="0"/>
                <a:cs typeface="Courier New" panose="02070309020205020404" pitchFamily="49" charset="0"/>
              </a:rPr>
              <a:t>              CO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ndim</a:t>
            </a:r>
            <a:r>
              <a:rPr lang="en-US" sz="1400" b="1" dirty="0">
                <a:solidFill>
                  <a:prstClr val="white"/>
                </a:solidFill>
                <a:latin typeface="Courier New" panose="02070309020205020404" pitchFamily="49" charset="0"/>
                <a:cs typeface="Courier New" panose="02070309020205020404" pitchFamily="49" charset="0"/>
              </a:rPr>
              <a:t>               3  -aq2D          States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-out ./fid/test%03d.fid -verb -</a:t>
            </a:r>
            <a:r>
              <a:rPr lang="en-US" sz="1400" b="1" dirty="0" err="1">
                <a:solidFill>
                  <a:prstClr val="white"/>
                </a:solidFill>
                <a:latin typeface="Courier New" panose="02070309020205020404" pitchFamily="49" charset="0"/>
                <a:cs typeface="Courier New" panose="02070309020205020404" pitchFamily="49" charset="0"/>
              </a:rPr>
              <a:t>ov</a:t>
            </a:r>
            <a:endParaRPr lang="en-US" sz="140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b="1" dirty="0">
                <a:solidFill>
                  <a:srgbClr val="00B050"/>
                </a:solidFill>
                <a:latin typeface="Courier New" panose="02070309020205020404" pitchFamily="49" charset="0"/>
                <a:cs typeface="Courier New" panose="02070309020205020404" pitchFamily="49" charset="0"/>
              </a:rPr>
              <a:t>xyz2pipe -in ./fid/test%03d.fid \</a:t>
            </a:r>
          </a:p>
          <a:p>
            <a:pPr fontAlgn="base">
              <a:spcBef>
                <a:spcPts val="200"/>
              </a:spcBef>
              <a:spcAft>
                <a:spcPct val="0"/>
              </a:spcAft>
            </a:pPr>
            <a:r>
              <a:rPr lang="en-US" sz="1400" b="1" dirty="0">
                <a:solidFill>
                  <a:srgbClr val="00B050"/>
                </a:solidFill>
                <a:latin typeface="Courier New" panose="02070309020205020404" pitchFamily="49" charset="0"/>
                <a:cs typeface="Courier New" panose="02070309020205020404" pitchFamily="49" charset="0"/>
              </a:rPr>
              <a:t>| </a:t>
            </a:r>
            <a:r>
              <a:rPr lang="en-US" sz="1400" b="1" dirty="0" err="1">
                <a:solidFill>
                  <a:srgbClr val="00B050"/>
                </a:solidFill>
                <a:latin typeface="Courier New" panose="02070309020205020404" pitchFamily="49" charset="0"/>
                <a:cs typeface="Courier New" panose="02070309020205020404" pitchFamily="49" charset="0"/>
              </a:rPr>
              <a:t>nusExpand.tcl</a:t>
            </a:r>
            <a:r>
              <a:rPr lang="en-US" sz="1400" b="1" dirty="0">
                <a:solidFill>
                  <a:srgbClr val="00B050"/>
                </a:solidFill>
                <a:latin typeface="Courier New" panose="02070309020205020404" pitchFamily="49" charset="0"/>
                <a:cs typeface="Courier New" panose="02070309020205020404" pitchFamily="49" charset="0"/>
              </a:rPr>
              <a:t> -mask -</a:t>
            </a:r>
            <a:r>
              <a:rPr lang="en-US" sz="1400" b="1" dirty="0" err="1">
                <a:solidFill>
                  <a:srgbClr val="00B050"/>
                </a:solidFill>
                <a:latin typeface="Courier New" panose="02070309020205020404" pitchFamily="49" charset="0"/>
                <a:cs typeface="Courier New" panose="02070309020205020404" pitchFamily="49" charset="0"/>
              </a:rPr>
              <a:t>noexpand</a:t>
            </a:r>
            <a:r>
              <a:rPr lang="en-US" sz="1400" b="1" dirty="0">
                <a:solidFill>
                  <a:srgbClr val="00B050"/>
                </a:solidFill>
                <a:latin typeface="Courier New" panose="02070309020205020404" pitchFamily="49" charset="0"/>
                <a:cs typeface="Courier New" panose="02070309020205020404" pitchFamily="49" charset="0"/>
              </a:rPr>
              <a:t> -mode pipe -</a:t>
            </a:r>
            <a:r>
              <a:rPr lang="en-US" sz="1400" b="1" dirty="0" err="1">
                <a:solidFill>
                  <a:srgbClr val="00B050"/>
                </a:solidFill>
                <a:latin typeface="Courier New" panose="02070309020205020404" pitchFamily="49" charset="0"/>
                <a:cs typeface="Courier New" panose="02070309020205020404" pitchFamily="49" charset="0"/>
              </a:rPr>
              <a:t>sampleCount</a:t>
            </a:r>
            <a:r>
              <a:rPr lang="en-US" sz="1400" b="1" dirty="0">
                <a:solidFill>
                  <a:srgbClr val="00B050"/>
                </a:solidFill>
                <a:latin typeface="Courier New" panose="02070309020205020404" pitchFamily="49" charset="0"/>
                <a:cs typeface="Courier New" panose="02070309020205020404" pitchFamily="49" charset="0"/>
              </a:rPr>
              <a:t> 169 -off 0 \</a:t>
            </a:r>
          </a:p>
          <a:p>
            <a:pPr fontAlgn="base">
              <a:spcBef>
                <a:spcPts val="200"/>
              </a:spcBef>
              <a:spcAft>
                <a:spcPct val="0"/>
              </a:spcAft>
            </a:pPr>
            <a:r>
              <a:rPr lang="en-US" sz="1400" b="1" dirty="0">
                <a:solidFill>
                  <a:srgbClr val="00B050"/>
                </a:solidFill>
                <a:latin typeface="Courier New" panose="02070309020205020404" pitchFamily="49" charset="0"/>
                <a:cs typeface="Courier New" panose="02070309020205020404" pitchFamily="49" charset="0"/>
              </a:rPr>
              <a:t>  -in </a:t>
            </a:r>
            <a:r>
              <a:rPr lang="en-US" sz="1400" b="1" dirty="0" err="1">
                <a:solidFill>
                  <a:srgbClr val="00B050"/>
                </a:solidFill>
                <a:latin typeface="Courier New" panose="02070309020205020404" pitchFamily="49" charset="0"/>
                <a:cs typeface="Courier New" panose="02070309020205020404" pitchFamily="49" charset="0"/>
              </a:rPr>
              <a:t>stdin</a:t>
            </a:r>
            <a:r>
              <a:rPr lang="en-US" sz="1400" b="1" dirty="0">
                <a:solidFill>
                  <a:srgbClr val="00B050"/>
                </a:solidFill>
                <a:latin typeface="Courier New" panose="02070309020205020404" pitchFamily="49" charset="0"/>
                <a:cs typeface="Courier New" panose="02070309020205020404" pitchFamily="49" charset="0"/>
              </a:rPr>
              <a:t> -out ./mask/test%03d.fid -sample ./schedule31 </a:t>
            </a:r>
            <a:r>
              <a:rPr lang="en-US" sz="1400" b="1" dirty="0">
                <a:solidFill>
                  <a:srgbClr val="FFFF00"/>
                </a:solidFill>
                <a:latin typeface="Courier New" panose="02070309020205020404" pitchFamily="49" charset="0"/>
                <a:cs typeface="Courier New" panose="02070309020205020404" pitchFamily="49" charset="0"/>
              </a:rPr>
              <a:t>-rev</a:t>
            </a:r>
          </a:p>
          <a:p>
            <a:pPr fontAlgn="base">
              <a:spcBef>
                <a:spcPts val="200"/>
              </a:spcBef>
              <a:spcAft>
                <a:spcPct val="0"/>
              </a:spcAft>
            </a:pPr>
            <a:endParaRPr lang="en-US" sz="1600" b="1" dirty="0">
              <a:solidFill>
                <a:prstClr val="black"/>
              </a:solidFill>
              <a:latin typeface="Courier New" panose="02070309020205020404" pitchFamily="49" charset="0"/>
              <a:cs typeface="Courier New" panose="02070309020205020404" pitchFamily="49" charset="0"/>
            </a:endParaRPr>
          </a:p>
        </p:txBody>
      </p:sp>
      <p:sp>
        <p:nvSpPr>
          <p:cNvPr id="3" name="TextBox 2"/>
          <p:cNvSpPr txBox="1"/>
          <p:nvPr/>
        </p:nvSpPr>
        <p:spPr>
          <a:xfrm>
            <a:off x="1981201" y="239581"/>
            <a:ext cx="8381999"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Script via </a:t>
            </a:r>
            <a:r>
              <a:rPr lang="en-US" sz="3200" i="1" kern="0" dirty="0" err="1">
                <a:solidFill>
                  <a:prstClr val="white"/>
                </a:solidFill>
                <a:latin typeface="Courier New" panose="02070309020205020404" pitchFamily="49" charset="0"/>
                <a:cs typeface="Courier New" panose="02070309020205020404" pitchFamily="49" charset="0"/>
              </a:rPr>
              <a:t>bruker</a:t>
            </a:r>
            <a:r>
              <a:rPr lang="en-US" sz="3200" i="1" kern="0" dirty="0">
                <a:solidFill>
                  <a:prstClr val="white"/>
                </a:solidFill>
                <a:latin typeface="Courier New" panose="02070309020205020404" pitchFamily="49" charset="0"/>
                <a:cs typeface="Courier New" panose="02070309020205020404" pitchFamily="49" charset="0"/>
              </a:rPr>
              <a:t> –nus –</a:t>
            </a:r>
            <a:r>
              <a:rPr lang="en-US" sz="3200" i="1" kern="0" dirty="0" err="1">
                <a:solidFill>
                  <a:prstClr val="white"/>
                </a:solidFill>
                <a:latin typeface="Courier New" panose="02070309020205020404" pitchFamily="49" charset="0"/>
                <a:cs typeface="Courier New" panose="02070309020205020404" pitchFamily="49" charset="0"/>
              </a:rPr>
              <a:t>vdlist</a:t>
            </a:r>
            <a:r>
              <a:rPr lang="en-US" sz="3200" i="1" kern="0" dirty="0">
                <a:solidFill>
                  <a:prstClr val="white"/>
                </a:solidFill>
                <a:latin typeface="Courier New" panose="02070309020205020404" pitchFamily="49" charset="0"/>
                <a:cs typeface="Courier New" panose="02070309020205020404" pitchFamily="49" charset="0"/>
              </a:rPr>
              <a:t> …</a:t>
            </a:r>
            <a:endParaRPr lang="en-US" sz="3200" kern="0" dirty="0">
              <a:solidFill>
                <a:prstClr val="white"/>
              </a:solidFill>
              <a:latin typeface="Courier New" panose="02070309020205020404" pitchFamily="49" charset="0"/>
              <a:cs typeface="Courier New" panose="02070309020205020404" pitchFamily="49" charset="0"/>
            </a:endParaRPr>
          </a:p>
        </p:txBody>
      </p:sp>
      <p:sp>
        <p:nvSpPr>
          <p:cNvPr id="4" name="TextBox 3"/>
          <p:cNvSpPr txBox="1"/>
          <p:nvPr/>
        </p:nvSpPr>
        <p:spPr>
          <a:xfrm>
            <a:off x="1694280" y="6163344"/>
            <a:ext cx="8554807" cy="369332"/>
          </a:xfrm>
          <a:prstGeom prst="rect">
            <a:avLst/>
          </a:prstGeom>
          <a:noFill/>
        </p:spPr>
        <p:txBody>
          <a:bodyPr wrap="square" rtlCol="0">
            <a:spAutoFit/>
          </a:bodyPr>
          <a:lstStyle/>
          <a:p>
            <a:pPr algn="ctr" fontAlgn="base">
              <a:spcBef>
                <a:spcPct val="50000"/>
              </a:spcBef>
              <a:spcAft>
                <a:spcPct val="0"/>
              </a:spcAft>
            </a:pPr>
            <a:r>
              <a:rPr lang="en-US" i="1" dirty="0">
                <a:solidFill>
                  <a:srgbClr val="00FFFF"/>
                </a:solidFill>
                <a:latin typeface="Arial" charset="0"/>
              </a:rPr>
              <a:t>Expand the Spectrometer-format Data </a:t>
            </a:r>
            <a:r>
              <a:rPr lang="en-US" i="1" dirty="0">
                <a:solidFill>
                  <a:prstClr val="white"/>
                </a:solidFill>
                <a:latin typeface="Arial" charset="0"/>
              </a:rPr>
              <a:t>/ Convert Expanded Data / </a:t>
            </a:r>
            <a:r>
              <a:rPr lang="en-US" i="1" dirty="0">
                <a:solidFill>
                  <a:srgbClr val="00B050"/>
                </a:solidFill>
                <a:latin typeface="Arial" charset="0"/>
              </a:rPr>
              <a:t>Create Mask</a:t>
            </a:r>
          </a:p>
        </p:txBody>
      </p:sp>
    </p:spTree>
    <p:extLst>
      <p:ext uri="{BB962C8B-B14F-4D97-AF65-F5344CB8AC3E}">
        <p14:creationId xmlns:p14="http://schemas.microsoft.com/office/powerpoint/2010/main" val="37416299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94654" y="0"/>
            <a:ext cx="8822746" cy="6496749"/>
          </a:xfrm>
          <a:prstGeom prst="rect">
            <a:avLst/>
          </a:prstGeom>
        </p:spPr>
      </p:pic>
      <p:sp>
        <p:nvSpPr>
          <p:cNvPr id="2" name="TextBox 1"/>
          <p:cNvSpPr txBox="1"/>
          <p:nvPr/>
        </p:nvSpPr>
        <p:spPr>
          <a:xfrm>
            <a:off x="1854869" y="239580"/>
            <a:ext cx="8482263"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B0F0"/>
                </a:solidFill>
                <a:latin typeface="Arial" charset="0"/>
              </a:rPr>
              <a:t>NUS Conversion and Processing Workflows in </a:t>
            </a:r>
            <a:r>
              <a:rPr lang="en-US" sz="3600" i="1" kern="0" dirty="0" err="1">
                <a:solidFill>
                  <a:srgbClr val="00B0F0"/>
                </a:solidFill>
                <a:latin typeface="Arial" charset="0"/>
              </a:rPr>
              <a:t>NMRPipe</a:t>
            </a:r>
            <a:endParaRPr lang="en-US" sz="3600" i="1" kern="0" dirty="0">
              <a:solidFill>
                <a:srgbClr val="00B0F0"/>
              </a:solidFill>
              <a:latin typeface="Arial" charset="0"/>
            </a:endParaRPr>
          </a:p>
        </p:txBody>
      </p:sp>
    </p:spTree>
    <p:extLst>
      <p:ext uri="{BB962C8B-B14F-4D97-AF65-F5344CB8AC3E}">
        <p14:creationId xmlns:p14="http://schemas.microsoft.com/office/powerpoint/2010/main" val="27114134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79120" y="228600"/>
            <a:ext cx="10759440" cy="646331"/>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err="1">
                <a:solidFill>
                  <a:srgbClr val="00B0F0"/>
                </a:solidFill>
                <a:latin typeface="Arial" charset="0"/>
              </a:rPr>
              <a:t>NMRPipe</a:t>
            </a:r>
            <a:r>
              <a:rPr lang="en-US" sz="3600" i="1" kern="0" dirty="0">
                <a:solidFill>
                  <a:srgbClr val="00B0F0"/>
                </a:solidFill>
                <a:latin typeface="Arial" charset="0"/>
              </a:rPr>
              <a:t> Command-Line Workflow for NUS Data</a:t>
            </a:r>
            <a:endParaRPr lang="en-US" sz="3600" kern="0" dirty="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1104900" y="1160206"/>
            <a:ext cx="9928860" cy="5024452"/>
          </a:xfrm>
          <a:prstGeom prst="rect">
            <a:avLst/>
          </a:prstGeom>
          <a:noFill/>
        </p:spPr>
        <p:txBody>
          <a:bodyPr wrap="square" rtlCol="0">
            <a:spAutoFit/>
          </a:bodyPr>
          <a:lstStyle/>
          <a:p>
            <a:pPr marL="342900" indent="-342900" algn="just" fontAlgn="base">
              <a:spcBef>
                <a:spcPct val="50000"/>
              </a:spcBef>
              <a:spcAft>
                <a:spcPct val="0"/>
              </a:spcAft>
              <a:buFont typeface="+mj-lt"/>
              <a:buAutoNum type="arabicPeriod"/>
            </a:pPr>
            <a:r>
              <a:rPr lang="en-US" sz="2000" dirty="0">
                <a:solidFill>
                  <a:prstClr val="white"/>
                </a:solidFill>
                <a:latin typeface="Arial" charset="0"/>
              </a:rPr>
              <a:t>Prepare a conversion script with the usual tools, including options which sort and expand the NUS time-domain data with zeros. Commands:</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a:solidFill>
                  <a:srgbClr val="FFFF00"/>
                </a:solidFill>
                <a:latin typeface="Courier New" panose="02070309020205020404" pitchFamily="49" charset="0"/>
                <a:cs typeface="Courier New" panose="02070309020205020404" pitchFamily="49" charset="0"/>
              </a:rPr>
              <a:t>bruker</a:t>
            </a:r>
            <a:r>
              <a:rPr lang="en-US" sz="2000" dirty="0">
                <a:solidFill>
                  <a:srgbClr val="FFFF00"/>
                </a:solidFill>
                <a:latin typeface="Courier New" panose="02070309020205020404" pitchFamily="49" charset="0"/>
                <a:cs typeface="Courier New" panose="02070309020205020404" pitchFamily="49" charset="0"/>
              </a:rPr>
              <a:t> -nus </a:t>
            </a:r>
            <a:r>
              <a:rPr lang="en-US" sz="2000" dirty="0">
                <a:solidFill>
                  <a:prstClr val="white"/>
                </a:solidFill>
                <a:latin typeface="Courier New" panose="02070309020205020404" pitchFamily="49" charset="0"/>
                <a:cs typeface="Courier New" panose="02070309020205020404" pitchFamily="49" charset="0"/>
              </a:rPr>
              <a:t>/ </a:t>
            </a:r>
            <a:r>
              <a:rPr lang="en-US" sz="2000" dirty="0" err="1">
                <a:solidFill>
                  <a:srgbClr val="FFFF00"/>
                </a:solidFill>
                <a:latin typeface="Courier New" panose="02070309020205020404" pitchFamily="49" charset="0"/>
                <a:cs typeface="Courier New" panose="02070309020205020404" pitchFamily="49" charset="0"/>
              </a:rPr>
              <a:t>varian</a:t>
            </a:r>
            <a:r>
              <a:rPr lang="en-US" sz="2000" dirty="0">
                <a:solidFill>
                  <a:srgbClr val="FFFF00"/>
                </a:solidFill>
                <a:latin typeface="Courier New" panose="02070309020205020404" pitchFamily="49" charset="0"/>
                <a:cs typeface="Courier New" panose="02070309020205020404" pitchFamily="49" charset="0"/>
              </a:rPr>
              <a:t> –nus </a:t>
            </a:r>
            <a:r>
              <a:rPr lang="en-US" sz="2000" dirty="0">
                <a:solidFill>
                  <a:prstClr val="white"/>
                </a:solidFill>
                <a:latin typeface="Courier New" panose="02070309020205020404" pitchFamily="49" charset="0"/>
                <a:cs typeface="Courier New" panose="02070309020205020404" pitchFamily="49" charset="0"/>
              </a:rPr>
              <a:t>/ </a:t>
            </a:r>
            <a:r>
              <a:rPr lang="en-US" sz="2000" dirty="0">
                <a:solidFill>
                  <a:srgbClr val="FFFF00"/>
                </a:solidFill>
                <a:latin typeface="Courier New" panose="02070309020205020404" pitchFamily="49" charset="0"/>
                <a:cs typeface="Courier New" panose="02070309020205020404" pitchFamily="49" charset="0"/>
              </a:rPr>
              <a:t>delta -nus</a:t>
            </a:r>
          </a:p>
          <a:p>
            <a:pPr marL="342900" indent="-342900" algn="just" fontAlgn="base">
              <a:spcBef>
                <a:spcPct val="50000"/>
              </a:spcBef>
              <a:spcAft>
                <a:spcPct val="0"/>
              </a:spcAft>
              <a:buFont typeface="+mj-lt"/>
              <a:buAutoNum type="arabicPeriod" startAt="2"/>
            </a:pPr>
            <a:r>
              <a:rPr lang="en-US" sz="2000" dirty="0">
                <a:solidFill>
                  <a:prstClr val="white"/>
                </a:solidFill>
                <a:latin typeface="Arial" charset="0"/>
              </a:rPr>
              <a:t>Perform ordinary Fourier processing on the NUS fid, to confirm phase correction values, Fourier transform options, etc. This can be done via the </a:t>
            </a:r>
            <a:r>
              <a:rPr lang="en-US" sz="2000" dirty="0">
                <a:solidFill>
                  <a:srgbClr val="00B050"/>
                </a:solidFill>
                <a:latin typeface="Arial" charset="0"/>
              </a:rPr>
              <a:t>new general-purpose processing </a:t>
            </a:r>
            <a:r>
              <a:rPr lang="en-US" sz="2000" dirty="0">
                <a:solidFill>
                  <a:prstClr val="white"/>
                </a:solidFill>
                <a:latin typeface="Arial" charset="0"/>
              </a:rPr>
              <a:t>scripts:</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a:solidFill>
                  <a:srgbClr val="FFFF00"/>
                </a:solidFill>
                <a:latin typeface="Courier New" panose="02070309020205020404" pitchFamily="49" charset="0"/>
                <a:cs typeface="Courier New" panose="02070309020205020404" pitchFamily="49" charset="0"/>
              </a:rPr>
              <a:t>basicFT2.com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basicFT3.com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basicFT4.com</a:t>
            </a:r>
            <a:endParaRPr lang="en-US" dirty="0">
              <a:solidFill>
                <a:srgbClr val="FFFF00"/>
              </a:solidFill>
              <a:latin typeface="Arial" charset="0"/>
            </a:endParaRPr>
          </a:p>
          <a:p>
            <a:pPr marL="342900" indent="-342900" algn="just" fontAlgn="base">
              <a:spcBef>
                <a:spcPct val="50000"/>
              </a:spcBef>
              <a:spcAft>
                <a:spcPct val="0"/>
              </a:spcAft>
              <a:buFont typeface="+mj-lt"/>
              <a:buAutoNum type="arabicPeriod" startAt="3"/>
            </a:pPr>
            <a:r>
              <a:rPr lang="en-US" sz="2000" dirty="0">
                <a:solidFill>
                  <a:prstClr val="white"/>
                </a:solidFill>
                <a:latin typeface="Arial" charset="0"/>
              </a:rPr>
              <a:t>In the case of 3D or 4D data, inspect the ordinary Fourier transform result by preparing projections. Commands:</a:t>
            </a:r>
          </a:p>
          <a:p>
            <a:pPr lvl="2" algn="just" fontAlgn="base">
              <a:spcBef>
                <a:spcPct val="50000"/>
              </a:spcBef>
              <a:spcAft>
                <a:spcPct val="0"/>
              </a:spcAft>
            </a:pPr>
            <a:r>
              <a:rPr lang="en-US" sz="2000" dirty="0">
                <a:solidFill>
                  <a:srgbClr val="FFFF00"/>
                </a:solidFill>
                <a:latin typeface="Courier New" panose="02070309020205020404" pitchFamily="49" charset="0"/>
                <a:cs typeface="Courier New" panose="02070309020205020404" pitchFamily="49" charset="0"/>
              </a:rPr>
              <a:t>proj3D.tcl </a:t>
            </a:r>
            <a:r>
              <a:rPr lang="en-US" sz="2000" dirty="0">
                <a:solidFill>
                  <a:prstClr val="white"/>
                </a:solidFill>
                <a:latin typeface="Courier New" panose="02070309020205020404" pitchFamily="49" charset="0"/>
                <a:cs typeface="Courier New" panose="02070309020205020404" pitchFamily="49" charset="0"/>
              </a:rPr>
              <a:t>/ </a:t>
            </a:r>
            <a:r>
              <a:rPr lang="en-US" sz="2000" dirty="0">
                <a:solidFill>
                  <a:srgbClr val="FFFF00"/>
                </a:solidFill>
                <a:latin typeface="Courier New" panose="02070309020205020404" pitchFamily="49" charset="0"/>
                <a:cs typeface="Courier New" panose="02070309020205020404" pitchFamily="49" charset="0"/>
              </a:rPr>
              <a:t>proj4D.tcl</a:t>
            </a:r>
            <a:endParaRPr lang="en-US" dirty="0">
              <a:solidFill>
                <a:prstClr val="white"/>
              </a:solidFill>
              <a:latin typeface="Arial" charset="0"/>
            </a:endParaRPr>
          </a:p>
          <a:p>
            <a:pPr marL="342900" indent="-342900" algn="just" fontAlgn="base">
              <a:spcBef>
                <a:spcPct val="50000"/>
              </a:spcBef>
              <a:spcAft>
                <a:spcPct val="0"/>
              </a:spcAft>
              <a:buFont typeface="+mj-lt"/>
              <a:buAutoNum type="arabicPeriod" startAt="4"/>
            </a:pPr>
            <a:r>
              <a:rPr lang="en-US" sz="2000" dirty="0">
                <a:solidFill>
                  <a:prstClr val="white"/>
                </a:solidFill>
                <a:latin typeface="Arial" charset="0"/>
              </a:rPr>
              <a:t>Use </a:t>
            </a:r>
            <a:r>
              <a:rPr lang="en-US" sz="2000" dirty="0" err="1">
                <a:solidFill>
                  <a:prstClr val="white"/>
                </a:solidFill>
                <a:latin typeface="Arial" charset="0"/>
              </a:rPr>
              <a:t>NMRPipe’s</a:t>
            </a:r>
            <a:r>
              <a:rPr lang="en-US" sz="2000" dirty="0">
                <a:solidFill>
                  <a:prstClr val="white"/>
                </a:solidFill>
                <a:latin typeface="Arial" charset="0"/>
              </a:rPr>
              <a:t> IST reconstruction scripts to generate a final spectrum:</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a:solidFill>
                  <a:srgbClr val="FFFF00"/>
                </a:solidFill>
                <a:latin typeface="Courier New" panose="02070309020205020404" pitchFamily="49" charset="0"/>
                <a:cs typeface="Courier New" panose="02070309020205020404" pitchFamily="49" charset="0"/>
              </a:rPr>
              <a:t>ist2D.com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ist3D.com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ist4D.com</a:t>
            </a:r>
            <a:endParaRPr lang="en-US" dirty="0">
              <a:solidFill>
                <a:srgbClr val="FFFF00"/>
              </a:solidFill>
              <a:latin typeface="Arial" charset="0"/>
            </a:endParaRPr>
          </a:p>
        </p:txBody>
      </p:sp>
    </p:spTree>
    <p:extLst>
      <p:ext uri="{BB962C8B-B14F-4D97-AF65-F5344CB8AC3E}">
        <p14:creationId xmlns:p14="http://schemas.microsoft.com/office/powerpoint/2010/main" val="28556736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82235" y="2792195"/>
            <a:ext cx="6666770" cy="1154162"/>
          </a:xfrm>
          <a:prstGeom prst="rect">
            <a:avLst/>
          </a:prstGeom>
          <a:noFill/>
        </p:spPr>
        <p:txBody>
          <a:bodyPr wrap="square" rtlCol="0">
            <a:spAutoFit/>
          </a:bodyPr>
          <a:lstStyle/>
          <a:p>
            <a:pPr fontAlgn="base">
              <a:spcBef>
                <a:spcPts val="200"/>
              </a:spcBef>
              <a:spcAft>
                <a:spcPct val="0"/>
              </a:spcAft>
            </a:pPr>
            <a:r>
              <a:rPr lang="en-US" sz="1600" b="1" dirty="0">
                <a:solidFill>
                  <a:prstClr val="white"/>
                </a:solidFill>
                <a:latin typeface="Courier New" panose="02070309020205020404" pitchFamily="49" charset="0"/>
                <a:cs typeface="Courier New" panose="02070309020205020404" pitchFamily="49" charset="0"/>
              </a:rPr>
              <a:t>basicFT3.com \</a:t>
            </a:r>
          </a:p>
          <a:p>
            <a:pPr fontAlgn="base">
              <a:spcBef>
                <a:spcPts val="200"/>
              </a:spcBef>
              <a:spcAft>
                <a:spcPct val="0"/>
              </a:spcAft>
            </a:pPr>
            <a:r>
              <a:rPr lang="en-US" sz="1600" b="1" dirty="0">
                <a:solidFill>
                  <a:prstClr val="white"/>
                </a:solidFill>
                <a:latin typeface="Courier New" panose="02070309020205020404" pitchFamily="49" charset="0"/>
                <a:cs typeface="Courier New" panose="02070309020205020404" pitchFamily="49" charset="0"/>
              </a:rPr>
              <a:t> -in fid/test%03d.fid -out </a:t>
            </a:r>
            <a:r>
              <a:rPr lang="en-US" sz="1600" b="1" dirty="0" err="1">
                <a:solidFill>
                  <a:prstClr val="white"/>
                </a:solidFill>
                <a:latin typeface="Courier New" panose="02070309020205020404" pitchFamily="49" charset="0"/>
                <a:cs typeface="Courier New" panose="02070309020205020404" pitchFamily="49" charset="0"/>
              </a:rPr>
              <a:t>ft</a:t>
            </a:r>
            <a:r>
              <a:rPr lang="en-US" sz="1600" b="1" dirty="0">
                <a:solidFill>
                  <a:prstClr val="white"/>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600" b="1" dirty="0">
                <a:solidFill>
                  <a:prstClr val="white"/>
                </a:solidFill>
                <a:latin typeface="Courier New" panose="02070309020205020404" pitchFamily="49" charset="0"/>
                <a:cs typeface="Courier New" panose="02070309020205020404" pitchFamily="49" charset="0"/>
              </a:rPr>
              <a:t> -xP0 -75 -xP1 0 -xEXTX1 10.4ppm -</a:t>
            </a:r>
            <a:r>
              <a:rPr lang="en-US" sz="1600" b="1" dirty="0" err="1">
                <a:solidFill>
                  <a:prstClr val="white"/>
                </a:solidFill>
                <a:latin typeface="Courier New" panose="02070309020205020404" pitchFamily="49" charset="0"/>
                <a:cs typeface="Courier New" panose="02070309020205020404" pitchFamily="49" charset="0"/>
              </a:rPr>
              <a:t>xEXTXN</a:t>
            </a:r>
            <a:r>
              <a:rPr lang="en-US" sz="1600" b="1" dirty="0">
                <a:solidFill>
                  <a:prstClr val="white"/>
                </a:solidFill>
                <a:latin typeface="Courier New" panose="02070309020205020404" pitchFamily="49" charset="0"/>
                <a:cs typeface="Courier New" panose="02070309020205020404" pitchFamily="49" charset="0"/>
              </a:rPr>
              <a:t> 5.4ppm \</a:t>
            </a:r>
          </a:p>
          <a:p>
            <a:pPr fontAlgn="base">
              <a:spcBef>
                <a:spcPts val="200"/>
              </a:spcBef>
              <a:spcAft>
                <a:spcPct val="0"/>
              </a:spcAft>
            </a:pPr>
            <a:r>
              <a:rPr lang="en-US" sz="1600" b="1" dirty="0">
                <a:solidFill>
                  <a:prstClr val="white"/>
                </a:solidFill>
                <a:latin typeface="Courier New" panose="02070309020205020404" pitchFamily="49" charset="0"/>
                <a:cs typeface="Courier New" panose="02070309020205020404" pitchFamily="49" charset="0"/>
              </a:rPr>
              <a:t> -</a:t>
            </a:r>
            <a:r>
              <a:rPr lang="en-US" sz="1600" b="1" dirty="0" err="1">
                <a:solidFill>
                  <a:prstClr val="white"/>
                </a:solidFill>
                <a:latin typeface="Courier New" panose="02070309020205020404" pitchFamily="49" charset="0"/>
                <a:cs typeface="Courier New" panose="02070309020205020404" pitchFamily="49" charset="0"/>
              </a:rPr>
              <a:t>zFTARG</a:t>
            </a:r>
            <a:r>
              <a:rPr lang="en-US" sz="1600" b="1" dirty="0">
                <a:solidFill>
                  <a:prstClr val="white"/>
                </a:solidFill>
                <a:latin typeface="Courier New" panose="02070309020205020404" pitchFamily="49" charset="0"/>
                <a:cs typeface="Courier New" panose="02070309020205020404" pitchFamily="49" charset="0"/>
              </a:rPr>
              <a:t> alt</a:t>
            </a:r>
          </a:p>
        </p:txBody>
      </p:sp>
      <p:sp>
        <p:nvSpPr>
          <p:cNvPr id="3" name="TextBox 2"/>
          <p:cNvSpPr txBox="1"/>
          <p:nvPr/>
        </p:nvSpPr>
        <p:spPr>
          <a:xfrm>
            <a:off x="441960" y="152401"/>
            <a:ext cx="11338560" cy="646331"/>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B0F0"/>
                </a:solidFill>
                <a:latin typeface="Arial" charset="0"/>
              </a:rPr>
              <a:t>How to Process NUS Data in </a:t>
            </a:r>
            <a:r>
              <a:rPr lang="en-US" sz="3600" i="1" kern="0" dirty="0" err="1">
                <a:solidFill>
                  <a:srgbClr val="00B0F0"/>
                </a:solidFill>
                <a:latin typeface="Arial" charset="0"/>
              </a:rPr>
              <a:t>NMRPipe</a:t>
            </a:r>
            <a:endParaRPr lang="en-US" sz="3600" kern="0" dirty="0">
              <a:solidFill>
                <a:srgbClr val="00B0F0"/>
              </a:solidFill>
              <a:latin typeface="Courier New" panose="02070309020205020404" pitchFamily="49" charset="0"/>
              <a:cs typeface="Courier New" panose="02070309020205020404" pitchFamily="49" charset="0"/>
            </a:endParaRPr>
          </a:p>
        </p:txBody>
      </p:sp>
      <p:sp>
        <p:nvSpPr>
          <p:cNvPr id="6" name="TextBox 5"/>
          <p:cNvSpPr txBox="1"/>
          <p:nvPr/>
        </p:nvSpPr>
        <p:spPr>
          <a:xfrm>
            <a:off x="2094770" y="2453640"/>
            <a:ext cx="6378670" cy="369332"/>
          </a:xfrm>
          <a:prstGeom prst="rect">
            <a:avLst/>
          </a:prstGeom>
          <a:noFill/>
        </p:spPr>
        <p:txBody>
          <a:bodyPr wrap="square" rtlCol="0">
            <a:spAutoFit/>
          </a:bodyPr>
          <a:lstStyle/>
          <a:p>
            <a:pPr fontAlgn="base">
              <a:spcBef>
                <a:spcPct val="50000"/>
              </a:spcBef>
              <a:spcAft>
                <a:spcPct val="0"/>
              </a:spcAft>
            </a:pPr>
            <a:r>
              <a:rPr lang="en-US" i="1" dirty="0">
                <a:solidFill>
                  <a:srgbClr val="FFFF00"/>
                </a:solidFill>
                <a:latin typeface="Arial" charset="0"/>
              </a:rPr>
              <a:t>Trial Fourier processing of complete NUS 3D:</a:t>
            </a:r>
          </a:p>
        </p:txBody>
      </p:sp>
      <p:sp>
        <p:nvSpPr>
          <p:cNvPr id="7" name="TextBox 6"/>
          <p:cNvSpPr txBox="1"/>
          <p:nvPr/>
        </p:nvSpPr>
        <p:spPr>
          <a:xfrm>
            <a:off x="2094770" y="4069080"/>
            <a:ext cx="9060910" cy="369332"/>
          </a:xfrm>
          <a:prstGeom prst="rect">
            <a:avLst/>
          </a:prstGeom>
          <a:noFill/>
        </p:spPr>
        <p:txBody>
          <a:bodyPr wrap="square" rtlCol="0">
            <a:spAutoFit/>
          </a:bodyPr>
          <a:lstStyle/>
          <a:p>
            <a:pPr fontAlgn="base">
              <a:spcBef>
                <a:spcPct val="50000"/>
              </a:spcBef>
              <a:spcAft>
                <a:spcPct val="0"/>
              </a:spcAft>
            </a:pPr>
            <a:r>
              <a:rPr lang="en-US" i="1" dirty="0">
                <a:solidFill>
                  <a:srgbClr val="FFFF00"/>
                </a:solidFill>
                <a:latin typeface="Arial" charset="0"/>
              </a:rPr>
              <a:t>Generate and inspect 2D projections from 3D FT to confirm processing parameters: </a:t>
            </a:r>
          </a:p>
        </p:txBody>
      </p:sp>
      <p:sp>
        <p:nvSpPr>
          <p:cNvPr id="8" name="TextBox 7"/>
          <p:cNvSpPr txBox="1"/>
          <p:nvPr/>
        </p:nvSpPr>
        <p:spPr>
          <a:xfrm>
            <a:off x="647700" y="822445"/>
            <a:ext cx="10896600" cy="1477328"/>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It is recommended to </a:t>
            </a:r>
            <a:r>
              <a:rPr lang="en-US" dirty="0">
                <a:solidFill>
                  <a:srgbClr val="FFFF00"/>
                </a:solidFill>
                <a:latin typeface="Arial" charset="0"/>
              </a:rPr>
              <a:t>apply trial processing </a:t>
            </a:r>
            <a:r>
              <a:rPr lang="en-US" dirty="0">
                <a:solidFill>
                  <a:prstClr val="white"/>
                </a:solidFill>
                <a:latin typeface="Arial" charset="0"/>
              </a:rPr>
              <a:t>of the expanded time-domain NUS data using ordinary Fourier transform (FT) schemes, to confirm details such as phase correction before more time-consuming reconstruction is used. General-purpose scripts </a:t>
            </a:r>
            <a:r>
              <a:rPr lang="en-US" dirty="0">
                <a:solidFill>
                  <a:srgbClr val="00FFFF"/>
                </a:solidFill>
                <a:latin typeface="Courier New" panose="02070309020205020404" pitchFamily="49" charset="0"/>
                <a:cs typeface="Courier New" panose="02070309020205020404" pitchFamily="49" charset="0"/>
              </a:rPr>
              <a:t>basicFT2.com</a:t>
            </a:r>
            <a:r>
              <a:rPr lang="en-US" dirty="0">
                <a:solidFill>
                  <a:prstClr val="white"/>
                </a:solidFill>
                <a:latin typeface="Arial" charset="0"/>
              </a:rPr>
              <a:t> </a:t>
            </a:r>
            <a:r>
              <a:rPr lang="en-US" dirty="0">
                <a:solidFill>
                  <a:srgbClr val="00FFFF"/>
                </a:solidFill>
                <a:latin typeface="Courier New" panose="02070309020205020404" pitchFamily="49" charset="0"/>
                <a:cs typeface="Courier New" panose="02070309020205020404" pitchFamily="49" charset="0"/>
              </a:rPr>
              <a:t>… </a:t>
            </a:r>
            <a:r>
              <a:rPr lang="en-US" dirty="0">
                <a:solidFill>
                  <a:prstClr val="white"/>
                </a:solidFill>
                <a:latin typeface="Arial" charset="0"/>
              </a:rPr>
              <a:t>are provided to help with this step, and for convenience, the IST scripts </a:t>
            </a:r>
            <a:r>
              <a:rPr lang="en-US" dirty="0">
                <a:solidFill>
                  <a:srgbClr val="00FFFF"/>
                </a:solidFill>
                <a:latin typeface="Courier New" panose="02070309020205020404" pitchFamily="49" charset="0"/>
                <a:cs typeface="Courier New" panose="02070309020205020404" pitchFamily="49" charset="0"/>
              </a:rPr>
              <a:t>ist2D.com …</a:t>
            </a:r>
            <a:r>
              <a:rPr lang="en-US" dirty="0">
                <a:solidFill>
                  <a:prstClr val="white"/>
                </a:solidFill>
                <a:latin typeface="Arial" charset="0"/>
              </a:rPr>
              <a:t> use similar arguments. For 3D and 4D NUS data, viewing 2D projections of the trial FT result is helpful for evaluating processing parameters.</a:t>
            </a:r>
          </a:p>
        </p:txBody>
      </p:sp>
      <p:sp>
        <p:nvSpPr>
          <p:cNvPr id="9" name="TextBox 8"/>
          <p:cNvSpPr txBox="1"/>
          <p:nvPr/>
        </p:nvSpPr>
        <p:spPr>
          <a:xfrm>
            <a:off x="2286001" y="5367755"/>
            <a:ext cx="9052559" cy="1061829"/>
          </a:xfrm>
          <a:prstGeom prst="rect">
            <a:avLst/>
          </a:prstGeom>
          <a:noFill/>
          <a:ln>
            <a:noFill/>
          </a:ln>
        </p:spPr>
        <p:txBody>
          <a:bodyPr wrap="square" lIns="182880" tIns="0" rIns="91440" bIns="0" rtlCol="0">
            <a:spAutoFit/>
          </a:bodyPr>
          <a:lstStyle/>
          <a:p>
            <a:pPr fontAlgn="base">
              <a:spcBef>
                <a:spcPts val="200"/>
              </a:spcBef>
              <a:spcAft>
                <a:spcPct val="0"/>
              </a:spcAft>
            </a:pPr>
            <a:r>
              <a:rPr lang="en-US" sz="1600" b="1" dirty="0">
                <a:solidFill>
                  <a:schemeClr val="bg1"/>
                </a:solidFill>
                <a:latin typeface="Courier New" panose="02070309020205020404" pitchFamily="49" charset="0"/>
                <a:cs typeface="Courier New" panose="02070309020205020404" pitchFamily="49" charset="0"/>
              </a:rPr>
              <a:t>ist3D.com \</a:t>
            </a:r>
          </a:p>
          <a:p>
            <a:pPr fontAlgn="base">
              <a:spcBef>
                <a:spcPts val="200"/>
              </a:spcBef>
              <a:spcAft>
                <a:spcPct val="0"/>
              </a:spcAft>
            </a:pPr>
            <a:r>
              <a:rPr lang="en-US" sz="1600" b="1" dirty="0">
                <a:solidFill>
                  <a:schemeClr val="bg1"/>
                </a:solidFill>
                <a:latin typeface="Courier New" panose="02070309020205020404" pitchFamily="49" charset="0"/>
                <a:cs typeface="Courier New" panose="02070309020205020404" pitchFamily="49" charset="0"/>
              </a:rPr>
              <a:t>  -in fid/test%03d.fid -mask mask/test%03d.fid -out </a:t>
            </a:r>
            <a:r>
              <a:rPr lang="en-US" sz="1600" b="1" dirty="0" err="1">
                <a:solidFill>
                  <a:schemeClr val="bg1"/>
                </a:solidFill>
                <a:latin typeface="Courier New" panose="02070309020205020404" pitchFamily="49" charset="0"/>
                <a:cs typeface="Courier New" panose="02070309020205020404" pitchFamily="49" charset="0"/>
              </a:rPr>
              <a:t>ist</a:t>
            </a:r>
            <a:r>
              <a:rPr lang="en-US" sz="1600" b="1" dirty="0">
                <a:solidFill>
                  <a:schemeClr val="bg1"/>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600" b="1" dirty="0">
                <a:solidFill>
                  <a:schemeClr val="bg1"/>
                </a:solidFill>
                <a:latin typeface="Courier New" panose="02070309020205020404" pitchFamily="49" charset="0"/>
                <a:cs typeface="Courier New" panose="02070309020205020404" pitchFamily="49" charset="0"/>
              </a:rPr>
              <a:t>  -xP0 -75 -xP1 0 -xEXTX1 10.4ppm -</a:t>
            </a:r>
            <a:r>
              <a:rPr lang="en-US" sz="1600" b="1" dirty="0" err="1">
                <a:solidFill>
                  <a:schemeClr val="bg1"/>
                </a:solidFill>
                <a:latin typeface="Courier New" panose="02070309020205020404" pitchFamily="49" charset="0"/>
                <a:cs typeface="Courier New" panose="02070309020205020404" pitchFamily="49" charset="0"/>
              </a:rPr>
              <a:t>xEXTXN</a:t>
            </a:r>
            <a:r>
              <a:rPr lang="en-US" sz="1600" b="1" dirty="0">
                <a:solidFill>
                  <a:schemeClr val="bg1"/>
                </a:solidFill>
                <a:latin typeface="Courier New" panose="02070309020205020404" pitchFamily="49" charset="0"/>
                <a:cs typeface="Courier New" panose="02070309020205020404" pitchFamily="49" charset="0"/>
              </a:rPr>
              <a:t> 5.4ppm \</a:t>
            </a:r>
          </a:p>
          <a:p>
            <a:pPr fontAlgn="base">
              <a:spcBef>
                <a:spcPts val="200"/>
              </a:spcBef>
              <a:spcAft>
                <a:spcPct val="0"/>
              </a:spcAft>
            </a:pPr>
            <a:r>
              <a:rPr lang="en-US" sz="1600" b="1" dirty="0">
                <a:solidFill>
                  <a:schemeClr val="bg1"/>
                </a:solidFill>
                <a:latin typeface="Courier New" panose="02070309020205020404" pitchFamily="49" charset="0"/>
                <a:cs typeface="Courier New" panose="02070309020205020404" pitchFamily="49" charset="0"/>
              </a:rPr>
              <a:t>  -</a:t>
            </a:r>
            <a:r>
              <a:rPr lang="en-US" sz="1600" b="1" dirty="0" err="1">
                <a:solidFill>
                  <a:schemeClr val="bg1"/>
                </a:solidFill>
                <a:latin typeface="Courier New" panose="02070309020205020404" pitchFamily="49" charset="0"/>
                <a:cs typeface="Courier New" panose="02070309020205020404" pitchFamily="49" charset="0"/>
              </a:rPr>
              <a:t>zFTARG</a:t>
            </a:r>
            <a:r>
              <a:rPr lang="en-US" sz="1600" b="1" dirty="0">
                <a:solidFill>
                  <a:schemeClr val="bg1"/>
                </a:solidFill>
                <a:latin typeface="Courier New" panose="02070309020205020404" pitchFamily="49" charset="0"/>
                <a:cs typeface="Courier New" panose="02070309020205020404" pitchFamily="49" charset="0"/>
              </a:rPr>
              <a:t> alt</a:t>
            </a:r>
          </a:p>
        </p:txBody>
      </p:sp>
      <p:sp>
        <p:nvSpPr>
          <p:cNvPr id="10" name="TextBox 9"/>
          <p:cNvSpPr txBox="1"/>
          <p:nvPr/>
        </p:nvSpPr>
        <p:spPr>
          <a:xfrm>
            <a:off x="2382236" y="4432180"/>
            <a:ext cx="7010399" cy="338554"/>
          </a:xfrm>
          <a:prstGeom prst="rect">
            <a:avLst/>
          </a:prstGeom>
          <a:noFill/>
        </p:spPr>
        <p:txBody>
          <a:bodyPr wrap="square" rtlCol="0">
            <a:spAutoFit/>
          </a:bodyPr>
          <a:lstStyle/>
          <a:p>
            <a:pPr fontAlgn="base">
              <a:spcBef>
                <a:spcPts val="200"/>
              </a:spcBef>
              <a:spcAft>
                <a:spcPct val="0"/>
              </a:spcAft>
            </a:pPr>
            <a:r>
              <a:rPr lang="en-US" sz="1600" b="1" dirty="0">
                <a:solidFill>
                  <a:prstClr val="white"/>
                </a:solidFill>
                <a:latin typeface="Courier New" panose="02070309020205020404" pitchFamily="49" charset="0"/>
                <a:cs typeface="Courier New" panose="02070309020205020404" pitchFamily="49" charset="0"/>
              </a:rPr>
              <a:t>proj3D.tcl -in </a:t>
            </a:r>
            <a:r>
              <a:rPr lang="en-US" sz="1600" b="1" dirty="0" err="1">
                <a:solidFill>
                  <a:prstClr val="white"/>
                </a:solidFill>
                <a:latin typeface="Courier New" panose="02070309020205020404" pitchFamily="49" charset="0"/>
                <a:cs typeface="Courier New" panose="02070309020205020404" pitchFamily="49" charset="0"/>
              </a:rPr>
              <a:t>ft</a:t>
            </a:r>
            <a:r>
              <a:rPr lang="en-US" sz="1600" b="1" dirty="0">
                <a:solidFill>
                  <a:prstClr val="white"/>
                </a:solidFill>
                <a:latin typeface="Courier New" panose="02070309020205020404" pitchFamily="49" charset="0"/>
                <a:cs typeface="Courier New" panose="02070309020205020404" pitchFamily="49" charset="0"/>
              </a:rPr>
              <a:t>/test%03d.ft3 -abs</a:t>
            </a:r>
          </a:p>
        </p:txBody>
      </p:sp>
      <p:sp>
        <p:nvSpPr>
          <p:cNvPr id="11" name="TextBox 10"/>
          <p:cNvSpPr txBox="1"/>
          <p:nvPr/>
        </p:nvSpPr>
        <p:spPr>
          <a:xfrm>
            <a:off x="2094770" y="4953000"/>
            <a:ext cx="6858000" cy="369332"/>
          </a:xfrm>
          <a:prstGeom prst="rect">
            <a:avLst/>
          </a:prstGeom>
          <a:noFill/>
        </p:spPr>
        <p:txBody>
          <a:bodyPr wrap="square" rtlCol="0">
            <a:spAutoFit/>
          </a:bodyPr>
          <a:lstStyle/>
          <a:p>
            <a:pPr fontAlgn="base">
              <a:spcBef>
                <a:spcPct val="50000"/>
              </a:spcBef>
              <a:spcAft>
                <a:spcPct val="0"/>
              </a:spcAft>
            </a:pPr>
            <a:r>
              <a:rPr lang="en-US" i="1" dirty="0">
                <a:solidFill>
                  <a:srgbClr val="FFFF00"/>
                </a:solidFill>
                <a:latin typeface="Arial" charset="0"/>
              </a:rPr>
              <a:t>Process with IST using the verified processing parameters: </a:t>
            </a:r>
          </a:p>
        </p:txBody>
      </p:sp>
    </p:spTree>
    <p:extLst>
      <p:ext uri="{BB962C8B-B14F-4D97-AF65-F5344CB8AC3E}">
        <p14:creationId xmlns:p14="http://schemas.microsoft.com/office/powerpoint/2010/main" val="6414356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057401" y="4964658"/>
            <a:ext cx="7904765" cy="1420902"/>
          </a:xfrm>
          <a:prstGeom prst="rect">
            <a:avLst/>
          </a:prstGeom>
          <a:noFill/>
          <a:ln>
            <a:solidFill>
              <a:schemeClr val="bg1">
                <a:lumMod val="50000"/>
              </a:schemeClr>
            </a:solidFill>
          </a:ln>
        </p:spPr>
        <p:txBody>
          <a:bodyPr wrap="square" lIns="182880" tIns="0" rIns="91440" bIns="0" rtlCol="0">
            <a:spAutoFit/>
          </a:bodyPr>
          <a:lstStyle/>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ist3D.com</a:t>
            </a:r>
            <a:r>
              <a:rPr lang="en-US" sz="1400" b="1" dirty="0">
                <a:solidFill>
                  <a:srgbClr val="FFFF00"/>
                </a:solidFill>
                <a:latin typeface="Courier New" panose="02070309020205020404" pitchFamily="49" charset="0"/>
                <a:cs typeface="Courier New" panose="02070309020205020404" pitchFamily="49" charset="0"/>
              </a:rPr>
              <a:t> </a:t>
            </a:r>
            <a:r>
              <a:rPr lang="en-US" sz="1400" b="1"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-in </a:t>
            </a:r>
            <a:r>
              <a:rPr lang="en-US" sz="1400" b="1" dirty="0">
                <a:solidFill>
                  <a:srgbClr val="00FFFF"/>
                </a:solidFill>
                <a:latin typeface="Courier New" panose="02070309020205020404" pitchFamily="49" charset="0"/>
                <a:cs typeface="Courier New" panose="02070309020205020404" pitchFamily="49" charset="0"/>
              </a:rPr>
              <a:t>fid/test%03d.fid</a:t>
            </a:r>
            <a:r>
              <a:rPr lang="en-US" sz="1400" b="1" dirty="0">
                <a:solidFill>
                  <a:prstClr val="white"/>
                </a:solidFill>
                <a:latin typeface="Courier New" panose="02070309020205020404" pitchFamily="49" charset="0"/>
                <a:cs typeface="Courier New" panose="02070309020205020404" pitchFamily="49" charset="0"/>
              </a:rPr>
              <a:t> -mask </a:t>
            </a:r>
            <a:r>
              <a:rPr lang="en-US" sz="1400" b="1" dirty="0">
                <a:solidFill>
                  <a:srgbClr val="A66BD3"/>
                </a:solidFill>
                <a:latin typeface="Courier New" panose="02070309020205020404" pitchFamily="49" charset="0"/>
                <a:cs typeface="Courier New" panose="02070309020205020404" pitchFamily="49" charset="0"/>
              </a:rPr>
              <a:t>mask/test%03d.fid</a:t>
            </a:r>
            <a:r>
              <a:rPr lang="en-US" sz="1400" b="1" dirty="0">
                <a:solidFill>
                  <a:prstClr val="white"/>
                </a:solidFill>
                <a:latin typeface="Courier New" panose="02070309020205020404" pitchFamily="49" charset="0"/>
                <a:cs typeface="Courier New" panose="02070309020205020404" pitchFamily="49" charset="0"/>
              </a:rPr>
              <a:t> -out </a:t>
            </a:r>
            <a:r>
              <a:rPr lang="en-US" sz="1400" b="1" dirty="0" err="1">
                <a:solidFill>
                  <a:srgbClr val="00B050"/>
                </a:solidFill>
                <a:latin typeface="Courier New" panose="02070309020205020404" pitchFamily="49" charset="0"/>
                <a:cs typeface="Courier New" panose="02070309020205020404" pitchFamily="49" charset="0"/>
              </a:rPr>
              <a:t>ist</a:t>
            </a:r>
            <a:r>
              <a:rPr lang="en-US" sz="1400" b="1" dirty="0">
                <a:solidFill>
                  <a:srgbClr val="00B050"/>
                </a:solidFill>
                <a:latin typeface="Courier New" panose="02070309020205020404" pitchFamily="49" charset="0"/>
                <a:cs typeface="Courier New" panose="02070309020205020404" pitchFamily="49" charset="0"/>
              </a:rPr>
              <a:t>/test%03d.ft3</a:t>
            </a:r>
            <a:r>
              <a:rPr lang="en-US" sz="140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-xP0 -75 -xP1 0 -xEXTX1 10.4ppm -</a:t>
            </a:r>
            <a:r>
              <a:rPr lang="en-US" sz="1400" b="1" dirty="0" err="1">
                <a:solidFill>
                  <a:prstClr val="white"/>
                </a:solidFill>
                <a:latin typeface="Courier New" panose="02070309020205020404" pitchFamily="49" charset="0"/>
                <a:cs typeface="Courier New" panose="02070309020205020404" pitchFamily="49" charset="0"/>
              </a:rPr>
              <a:t>xEXTXN</a:t>
            </a:r>
            <a:r>
              <a:rPr lang="en-US" sz="1400" b="1" dirty="0">
                <a:solidFill>
                  <a:prstClr val="white"/>
                </a:solidFill>
                <a:latin typeface="Courier New" panose="02070309020205020404" pitchFamily="49" charset="0"/>
                <a:cs typeface="Courier New" panose="02070309020205020404" pitchFamily="49" charset="0"/>
              </a:rPr>
              <a:t> 5.4ppm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zFTARG</a:t>
            </a:r>
            <a:r>
              <a:rPr lang="en-US" sz="1400" b="1"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1981201" y="152400"/>
            <a:ext cx="7980964" cy="1077218"/>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Arial" charset="0"/>
              </a:rPr>
              <a:t>How to Process NUS Data with </a:t>
            </a:r>
            <a:r>
              <a:rPr lang="en-US" sz="3200" i="1" kern="0" dirty="0" err="1">
                <a:solidFill>
                  <a:srgbClr val="00B0F0"/>
                </a:solidFill>
                <a:latin typeface="Arial" charset="0"/>
              </a:rPr>
              <a:t>NMRPipe’s</a:t>
            </a:r>
            <a:r>
              <a:rPr lang="en-US" sz="3200" i="1" kern="0" dirty="0">
                <a:solidFill>
                  <a:srgbClr val="00B0F0"/>
                </a:solidFill>
                <a:latin typeface="Arial" charset="0"/>
              </a:rPr>
              <a:t> Iterative Soft Thresholding (IST)</a:t>
            </a:r>
            <a:endParaRPr lang="en-US" sz="3200" kern="0" dirty="0">
              <a:solidFill>
                <a:srgbClr val="00B0F0"/>
              </a:solidFill>
              <a:latin typeface="Courier New" panose="02070309020205020404" pitchFamily="49" charset="0"/>
              <a:cs typeface="Courier New" panose="02070309020205020404" pitchFamily="49" charset="0"/>
            </a:endParaRPr>
          </a:p>
        </p:txBody>
      </p:sp>
      <p:sp>
        <p:nvSpPr>
          <p:cNvPr id="5" name="TextBox 4"/>
          <p:cNvSpPr txBox="1"/>
          <p:nvPr/>
        </p:nvSpPr>
        <p:spPr>
          <a:xfrm>
            <a:off x="746760" y="1314033"/>
            <a:ext cx="10835640" cy="3477875"/>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After processing parameters have been confirmed using ordinary Fourier transform schemes, use the </a:t>
            </a:r>
            <a:r>
              <a:rPr lang="en-US" sz="2000" dirty="0" err="1">
                <a:solidFill>
                  <a:prstClr val="white"/>
                </a:solidFill>
                <a:latin typeface="Arial" charset="0"/>
              </a:rPr>
              <a:t>NMRPipe</a:t>
            </a:r>
            <a:r>
              <a:rPr lang="en-US" sz="2000" dirty="0">
                <a:solidFill>
                  <a:prstClr val="white"/>
                </a:solidFill>
                <a:latin typeface="Arial" charset="0"/>
              </a:rPr>
              <a:t> IST script (</a:t>
            </a:r>
            <a:r>
              <a:rPr lang="en-US" sz="2000" dirty="0">
                <a:solidFill>
                  <a:srgbClr val="FFFF00"/>
                </a:solidFill>
                <a:latin typeface="Courier New" panose="02070309020205020404" pitchFamily="49" charset="0"/>
                <a:cs typeface="Courier New" panose="02070309020205020404" pitchFamily="49" charset="0"/>
              </a:rPr>
              <a:t>ist2D.com ist3D.com ist4D.com</a:t>
            </a:r>
            <a:r>
              <a:rPr lang="en-US" sz="2000" dirty="0">
                <a:solidFill>
                  <a:prstClr val="white"/>
                </a:solidFill>
                <a:latin typeface="Arial" charset="0"/>
              </a:rPr>
              <a:t>) to reconstruct a spectrum.</a:t>
            </a:r>
          </a:p>
          <a:p>
            <a:pPr algn="just" fontAlgn="base">
              <a:spcBef>
                <a:spcPct val="50000"/>
              </a:spcBef>
              <a:spcAft>
                <a:spcPct val="0"/>
              </a:spcAft>
            </a:pPr>
            <a:r>
              <a:rPr lang="en-US" sz="2000" dirty="0">
                <a:solidFill>
                  <a:prstClr val="white"/>
                </a:solidFill>
                <a:latin typeface="Arial" charset="0"/>
              </a:rPr>
              <a:t>For convenience, the </a:t>
            </a:r>
            <a:r>
              <a:rPr lang="en-US" sz="2000" dirty="0" err="1">
                <a:solidFill>
                  <a:prstClr val="white"/>
                </a:solidFill>
                <a:latin typeface="Arial" charset="0"/>
              </a:rPr>
              <a:t>NMRPipe</a:t>
            </a:r>
            <a:r>
              <a:rPr lang="en-US" sz="2000" dirty="0">
                <a:solidFill>
                  <a:prstClr val="white"/>
                </a:solidFill>
                <a:latin typeface="Arial" charset="0"/>
              </a:rPr>
              <a:t> IST scripts have similar arguments to scripts </a:t>
            </a:r>
            <a:r>
              <a:rPr lang="en-US" sz="2000" dirty="0">
                <a:solidFill>
                  <a:srgbClr val="FFFF00"/>
                </a:solidFill>
                <a:latin typeface="Courier New" panose="02070309020205020404" pitchFamily="49" charset="0"/>
                <a:cs typeface="Courier New" panose="02070309020205020404" pitchFamily="49" charset="0"/>
              </a:rPr>
              <a:t>basicFT2.com</a:t>
            </a:r>
            <a:r>
              <a:rPr lang="en-US" sz="2000" dirty="0">
                <a:solidFill>
                  <a:prstClr val="white"/>
                </a:solidFill>
                <a:latin typeface="Arial" charset="0"/>
              </a:rPr>
              <a:t> etc. </a:t>
            </a:r>
            <a:r>
              <a:rPr lang="en-US" sz="2000" dirty="0" err="1">
                <a:solidFill>
                  <a:prstClr val="white"/>
                </a:solidFill>
                <a:latin typeface="Arial" charset="0"/>
              </a:rPr>
              <a:t>NMRPipe’s</a:t>
            </a:r>
            <a:r>
              <a:rPr lang="en-US" sz="2000" dirty="0">
                <a:solidFill>
                  <a:prstClr val="white"/>
                </a:solidFill>
                <a:latin typeface="Arial" charset="0"/>
              </a:rPr>
              <a:t> IST takes the expanded </a:t>
            </a:r>
            <a:r>
              <a:rPr lang="en-US" sz="2000" dirty="0">
                <a:solidFill>
                  <a:srgbClr val="00FFFF"/>
                </a:solidFill>
                <a:latin typeface="Arial" charset="0"/>
              </a:rPr>
              <a:t>time-domain data </a:t>
            </a:r>
            <a:r>
              <a:rPr lang="en-US" sz="2000" dirty="0">
                <a:solidFill>
                  <a:prstClr val="white"/>
                </a:solidFill>
                <a:latin typeface="Arial" charset="0"/>
              </a:rPr>
              <a:t>and corresponding </a:t>
            </a:r>
            <a:r>
              <a:rPr lang="en-US" sz="2000" dirty="0">
                <a:solidFill>
                  <a:srgbClr val="A66BD3"/>
                </a:solidFill>
                <a:latin typeface="Arial" charset="0"/>
              </a:rPr>
              <a:t>mask</a:t>
            </a:r>
            <a:r>
              <a:rPr lang="en-US" sz="2000" dirty="0">
                <a:solidFill>
                  <a:prstClr val="white"/>
                </a:solidFill>
                <a:latin typeface="Arial" charset="0"/>
              </a:rPr>
              <a:t> as input, and produces a </a:t>
            </a:r>
            <a:r>
              <a:rPr lang="en-US" sz="2000" dirty="0">
                <a:solidFill>
                  <a:srgbClr val="00B050"/>
                </a:solidFill>
                <a:latin typeface="Arial" charset="0"/>
              </a:rPr>
              <a:t>spectrum</a:t>
            </a:r>
            <a:r>
              <a:rPr lang="en-US" sz="2000" dirty="0">
                <a:solidFill>
                  <a:prstClr val="white"/>
                </a:solidFill>
                <a:latin typeface="Arial" charset="0"/>
              </a:rPr>
              <a:t> as output.</a:t>
            </a:r>
          </a:p>
          <a:p>
            <a:pPr algn="just" fontAlgn="base">
              <a:spcBef>
                <a:spcPct val="50000"/>
              </a:spcBef>
              <a:spcAft>
                <a:spcPct val="0"/>
              </a:spcAft>
            </a:pPr>
            <a:r>
              <a:rPr lang="en-US" sz="2000" dirty="0">
                <a:solidFill>
                  <a:prstClr val="white"/>
                </a:solidFill>
                <a:latin typeface="Arial" charset="0"/>
              </a:rPr>
              <a:t>The option </a:t>
            </a:r>
            <a:r>
              <a:rPr lang="en-US" sz="2000" dirty="0">
                <a:solidFill>
                  <a:srgbClr val="FFFF00"/>
                </a:solidFill>
                <a:latin typeface="Courier New" panose="02070309020205020404" pitchFamily="49" charset="0"/>
                <a:cs typeface="Courier New" panose="02070309020205020404" pitchFamily="49" charset="0"/>
              </a:rPr>
              <a:t>-</a:t>
            </a:r>
            <a:r>
              <a:rPr lang="en-US" sz="2000" dirty="0" err="1">
                <a:solidFill>
                  <a:srgbClr val="FFFF00"/>
                </a:solidFill>
                <a:latin typeface="Courier New" panose="02070309020205020404" pitchFamily="49" charset="0"/>
                <a:cs typeface="Courier New" panose="02070309020205020404" pitchFamily="49" charset="0"/>
              </a:rPr>
              <a:t>istMaxRes</a:t>
            </a:r>
            <a:r>
              <a:rPr lang="en-US" sz="2000" dirty="0">
                <a:solidFill>
                  <a:prstClr val="white"/>
                </a:solidFill>
                <a:latin typeface="Arial" charset="0"/>
              </a:rPr>
              <a:t> defines the convergence condition for IST, specified as a percentage of the largest value in the starting spectrum. Convergence is achieved when the largest value in the residual is below this percentage. The default value of </a:t>
            </a:r>
            <a:r>
              <a:rPr lang="en-US" sz="2000" dirty="0">
                <a:solidFill>
                  <a:srgbClr val="FFFF00"/>
                </a:solidFill>
                <a:latin typeface="Courier New" panose="02070309020205020404" pitchFamily="49" charset="0"/>
                <a:cs typeface="Courier New" panose="02070309020205020404" pitchFamily="49" charset="0"/>
              </a:rPr>
              <a:t>Auto</a:t>
            </a:r>
            <a:r>
              <a:rPr lang="en-US" sz="2000" dirty="0">
                <a:solidFill>
                  <a:prstClr val="white"/>
                </a:solidFill>
                <a:latin typeface="Arial" charset="0"/>
              </a:rPr>
              <a:t> will generate an automated estimate. All of the examples shown in this presentation use these automated settings.</a:t>
            </a:r>
          </a:p>
        </p:txBody>
      </p:sp>
    </p:spTree>
    <p:extLst>
      <p:ext uri="{BB962C8B-B14F-4D97-AF65-F5344CB8AC3E}">
        <p14:creationId xmlns:p14="http://schemas.microsoft.com/office/powerpoint/2010/main" val="4885834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77240" y="1060788"/>
            <a:ext cx="11049000" cy="5573321"/>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A practical choice for convergence is to stop IST iterations when the expected sampling schedule artifacts for the largest remaining signals would be about the same size as the random noise in the spectrum. This is estimated using the ordinary Fourier transform of the NUS data. </a:t>
            </a:r>
          </a:p>
          <a:p>
            <a:pPr algn="just" fontAlgn="base">
              <a:spcBef>
                <a:spcPct val="50000"/>
              </a:spcBef>
              <a:spcAft>
                <a:spcPct val="0"/>
              </a:spcAft>
            </a:pPr>
            <a:r>
              <a:rPr lang="en-US" sz="2000" dirty="0">
                <a:solidFill>
                  <a:prstClr val="white"/>
                </a:solidFill>
                <a:latin typeface="Arial" charset="0"/>
              </a:rPr>
              <a:t>The utility </a:t>
            </a:r>
            <a:r>
              <a:rPr lang="en-US" sz="2000" dirty="0">
                <a:solidFill>
                  <a:srgbClr val="00FFFF"/>
                </a:solidFill>
                <a:latin typeface="Courier New" panose="02070309020205020404" pitchFamily="49" charset="0"/>
                <a:cs typeface="Courier New" panose="02070309020205020404" pitchFamily="49" charset="0"/>
              </a:rPr>
              <a:t>specStat.com</a:t>
            </a:r>
            <a:r>
              <a:rPr lang="en-US" sz="2000" dirty="0">
                <a:solidFill>
                  <a:prstClr val="white"/>
                </a:solidFill>
                <a:latin typeface="Arial" charset="0"/>
              </a:rPr>
              <a:t> is used to form this estimate automatically. While in practice it might be necessary to adjust this value to get a good reconstruction, all of the examples in this presentation use the </a:t>
            </a:r>
            <a:r>
              <a:rPr lang="en-US" sz="2000" dirty="0">
                <a:solidFill>
                  <a:srgbClr val="00FFFF"/>
                </a:solidFill>
                <a:latin typeface="Arial" charset="0"/>
              </a:rPr>
              <a:t>automated estimate</a:t>
            </a:r>
            <a:r>
              <a:rPr lang="en-US" sz="2000" dirty="0">
                <a:solidFill>
                  <a:prstClr val="white"/>
                </a:solidFill>
                <a:latin typeface="Arial" charset="0"/>
              </a:rPr>
              <a:t>. </a:t>
            </a:r>
          </a:p>
          <a:p>
            <a:pPr algn="just" fontAlgn="base">
              <a:spcBef>
                <a:spcPct val="50000"/>
              </a:spcBef>
              <a:spcAft>
                <a:spcPct val="0"/>
              </a:spcAft>
            </a:pPr>
            <a:endParaRPr lang="en-US" sz="800" dirty="0">
              <a:solidFill>
                <a:prstClr val="white"/>
              </a:solidFill>
              <a:latin typeface="Arial" charset="0"/>
            </a:endParaRPr>
          </a:p>
          <a:p>
            <a:pPr algn="just" fontAlgn="base">
              <a:spcBef>
                <a:spcPts val="200"/>
              </a:spcBef>
              <a:spcAft>
                <a:spcPct val="0"/>
              </a:spcAft>
            </a:pPr>
            <a:r>
              <a:rPr lang="en-US" dirty="0">
                <a:solidFill>
                  <a:srgbClr val="FFFF00"/>
                </a:solidFill>
                <a:latin typeface="Courier New" panose="02070309020205020404" pitchFamily="49" charset="0"/>
                <a:cs typeface="Courier New" panose="02070309020205020404" pitchFamily="49" charset="0"/>
              </a:rPr>
              <a:t>  %</a:t>
            </a:r>
            <a:r>
              <a:rPr lang="en-US" dirty="0">
                <a:solidFill>
                  <a:prstClr val="white"/>
                </a:solidFill>
                <a:latin typeface="Courier New" panose="02070309020205020404" pitchFamily="49" charset="0"/>
                <a:cs typeface="Courier New" panose="02070309020205020404" pitchFamily="49" charset="0"/>
              </a:rPr>
              <a:t> </a:t>
            </a:r>
            <a:r>
              <a:rPr lang="en-US" dirty="0">
                <a:solidFill>
                  <a:srgbClr val="00FFFF"/>
                </a:solidFill>
                <a:latin typeface="Courier New" panose="02070309020205020404" pitchFamily="49" charset="0"/>
                <a:cs typeface="Courier New" panose="02070309020205020404" pitchFamily="49" charset="0"/>
              </a:rPr>
              <a:t>basicFT3.com -in fid/test%03d.fid -out </a:t>
            </a:r>
            <a:r>
              <a:rPr lang="en-US" dirty="0" err="1">
                <a:solidFill>
                  <a:srgbClr val="00FFFF"/>
                </a:solidFill>
                <a:latin typeface="Courier New" panose="02070309020205020404" pitchFamily="49" charset="0"/>
                <a:cs typeface="Courier New" panose="02070309020205020404" pitchFamily="49" charset="0"/>
              </a:rPr>
              <a:t>ft</a:t>
            </a:r>
            <a:r>
              <a:rPr lang="en-US" dirty="0">
                <a:solidFill>
                  <a:srgbClr val="00FFFF"/>
                </a:solidFill>
                <a:latin typeface="Courier New" panose="02070309020205020404" pitchFamily="49" charset="0"/>
                <a:cs typeface="Courier New" panose="02070309020205020404" pitchFamily="49" charset="0"/>
              </a:rPr>
              <a:t>/test%03d.ft3 \</a:t>
            </a:r>
          </a:p>
          <a:p>
            <a:pPr algn="just" fontAlgn="base">
              <a:spcBef>
                <a:spcPts val="200"/>
              </a:spcBef>
              <a:spcAft>
                <a:spcPct val="0"/>
              </a:spcAft>
            </a:pPr>
            <a:r>
              <a:rPr lang="en-US" dirty="0">
                <a:solidFill>
                  <a:srgbClr val="00FFFF"/>
                </a:solidFill>
                <a:latin typeface="Courier New" panose="02070309020205020404" pitchFamily="49" charset="0"/>
                <a:cs typeface="Courier New" panose="02070309020205020404" pitchFamily="49" charset="0"/>
              </a:rPr>
              <a:t>                 -xP0 -75 -xP1 0 -xEXTX1 10.4ppm -</a:t>
            </a:r>
            <a:r>
              <a:rPr lang="en-US" dirty="0" err="1">
                <a:solidFill>
                  <a:srgbClr val="00FFFF"/>
                </a:solidFill>
                <a:latin typeface="Courier New" panose="02070309020205020404" pitchFamily="49" charset="0"/>
                <a:cs typeface="Courier New" panose="02070309020205020404" pitchFamily="49" charset="0"/>
              </a:rPr>
              <a:t>xEXTXN</a:t>
            </a:r>
            <a:r>
              <a:rPr lang="en-US" dirty="0">
                <a:solidFill>
                  <a:srgbClr val="00FFFF"/>
                </a:solidFill>
                <a:latin typeface="Courier New" panose="02070309020205020404" pitchFamily="49" charset="0"/>
                <a:cs typeface="Courier New" panose="02070309020205020404" pitchFamily="49" charset="0"/>
              </a:rPr>
              <a:t> 5.4ppm \</a:t>
            </a:r>
          </a:p>
          <a:p>
            <a:pPr algn="just" fontAlgn="base">
              <a:spcBef>
                <a:spcPts val="200"/>
              </a:spcBef>
              <a:spcAft>
                <a:spcPct val="0"/>
              </a:spcAft>
            </a:pPr>
            <a:r>
              <a:rPr lang="en-US" dirty="0">
                <a:solidFill>
                  <a:srgbClr val="00FFFF"/>
                </a:solidFill>
                <a:latin typeface="Courier New" panose="02070309020205020404" pitchFamily="49" charset="0"/>
                <a:cs typeface="Courier New" panose="02070309020205020404" pitchFamily="49" charset="0"/>
              </a:rPr>
              <a:t>                 -</a:t>
            </a:r>
            <a:r>
              <a:rPr lang="en-US" dirty="0" err="1">
                <a:solidFill>
                  <a:srgbClr val="00FFFF"/>
                </a:solidFill>
                <a:latin typeface="Courier New" panose="02070309020205020404" pitchFamily="49" charset="0"/>
                <a:cs typeface="Courier New" panose="02070309020205020404" pitchFamily="49" charset="0"/>
              </a:rPr>
              <a:t>zFTARG</a:t>
            </a:r>
            <a:r>
              <a:rPr lang="en-US" dirty="0">
                <a:solidFill>
                  <a:srgbClr val="00FFFF"/>
                </a:solidFill>
                <a:latin typeface="Courier New" panose="02070309020205020404" pitchFamily="49" charset="0"/>
                <a:cs typeface="Courier New" panose="02070309020205020404" pitchFamily="49" charset="0"/>
              </a:rPr>
              <a:t> alt</a:t>
            </a:r>
          </a:p>
          <a:p>
            <a:pPr algn="just"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algn="just" fontAlgn="base">
              <a:spcBef>
                <a:spcPts val="200"/>
              </a:spcBef>
              <a:spcAft>
                <a:spcPct val="0"/>
              </a:spcAft>
            </a:pPr>
            <a:r>
              <a:rPr lang="en-US" dirty="0">
                <a:solidFill>
                  <a:srgbClr val="FFFF00"/>
                </a:solidFill>
                <a:latin typeface="Courier New" panose="02070309020205020404" pitchFamily="49" charset="0"/>
                <a:cs typeface="Courier New" panose="02070309020205020404" pitchFamily="49" charset="0"/>
              </a:rPr>
              <a:t>  %</a:t>
            </a:r>
            <a:r>
              <a:rPr lang="en-US" dirty="0">
                <a:solidFill>
                  <a:prstClr val="white"/>
                </a:solidFill>
                <a:latin typeface="Courier New" panose="02070309020205020404" pitchFamily="49" charset="0"/>
                <a:cs typeface="Courier New" panose="02070309020205020404" pitchFamily="49" charset="0"/>
              </a:rPr>
              <a:t> </a:t>
            </a:r>
            <a:r>
              <a:rPr lang="en-US" dirty="0">
                <a:solidFill>
                  <a:srgbClr val="00FFFF"/>
                </a:solidFill>
                <a:latin typeface="Courier New" panose="02070309020205020404" pitchFamily="49" charset="0"/>
                <a:cs typeface="Courier New" panose="02070309020205020404" pitchFamily="49" charset="0"/>
              </a:rPr>
              <a:t>specStat.com -in </a:t>
            </a:r>
            <a:r>
              <a:rPr lang="en-US" dirty="0" err="1">
                <a:solidFill>
                  <a:srgbClr val="00FFFF"/>
                </a:solidFill>
                <a:latin typeface="Courier New" panose="02070309020205020404" pitchFamily="49" charset="0"/>
                <a:cs typeface="Courier New" panose="02070309020205020404" pitchFamily="49" charset="0"/>
              </a:rPr>
              <a:t>ft</a:t>
            </a:r>
            <a:r>
              <a:rPr lang="en-US" dirty="0">
                <a:solidFill>
                  <a:srgbClr val="00FFFF"/>
                </a:solidFill>
                <a:latin typeface="Courier New" panose="02070309020205020404" pitchFamily="49" charset="0"/>
                <a:cs typeface="Courier New" panose="02070309020205020404" pitchFamily="49" charset="0"/>
              </a:rPr>
              <a:t>/test%03d.ft3 -stat </a:t>
            </a:r>
            <a:r>
              <a:rPr lang="en-US" dirty="0" err="1">
                <a:solidFill>
                  <a:srgbClr val="00FFFF"/>
                </a:solidFill>
                <a:latin typeface="Courier New" panose="02070309020205020404" pitchFamily="49" charset="0"/>
                <a:cs typeface="Courier New" panose="02070309020205020404" pitchFamily="49" charset="0"/>
              </a:rPr>
              <a:t>istMaxRes</a:t>
            </a:r>
            <a:endParaRPr lang="en-US" dirty="0">
              <a:solidFill>
                <a:srgbClr val="00FFFF"/>
              </a:solidFill>
              <a:latin typeface="Courier New" panose="02070309020205020404" pitchFamily="49" charset="0"/>
              <a:cs typeface="Courier New" panose="02070309020205020404" pitchFamily="49" charset="0"/>
            </a:endParaRPr>
          </a:p>
          <a:p>
            <a:pPr algn="just"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algn="just" fontAlgn="base">
              <a:spcBef>
                <a:spcPts val="200"/>
              </a:spcBef>
              <a:spcAft>
                <a:spcPct val="0"/>
              </a:spcAft>
            </a:pPr>
            <a:r>
              <a:rPr lang="en-US" dirty="0">
                <a:solidFill>
                  <a:srgbClr val="FFFF00"/>
                </a:solidFill>
                <a:latin typeface="Courier New" panose="02070309020205020404" pitchFamily="49" charset="0"/>
                <a:cs typeface="Courier New" panose="02070309020205020404" pitchFamily="49" charset="0"/>
              </a:rPr>
              <a:t>  </a:t>
            </a:r>
            <a:r>
              <a:rPr lang="en-US" dirty="0" err="1">
                <a:solidFill>
                  <a:srgbClr val="FFFF00"/>
                </a:solidFill>
                <a:latin typeface="Courier New" panose="02070309020205020404" pitchFamily="49" charset="0"/>
                <a:cs typeface="Courier New" panose="02070309020205020404" pitchFamily="49" charset="0"/>
              </a:rPr>
              <a:t>istMaxRes</a:t>
            </a:r>
            <a:r>
              <a:rPr lang="en-US" dirty="0">
                <a:solidFill>
                  <a:srgbClr val="FFFF00"/>
                </a:solidFill>
                <a:latin typeface="Courier New" panose="02070309020205020404" pitchFamily="49" charset="0"/>
                <a:cs typeface="Courier New" panose="02070309020205020404" pitchFamily="49" charset="0"/>
              </a:rPr>
              <a:t> 0.32451416</a:t>
            </a:r>
          </a:p>
          <a:p>
            <a:pPr algn="just" fontAlgn="base">
              <a:spcBef>
                <a:spcPts val="600"/>
              </a:spcBef>
              <a:spcAft>
                <a:spcPct val="0"/>
              </a:spcAft>
            </a:pPr>
            <a:endParaRPr lang="en-US" sz="800" dirty="0">
              <a:solidFill>
                <a:prstClr val="white"/>
              </a:solidFill>
              <a:latin typeface="Arial" charset="0"/>
            </a:endParaRPr>
          </a:p>
          <a:p>
            <a:pPr algn="just" fontAlgn="base">
              <a:spcBef>
                <a:spcPts val="600"/>
              </a:spcBef>
              <a:spcAft>
                <a:spcPct val="0"/>
              </a:spcAft>
            </a:pPr>
            <a:r>
              <a:rPr lang="en-US" sz="2000" dirty="0">
                <a:solidFill>
                  <a:prstClr val="white"/>
                </a:solidFill>
                <a:latin typeface="Arial" charset="0"/>
              </a:rPr>
              <a:t>The </a:t>
            </a:r>
            <a:r>
              <a:rPr lang="en-US" sz="2000" dirty="0" err="1">
                <a:solidFill>
                  <a:srgbClr val="FFFF00"/>
                </a:solidFill>
                <a:latin typeface="Courier New" panose="02070309020205020404" pitchFamily="49" charset="0"/>
                <a:cs typeface="Courier New" panose="02070309020205020404" pitchFamily="49" charset="0"/>
              </a:rPr>
              <a:t>istMaxRes</a:t>
            </a:r>
            <a:r>
              <a:rPr lang="en-US" sz="2000" dirty="0">
                <a:solidFill>
                  <a:prstClr val="white"/>
                </a:solidFill>
                <a:latin typeface="Arial" charset="0"/>
              </a:rPr>
              <a:t> value is calculated from an automated estimate of the noise relative to the largest absolute value intensity in the spectrum:</a:t>
            </a:r>
          </a:p>
          <a:p>
            <a:pPr algn="just" fontAlgn="base">
              <a:spcBef>
                <a:spcPts val="600"/>
              </a:spcBef>
              <a:spcAft>
                <a:spcPct val="0"/>
              </a:spcAft>
            </a:pPr>
            <a:endParaRPr lang="en-US" sz="800" dirty="0">
              <a:solidFill>
                <a:prstClr val="white"/>
              </a:solidFill>
              <a:latin typeface="Arial" charset="0"/>
            </a:endParaRPr>
          </a:p>
          <a:p>
            <a:pPr algn="just" fontAlgn="base">
              <a:spcBef>
                <a:spcPts val="600"/>
              </a:spcBef>
              <a:spcAft>
                <a:spcPct val="0"/>
              </a:spcAft>
            </a:pPr>
            <a:r>
              <a:rPr lang="en-US" dirty="0">
                <a:solidFill>
                  <a:srgbClr val="00FFFF"/>
                </a:solidFill>
                <a:latin typeface="Courier New" panose="02070309020205020404" pitchFamily="49" charset="0"/>
                <a:cs typeface="Courier New" panose="02070309020205020404" pitchFamily="49" charset="0"/>
              </a:rPr>
              <a:t>         </a:t>
            </a:r>
            <a:r>
              <a:rPr lang="en-US" dirty="0" err="1">
                <a:solidFill>
                  <a:srgbClr val="FFFF00"/>
                </a:solidFill>
                <a:latin typeface="Courier New" panose="02070309020205020404" pitchFamily="49" charset="0"/>
                <a:cs typeface="Courier New" panose="02070309020205020404" pitchFamily="49" charset="0"/>
              </a:rPr>
              <a:t>istMaxRes</a:t>
            </a:r>
            <a:r>
              <a:rPr lang="en-US" dirty="0">
                <a:solidFill>
                  <a:srgbClr val="FFFF00"/>
                </a:solidFill>
                <a:latin typeface="Courier New" panose="02070309020205020404" pitchFamily="49" charset="0"/>
                <a:cs typeface="Courier New" panose="02070309020205020404" pitchFamily="49" charset="0"/>
              </a:rPr>
              <a:t> = 3.0*100.0*</a:t>
            </a:r>
            <a:r>
              <a:rPr lang="en-US" dirty="0" err="1">
                <a:solidFill>
                  <a:srgbClr val="FFFF00"/>
                </a:solidFill>
                <a:latin typeface="Courier New" panose="02070309020205020404" pitchFamily="49" charset="0"/>
                <a:cs typeface="Courier New" panose="02070309020205020404" pitchFamily="49" charset="0"/>
              </a:rPr>
              <a:t>vNoiseEst</a:t>
            </a:r>
            <a:r>
              <a:rPr lang="en-US" dirty="0">
                <a:solidFill>
                  <a:srgbClr val="FFFF00"/>
                </a:solidFill>
                <a:latin typeface="Courier New" panose="02070309020205020404" pitchFamily="49" charset="0"/>
                <a:cs typeface="Courier New" panose="02070309020205020404" pitchFamily="49" charset="0"/>
              </a:rPr>
              <a:t>/</a:t>
            </a:r>
            <a:r>
              <a:rPr lang="en-US" dirty="0" err="1">
                <a:solidFill>
                  <a:srgbClr val="FFFF00"/>
                </a:solidFill>
                <a:latin typeface="Courier New" panose="02070309020205020404" pitchFamily="49" charset="0"/>
                <a:cs typeface="Courier New" panose="02070309020205020404" pitchFamily="49" charset="0"/>
              </a:rPr>
              <a:t>vMaxAbs</a:t>
            </a:r>
            <a:endParaRPr lang="en-US" dirty="0">
              <a:solidFill>
                <a:srgbClr val="FFFF00"/>
              </a:solidFill>
              <a:latin typeface="Courier New" panose="02070309020205020404" pitchFamily="49" charset="0"/>
              <a:cs typeface="Courier New" panose="02070309020205020404" pitchFamily="49" charset="0"/>
            </a:endParaRPr>
          </a:p>
        </p:txBody>
      </p:sp>
      <p:sp>
        <p:nvSpPr>
          <p:cNvPr id="7" name="TextBox 6"/>
          <p:cNvSpPr txBox="1"/>
          <p:nvPr/>
        </p:nvSpPr>
        <p:spPr>
          <a:xfrm>
            <a:off x="1828801" y="60961"/>
            <a:ext cx="8534399" cy="95410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Automated Estimate of Convergence Parameter </a:t>
            </a:r>
            <a:r>
              <a:rPr lang="en-US" sz="2800" i="1" kern="0" dirty="0" err="1">
                <a:solidFill>
                  <a:srgbClr val="00B0F0"/>
                </a:solidFill>
                <a:latin typeface="Courier New" panose="02070309020205020404" pitchFamily="49" charset="0"/>
                <a:cs typeface="Courier New" panose="02070309020205020404" pitchFamily="49" charset="0"/>
              </a:rPr>
              <a:t>istMaxRes</a:t>
            </a:r>
            <a:r>
              <a:rPr lang="en-US" sz="2800" i="1" kern="0" dirty="0">
                <a:solidFill>
                  <a:srgbClr val="00B0F0"/>
                </a:solidFill>
                <a:latin typeface="Arial" charset="0"/>
              </a:rPr>
              <a:t> for </a:t>
            </a:r>
            <a:r>
              <a:rPr lang="en-US" sz="2800" i="1" kern="0" dirty="0" err="1">
                <a:solidFill>
                  <a:srgbClr val="00B0F0"/>
                </a:solidFill>
                <a:latin typeface="Arial" charset="0"/>
              </a:rPr>
              <a:t>NMRPipe’s</a:t>
            </a:r>
            <a:r>
              <a:rPr lang="en-US" sz="2800" i="1" kern="0" dirty="0">
                <a:solidFill>
                  <a:srgbClr val="00B0F0"/>
                </a:solidFill>
                <a:latin typeface="Arial" charset="0"/>
              </a:rPr>
              <a:t> IST</a:t>
            </a:r>
            <a:endParaRPr lang="en-US" sz="2800" kern="0" dirty="0">
              <a:solidFill>
                <a:srgbClr val="00B0F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6874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18" y="1841476"/>
            <a:ext cx="4792889" cy="40177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124" y="1841477"/>
            <a:ext cx="4778666" cy="3982222"/>
          </a:xfrm>
          <a:prstGeom prst="rect">
            <a:avLst/>
          </a:prstGeom>
        </p:spPr>
      </p:pic>
      <p:sp>
        <p:nvSpPr>
          <p:cNvPr id="3" name="Rectangle 2"/>
          <p:cNvSpPr/>
          <p:nvPr/>
        </p:nvSpPr>
        <p:spPr>
          <a:xfrm>
            <a:off x="0" y="0"/>
            <a:ext cx="12192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8" name="TextBox 17"/>
          <p:cNvSpPr txBox="1"/>
          <p:nvPr/>
        </p:nvSpPr>
        <p:spPr>
          <a:xfrm>
            <a:off x="6491790" y="1002858"/>
            <a:ext cx="4441741"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endParaRPr lang="en-US" sz="1600" i="1" dirty="0">
              <a:solidFill>
                <a:prstClr val="white"/>
              </a:solidFill>
              <a:latin typeface="Arial" charset="0"/>
            </a:endParaRPr>
          </a:p>
          <a:p>
            <a:pPr algn="ctr" fontAlgn="base">
              <a:spcAft>
                <a:spcPct val="0"/>
              </a:spcAft>
            </a:pPr>
            <a:r>
              <a:rPr lang="en-US" sz="1600" i="1" dirty="0">
                <a:solidFill>
                  <a:prstClr val="white"/>
                </a:solidFill>
                <a:latin typeface="Arial" charset="0"/>
              </a:rPr>
              <a:t>50% Non-Uniformly Sampled (NUS) Data</a:t>
            </a:r>
          </a:p>
          <a:p>
            <a:pPr algn="ctr" fontAlgn="base">
              <a:spcAft>
                <a:spcPct val="0"/>
              </a:spcAft>
            </a:pPr>
            <a:r>
              <a:rPr lang="en-US" sz="1600" i="1" dirty="0">
                <a:solidFill>
                  <a:prstClr val="white"/>
                </a:solidFill>
                <a:latin typeface="Arial" charset="0"/>
              </a:rPr>
              <a:t>Fourier Spectrum</a:t>
            </a:r>
            <a:endParaRPr lang="en-US" sz="1600" i="1" dirty="0">
              <a:solidFill>
                <a:srgbClr val="FF0000"/>
              </a:solidFill>
              <a:latin typeface="Arial" charset="0"/>
            </a:endParaRPr>
          </a:p>
        </p:txBody>
      </p:sp>
      <p:sp>
        <p:nvSpPr>
          <p:cNvPr id="11" name="TextBox 10"/>
          <p:cNvSpPr txBox="1"/>
          <p:nvPr/>
        </p:nvSpPr>
        <p:spPr>
          <a:xfrm>
            <a:off x="1779097" y="1010479"/>
            <a:ext cx="4412982"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r>
              <a:rPr lang="en-US" sz="1600" i="1" dirty="0">
                <a:solidFill>
                  <a:prstClr val="white"/>
                </a:solidFill>
                <a:latin typeface="Arial" charset="0"/>
              </a:rPr>
              <a:t> – </a:t>
            </a:r>
            <a:r>
              <a:rPr lang="en-US" sz="1600" i="1" dirty="0">
                <a:solidFill>
                  <a:srgbClr val="00B050"/>
                </a:solidFill>
                <a:latin typeface="Arial" charset="0"/>
              </a:rPr>
              <a:t>Natural Abundance </a:t>
            </a:r>
            <a:r>
              <a:rPr lang="en-US" i="1" baseline="30000" dirty="0">
                <a:solidFill>
                  <a:srgbClr val="00B050"/>
                </a:solidFill>
                <a:latin typeface="Arial" charset="0"/>
              </a:rPr>
              <a:t>1</a:t>
            </a:r>
            <a:r>
              <a:rPr lang="en-US" sz="1600" i="1" dirty="0">
                <a:solidFill>
                  <a:srgbClr val="00B050"/>
                </a:solidFill>
                <a:latin typeface="Arial" charset="0"/>
              </a:rPr>
              <a:t>H / </a:t>
            </a:r>
            <a:r>
              <a:rPr lang="en-US" i="1" baseline="30000" dirty="0">
                <a:solidFill>
                  <a:srgbClr val="00B050"/>
                </a:solidFill>
                <a:latin typeface="Arial" charset="0"/>
              </a:rPr>
              <a:t>13</a:t>
            </a:r>
            <a:r>
              <a:rPr lang="en-US" sz="1600" i="1" dirty="0">
                <a:solidFill>
                  <a:srgbClr val="00B050"/>
                </a:solidFill>
                <a:latin typeface="Arial" charset="0"/>
              </a:rPr>
              <a:t>C</a:t>
            </a:r>
          </a:p>
          <a:p>
            <a:pPr algn="ctr" fontAlgn="base">
              <a:spcAft>
                <a:spcPct val="0"/>
              </a:spcAft>
            </a:pPr>
            <a:r>
              <a:rPr lang="en-US" sz="1600" i="1" dirty="0">
                <a:solidFill>
                  <a:prstClr val="white"/>
                </a:solidFill>
                <a:latin typeface="Arial" charset="0"/>
              </a:rPr>
              <a:t>Conventional Uniformly Sampled (US) Data Fourier Spectrum</a:t>
            </a:r>
          </a:p>
        </p:txBody>
      </p:sp>
      <p:sp>
        <p:nvSpPr>
          <p:cNvPr id="23" name="TextBox 22"/>
          <p:cNvSpPr txBox="1"/>
          <p:nvPr/>
        </p:nvSpPr>
        <p:spPr>
          <a:xfrm>
            <a:off x="1779096" y="5798792"/>
            <a:ext cx="4691268"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4" name="TextBox 23"/>
          <p:cNvSpPr txBox="1"/>
          <p:nvPr/>
        </p:nvSpPr>
        <p:spPr>
          <a:xfrm>
            <a:off x="6602822" y="5798792"/>
            <a:ext cx="4688023"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5" name="TextBox 24"/>
          <p:cNvSpPr txBox="1"/>
          <p:nvPr/>
        </p:nvSpPr>
        <p:spPr>
          <a:xfrm>
            <a:off x="11251050" y="3327151"/>
            <a:ext cx="734568" cy="584775"/>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13</a:t>
            </a:r>
            <a:r>
              <a:rPr lang="en-US" sz="1600" i="1" dirty="0">
                <a:solidFill>
                  <a:prstClr val="white">
                    <a:lumMod val="75000"/>
                  </a:prstClr>
                </a:solidFill>
                <a:latin typeface="Arial" charset="0"/>
              </a:rPr>
              <a:t>C ppm</a:t>
            </a:r>
          </a:p>
        </p:txBody>
      </p:sp>
      <p:sp>
        <p:nvSpPr>
          <p:cNvPr id="13" name="TextBox 12"/>
          <p:cNvSpPr txBox="1"/>
          <p:nvPr/>
        </p:nvSpPr>
        <p:spPr>
          <a:xfrm>
            <a:off x="834887" y="10009"/>
            <a:ext cx="10389327"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4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14" name="Rectangle 13"/>
          <p:cNvSpPr/>
          <p:nvPr/>
        </p:nvSpPr>
        <p:spPr>
          <a:xfrm flipV="1">
            <a:off x="0" y="828556"/>
            <a:ext cx="12192000" cy="91138"/>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nvGrpSpPr>
          <p:cNvPr id="19" name="Group 18"/>
          <p:cNvGrpSpPr/>
          <p:nvPr/>
        </p:nvGrpSpPr>
        <p:grpSpPr>
          <a:xfrm>
            <a:off x="11215070" y="1086162"/>
            <a:ext cx="813816" cy="811945"/>
            <a:chOff x="7391400" y="5131655"/>
            <a:chExt cx="813816" cy="811945"/>
          </a:xfrm>
        </p:grpSpPr>
        <p:sp>
          <p:nvSpPr>
            <p:cNvPr id="20" name="Oval 19"/>
            <p:cNvSpPr/>
            <p:nvPr/>
          </p:nvSpPr>
          <p:spPr>
            <a:xfrm>
              <a:off x="7400544"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5131655"/>
              <a:ext cx="812639" cy="805867"/>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2" y="1110163"/>
            <a:ext cx="1415750" cy="1882735"/>
          </a:xfrm>
          <a:prstGeom prst="rect">
            <a:avLst/>
          </a:prstGeom>
          <a:ln>
            <a:solidFill>
              <a:schemeClr val="bg1"/>
            </a:solidFill>
          </a:ln>
        </p:spPr>
      </p:pic>
      <p:sp>
        <p:nvSpPr>
          <p:cNvPr id="16" name="TextBox 15"/>
          <p:cNvSpPr txBox="1"/>
          <p:nvPr/>
        </p:nvSpPr>
        <p:spPr>
          <a:xfrm>
            <a:off x="74541" y="2965348"/>
            <a:ext cx="1488298" cy="646331"/>
          </a:xfrm>
          <a:prstGeom prst="rect">
            <a:avLst/>
          </a:prstGeom>
          <a:noFill/>
        </p:spPr>
        <p:txBody>
          <a:bodyPr wrap="square" rtlCol="0">
            <a:spAutoFit/>
          </a:bodyPr>
          <a:lstStyle/>
          <a:p>
            <a:pPr algn="ctr"/>
            <a:r>
              <a:rPr lang="en-US" b="0" dirty="0">
                <a:solidFill>
                  <a:schemeClr val="bg1"/>
                </a:solidFill>
                <a:latin typeface="Arial" panose="020B0604020202020204" pitchFamily="34" charset="0"/>
                <a:cs typeface="Arial" panose="020B0604020202020204" pitchFamily="34" charset="0"/>
              </a:rPr>
              <a:t>Luke </a:t>
            </a:r>
            <a:r>
              <a:rPr lang="en-US" b="0" dirty="0" err="1">
                <a:solidFill>
                  <a:schemeClr val="bg1"/>
                </a:solidFill>
                <a:latin typeface="Arial" panose="020B0604020202020204" pitchFamily="34" charset="0"/>
                <a:cs typeface="Arial" panose="020B0604020202020204" pitchFamily="34" charset="0"/>
              </a:rPr>
              <a:t>Arbogast</a:t>
            </a:r>
            <a:endParaRPr lang="en-US" b="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87626" y="6137346"/>
            <a:ext cx="11290852" cy="584775"/>
          </a:xfrm>
          <a:prstGeom prst="rect">
            <a:avLst/>
          </a:prstGeom>
          <a:noFill/>
        </p:spPr>
        <p:txBody>
          <a:bodyPr wrap="square" rtlCol="0">
            <a:spAutoFit/>
          </a:bodyPr>
          <a:lstStyle/>
          <a:p>
            <a:pPr algn="ctr"/>
            <a:r>
              <a:rPr lang="en-US" sz="1600" b="0" dirty="0">
                <a:solidFill>
                  <a:schemeClr val="bg1"/>
                </a:solidFill>
                <a:latin typeface="Arial" panose="020B0604020202020204" pitchFamily="34" charset="0"/>
                <a:cs typeface="Arial" panose="020B0604020202020204" pitchFamily="34" charset="0"/>
              </a:rPr>
              <a:t>LW </a:t>
            </a:r>
            <a:r>
              <a:rPr lang="en-US" sz="1600" b="0" dirty="0" err="1">
                <a:solidFill>
                  <a:schemeClr val="bg1"/>
                </a:solidFill>
                <a:latin typeface="Arial" panose="020B0604020202020204" pitchFamily="34" charset="0"/>
                <a:cs typeface="Arial" panose="020B0604020202020204" pitchFamily="34" charset="0"/>
              </a:rPr>
              <a:t>Arbogast</a:t>
            </a:r>
            <a:r>
              <a:rPr lang="en-US" sz="1600" b="0" dirty="0">
                <a:solidFill>
                  <a:schemeClr val="bg1"/>
                </a:solidFill>
                <a:latin typeface="Arial" panose="020B0604020202020204" pitchFamily="34" charset="0"/>
                <a:cs typeface="Arial" panose="020B0604020202020204" pitchFamily="34" charset="0"/>
              </a:rPr>
              <a:t>, RG Brinson, and JP Marino: Mapping Monoclonal Antibody Structure by 2D 13C NMR at Natural Abundance. </a:t>
            </a:r>
            <a:r>
              <a:rPr lang="en-US" sz="1600" b="0" i="1" dirty="0">
                <a:solidFill>
                  <a:schemeClr val="bg1"/>
                </a:solidFill>
                <a:latin typeface="Arial" panose="020B0604020202020204" pitchFamily="34" charset="0"/>
                <a:cs typeface="Arial" panose="020B0604020202020204" pitchFamily="34" charset="0"/>
              </a:rPr>
              <a:t>Anal. Chem.</a:t>
            </a:r>
            <a:r>
              <a:rPr lang="en-US" sz="1600" b="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87</a:t>
            </a:r>
            <a:r>
              <a:rPr lang="en-US" sz="1600" b="0" dirty="0">
                <a:solidFill>
                  <a:schemeClr val="bg1"/>
                </a:solidFill>
                <a:latin typeface="Arial" panose="020B0604020202020204" pitchFamily="34" charset="0"/>
                <a:cs typeface="Arial" panose="020B0604020202020204" pitchFamily="34" charset="0"/>
              </a:rPr>
              <a:t>,3556–3561 (2015).</a:t>
            </a:r>
          </a:p>
        </p:txBody>
      </p:sp>
    </p:spTree>
    <p:extLst>
      <p:ext uri="{BB962C8B-B14F-4D97-AF65-F5344CB8AC3E}">
        <p14:creationId xmlns:p14="http://schemas.microsoft.com/office/powerpoint/2010/main" val="23351646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26770" y="1219201"/>
            <a:ext cx="10538460" cy="1785104"/>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Common values for </a:t>
            </a:r>
            <a:r>
              <a:rPr lang="en-US" sz="2000" dirty="0" err="1">
                <a:solidFill>
                  <a:prstClr val="white"/>
                </a:solidFill>
                <a:latin typeface="Courier New" panose="02070309020205020404" pitchFamily="49" charset="0"/>
                <a:cs typeface="Courier New" panose="02070309020205020404" pitchFamily="49" charset="0"/>
              </a:rPr>
              <a:t>istMaxRes</a:t>
            </a:r>
            <a:r>
              <a:rPr lang="en-US" sz="2000" dirty="0">
                <a:solidFill>
                  <a:prstClr val="white"/>
                </a:solidFill>
                <a:latin typeface="Arial" charset="0"/>
              </a:rPr>
              <a:t> are around 1.0 to 5.0 for spectra with limited dynamic range (such as a typical 3D HNCO experiment on a protein), to lower values of 0.1 or less for data with greater dynamic range (such as NOE experiments). </a:t>
            </a:r>
          </a:p>
          <a:p>
            <a:pPr algn="just" fontAlgn="base">
              <a:spcBef>
                <a:spcPct val="50000"/>
              </a:spcBef>
              <a:spcAft>
                <a:spcPct val="0"/>
              </a:spcAft>
            </a:pPr>
            <a:r>
              <a:rPr lang="en-US" sz="2000" dirty="0">
                <a:solidFill>
                  <a:prstClr val="white"/>
                </a:solidFill>
                <a:latin typeface="Arial" charset="0"/>
              </a:rPr>
              <a:t>If </a:t>
            </a:r>
            <a:r>
              <a:rPr lang="en-US" sz="2000" dirty="0" err="1">
                <a:solidFill>
                  <a:prstClr val="white"/>
                </a:solidFill>
                <a:latin typeface="Courier New" panose="02070309020205020404" pitchFamily="49" charset="0"/>
                <a:cs typeface="Courier New" panose="02070309020205020404" pitchFamily="49" charset="0"/>
              </a:rPr>
              <a:t>istMaxRes</a:t>
            </a:r>
            <a:r>
              <a:rPr lang="en-US" sz="2000" dirty="0">
                <a:solidFill>
                  <a:prstClr val="white"/>
                </a:solidFill>
                <a:latin typeface="Arial" charset="0"/>
              </a:rPr>
              <a:t> is set too high, the reconstruction will still contain NUS artifact bands, while if it is set too low, noise speckles will tend to be over-emphasized: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3541425"/>
            <a:ext cx="8642259" cy="2750484"/>
          </a:xfrm>
          <a:prstGeom prst="rect">
            <a:avLst/>
          </a:prstGeom>
        </p:spPr>
      </p:pic>
      <p:sp>
        <p:nvSpPr>
          <p:cNvPr id="8" name="TextBox 7"/>
          <p:cNvSpPr txBox="1"/>
          <p:nvPr/>
        </p:nvSpPr>
        <p:spPr>
          <a:xfrm>
            <a:off x="982980" y="152401"/>
            <a:ext cx="10226040" cy="95410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Estimating the Convergence Parameter </a:t>
            </a:r>
            <a:r>
              <a:rPr lang="en-US" sz="2800" i="1" kern="0" dirty="0" err="1">
                <a:solidFill>
                  <a:srgbClr val="00B0F0"/>
                </a:solidFill>
                <a:latin typeface="Courier New" panose="02070309020205020404" pitchFamily="49" charset="0"/>
                <a:cs typeface="Courier New" panose="02070309020205020404" pitchFamily="49" charset="0"/>
              </a:rPr>
              <a:t>istMaxRes</a:t>
            </a:r>
            <a:r>
              <a:rPr lang="en-US" sz="2800" i="1" kern="0" dirty="0">
                <a:solidFill>
                  <a:srgbClr val="00B0F0"/>
                </a:solidFill>
                <a:latin typeface="Arial" charset="0"/>
              </a:rPr>
              <a:t> for </a:t>
            </a:r>
            <a:r>
              <a:rPr lang="en-US" sz="2800" i="1" kern="0" dirty="0" err="1">
                <a:solidFill>
                  <a:srgbClr val="00B0F0"/>
                </a:solidFill>
                <a:latin typeface="Arial" charset="0"/>
              </a:rPr>
              <a:t>NMRPipe’s</a:t>
            </a:r>
            <a:r>
              <a:rPr lang="en-US" sz="2800" i="1" kern="0" dirty="0">
                <a:solidFill>
                  <a:srgbClr val="00B0F0"/>
                </a:solidFill>
                <a:latin typeface="Arial" charset="0"/>
              </a:rPr>
              <a:t> IST</a:t>
            </a:r>
            <a:endParaRPr lang="en-US" sz="2800" kern="0" dirty="0">
              <a:solidFill>
                <a:srgbClr val="00B0F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484348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609600" y="1447800"/>
            <a:ext cx="10942320" cy="1431161"/>
          </a:xfrm>
          <a:prstGeom prst="rect">
            <a:avLst/>
          </a:prstGeom>
          <a:noFill/>
        </p:spPr>
        <p:txBody>
          <a:bodyPr wrap="square" rtlCol="0">
            <a:spAutoFit/>
          </a:bodyPr>
          <a:lstStyle/>
          <a:p>
            <a:pPr algn="just" fontAlgn="base">
              <a:spcBef>
                <a:spcPct val="50000"/>
              </a:spcBef>
              <a:spcAft>
                <a:spcPct val="0"/>
              </a:spcAft>
            </a:pPr>
            <a:r>
              <a:rPr lang="en-US" sz="2400" dirty="0">
                <a:solidFill>
                  <a:prstClr val="white"/>
                </a:solidFill>
                <a:latin typeface="Arial" charset="0"/>
              </a:rPr>
              <a:t>If option </a:t>
            </a:r>
            <a:r>
              <a:rPr lang="en-US" sz="2400" b="1" dirty="0">
                <a:solidFill>
                  <a:srgbClr val="FFFF00"/>
                </a:solidFill>
                <a:latin typeface="Courier New" panose="02070309020205020404" pitchFamily="49" charset="0"/>
                <a:cs typeface="Courier New" panose="02070309020205020404" pitchFamily="49" charset="0"/>
              </a:rPr>
              <a:t>–</a:t>
            </a:r>
            <a:r>
              <a:rPr lang="en-US" sz="2400" b="1" dirty="0" err="1">
                <a:solidFill>
                  <a:srgbClr val="FFFF00"/>
                </a:solidFill>
                <a:latin typeface="Courier New" panose="02070309020205020404" pitchFamily="49" charset="0"/>
                <a:cs typeface="Courier New" panose="02070309020205020404" pitchFamily="49" charset="0"/>
              </a:rPr>
              <a:t>istMaxRes</a:t>
            </a:r>
            <a:r>
              <a:rPr lang="en-US" sz="2400" b="1" dirty="0">
                <a:solidFill>
                  <a:srgbClr val="FFFF00"/>
                </a:solidFill>
                <a:latin typeface="Courier New" panose="02070309020205020404" pitchFamily="49" charset="0"/>
                <a:cs typeface="Courier New" panose="02070309020205020404" pitchFamily="49" charset="0"/>
              </a:rPr>
              <a:t> Auto </a:t>
            </a:r>
            <a:r>
              <a:rPr lang="en-US" sz="2400" dirty="0">
                <a:solidFill>
                  <a:prstClr val="white"/>
                </a:solidFill>
                <a:latin typeface="Arial" charset="0"/>
              </a:rPr>
              <a:t>is used (this is the default), the IST calculation will automatically use the </a:t>
            </a:r>
            <a:r>
              <a:rPr lang="en-US" sz="2400" b="1" dirty="0">
                <a:solidFill>
                  <a:srgbClr val="FFFF00"/>
                </a:solidFill>
                <a:latin typeface="Courier New" panose="02070309020205020404" pitchFamily="49" charset="0"/>
                <a:cs typeface="Courier New" panose="02070309020205020404" pitchFamily="49" charset="0"/>
              </a:rPr>
              <a:t>specStat.com</a:t>
            </a:r>
            <a:r>
              <a:rPr lang="en-US" sz="2400" dirty="0">
                <a:solidFill>
                  <a:prstClr val="white"/>
                </a:solidFill>
                <a:latin typeface="Arial" charset="0"/>
              </a:rPr>
              <a:t> mechanism to generate an estimate for the convergence parameter:    </a:t>
            </a:r>
          </a:p>
          <a:p>
            <a:pPr algn="just" fontAlgn="base">
              <a:spcBef>
                <a:spcPct val="50000"/>
              </a:spcBef>
              <a:spcAft>
                <a:spcPct val="0"/>
              </a:spcAft>
            </a:pPr>
            <a:endParaRPr lang="en-US" sz="1000" dirty="0">
              <a:solidFill>
                <a:prstClr val="white"/>
              </a:solidFill>
              <a:latin typeface="Arial" charset="0"/>
            </a:endParaRPr>
          </a:p>
        </p:txBody>
      </p:sp>
      <p:sp>
        <p:nvSpPr>
          <p:cNvPr id="7" name="TextBox 6"/>
          <p:cNvSpPr txBox="1"/>
          <p:nvPr/>
        </p:nvSpPr>
        <p:spPr>
          <a:xfrm>
            <a:off x="1874623" y="152401"/>
            <a:ext cx="8351107" cy="95410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Auto Mode for the Convergence Parameter of </a:t>
            </a:r>
            <a:r>
              <a:rPr lang="en-US" sz="2800" i="1" kern="0" dirty="0" err="1">
                <a:solidFill>
                  <a:srgbClr val="00B0F0"/>
                </a:solidFill>
                <a:latin typeface="Arial" charset="0"/>
              </a:rPr>
              <a:t>NMRPipe’s</a:t>
            </a:r>
            <a:r>
              <a:rPr lang="en-US" sz="2800" i="1" kern="0" dirty="0">
                <a:solidFill>
                  <a:srgbClr val="00B0F0"/>
                </a:solidFill>
                <a:latin typeface="Arial" charset="0"/>
              </a:rPr>
              <a:t> IST</a:t>
            </a:r>
            <a:endParaRPr lang="en-US" sz="2800" kern="0" dirty="0">
              <a:solidFill>
                <a:srgbClr val="00B0F0"/>
              </a:solidFill>
              <a:latin typeface="Courier New" panose="02070309020205020404" pitchFamily="49" charset="0"/>
              <a:cs typeface="Courier New" panose="02070309020205020404" pitchFamily="49" charset="0"/>
            </a:endParaRPr>
          </a:p>
        </p:txBody>
      </p:sp>
      <p:sp>
        <p:nvSpPr>
          <p:cNvPr id="4" name="TextBox 3"/>
          <p:cNvSpPr txBox="1"/>
          <p:nvPr/>
        </p:nvSpPr>
        <p:spPr>
          <a:xfrm>
            <a:off x="2097794" y="2939058"/>
            <a:ext cx="7904765" cy="1420902"/>
          </a:xfrm>
          <a:prstGeom prst="rect">
            <a:avLst/>
          </a:prstGeom>
          <a:noFill/>
          <a:ln>
            <a:solidFill>
              <a:schemeClr val="bg1">
                <a:lumMod val="50000"/>
              </a:schemeClr>
            </a:solidFill>
          </a:ln>
        </p:spPr>
        <p:txBody>
          <a:bodyPr wrap="square" lIns="182880" tIns="0" rIns="91440" bIns="0" rtlCol="0">
            <a:spAutoFit/>
          </a:bodyPr>
          <a:lstStyle/>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ist3D.com </a:t>
            </a:r>
            <a:r>
              <a:rPr lang="en-US" sz="1400" b="1" dirty="0">
                <a:solidFill>
                  <a:srgbClr val="FF0000"/>
                </a:solidFill>
                <a:latin typeface="Courier New" panose="02070309020205020404" pitchFamily="49" charset="0"/>
                <a:cs typeface="Courier New" panose="02070309020205020404" pitchFamily="49" charset="0"/>
              </a:rPr>
              <a:t>–</a:t>
            </a:r>
            <a:r>
              <a:rPr lang="en-US" sz="1400" b="1" dirty="0" err="1">
                <a:solidFill>
                  <a:srgbClr val="FF0000"/>
                </a:solidFill>
                <a:latin typeface="Courier New" panose="02070309020205020404" pitchFamily="49" charset="0"/>
                <a:cs typeface="Courier New" panose="02070309020205020404" pitchFamily="49" charset="0"/>
              </a:rPr>
              <a:t>istMaxRes</a:t>
            </a:r>
            <a:r>
              <a:rPr lang="en-US" sz="1400" b="1" dirty="0">
                <a:solidFill>
                  <a:srgbClr val="FF0000"/>
                </a:solidFill>
                <a:latin typeface="Courier New" panose="02070309020205020404" pitchFamily="49" charset="0"/>
                <a:cs typeface="Courier New" panose="02070309020205020404" pitchFamily="49" charset="0"/>
              </a:rPr>
              <a:t> Auto </a:t>
            </a:r>
            <a:r>
              <a:rPr lang="en-US" sz="1400" b="1"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-in fid/test%03d.fid -mask mask/test%03d.fid -out </a:t>
            </a:r>
            <a:r>
              <a:rPr lang="en-US" sz="1400" b="1" dirty="0" err="1">
                <a:solidFill>
                  <a:prstClr val="white"/>
                </a:solidFill>
                <a:latin typeface="Courier New" panose="02070309020205020404" pitchFamily="49" charset="0"/>
                <a:cs typeface="Courier New" panose="02070309020205020404" pitchFamily="49" charset="0"/>
              </a:rPr>
              <a:t>ist</a:t>
            </a:r>
            <a:r>
              <a:rPr lang="en-US" sz="1400" b="1" dirty="0">
                <a:solidFill>
                  <a:prstClr val="white"/>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-xP0 -75 -xP1 0 -xEXTX1 10.4ppm -</a:t>
            </a:r>
            <a:r>
              <a:rPr lang="en-US" sz="1400" b="1" dirty="0" err="1">
                <a:solidFill>
                  <a:prstClr val="white"/>
                </a:solidFill>
                <a:latin typeface="Courier New" panose="02070309020205020404" pitchFamily="49" charset="0"/>
                <a:cs typeface="Courier New" panose="02070309020205020404" pitchFamily="49" charset="0"/>
              </a:rPr>
              <a:t>xEXTXN</a:t>
            </a:r>
            <a:r>
              <a:rPr lang="en-US" sz="1400" b="1" dirty="0">
                <a:solidFill>
                  <a:prstClr val="white"/>
                </a:solidFill>
                <a:latin typeface="Courier New" panose="02070309020205020404" pitchFamily="49" charset="0"/>
                <a:cs typeface="Courier New" panose="02070309020205020404" pitchFamily="49" charset="0"/>
              </a:rPr>
              <a:t> 5.4ppm \</a:t>
            </a:r>
          </a:p>
          <a:p>
            <a:pPr fontAlgn="base">
              <a:spcBef>
                <a:spcPts val="200"/>
              </a:spcBef>
              <a:spcAft>
                <a:spcPct val="0"/>
              </a:spcAft>
            </a:pPr>
            <a:r>
              <a:rPr lang="en-US" sz="1400" b="1" dirty="0">
                <a:solidFill>
                  <a:prstClr val="white"/>
                </a:solidFill>
                <a:latin typeface="Courier New" panose="02070309020205020404" pitchFamily="49" charset="0"/>
                <a:cs typeface="Courier New" panose="02070309020205020404" pitchFamily="49" charset="0"/>
              </a:rPr>
              <a:t>  -</a:t>
            </a:r>
            <a:r>
              <a:rPr lang="en-US" sz="1400" b="1" dirty="0" err="1">
                <a:solidFill>
                  <a:prstClr val="white"/>
                </a:solidFill>
                <a:latin typeface="Courier New" panose="02070309020205020404" pitchFamily="49" charset="0"/>
                <a:cs typeface="Courier New" panose="02070309020205020404" pitchFamily="49" charset="0"/>
              </a:rPr>
              <a:t>zFTARG</a:t>
            </a:r>
            <a:r>
              <a:rPr lang="en-US" sz="1400" b="1" dirty="0">
                <a:solidFill>
                  <a:prstClr val="white"/>
                </a:solidFill>
                <a:latin typeface="Courier New" panose="02070309020205020404" pitchFamily="49" charset="0"/>
                <a:cs typeface="Courier New" panose="02070309020205020404" pitchFamily="49" charset="0"/>
              </a:rPr>
              <a:t> alt</a:t>
            </a: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p:txBody>
      </p:sp>
      <p:sp>
        <p:nvSpPr>
          <p:cNvPr id="6" name="TextBox 5"/>
          <p:cNvSpPr txBox="1"/>
          <p:nvPr/>
        </p:nvSpPr>
        <p:spPr>
          <a:xfrm>
            <a:off x="1874623" y="4954321"/>
            <a:ext cx="8351107"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FF0000"/>
                </a:solidFill>
                <a:latin typeface="Arial" charset="0"/>
              </a:rPr>
              <a:t>All of the </a:t>
            </a:r>
            <a:r>
              <a:rPr lang="en-US" sz="2400" i="1" kern="0" dirty="0" err="1">
                <a:solidFill>
                  <a:srgbClr val="FF0000"/>
                </a:solidFill>
                <a:latin typeface="Arial" charset="0"/>
              </a:rPr>
              <a:t>NMRPipe</a:t>
            </a:r>
            <a:r>
              <a:rPr lang="en-US" sz="2400" i="1" kern="0" dirty="0">
                <a:solidFill>
                  <a:srgbClr val="FF0000"/>
                </a:solidFill>
                <a:latin typeface="Arial" charset="0"/>
              </a:rPr>
              <a:t>-IST examples shown in this presentation use automatically determined convergence values.</a:t>
            </a:r>
            <a:endParaRPr lang="en-US" sz="2400" kern="0"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27491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66274" y="1249680"/>
            <a:ext cx="10479505" cy="3046988"/>
          </a:xfrm>
          <a:prstGeom prst="rect">
            <a:avLst/>
          </a:prstGeom>
          <a:noFill/>
        </p:spPr>
        <p:txBody>
          <a:bodyPr wrap="square" rtlCol="0">
            <a:spAutoFit/>
          </a:bodyPr>
          <a:lstStyle/>
          <a:p>
            <a:pPr algn="just" fontAlgn="base">
              <a:spcBef>
                <a:spcPct val="50000"/>
              </a:spcBef>
              <a:spcAft>
                <a:spcPct val="0"/>
              </a:spcAft>
            </a:pPr>
            <a:r>
              <a:rPr lang="en-US" sz="2400" dirty="0" err="1">
                <a:solidFill>
                  <a:prstClr val="white"/>
                </a:solidFill>
                <a:latin typeface="Arial" charset="0"/>
              </a:rPr>
              <a:t>NMRPipe’s</a:t>
            </a:r>
            <a:r>
              <a:rPr lang="en-US" sz="2400" dirty="0">
                <a:solidFill>
                  <a:prstClr val="white"/>
                </a:solidFill>
                <a:latin typeface="Arial" charset="0"/>
              </a:rPr>
              <a:t> implementation of IST uses a Hilbert transform to reconstruct imaginary data at each iteration. </a:t>
            </a:r>
          </a:p>
          <a:p>
            <a:pPr algn="just" fontAlgn="base">
              <a:spcBef>
                <a:spcPct val="50000"/>
              </a:spcBef>
              <a:spcAft>
                <a:spcPct val="0"/>
              </a:spcAft>
            </a:pPr>
            <a:r>
              <a:rPr lang="en-US" sz="2400" dirty="0">
                <a:solidFill>
                  <a:prstClr val="white"/>
                </a:solidFill>
                <a:latin typeface="Arial" charset="0"/>
              </a:rPr>
              <a:t>The Hilbert transform is only exact for cases where the first-order phase P1 is zero or a multiple of 180. Other first-order phase corrections yield baseline distortions.</a:t>
            </a:r>
          </a:p>
          <a:p>
            <a:pPr algn="just" fontAlgn="base">
              <a:spcBef>
                <a:spcPct val="50000"/>
              </a:spcBef>
              <a:spcAft>
                <a:spcPct val="0"/>
              </a:spcAft>
            </a:pPr>
            <a:r>
              <a:rPr lang="en-US" sz="2400" dirty="0">
                <a:solidFill>
                  <a:prstClr val="white"/>
                </a:solidFill>
                <a:latin typeface="Arial" charset="0"/>
              </a:rPr>
              <a:t>As a result, </a:t>
            </a:r>
            <a:r>
              <a:rPr lang="en-US" sz="2400" dirty="0" err="1">
                <a:solidFill>
                  <a:prstClr val="white"/>
                </a:solidFill>
                <a:latin typeface="Arial" charset="0"/>
              </a:rPr>
              <a:t>NMRPipe’s</a:t>
            </a:r>
            <a:r>
              <a:rPr lang="en-US" sz="2400" dirty="0">
                <a:solidFill>
                  <a:prstClr val="white"/>
                </a:solidFill>
                <a:latin typeface="Arial" charset="0"/>
              </a:rPr>
              <a:t> IST </a:t>
            </a:r>
            <a:r>
              <a:rPr lang="en-US" sz="2400" dirty="0">
                <a:solidFill>
                  <a:srgbClr val="FF0000"/>
                </a:solidFill>
                <a:latin typeface="Arial" charset="0"/>
              </a:rPr>
              <a:t>will only yield good results </a:t>
            </a:r>
            <a:r>
              <a:rPr lang="en-US" sz="2400" dirty="0">
                <a:solidFill>
                  <a:prstClr val="white"/>
                </a:solidFill>
                <a:latin typeface="Arial" charset="0"/>
              </a:rPr>
              <a:t>when the indirect dimensions have first order phase corrections</a:t>
            </a:r>
            <a:r>
              <a:rPr lang="en-US" sz="2400" dirty="0">
                <a:solidFill>
                  <a:srgbClr val="FFFF00"/>
                </a:solidFill>
                <a:latin typeface="Arial" charset="0"/>
              </a:rPr>
              <a:t> </a:t>
            </a:r>
            <a:r>
              <a:rPr lang="en-US" sz="2400" dirty="0">
                <a:solidFill>
                  <a:srgbClr val="FF0000"/>
                </a:solidFill>
                <a:latin typeface="Arial" charset="0"/>
              </a:rPr>
              <a:t>P1 of 0, 180, or 360</a:t>
            </a:r>
            <a:r>
              <a:rPr lang="en-US" sz="2400" dirty="0">
                <a:solidFill>
                  <a:prstClr val="white"/>
                </a:solidFill>
                <a:latin typeface="Arial" charset="0"/>
              </a:rPr>
              <a:t>.</a:t>
            </a:r>
          </a:p>
        </p:txBody>
      </p:sp>
      <p:sp>
        <p:nvSpPr>
          <p:cNvPr id="7" name="TextBox 6"/>
          <p:cNvSpPr txBox="1"/>
          <p:nvPr/>
        </p:nvSpPr>
        <p:spPr>
          <a:xfrm>
            <a:off x="1181101" y="198121"/>
            <a:ext cx="9829798" cy="646331"/>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B0F0"/>
                </a:solidFill>
                <a:latin typeface="Arial" charset="0"/>
              </a:rPr>
              <a:t>An Important Limitation of </a:t>
            </a:r>
            <a:r>
              <a:rPr lang="en-US" sz="3600" i="1" kern="0" dirty="0" err="1">
                <a:solidFill>
                  <a:srgbClr val="00B0F0"/>
                </a:solidFill>
                <a:latin typeface="Arial" charset="0"/>
              </a:rPr>
              <a:t>NMRPipe’s</a:t>
            </a:r>
            <a:r>
              <a:rPr lang="en-US" sz="3600" i="1" kern="0" dirty="0">
                <a:solidFill>
                  <a:srgbClr val="00B0F0"/>
                </a:solidFill>
                <a:latin typeface="Arial" charset="0"/>
              </a:rPr>
              <a:t> IST</a:t>
            </a:r>
            <a:endParaRPr lang="en-US" sz="3600" kern="0" dirty="0">
              <a:solidFill>
                <a:srgbClr val="00B0F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124676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816" y="36096"/>
            <a:ext cx="8958578" cy="6718934"/>
          </a:xfrm>
          <a:prstGeom prst="rect">
            <a:avLst/>
          </a:prstGeom>
        </p:spPr>
      </p:pic>
      <p:sp>
        <p:nvSpPr>
          <p:cNvPr id="4" name="TextBox 3"/>
          <p:cNvSpPr txBox="1"/>
          <p:nvPr/>
        </p:nvSpPr>
        <p:spPr>
          <a:xfrm>
            <a:off x="247828" y="152401"/>
            <a:ext cx="1162228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a:solidFill>
                  <a:srgbClr val="00B0F0"/>
                </a:solidFill>
                <a:latin typeface="Century Gothic" panose="020B0502020202020204" pitchFamily="34" charset="0"/>
              </a:rPr>
              <a:t>Zero Filling</a:t>
            </a:r>
            <a:endParaRPr lang="en-US" sz="40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32076816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TextBox 7"/>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spTree>
    <p:extLst>
      <p:ext uri="{BB962C8B-B14F-4D97-AF65-F5344CB8AC3E}">
        <p14:creationId xmlns:p14="http://schemas.microsoft.com/office/powerpoint/2010/main" val="25035018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23" y="5419368"/>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3276601"/>
            <a:ext cx="4708739" cy="246775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2" name="TextBox 11"/>
          <p:cNvSpPr txBox="1"/>
          <p:nvPr/>
        </p:nvSpPr>
        <p:spPr>
          <a:xfrm>
            <a:off x="7162800" y="3730824"/>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2N Real Points + 2N Imaginary Points</a:t>
            </a:r>
          </a:p>
        </p:txBody>
      </p:sp>
      <p:sp>
        <p:nvSpPr>
          <p:cNvPr id="13" name="TextBox 12"/>
          <p:cNvSpPr txBox="1"/>
          <p:nvPr/>
        </p:nvSpPr>
        <p:spPr>
          <a:xfrm>
            <a:off x="3516950" y="5917200"/>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Real-Only Spectrum, 2N Total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Right Arrow 14"/>
          <p:cNvSpPr/>
          <p:nvPr/>
        </p:nvSpPr>
        <p:spPr>
          <a:xfrm rot="8239491">
            <a:off x="7835492" y="3107428"/>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6" name="Curved Left Arrow 15"/>
          <p:cNvSpPr/>
          <p:nvPr/>
        </p:nvSpPr>
        <p:spPr>
          <a:xfrm rot="1825115">
            <a:off x="7220410" y="546862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8" name="TextBox 17"/>
          <p:cNvSpPr txBox="1"/>
          <p:nvPr/>
        </p:nvSpPr>
        <p:spPr>
          <a:xfrm>
            <a:off x="7924801" y="5714436"/>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Delete </a:t>
            </a:r>
          </a:p>
          <a:p>
            <a:pPr algn="ctr" fontAlgn="base">
              <a:spcAft>
                <a:spcPct val="0"/>
              </a:spcAft>
            </a:pPr>
            <a:r>
              <a:rPr lang="en-US" sz="1400" i="1" dirty="0">
                <a:solidFill>
                  <a:prstClr val="white">
                    <a:lumMod val="65000"/>
                  </a:prstClr>
                </a:solidFill>
                <a:latin typeface="Arial" charset="0"/>
              </a:rPr>
              <a:t>Imaginary Part</a:t>
            </a:r>
          </a:p>
        </p:txBody>
      </p:sp>
      <p:sp>
        <p:nvSpPr>
          <p:cNvPr id="20" name="TextBox 19"/>
          <p:cNvSpPr txBox="1"/>
          <p:nvPr/>
        </p:nvSpPr>
        <p:spPr>
          <a:xfrm>
            <a:off x="8416791" y="2859164"/>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Fourier Transform</a:t>
            </a:r>
          </a:p>
        </p:txBody>
      </p:sp>
      <p:sp>
        <p:nvSpPr>
          <p:cNvPr id="17" name="TextBox 16"/>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spTree>
    <p:extLst>
      <p:ext uri="{BB962C8B-B14F-4D97-AF65-F5344CB8AC3E}">
        <p14:creationId xmlns:p14="http://schemas.microsoft.com/office/powerpoint/2010/main" val="36952895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23" y="5419368"/>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3276601"/>
            <a:ext cx="4708739" cy="246775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2" name="TextBox 11"/>
          <p:cNvSpPr txBox="1"/>
          <p:nvPr/>
        </p:nvSpPr>
        <p:spPr>
          <a:xfrm>
            <a:off x="7162800" y="3730824"/>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2N Real Points + 2N Imaginary Points</a:t>
            </a:r>
          </a:p>
        </p:txBody>
      </p:sp>
      <p:sp>
        <p:nvSpPr>
          <p:cNvPr id="13" name="TextBox 12"/>
          <p:cNvSpPr txBox="1"/>
          <p:nvPr/>
        </p:nvSpPr>
        <p:spPr>
          <a:xfrm>
            <a:off x="3516950" y="5917200"/>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Real-Only Spectrum, 2N Total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Right Arrow 14"/>
          <p:cNvSpPr/>
          <p:nvPr/>
        </p:nvSpPr>
        <p:spPr>
          <a:xfrm rot="8239491">
            <a:off x="7835492" y="3107428"/>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Curved Left Arrow 16"/>
          <p:cNvSpPr/>
          <p:nvPr/>
        </p:nvSpPr>
        <p:spPr>
          <a:xfrm rot="13094598">
            <a:off x="3974379" y="416636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6" name="Curved Left Arrow 15"/>
          <p:cNvSpPr/>
          <p:nvPr/>
        </p:nvSpPr>
        <p:spPr>
          <a:xfrm rot="1825115">
            <a:off x="7220410" y="546862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8" name="TextBox 17"/>
          <p:cNvSpPr txBox="1"/>
          <p:nvPr/>
        </p:nvSpPr>
        <p:spPr>
          <a:xfrm>
            <a:off x="7924801" y="5714436"/>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Delete </a:t>
            </a:r>
          </a:p>
          <a:p>
            <a:pPr algn="ctr" fontAlgn="base">
              <a:spcAft>
                <a:spcPct val="0"/>
              </a:spcAft>
            </a:pPr>
            <a:r>
              <a:rPr lang="en-US" sz="1400" i="1" dirty="0">
                <a:solidFill>
                  <a:prstClr val="white">
                    <a:lumMod val="65000"/>
                  </a:prstClr>
                </a:solidFill>
                <a:latin typeface="Arial" charset="0"/>
              </a:rPr>
              <a:t>Imaginary Part</a:t>
            </a:r>
          </a:p>
        </p:txBody>
      </p:sp>
      <p:sp>
        <p:nvSpPr>
          <p:cNvPr id="19" name="TextBox 18"/>
          <p:cNvSpPr txBox="1"/>
          <p:nvPr/>
        </p:nvSpPr>
        <p:spPr>
          <a:xfrm>
            <a:off x="2133158" y="4319888"/>
            <a:ext cx="1820054" cy="1169551"/>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For Inverse Processing, Restore </a:t>
            </a:r>
          </a:p>
          <a:p>
            <a:pPr algn="ctr" fontAlgn="base">
              <a:spcAft>
                <a:spcPct val="0"/>
              </a:spcAft>
            </a:pPr>
            <a:r>
              <a:rPr lang="en-US" sz="1400" i="1" dirty="0">
                <a:solidFill>
                  <a:prstClr val="white">
                    <a:lumMod val="65000"/>
                  </a:prstClr>
                </a:solidFill>
                <a:latin typeface="Arial" charset="0"/>
              </a:rPr>
              <a:t>Imaginary Part</a:t>
            </a:r>
          </a:p>
          <a:p>
            <a:pPr algn="ctr" fontAlgn="base">
              <a:spcAft>
                <a:spcPct val="0"/>
              </a:spcAft>
            </a:pPr>
            <a:r>
              <a:rPr lang="en-US" sz="1400" i="1" dirty="0">
                <a:solidFill>
                  <a:prstClr val="white">
                    <a:lumMod val="65000"/>
                  </a:prstClr>
                </a:solidFill>
                <a:latin typeface="Arial" charset="0"/>
              </a:rPr>
              <a:t>Via Hilbert Transform</a:t>
            </a:r>
          </a:p>
        </p:txBody>
      </p:sp>
      <p:sp>
        <p:nvSpPr>
          <p:cNvPr id="20" name="TextBox 19"/>
          <p:cNvSpPr txBox="1"/>
          <p:nvPr/>
        </p:nvSpPr>
        <p:spPr>
          <a:xfrm>
            <a:off x="8416791" y="2859164"/>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Fourier Transform</a:t>
            </a:r>
          </a:p>
        </p:txBody>
      </p:sp>
    </p:spTree>
    <p:extLst>
      <p:ext uri="{BB962C8B-B14F-4D97-AF65-F5344CB8AC3E}">
        <p14:creationId xmlns:p14="http://schemas.microsoft.com/office/powerpoint/2010/main" val="12718420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1714500" y="152400"/>
            <a:ext cx="8763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Convolution and the Fourier Transform</a:t>
            </a:r>
            <a:endParaRPr lang="en-US" sz="28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8335510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129511"/>
            <a:ext cx="4032504" cy="1802797"/>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338" y="1119984"/>
            <a:ext cx="4029932" cy="1813084"/>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3565587"/>
            <a:ext cx="4032504" cy="202276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3722" y="3570348"/>
            <a:ext cx="4005548" cy="2018005"/>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714500" y="34380"/>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Solvent Subtraction</a:t>
            </a:r>
            <a:endParaRPr lang="en-US" sz="2400" kern="0" dirty="0">
              <a:solidFill>
                <a:srgbClr val="00B0F0"/>
              </a:solidFill>
              <a:latin typeface="Century Gothic" panose="020B0502020202020204" pitchFamily="34" charset="0"/>
            </a:endParaRPr>
          </a:p>
        </p:txBody>
      </p:sp>
      <p:sp>
        <p:nvSpPr>
          <p:cNvPr id="7" name="TextBox 6"/>
          <p:cNvSpPr txBox="1"/>
          <p:nvPr/>
        </p:nvSpPr>
        <p:spPr>
          <a:xfrm>
            <a:off x="2313432" y="1168754"/>
            <a:ext cx="2819400" cy="646331"/>
          </a:xfrm>
          <a:prstGeom prst="rect">
            <a:avLst/>
          </a:prstGeom>
          <a:noFill/>
        </p:spPr>
        <p:txBody>
          <a:bodyPr wrap="square" rtlCol="0">
            <a:spAutoFit/>
          </a:bodyPr>
          <a:lstStyle/>
          <a:p>
            <a:pPr fontAlgn="base">
              <a:spcAft>
                <a:spcPct val="0"/>
              </a:spcAft>
            </a:pPr>
            <a:r>
              <a:rPr lang="en-US" dirty="0">
                <a:solidFill>
                  <a:srgbClr val="00FFFF"/>
                </a:solidFill>
                <a:latin typeface="Arial" charset="0"/>
              </a:rPr>
              <a:t>Original Data</a:t>
            </a:r>
          </a:p>
          <a:p>
            <a:pPr fontAlgn="base">
              <a:spcAft>
                <a:spcPct val="0"/>
              </a:spcAft>
            </a:pPr>
            <a:r>
              <a:rPr lang="en-US" dirty="0">
                <a:solidFill>
                  <a:srgbClr val="FF0000"/>
                </a:solidFill>
                <a:latin typeface="Arial" charset="0"/>
              </a:rPr>
              <a:t>Polynomial Fit (4</a:t>
            </a:r>
            <a:r>
              <a:rPr lang="en-US" baseline="30000" dirty="0">
                <a:solidFill>
                  <a:srgbClr val="FF0000"/>
                </a:solidFill>
                <a:latin typeface="Arial" charset="0"/>
              </a:rPr>
              <a:t>th</a:t>
            </a:r>
            <a:r>
              <a:rPr lang="en-US" dirty="0">
                <a:solidFill>
                  <a:srgbClr val="FF0000"/>
                </a:solidFill>
                <a:latin typeface="Arial" charset="0"/>
              </a:rPr>
              <a:t> Order)</a:t>
            </a:r>
          </a:p>
        </p:txBody>
      </p:sp>
      <p:sp>
        <p:nvSpPr>
          <p:cNvPr id="8" name="TextBox 7"/>
          <p:cNvSpPr txBox="1"/>
          <p:nvPr/>
        </p:nvSpPr>
        <p:spPr>
          <a:xfrm>
            <a:off x="2423160" y="3565587"/>
            <a:ext cx="3455126" cy="646331"/>
          </a:xfrm>
          <a:prstGeom prst="rect">
            <a:avLst/>
          </a:prstGeom>
          <a:noFill/>
        </p:spPr>
        <p:txBody>
          <a:bodyPr wrap="square" rtlCol="0">
            <a:spAutoFit/>
          </a:bodyPr>
          <a:lstStyle/>
          <a:p>
            <a:pPr fontAlgn="base">
              <a:spcAft>
                <a:spcPct val="0"/>
              </a:spcAft>
            </a:pPr>
            <a:r>
              <a:rPr lang="en-US" dirty="0">
                <a:solidFill>
                  <a:srgbClr val="00FFFF"/>
                </a:solidFill>
                <a:latin typeface="Arial" charset="0"/>
              </a:rPr>
              <a:t>Original Data</a:t>
            </a:r>
          </a:p>
          <a:p>
            <a:pPr fontAlgn="base">
              <a:spcAft>
                <a:spcPct val="0"/>
              </a:spcAft>
            </a:pPr>
            <a:r>
              <a:rPr lang="en-US" dirty="0">
                <a:solidFill>
                  <a:srgbClr val="FF0000"/>
                </a:solidFill>
                <a:latin typeface="Arial" charset="0"/>
              </a:rPr>
              <a:t>Moving Average (Convolution)</a:t>
            </a:r>
          </a:p>
        </p:txBody>
      </p:sp>
      <p:sp>
        <p:nvSpPr>
          <p:cNvPr id="9" name="TextBox 8"/>
          <p:cNvSpPr txBox="1"/>
          <p:nvPr/>
        </p:nvSpPr>
        <p:spPr>
          <a:xfrm>
            <a:off x="6166770" y="1168753"/>
            <a:ext cx="2819400" cy="369332"/>
          </a:xfrm>
          <a:prstGeom prst="rect">
            <a:avLst/>
          </a:prstGeom>
          <a:noFill/>
        </p:spPr>
        <p:txBody>
          <a:bodyPr wrap="square" rtlCol="0">
            <a:spAutoFit/>
          </a:bodyPr>
          <a:lstStyle/>
          <a:p>
            <a:pPr fontAlgn="base">
              <a:spcAft>
                <a:spcPct val="0"/>
              </a:spcAft>
            </a:pPr>
            <a:r>
              <a:rPr lang="en-US" dirty="0">
                <a:solidFill>
                  <a:srgbClr val="FFFF00"/>
                </a:solidFill>
                <a:latin typeface="Arial" charset="0"/>
              </a:rPr>
              <a:t>Corrected Result</a:t>
            </a:r>
          </a:p>
        </p:txBody>
      </p:sp>
      <p:sp>
        <p:nvSpPr>
          <p:cNvPr id="10" name="TextBox 9"/>
          <p:cNvSpPr txBox="1"/>
          <p:nvPr/>
        </p:nvSpPr>
        <p:spPr>
          <a:xfrm>
            <a:off x="6163722" y="3621869"/>
            <a:ext cx="2819400" cy="369332"/>
          </a:xfrm>
          <a:prstGeom prst="rect">
            <a:avLst/>
          </a:prstGeom>
          <a:noFill/>
        </p:spPr>
        <p:txBody>
          <a:bodyPr wrap="square" rtlCol="0">
            <a:spAutoFit/>
          </a:bodyPr>
          <a:lstStyle/>
          <a:p>
            <a:pPr fontAlgn="base">
              <a:spcAft>
                <a:spcPct val="0"/>
              </a:spcAft>
            </a:pPr>
            <a:r>
              <a:rPr lang="en-US" dirty="0">
                <a:solidFill>
                  <a:srgbClr val="FFFF00"/>
                </a:solidFill>
                <a:latin typeface="Arial" charset="0"/>
              </a:rPr>
              <a:t>Corrected Result</a:t>
            </a:r>
          </a:p>
        </p:txBody>
      </p:sp>
      <p:sp>
        <p:nvSpPr>
          <p:cNvPr id="11" name="TextBox 10"/>
          <p:cNvSpPr txBox="1"/>
          <p:nvPr/>
        </p:nvSpPr>
        <p:spPr>
          <a:xfrm>
            <a:off x="1981200" y="633974"/>
            <a:ext cx="8188070" cy="400110"/>
          </a:xfrm>
          <a:prstGeom prst="rect">
            <a:avLst/>
          </a:prstGeom>
          <a:noFill/>
        </p:spPr>
        <p:txBody>
          <a:bodyPr wrap="square" rtlCol="0">
            <a:spAutoFit/>
          </a:bodyPr>
          <a:lstStyle/>
          <a:p>
            <a:pPr algn="ctr" fontAlgn="base">
              <a:spcAft>
                <a:spcPct val="0"/>
              </a:spcAft>
            </a:pPr>
            <a:r>
              <a:rPr lang="en-US" sz="2000" dirty="0">
                <a:solidFill>
                  <a:prstClr val="white"/>
                </a:solidFill>
                <a:latin typeface="Arial" charset="0"/>
              </a:rPr>
              <a:t>Polynomial Subtraction: </a:t>
            </a:r>
            <a:r>
              <a:rPr lang="en-US" sz="2000" dirty="0" err="1">
                <a:solidFill>
                  <a:prstClr val="white"/>
                </a:solidFill>
                <a:latin typeface="Courier New" panose="02070309020205020404" pitchFamily="49" charset="0"/>
                <a:cs typeface="Courier New" panose="02070309020205020404" pitchFamily="49" charset="0"/>
              </a:rPr>
              <a:t>nmrPipe</a:t>
            </a:r>
            <a:r>
              <a:rPr lang="en-US" sz="2000" dirty="0">
                <a:solidFill>
                  <a:prstClr val="white"/>
                </a:solidFill>
                <a:latin typeface="Courier New" panose="02070309020205020404" pitchFamily="49" charset="0"/>
                <a:cs typeface="Courier New" panose="02070309020205020404" pitchFamily="49" charset="0"/>
              </a:rPr>
              <a:t> –</a:t>
            </a:r>
            <a:r>
              <a:rPr lang="en-US" sz="2000" dirty="0" err="1">
                <a:solidFill>
                  <a:prstClr val="white"/>
                </a:solidFill>
                <a:latin typeface="Courier New" panose="02070309020205020404" pitchFamily="49" charset="0"/>
                <a:cs typeface="Courier New" panose="02070309020205020404" pitchFamily="49" charset="0"/>
              </a:rPr>
              <a:t>fn</a:t>
            </a:r>
            <a:r>
              <a:rPr lang="en-US" sz="2000" dirty="0">
                <a:solidFill>
                  <a:prstClr val="white"/>
                </a:solidFill>
                <a:latin typeface="Courier New" panose="02070309020205020404" pitchFamily="49" charset="0"/>
                <a:cs typeface="Courier New" panose="02070309020205020404" pitchFamily="49" charset="0"/>
              </a:rPr>
              <a:t> POLY –time</a:t>
            </a:r>
          </a:p>
        </p:txBody>
      </p:sp>
      <p:sp>
        <p:nvSpPr>
          <p:cNvPr id="12" name="TextBox 11"/>
          <p:cNvSpPr txBox="1"/>
          <p:nvPr/>
        </p:nvSpPr>
        <p:spPr>
          <a:xfrm>
            <a:off x="1981200" y="3130843"/>
            <a:ext cx="8188070" cy="400110"/>
          </a:xfrm>
          <a:prstGeom prst="rect">
            <a:avLst/>
          </a:prstGeom>
          <a:noFill/>
        </p:spPr>
        <p:txBody>
          <a:bodyPr wrap="square" rtlCol="0">
            <a:spAutoFit/>
          </a:bodyPr>
          <a:lstStyle/>
          <a:p>
            <a:pPr algn="ctr" fontAlgn="base">
              <a:spcAft>
                <a:spcPct val="0"/>
              </a:spcAft>
            </a:pPr>
            <a:r>
              <a:rPr lang="en-US" sz="2000" dirty="0">
                <a:solidFill>
                  <a:prstClr val="white"/>
                </a:solidFill>
                <a:latin typeface="Arial" charset="0"/>
              </a:rPr>
              <a:t>Convolution Difference: </a:t>
            </a:r>
            <a:r>
              <a:rPr lang="en-US" sz="2000" dirty="0" err="1">
                <a:solidFill>
                  <a:prstClr val="white"/>
                </a:solidFill>
                <a:latin typeface="Courier New" panose="02070309020205020404" pitchFamily="49" charset="0"/>
                <a:cs typeface="Courier New" panose="02070309020205020404" pitchFamily="49" charset="0"/>
              </a:rPr>
              <a:t>nmrPipe</a:t>
            </a:r>
            <a:r>
              <a:rPr lang="en-US" sz="2000" dirty="0">
                <a:solidFill>
                  <a:prstClr val="white"/>
                </a:solidFill>
                <a:latin typeface="Courier New" panose="02070309020205020404" pitchFamily="49" charset="0"/>
                <a:cs typeface="Courier New" panose="02070309020205020404" pitchFamily="49" charset="0"/>
              </a:rPr>
              <a:t> –</a:t>
            </a:r>
            <a:r>
              <a:rPr lang="en-US" sz="2000" dirty="0" err="1">
                <a:solidFill>
                  <a:prstClr val="white"/>
                </a:solidFill>
                <a:latin typeface="Courier New" panose="02070309020205020404" pitchFamily="49" charset="0"/>
                <a:cs typeface="Courier New" panose="02070309020205020404" pitchFamily="49" charset="0"/>
              </a:rPr>
              <a:t>fn</a:t>
            </a:r>
            <a:r>
              <a:rPr lang="en-US" sz="2000" dirty="0">
                <a:solidFill>
                  <a:prstClr val="white"/>
                </a:solidFill>
                <a:latin typeface="Courier New" panose="02070309020205020404" pitchFamily="49" charset="0"/>
                <a:cs typeface="Courier New" panose="02070309020205020404" pitchFamily="49" charset="0"/>
              </a:rPr>
              <a:t> SOL</a:t>
            </a:r>
          </a:p>
        </p:txBody>
      </p:sp>
      <p:sp>
        <p:nvSpPr>
          <p:cNvPr id="13" name="TextBox 12"/>
          <p:cNvSpPr txBox="1"/>
          <p:nvPr/>
        </p:nvSpPr>
        <p:spPr>
          <a:xfrm>
            <a:off x="1981200" y="5751494"/>
            <a:ext cx="8188071" cy="954107"/>
          </a:xfrm>
          <a:prstGeom prst="rect">
            <a:avLst/>
          </a:prstGeom>
          <a:noFill/>
        </p:spPr>
        <p:txBody>
          <a:bodyPr wrap="square" rtlCol="0">
            <a:spAutoFit/>
          </a:bodyPr>
          <a:lstStyle/>
          <a:p>
            <a:pPr algn="ctr" fontAlgn="base">
              <a:spcAft>
                <a:spcPct val="0"/>
              </a:spcAft>
            </a:pPr>
            <a:r>
              <a:rPr lang="en-US" sz="1400" dirty="0">
                <a:solidFill>
                  <a:prstClr val="white"/>
                </a:solidFill>
                <a:latin typeface="Arial" charset="0"/>
              </a:rPr>
              <a:t>Polynomial solvent subtraction (</a:t>
            </a:r>
            <a:r>
              <a:rPr lang="en-US" sz="1400" dirty="0">
                <a:solidFill>
                  <a:prstClr val="white"/>
                </a:solidFill>
                <a:latin typeface="Courier New" panose="02070309020205020404" pitchFamily="49" charset="0"/>
                <a:cs typeface="Courier New" panose="02070309020205020404" pitchFamily="49" charset="0"/>
              </a:rPr>
              <a:t>POLY –time</a:t>
            </a:r>
            <a:r>
              <a:rPr lang="en-US" sz="1400" dirty="0">
                <a:solidFill>
                  <a:prstClr val="white"/>
                </a:solidFill>
                <a:latin typeface="Arial" charset="0"/>
              </a:rPr>
              <a:t>) is only suitable for “simple” solvent signals. </a:t>
            </a:r>
          </a:p>
          <a:p>
            <a:pPr algn="ctr" fontAlgn="base">
              <a:spcAft>
                <a:spcPct val="0"/>
              </a:spcAft>
            </a:pPr>
            <a:r>
              <a:rPr lang="en-US" sz="1400" dirty="0">
                <a:solidFill>
                  <a:prstClr val="white"/>
                </a:solidFill>
                <a:latin typeface="Courier New" panose="02070309020205020404" pitchFamily="49" charset="0"/>
                <a:cs typeface="Courier New" panose="02070309020205020404" pitchFamily="49" charset="0"/>
              </a:rPr>
              <a:t>SOL</a:t>
            </a:r>
            <a:r>
              <a:rPr lang="en-US" sz="1400" dirty="0">
                <a:solidFill>
                  <a:prstClr val="white"/>
                </a:solidFill>
                <a:latin typeface="Arial" charset="0"/>
              </a:rPr>
              <a:t> is general-purpose, but often gives worse baseline near the residual solvent signal. </a:t>
            </a:r>
          </a:p>
          <a:p>
            <a:pPr algn="ctr" fontAlgn="base">
              <a:spcAft>
                <a:spcPct val="0"/>
              </a:spcAft>
            </a:pPr>
            <a:r>
              <a:rPr lang="en-US" sz="1400" dirty="0">
                <a:solidFill>
                  <a:prstClr val="white"/>
                </a:solidFill>
                <a:latin typeface="Arial" charset="0"/>
              </a:rPr>
              <a:t>Both functions require the solvent signal to be in the center of the spectrum.</a:t>
            </a:r>
          </a:p>
          <a:p>
            <a:pPr algn="ctr" fontAlgn="base">
              <a:spcAft>
                <a:spcPct val="0"/>
              </a:spcAft>
            </a:pPr>
            <a:r>
              <a:rPr lang="en-US" sz="1400" dirty="0">
                <a:solidFill>
                  <a:prstClr val="white"/>
                </a:solidFill>
                <a:latin typeface="Arial" charset="0"/>
              </a:rPr>
              <a:t>If needed, the solvent position can be moved by temporarily shifting the data.</a:t>
            </a:r>
          </a:p>
        </p:txBody>
      </p:sp>
    </p:spTree>
    <p:extLst>
      <p:ext uri="{BB962C8B-B14F-4D97-AF65-F5344CB8AC3E}">
        <p14:creationId xmlns:p14="http://schemas.microsoft.com/office/powerpoint/2010/main" val="5830428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descr="c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invGray">
          <a:xfrm>
            <a:off x="1752600" y="728662"/>
            <a:ext cx="8820150" cy="60531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14500" y="34380"/>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Convolution: A Moving Average</a:t>
            </a:r>
            <a:endParaRPr lang="en-US" sz="24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30796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grpSp>
        <p:nvGrpSpPr>
          <p:cNvPr id="27" name="Group 26"/>
          <p:cNvGrpSpPr/>
          <p:nvPr/>
        </p:nvGrpSpPr>
        <p:grpSpPr>
          <a:xfrm>
            <a:off x="11213893" y="1068274"/>
            <a:ext cx="812639" cy="813816"/>
            <a:chOff x="7552944" y="5129784"/>
            <a:chExt cx="812639" cy="813816"/>
          </a:xfrm>
        </p:grpSpPr>
        <p:sp>
          <p:nvSpPr>
            <p:cNvPr id="28" name="Oval 27"/>
            <p:cNvSpPr/>
            <p:nvPr/>
          </p:nvSpPr>
          <p:spPr>
            <a:xfrm>
              <a:off x="7557863"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5129784"/>
              <a:ext cx="812639" cy="812639"/>
            </a:xfrm>
            <a:prstGeom prst="rect">
              <a:avLst/>
            </a:prstGeom>
          </p:spPr>
        </p:pic>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555" y="1859694"/>
            <a:ext cx="4785777" cy="398222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24" y="1841477"/>
            <a:ext cx="4778666" cy="3982222"/>
          </a:xfrm>
          <a:prstGeom prst="rect">
            <a:avLst/>
          </a:prstGeom>
        </p:spPr>
      </p:pic>
      <p:sp>
        <p:nvSpPr>
          <p:cNvPr id="3" name="Rectangle 2"/>
          <p:cNvSpPr/>
          <p:nvPr/>
        </p:nvSpPr>
        <p:spPr>
          <a:xfrm>
            <a:off x="0" y="0"/>
            <a:ext cx="12192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3" name="TextBox 22"/>
          <p:cNvSpPr txBox="1"/>
          <p:nvPr/>
        </p:nvSpPr>
        <p:spPr>
          <a:xfrm>
            <a:off x="1779096" y="5798792"/>
            <a:ext cx="4691268"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4" name="TextBox 23"/>
          <p:cNvSpPr txBox="1"/>
          <p:nvPr/>
        </p:nvSpPr>
        <p:spPr>
          <a:xfrm>
            <a:off x="6602822" y="5798792"/>
            <a:ext cx="4688023"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5" name="TextBox 24"/>
          <p:cNvSpPr txBox="1"/>
          <p:nvPr/>
        </p:nvSpPr>
        <p:spPr>
          <a:xfrm>
            <a:off x="11251050" y="3327151"/>
            <a:ext cx="734568" cy="584775"/>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13</a:t>
            </a:r>
            <a:r>
              <a:rPr lang="en-US" sz="1600" i="1" dirty="0">
                <a:solidFill>
                  <a:prstClr val="white">
                    <a:lumMod val="75000"/>
                  </a:prstClr>
                </a:solidFill>
                <a:latin typeface="Arial" charset="0"/>
              </a:rPr>
              <a:t>C ppm</a:t>
            </a:r>
          </a:p>
        </p:txBody>
      </p:sp>
      <p:sp>
        <p:nvSpPr>
          <p:cNvPr id="13" name="TextBox 12"/>
          <p:cNvSpPr txBox="1"/>
          <p:nvPr/>
        </p:nvSpPr>
        <p:spPr>
          <a:xfrm>
            <a:off x="834887" y="10009"/>
            <a:ext cx="10389327"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4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14" name="Rectangle 13"/>
          <p:cNvSpPr/>
          <p:nvPr/>
        </p:nvSpPr>
        <p:spPr>
          <a:xfrm flipV="1">
            <a:off x="0" y="828556"/>
            <a:ext cx="12192000" cy="91138"/>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2" y="1110163"/>
            <a:ext cx="1415750" cy="1882735"/>
          </a:xfrm>
          <a:prstGeom prst="rect">
            <a:avLst/>
          </a:prstGeom>
          <a:ln>
            <a:solidFill>
              <a:schemeClr val="bg1"/>
            </a:solidFill>
          </a:ln>
        </p:spPr>
      </p:pic>
      <p:sp>
        <p:nvSpPr>
          <p:cNvPr id="16" name="TextBox 15"/>
          <p:cNvSpPr txBox="1"/>
          <p:nvPr/>
        </p:nvSpPr>
        <p:spPr>
          <a:xfrm>
            <a:off x="74541" y="2965348"/>
            <a:ext cx="1488298" cy="646331"/>
          </a:xfrm>
          <a:prstGeom prst="rect">
            <a:avLst/>
          </a:prstGeom>
          <a:noFill/>
        </p:spPr>
        <p:txBody>
          <a:bodyPr wrap="square" rtlCol="0">
            <a:spAutoFit/>
          </a:bodyPr>
          <a:lstStyle/>
          <a:p>
            <a:pPr algn="ctr"/>
            <a:r>
              <a:rPr lang="en-US" b="0" dirty="0">
                <a:solidFill>
                  <a:schemeClr val="bg1"/>
                </a:solidFill>
                <a:latin typeface="Arial" panose="020B0604020202020204" pitchFamily="34" charset="0"/>
                <a:cs typeface="Arial" panose="020B0604020202020204" pitchFamily="34" charset="0"/>
              </a:rPr>
              <a:t>Luke </a:t>
            </a:r>
            <a:r>
              <a:rPr lang="en-US" b="0" dirty="0" err="1">
                <a:solidFill>
                  <a:schemeClr val="bg1"/>
                </a:solidFill>
                <a:latin typeface="Arial" panose="020B0604020202020204" pitchFamily="34" charset="0"/>
                <a:cs typeface="Arial" panose="020B0604020202020204" pitchFamily="34" charset="0"/>
              </a:rPr>
              <a:t>Arbogast</a:t>
            </a:r>
            <a:endParaRPr lang="en-US" b="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87626" y="6137346"/>
            <a:ext cx="11290852" cy="584775"/>
          </a:xfrm>
          <a:prstGeom prst="rect">
            <a:avLst/>
          </a:prstGeom>
          <a:noFill/>
        </p:spPr>
        <p:txBody>
          <a:bodyPr wrap="square" rtlCol="0">
            <a:spAutoFit/>
          </a:bodyPr>
          <a:lstStyle/>
          <a:p>
            <a:pPr algn="ctr"/>
            <a:r>
              <a:rPr lang="en-US" sz="1600" b="0" dirty="0">
                <a:solidFill>
                  <a:schemeClr val="bg1"/>
                </a:solidFill>
                <a:latin typeface="Arial" panose="020B0604020202020204" pitchFamily="34" charset="0"/>
                <a:cs typeface="Arial" panose="020B0604020202020204" pitchFamily="34" charset="0"/>
              </a:rPr>
              <a:t>LW </a:t>
            </a:r>
            <a:r>
              <a:rPr lang="en-US" sz="1600" b="0" dirty="0" err="1">
                <a:solidFill>
                  <a:schemeClr val="bg1"/>
                </a:solidFill>
                <a:latin typeface="Arial" panose="020B0604020202020204" pitchFamily="34" charset="0"/>
                <a:cs typeface="Arial" panose="020B0604020202020204" pitchFamily="34" charset="0"/>
              </a:rPr>
              <a:t>Arbogast</a:t>
            </a:r>
            <a:r>
              <a:rPr lang="en-US" sz="1600" b="0" dirty="0">
                <a:solidFill>
                  <a:schemeClr val="bg1"/>
                </a:solidFill>
                <a:latin typeface="Arial" panose="020B0604020202020204" pitchFamily="34" charset="0"/>
                <a:cs typeface="Arial" panose="020B0604020202020204" pitchFamily="34" charset="0"/>
              </a:rPr>
              <a:t>, RG Brinson, and JP Marino: Mapping Monoclonal Antibody Structure by 2D 13C NMR at Natural Abundance. </a:t>
            </a:r>
            <a:r>
              <a:rPr lang="en-US" sz="1600" b="0" i="1" dirty="0">
                <a:solidFill>
                  <a:schemeClr val="bg1"/>
                </a:solidFill>
                <a:latin typeface="Arial" panose="020B0604020202020204" pitchFamily="34" charset="0"/>
                <a:cs typeface="Arial" panose="020B0604020202020204" pitchFamily="34" charset="0"/>
              </a:rPr>
              <a:t>Anal. Chem.</a:t>
            </a:r>
            <a:r>
              <a:rPr lang="en-US" sz="1600" b="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87</a:t>
            </a:r>
            <a:r>
              <a:rPr lang="en-US" sz="1600" b="0" dirty="0">
                <a:solidFill>
                  <a:schemeClr val="bg1"/>
                </a:solidFill>
                <a:latin typeface="Arial" panose="020B0604020202020204" pitchFamily="34" charset="0"/>
                <a:cs typeface="Arial" panose="020B0604020202020204" pitchFamily="34" charset="0"/>
              </a:rPr>
              <a:t>,3556–3561 (2015).</a:t>
            </a:r>
          </a:p>
        </p:txBody>
      </p:sp>
      <p:sp>
        <p:nvSpPr>
          <p:cNvPr id="30" name="TextBox 29"/>
          <p:cNvSpPr txBox="1"/>
          <p:nvPr/>
        </p:nvSpPr>
        <p:spPr>
          <a:xfrm>
            <a:off x="6497192" y="1032675"/>
            <a:ext cx="4495486"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endParaRPr lang="en-US" sz="1600" i="1" dirty="0">
              <a:solidFill>
                <a:prstClr val="white"/>
              </a:solidFill>
              <a:latin typeface="Arial" charset="0"/>
            </a:endParaRPr>
          </a:p>
          <a:p>
            <a:pPr algn="ctr" fontAlgn="base">
              <a:spcAft>
                <a:spcPct val="0"/>
              </a:spcAft>
            </a:pPr>
            <a:r>
              <a:rPr lang="en-US" sz="1600" i="1" dirty="0">
                <a:solidFill>
                  <a:prstClr val="white"/>
                </a:solidFill>
                <a:latin typeface="Arial" charset="0"/>
              </a:rPr>
              <a:t>50% Non-Uniformly Sampled (NUS) Data</a:t>
            </a:r>
          </a:p>
          <a:p>
            <a:pPr algn="ctr" fontAlgn="base">
              <a:spcAft>
                <a:spcPct val="0"/>
              </a:spcAft>
            </a:pPr>
            <a:r>
              <a:rPr lang="en-US" sz="1600" i="1" dirty="0">
                <a:solidFill>
                  <a:prstClr val="white"/>
                </a:solidFill>
                <a:latin typeface="Arial" charset="0"/>
              </a:rPr>
              <a:t>IST Reconstruction – </a:t>
            </a:r>
            <a:r>
              <a:rPr lang="en-US" sz="1600" i="1" dirty="0">
                <a:solidFill>
                  <a:srgbClr val="00B050"/>
                </a:solidFill>
                <a:latin typeface="Arial" charset="0"/>
              </a:rPr>
              <a:t>2x Faster Measurement</a:t>
            </a:r>
          </a:p>
        </p:txBody>
      </p:sp>
      <p:sp>
        <p:nvSpPr>
          <p:cNvPr id="32" name="TextBox 31"/>
          <p:cNvSpPr txBox="1"/>
          <p:nvPr/>
        </p:nvSpPr>
        <p:spPr>
          <a:xfrm>
            <a:off x="1779097" y="1010479"/>
            <a:ext cx="4412982"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r>
              <a:rPr lang="en-US" sz="1600" i="1" dirty="0">
                <a:solidFill>
                  <a:prstClr val="white"/>
                </a:solidFill>
                <a:latin typeface="Arial" charset="0"/>
              </a:rPr>
              <a:t> – </a:t>
            </a:r>
            <a:r>
              <a:rPr lang="en-US" sz="1600" i="1" dirty="0">
                <a:solidFill>
                  <a:srgbClr val="00B050"/>
                </a:solidFill>
                <a:latin typeface="Arial" charset="0"/>
              </a:rPr>
              <a:t>Natural Abundance </a:t>
            </a:r>
            <a:r>
              <a:rPr lang="en-US" i="1" baseline="30000" dirty="0">
                <a:solidFill>
                  <a:srgbClr val="00B050"/>
                </a:solidFill>
                <a:latin typeface="Arial" charset="0"/>
              </a:rPr>
              <a:t>1</a:t>
            </a:r>
            <a:r>
              <a:rPr lang="en-US" sz="1600" i="1" dirty="0">
                <a:solidFill>
                  <a:srgbClr val="00B050"/>
                </a:solidFill>
                <a:latin typeface="Arial" charset="0"/>
              </a:rPr>
              <a:t>H / </a:t>
            </a:r>
            <a:r>
              <a:rPr lang="en-US" i="1" baseline="30000" dirty="0">
                <a:solidFill>
                  <a:srgbClr val="00B050"/>
                </a:solidFill>
                <a:latin typeface="Arial" charset="0"/>
              </a:rPr>
              <a:t>13</a:t>
            </a:r>
            <a:r>
              <a:rPr lang="en-US" sz="1600" i="1" dirty="0">
                <a:solidFill>
                  <a:srgbClr val="00B050"/>
                </a:solidFill>
                <a:latin typeface="Arial" charset="0"/>
              </a:rPr>
              <a:t>C</a:t>
            </a:r>
          </a:p>
          <a:p>
            <a:pPr algn="ctr" fontAlgn="base">
              <a:spcAft>
                <a:spcPct val="0"/>
              </a:spcAft>
            </a:pPr>
            <a:r>
              <a:rPr lang="en-US" sz="1600" i="1" dirty="0">
                <a:solidFill>
                  <a:prstClr val="white"/>
                </a:solidFill>
                <a:latin typeface="Arial" charset="0"/>
              </a:rPr>
              <a:t>Conventional Uniformly Sampled (US) Data Fourier Spectrum</a:t>
            </a:r>
          </a:p>
        </p:txBody>
      </p:sp>
    </p:spTree>
    <p:extLst>
      <p:ext uri="{BB962C8B-B14F-4D97-AF65-F5344CB8AC3E}">
        <p14:creationId xmlns:p14="http://schemas.microsoft.com/office/powerpoint/2010/main" val="13906484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c2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invGray">
          <a:xfrm>
            <a:off x="1676400" y="652462"/>
            <a:ext cx="8820150" cy="60531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14500" y="34380"/>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Convolution: the Kernel is a Sum of Impulses</a:t>
            </a:r>
            <a:endParaRPr lang="en-US" sz="24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20924656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2" descr="cimp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invGray">
          <a:xfrm>
            <a:off x="1524000" y="571500"/>
            <a:ext cx="9048750"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14500" y="34380"/>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Convolution: Each Impulse in the Kernel is a Fourier Term</a:t>
            </a:r>
            <a:endParaRPr lang="en-US" sz="24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7131646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t_term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47800"/>
            <a:ext cx="87487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524000" y="152401"/>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3200" kern="0" baseline="30000">
                <a:solidFill>
                  <a:srgbClr val="FFFFFF"/>
                </a:solidFill>
              </a:rPr>
              <a:t>X</a:t>
            </a:r>
            <a:r>
              <a:rPr lang="en-US" sz="3200" b="0" kern="0" baseline="30000">
                <a:solidFill>
                  <a:srgbClr val="FFFFFF"/>
                </a:solidFill>
              </a:rPr>
              <a:t>( f ) =</a:t>
            </a:r>
            <a:r>
              <a:rPr lang="en-US" sz="3200" b="0" kern="0">
                <a:solidFill>
                  <a:srgbClr val="FFFFFF"/>
                </a:solidFill>
              </a:rPr>
              <a:t>  </a:t>
            </a:r>
            <a:r>
              <a:rPr lang="en-US" sz="4800" b="0" kern="0">
                <a:solidFill>
                  <a:srgbClr val="FFFFFF"/>
                </a:solidFill>
                <a:latin typeface="Symbol" pitchFamily="18" charset="2"/>
              </a:rPr>
              <a:t>S</a:t>
            </a:r>
            <a:r>
              <a:rPr lang="en-US" sz="3200" b="0" kern="0">
                <a:solidFill>
                  <a:srgbClr val="FFFFFF"/>
                </a:solidFill>
              </a:rPr>
              <a:t> </a:t>
            </a:r>
            <a:r>
              <a:rPr lang="en-US" sz="3200" b="0" i="1" kern="0" baseline="30000">
                <a:solidFill>
                  <a:srgbClr val="FFFFFF"/>
                </a:solidFill>
              </a:rPr>
              <a:t>x</a:t>
            </a:r>
            <a:r>
              <a:rPr lang="en-US" sz="3200" b="0" kern="0" baseline="30000">
                <a:solidFill>
                  <a:srgbClr val="FFFFFF"/>
                </a:solidFill>
              </a:rPr>
              <a:t>( t ) [ cos( 2</a:t>
            </a:r>
            <a:r>
              <a:rPr lang="en-US" sz="3200" b="0" kern="0" baseline="30000">
                <a:solidFill>
                  <a:srgbClr val="FFFFFF"/>
                </a:solidFill>
                <a:latin typeface="Symbol" pitchFamily="18" charset="2"/>
              </a:rPr>
              <a:t>p</a:t>
            </a:r>
            <a:r>
              <a:rPr lang="en-US" sz="3200" b="0" kern="0" baseline="30000">
                <a:solidFill>
                  <a:srgbClr val="FFFFFF"/>
                </a:solidFill>
              </a:rPr>
              <a:t>ft / N ) - </a:t>
            </a:r>
            <a:r>
              <a:rPr lang="en-US" sz="3200" b="0" i="1" kern="0" baseline="30000">
                <a:solidFill>
                  <a:srgbClr val="FFFFFF"/>
                </a:solidFill>
              </a:rPr>
              <a:t>i</a:t>
            </a:r>
            <a:r>
              <a:rPr lang="en-US" sz="3200" b="0" kern="0" baseline="30000">
                <a:solidFill>
                  <a:srgbClr val="FFFFFF"/>
                </a:solidFill>
              </a:rPr>
              <a:t> sin( 2</a:t>
            </a:r>
            <a:r>
              <a:rPr lang="en-US" sz="3200" b="0" kern="0" baseline="30000">
                <a:solidFill>
                  <a:srgbClr val="FFFFFF"/>
                </a:solidFill>
                <a:latin typeface="Symbol" pitchFamily="18" charset="2"/>
              </a:rPr>
              <a:t>p</a:t>
            </a:r>
            <a:r>
              <a:rPr lang="en-US" sz="3200" b="0" kern="0" baseline="30000">
                <a:solidFill>
                  <a:srgbClr val="FFFFFF"/>
                </a:solidFill>
              </a:rPr>
              <a:t>ft / N ) ]</a:t>
            </a:r>
          </a:p>
        </p:txBody>
      </p:sp>
      <p:sp>
        <p:nvSpPr>
          <p:cNvPr id="4" name="Rectangle 5"/>
          <p:cNvSpPr>
            <a:spLocks noChangeArrowheads="1"/>
          </p:cNvSpPr>
          <p:nvPr/>
        </p:nvSpPr>
        <p:spPr bwMode="auto">
          <a:xfrm>
            <a:off x="1981200" y="614803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Each Fourier term corresponds to a point in the spectrum.</a:t>
            </a:r>
          </a:p>
        </p:txBody>
      </p:sp>
    </p:spTree>
    <p:extLst>
      <p:ext uri="{BB962C8B-B14F-4D97-AF65-F5344CB8AC3E}">
        <p14:creationId xmlns:p14="http://schemas.microsoft.com/office/powerpoint/2010/main" val="30597167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84421" y="87810"/>
            <a:ext cx="8798683" cy="6479030"/>
          </a:xfrm>
          <a:prstGeom prst="rect">
            <a:avLst/>
          </a:prstGeom>
        </p:spPr>
      </p:pic>
      <p:sp>
        <p:nvSpPr>
          <p:cNvPr id="2" name="TextBox 1"/>
          <p:cNvSpPr txBox="1"/>
          <p:nvPr/>
        </p:nvSpPr>
        <p:spPr>
          <a:xfrm>
            <a:off x="541421" y="270302"/>
            <a:ext cx="11297653"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Analysis of NUS Data without Special Reconstruction: </a:t>
            </a:r>
            <a:r>
              <a:rPr lang="en-US" sz="2800" i="1" dirty="0">
                <a:solidFill>
                  <a:srgbClr val="00B0F0"/>
                </a:solidFill>
                <a:latin typeface="Arial" charset="0"/>
              </a:rPr>
              <a:t>an Application to Chemical Exchange Saturation Transfer (CEST)</a:t>
            </a:r>
            <a:r>
              <a:rPr lang="en-US" sz="3600" i="1" kern="0" dirty="0">
                <a:solidFill>
                  <a:srgbClr val="00B0F0"/>
                </a:solidFill>
                <a:latin typeface="Arial" charset="0"/>
              </a:rPr>
              <a:t> </a:t>
            </a:r>
          </a:p>
        </p:txBody>
      </p:sp>
    </p:spTree>
    <p:extLst>
      <p:ext uri="{BB962C8B-B14F-4D97-AF65-F5344CB8AC3E}">
        <p14:creationId xmlns:p14="http://schemas.microsoft.com/office/powerpoint/2010/main" val="74717959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7543801" y="1316667"/>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4495800" y="1316666"/>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1524000" y="1316666"/>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828800" y="783266"/>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spcAft>
                <a:spcPct val="10000"/>
              </a:spcAft>
              <a:defRPr/>
            </a:pPr>
            <a:r>
              <a:rPr lang="en-US" sz="2400" kern="0" dirty="0">
                <a:solidFill>
                  <a:srgbClr val="FFFF00"/>
                </a:solidFill>
                <a:latin typeface="Arial" charset="0"/>
              </a:rPr>
              <a:t>Time-Domain               </a:t>
            </a:r>
            <a:r>
              <a:rPr lang="en-US" sz="2400" kern="0" dirty="0" err="1">
                <a:solidFill>
                  <a:srgbClr val="FFFF00"/>
                </a:solidFill>
                <a:latin typeface="Arial" charset="0"/>
              </a:rPr>
              <a:t>Interferogram</a:t>
            </a:r>
            <a:r>
              <a:rPr lang="en-US" sz="2400" kern="0" dirty="0">
                <a:solidFill>
                  <a:srgbClr val="FFFF00"/>
                </a:solidFill>
                <a:latin typeface="Arial" charset="0"/>
              </a:rPr>
              <a:t>          Frequency Domain</a:t>
            </a:r>
          </a:p>
        </p:txBody>
      </p:sp>
      <p:sp>
        <p:nvSpPr>
          <p:cNvPr id="6" name="Text Box 11"/>
          <p:cNvSpPr txBox="1">
            <a:spLocks noChangeArrowheads="1"/>
          </p:cNvSpPr>
          <p:nvPr/>
        </p:nvSpPr>
        <p:spPr bwMode="auto">
          <a:xfrm>
            <a:off x="7086600" y="2383466"/>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a:solidFill>
                  <a:srgbClr val="FFFF00"/>
                </a:solidFill>
              </a:rPr>
              <a:t>=</a:t>
            </a:r>
          </a:p>
        </p:txBody>
      </p:sp>
      <p:sp>
        <p:nvSpPr>
          <p:cNvPr id="7" name="Text Box 12"/>
          <p:cNvSpPr txBox="1">
            <a:spLocks noChangeArrowheads="1"/>
          </p:cNvSpPr>
          <p:nvPr/>
        </p:nvSpPr>
        <p:spPr bwMode="auto">
          <a:xfrm>
            <a:off x="4114800" y="2383466"/>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a:solidFill>
                  <a:srgbClr val="FFFF00"/>
                </a:solidFill>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845" y="4115080"/>
            <a:ext cx="2512620" cy="245938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879" y="4115079"/>
            <a:ext cx="2519286" cy="24593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4129717"/>
            <a:ext cx="2501790" cy="2459387"/>
          </a:xfrm>
          <a:prstGeom prst="rect">
            <a:avLst/>
          </a:prstGeom>
        </p:spPr>
      </p:pic>
      <p:sp>
        <p:nvSpPr>
          <p:cNvPr id="8" name="TextBox 7"/>
          <p:cNvSpPr txBox="1"/>
          <p:nvPr/>
        </p:nvSpPr>
        <p:spPr>
          <a:xfrm>
            <a:off x="1877846" y="191870"/>
            <a:ext cx="8104355" cy="646331"/>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Direct Analysis of </a:t>
            </a:r>
            <a:r>
              <a:rPr lang="en-US" i="1" dirty="0" err="1">
                <a:solidFill>
                  <a:prstClr val="white"/>
                </a:solidFill>
                <a:latin typeface="Arial" charset="0"/>
              </a:rPr>
              <a:t>Interferograms</a:t>
            </a:r>
            <a:r>
              <a:rPr lang="en-US" i="1" dirty="0">
                <a:solidFill>
                  <a:prstClr val="white"/>
                </a:solidFill>
                <a:latin typeface="Arial" charset="0"/>
              </a:rPr>
              <a:t> Allows NUS Data to be Used without the Need for Special Non-Linear Reconstruction Methods …</a:t>
            </a:r>
          </a:p>
        </p:txBody>
      </p:sp>
    </p:spTree>
    <p:extLst>
      <p:ext uri="{BB962C8B-B14F-4D97-AF65-F5344CB8AC3E}">
        <p14:creationId xmlns:p14="http://schemas.microsoft.com/office/powerpoint/2010/main" val="308931725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48130"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7543801" y="1219201"/>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4495800" y="1219200"/>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1524000" y="1219200"/>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 Box 11"/>
          <p:cNvSpPr txBox="1">
            <a:spLocks noChangeArrowheads="1"/>
          </p:cNvSpPr>
          <p:nvPr/>
        </p:nvSpPr>
        <p:spPr bwMode="auto">
          <a:xfrm>
            <a:off x="7086600" y="22860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4400" b="0">
                <a:solidFill>
                  <a:srgbClr val="FFFF00"/>
                </a:solidFill>
              </a:rPr>
              <a:t>=</a:t>
            </a:r>
          </a:p>
        </p:txBody>
      </p:sp>
      <p:sp>
        <p:nvSpPr>
          <p:cNvPr id="48140" name="Text Box 12"/>
          <p:cNvSpPr txBox="1">
            <a:spLocks noChangeArrowheads="1"/>
          </p:cNvSpPr>
          <p:nvPr/>
        </p:nvSpPr>
        <p:spPr bwMode="auto">
          <a:xfrm>
            <a:off x="4114800" y="22860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4400" b="0">
                <a:solidFill>
                  <a:srgbClr val="FFFF00"/>
                </a:solidFill>
              </a:rPr>
              <a:t>=</a:t>
            </a:r>
          </a:p>
        </p:txBody>
      </p:sp>
      <p:sp>
        <p:nvSpPr>
          <p:cNvPr id="9" name="TextBox 8"/>
          <p:cNvSpPr txBox="1"/>
          <p:nvPr/>
        </p:nvSpPr>
        <p:spPr>
          <a:xfrm>
            <a:off x="1963480" y="4172634"/>
            <a:ext cx="8104355" cy="369332"/>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Information content is the same in all Fourier domains …</a:t>
            </a:r>
          </a:p>
        </p:txBody>
      </p:sp>
      <p:sp>
        <p:nvSpPr>
          <p:cNvPr id="10" name="TextBox 9"/>
          <p:cNvSpPr txBox="1"/>
          <p:nvPr/>
        </p:nvSpPr>
        <p:spPr>
          <a:xfrm>
            <a:off x="1895566" y="224136"/>
            <a:ext cx="8239034"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Bef>
                <a:spcPct val="0"/>
              </a:spcBef>
              <a:spcAft>
                <a:spcPct val="10000"/>
              </a:spcAft>
            </a:pPr>
            <a:r>
              <a:rPr lang="en-US" sz="2400" dirty="0">
                <a:solidFill>
                  <a:srgbClr val="00B0F0"/>
                </a:solidFill>
                <a:latin typeface="Arial" charset="0"/>
              </a:rPr>
              <a:t>Hybrid Time-Domain / Frequency Domain Analysis</a:t>
            </a:r>
          </a:p>
        </p:txBody>
      </p:sp>
    </p:spTree>
    <p:extLst>
      <p:ext uri="{BB962C8B-B14F-4D97-AF65-F5344CB8AC3E}">
        <p14:creationId xmlns:p14="http://schemas.microsoft.com/office/powerpoint/2010/main" val="409805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48130"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7543801" y="1219201"/>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4495800" y="1219200"/>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1524000" y="1219200"/>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 Box 11"/>
          <p:cNvSpPr txBox="1">
            <a:spLocks noChangeArrowheads="1"/>
          </p:cNvSpPr>
          <p:nvPr/>
        </p:nvSpPr>
        <p:spPr bwMode="auto">
          <a:xfrm>
            <a:off x="7086600" y="22860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4400" b="0">
                <a:solidFill>
                  <a:srgbClr val="FFFF00"/>
                </a:solidFill>
              </a:rPr>
              <a:t>=</a:t>
            </a:r>
          </a:p>
        </p:txBody>
      </p:sp>
      <p:sp>
        <p:nvSpPr>
          <p:cNvPr id="48140" name="Text Box 12"/>
          <p:cNvSpPr txBox="1">
            <a:spLocks noChangeArrowheads="1"/>
          </p:cNvSpPr>
          <p:nvPr/>
        </p:nvSpPr>
        <p:spPr bwMode="auto">
          <a:xfrm>
            <a:off x="4114800" y="22860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4400" b="0">
                <a:solidFill>
                  <a:srgbClr val="FFFF00"/>
                </a:solidFill>
              </a:rPr>
              <a:t>=</a:t>
            </a:r>
          </a:p>
        </p:txBody>
      </p:sp>
      <p:sp>
        <p:nvSpPr>
          <p:cNvPr id="2" name="Rectangle 1"/>
          <p:cNvSpPr/>
          <p:nvPr/>
        </p:nvSpPr>
        <p:spPr bwMode="auto">
          <a:xfrm>
            <a:off x="2002972" y="1763486"/>
            <a:ext cx="1905000" cy="1905000"/>
          </a:xfrm>
          <a:prstGeom prst="rect">
            <a:avLst/>
          </a:prstGeom>
          <a:solidFill>
            <a:srgbClr val="FF0000">
              <a:alpha val="33000"/>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srgbClr val="000000"/>
              </a:solidFill>
              <a:latin typeface="Arial" charset="0"/>
            </a:endParaRPr>
          </a:p>
        </p:txBody>
      </p:sp>
      <p:sp>
        <p:nvSpPr>
          <p:cNvPr id="9" name="Rectangle 8"/>
          <p:cNvSpPr/>
          <p:nvPr/>
        </p:nvSpPr>
        <p:spPr bwMode="auto">
          <a:xfrm>
            <a:off x="5638800" y="1763486"/>
            <a:ext cx="647700" cy="1872342"/>
          </a:xfrm>
          <a:prstGeom prst="rect">
            <a:avLst/>
          </a:prstGeom>
          <a:solidFill>
            <a:srgbClr val="FF0000">
              <a:alpha val="33000"/>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srgbClr val="000000"/>
              </a:solidFill>
              <a:latin typeface="Arial" charset="0"/>
            </a:endParaRPr>
          </a:p>
        </p:txBody>
      </p:sp>
      <p:sp>
        <p:nvSpPr>
          <p:cNvPr id="10" name="Rectangle 9"/>
          <p:cNvSpPr/>
          <p:nvPr/>
        </p:nvSpPr>
        <p:spPr bwMode="auto">
          <a:xfrm>
            <a:off x="8686800" y="2405744"/>
            <a:ext cx="647700" cy="609600"/>
          </a:xfrm>
          <a:prstGeom prst="rect">
            <a:avLst/>
          </a:prstGeom>
          <a:solidFill>
            <a:srgbClr val="FF0000">
              <a:alpha val="33000"/>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srgbClr val="000000"/>
              </a:solidFill>
              <a:latin typeface="Arial" charset="0"/>
            </a:endParaRPr>
          </a:p>
        </p:txBody>
      </p:sp>
      <p:sp>
        <p:nvSpPr>
          <p:cNvPr id="12" name="TextBox 11"/>
          <p:cNvSpPr txBox="1"/>
          <p:nvPr/>
        </p:nvSpPr>
        <p:spPr>
          <a:xfrm>
            <a:off x="1963480" y="4172635"/>
            <a:ext cx="8104355" cy="1200329"/>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So, if we wish to extract information by fitting spectral signals, in addition to the usual approach of fitting a small region from a spectrum, we can also obtain the same information by fitting the entire time-domain signal, or, and more easily, fitting a band from the </a:t>
            </a:r>
            <a:r>
              <a:rPr lang="en-US" i="1" dirty="0" err="1">
                <a:solidFill>
                  <a:prstClr val="white"/>
                </a:solidFill>
                <a:latin typeface="Arial" charset="0"/>
              </a:rPr>
              <a:t>interferogram</a:t>
            </a:r>
            <a:r>
              <a:rPr lang="en-US" i="1" dirty="0">
                <a:solidFill>
                  <a:prstClr val="white"/>
                </a:solidFill>
                <a:latin typeface="Arial" charset="0"/>
              </a:rPr>
              <a:t>.</a:t>
            </a:r>
          </a:p>
        </p:txBody>
      </p:sp>
      <p:sp>
        <p:nvSpPr>
          <p:cNvPr id="13" name="TextBox 12"/>
          <p:cNvSpPr txBox="1"/>
          <p:nvPr/>
        </p:nvSpPr>
        <p:spPr>
          <a:xfrm>
            <a:off x="1896139" y="224136"/>
            <a:ext cx="8239034"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Bef>
                <a:spcPct val="0"/>
              </a:spcBef>
              <a:spcAft>
                <a:spcPct val="10000"/>
              </a:spcAft>
            </a:pPr>
            <a:r>
              <a:rPr lang="en-US" sz="2400" dirty="0">
                <a:solidFill>
                  <a:srgbClr val="00B0F0"/>
                </a:solidFill>
                <a:latin typeface="Arial" charset="0"/>
              </a:rPr>
              <a:t>Hybrid Time-Domain / Frequency Domain Analysis</a:t>
            </a:r>
            <a:endParaRPr lang="en-US" sz="2400" i="1" kern="0" dirty="0">
              <a:solidFill>
                <a:srgbClr val="00B0F0"/>
              </a:solidFill>
              <a:latin typeface="Arial" charset="0"/>
            </a:endParaRPr>
          </a:p>
        </p:txBody>
      </p:sp>
    </p:spTree>
    <p:extLst>
      <p:ext uri="{BB962C8B-B14F-4D97-AF65-F5344CB8AC3E}">
        <p14:creationId xmlns:p14="http://schemas.microsoft.com/office/powerpoint/2010/main" val="34290138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47" name="Group 46"/>
          <p:cNvGrpSpPr/>
          <p:nvPr/>
        </p:nvGrpSpPr>
        <p:grpSpPr>
          <a:xfrm>
            <a:off x="2726562" y="3805402"/>
            <a:ext cx="2714625" cy="2670175"/>
            <a:chOff x="1634167" y="3672420"/>
            <a:chExt cx="2714625" cy="2670175"/>
          </a:xfrm>
        </p:grpSpPr>
        <p:pic>
          <p:nvPicPr>
            <p:cNvPr id="2"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1634167" y="3672420"/>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2777167" y="4858964"/>
              <a:ext cx="647700" cy="609600"/>
            </a:xfrm>
            <a:prstGeom prst="rect">
              <a:avLst/>
            </a:prstGeom>
            <a:solidFill>
              <a:srgbClr val="FF0000">
                <a:alpha val="33000"/>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grpSp>
      <p:sp>
        <p:nvSpPr>
          <p:cNvPr id="16" name="Rectangle 15"/>
          <p:cNvSpPr/>
          <p:nvPr/>
        </p:nvSpPr>
        <p:spPr bwMode="auto">
          <a:xfrm>
            <a:off x="5981701" y="4719747"/>
            <a:ext cx="2766811" cy="103031"/>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19" name="TextBox 18"/>
          <p:cNvSpPr txBox="1"/>
          <p:nvPr/>
        </p:nvSpPr>
        <p:spPr>
          <a:xfrm>
            <a:off x="1910473" y="1131315"/>
            <a:ext cx="8104355" cy="923330"/>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For reference, the first plane of a 2D series is fully sampled, and subsequent planes are NUS. Fitting a time-domain signal in the indirect dimension does not require uniformly sampled data. </a:t>
            </a:r>
          </a:p>
        </p:txBody>
      </p:sp>
      <p:pic>
        <p:nvPicPr>
          <p:cNvPr id="40"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5494183" y="2162127"/>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bwMode="auto">
          <a:xfrm>
            <a:off x="6637183" y="2673755"/>
            <a:ext cx="647700" cy="1905000"/>
          </a:xfrm>
          <a:prstGeom prst="rect">
            <a:avLst/>
          </a:prstGeom>
          <a:solidFill>
            <a:srgbClr val="FF0000">
              <a:alpha val="33000"/>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42" name="Rectangle 41"/>
          <p:cNvSpPr/>
          <p:nvPr/>
        </p:nvSpPr>
        <p:spPr bwMode="auto">
          <a:xfrm>
            <a:off x="6039137" y="3450247"/>
            <a:ext cx="1833075" cy="100868"/>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43" name="Rectangle 42"/>
          <p:cNvSpPr/>
          <p:nvPr/>
        </p:nvSpPr>
        <p:spPr bwMode="auto">
          <a:xfrm>
            <a:off x="6039137" y="4309145"/>
            <a:ext cx="1833075" cy="62692"/>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45" name="Rectangle 44"/>
          <p:cNvSpPr/>
          <p:nvPr/>
        </p:nvSpPr>
        <p:spPr bwMode="auto">
          <a:xfrm>
            <a:off x="6047852" y="3048001"/>
            <a:ext cx="1829180" cy="141185"/>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46" name="Rectangle 45"/>
          <p:cNvSpPr/>
          <p:nvPr/>
        </p:nvSpPr>
        <p:spPr bwMode="auto">
          <a:xfrm>
            <a:off x="6039137" y="3795138"/>
            <a:ext cx="1833075" cy="296182"/>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cxnSp>
        <p:nvCxnSpPr>
          <p:cNvPr id="49" name="Straight Connector 48"/>
          <p:cNvCxnSpPr/>
          <p:nvPr/>
        </p:nvCxnSpPr>
        <p:spPr>
          <a:xfrm flipV="1">
            <a:off x="3256129" y="2701051"/>
            <a:ext cx="2773255" cy="1646566"/>
          </a:xfrm>
          <a:prstGeom prst="line">
            <a:avLst/>
          </a:prstGeom>
          <a:ln>
            <a:solidFill>
              <a:schemeClr val="accent4">
                <a:lumMod val="60000"/>
                <a:lumOff val="40000"/>
                <a:alpha val="26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135352" y="4581362"/>
            <a:ext cx="2773255" cy="1646566"/>
          </a:xfrm>
          <a:prstGeom prst="line">
            <a:avLst/>
          </a:prstGeom>
          <a:ln>
            <a:solidFill>
              <a:schemeClr val="accent4">
                <a:lumMod val="60000"/>
                <a:lumOff val="40000"/>
                <a:alpha val="26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142175" y="4577300"/>
            <a:ext cx="877922" cy="549540"/>
          </a:xfrm>
          <a:prstGeom prst="line">
            <a:avLst/>
          </a:prstGeom>
          <a:ln>
            <a:solidFill>
              <a:schemeClr val="accent4">
                <a:lumMod val="60000"/>
                <a:lumOff val="40000"/>
                <a:alpha val="26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bwMode="auto">
          <a:xfrm>
            <a:off x="5638801" y="3443914"/>
            <a:ext cx="338079" cy="104455"/>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58" name="Rectangle 57"/>
          <p:cNvSpPr/>
          <p:nvPr/>
        </p:nvSpPr>
        <p:spPr bwMode="auto">
          <a:xfrm>
            <a:off x="5546761" y="3766194"/>
            <a:ext cx="338079" cy="296182"/>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56" name="Rectangle 55"/>
          <p:cNvSpPr/>
          <p:nvPr/>
        </p:nvSpPr>
        <p:spPr bwMode="auto">
          <a:xfrm>
            <a:off x="5712065" y="4208091"/>
            <a:ext cx="264815" cy="117636"/>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sp>
        <p:nvSpPr>
          <p:cNvPr id="57" name="Rectangle 56"/>
          <p:cNvSpPr/>
          <p:nvPr/>
        </p:nvSpPr>
        <p:spPr bwMode="auto">
          <a:xfrm>
            <a:off x="5638800" y="3048001"/>
            <a:ext cx="342900" cy="141185"/>
          </a:xfrm>
          <a:prstGeom prst="rect">
            <a:avLst/>
          </a:prstGeom>
          <a:solidFill>
            <a:srgbClr val="1A1A1A"/>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ct val="0"/>
              </a:spcBef>
              <a:defRPr/>
            </a:pPr>
            <a:endParaRPr lang="en-US" kern="0">
              <a:solidFill>
                <a:srgbClr val="000000"/>
              </a:solidFill>
              <a:latin typeface="Arial" charset="0"/>
            </a:endParaRPr>
          </a:p>
        </p:txBody>
      </p:sp>
      <p:cxnSp>
        <p:nvCxnSpPr>
          <p:cNvPr id="51" name="Straight Connector 50"/>
          <p:cNvCxnSpPr/>
          <p:nvPr/>
        </p:nvCxnSpPr>
        <p:spPr>
          <a:xfrm flipV="1">
            <a:off x="5115154" y="2716971"/>
            <a:ext cx="2773255" cy="1646566"/>
          </a:xfrm>
          <a:prstGeom prst="line">
            <a:avLst/>
          </a:prstGeom>
          <a:ln>
            <a:solidFill>
              <a:schemeClr val="accent4">
                <a:lumMod val="60000"/>
                <a:lumOff val="40000"/>
                <a:alpha val="26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896139" y="224136"/>
            <a:ext cx="8239034"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Bef>
                <a:spcPct val="0"/>
              </a:spcBef>
              <a:spcAft>
                <a:spcPct val="10000"/>
              </a:spcAft>
            </a:pPr>
            <a:r>
              <a:rPr lang="en-US" sz="2400" dirty="0">
                <a:solidFill>
                  <a:srgbClr val="00B0F0"/>
                </a:solidFill>
                <a:latin typeface="Arial" charset="0"/>
              </a:rPr>
              <a:t>Hybrid Time-Domain / Frequency Domain Analysis</a:t>
            </a:r>
            <a:endParaRPr lang="en-US" sz="2400" i="1" kern="0" dirty="0">
              <a:solidFill>
                <a:srgbClr val="00B0F0"/>
              </a:solidFill>
              <a:latin typeface="Arial" charset="0"/>
            </a:endParaRPr>
          </a:p>
        </p:txBody>
      </p:sp>
    </p:spTree>
    <p:extLst>
      <p:ext uri="{BB962C8B-B14F-4D97-AF65-F5344CB8AC3E}">
        <p14:creationId xmlns:p14="http://schemas.microsoft.com/office/powerpoint/2010/main" val="22101520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099" name="Rectangle 11"/>
          <p:cNvSpPr txBox="1">
            <a:spLocks noGrp="1" noChangeArrowheads="1"/>
          </p:cNvSpPr>
          <p:nvPr/>
        </p:nvSpPr>
        <p:spPr bwMode="white">
          <a:xfrm>
            <a:off x="9372600" y="6640514"/>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fontAlgn="base">
              <a:spcBef>
                <a:spcPct val="0"/>
              </a:spcBef>
              <a:spcAft>
                <a:spcPct val="0"/>
              </a:spcAft>
            </a:pPr>
            <a:endParaRPr lang="en-US" sz="800" b="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76200"/>
            <a:ext cx="8686800" cy="5648412"/>
          </a:xfrm>
          <a:prstGeom prst="rect">
            <a:avLst/>
          </a:prstGeom>
        </p:spPr>
      </p:pic>
      <p:sp>
        <p:nvSpPr>
          <p:cNvPr id="3" name="TextBox 2"/>
          <p:cNvSpPr txBox="1"/>
          <p:nvPr/>
        </p:nvSpPr>
        <p:spPr>
          <a:xfrm>
            <a:off x="2057400" y="5813230"/>
            <a:ext cx="7124700" cy="738664"/>
          </a:xfrm>
          <a:prstGeom prst="rect">
            <a:avLst/>
          </a:prstGeom>
          <a:noFill/>
        </p:spPr>
        <p:txBody>
          <a:bodyPr wrap="square" rtlCol="0">
            <a:spAutoFit/>
          </a:bodyPr>
          <a:lstStyle/>
          <a:p>
            <a:pPr algn="just" fontAlgn="base">
              <a:spcAft>
                <a:spcPct val="0"/>
              </a:spcAft>
            </a:pPr>
            <a:r>
              <a:rPr lang="en-US" sz="1400" dirty="0">
                <a:solidFill>
                  <a:srgbClr val="FFFF00"/>
                </a:solidFill>
                <a:latin typeface="Arial" charset="0"/>
              </a:rPr>
              <a:t>D Long, F Delaglio, A </a:t>
            </a:r>
            <a:r>
              <a:rPr lang="en-US" sz="1400" dirty="0" err="1">
                <a:solidFill>
                  <a:srgbClr val="FFFF00"/>
                </a:solidFill>
                <a:latin typeface="Arial" charset="0"/>
              </a:rPr>
              <a:t>Sekhar</a:t>
            </a:r>
            <a:r>
              <a:rPr lang="en-US" sz="1400" dirty="0">
                <a:solidFill>
                  <a:srgbClr val="FFFF00"/>
                </a:solidFill>
                <a:latin typeface="Arial" charset="0"/>
              </a:rPr>
              <a:t>, and LE Kay: Probing Invisible, Excited Protein States by Non-Uniformly Sampled Pseudo-4D CEST Spectroscopy. </a:t>
            </a:r>
            <a:r>
              <a:rPr lang="en-US" sz="1400" i="1" dirty="0" err="1">
                <a:solidFill>
                  <a:srgbClr val="FFFF00"/>
                </a:solidFill>
                <a:latin typeface="Arial" charset="0"/>
              </a:rPr>
              <a:t>Angew</a:t>
            </a:r>
            <a:r>
              <a:rPr lang="en-US" sz="1400" i="1" dirty="0">
                <a:solidFill>
                  <a:srgbClr val="FFFF00"/>
                </a:solidFill>
                <a:latin typeface="Arial" charset="0"/>
              </a:rPr>
              <a:t> </a:t>
            </a:r>
            <a:r>
              <a:rPr lang="en-US" sz="1400" i="1" dirty="0" err="1">
                <a:solidFill>
                  <a:srgbClr val="FFFF00"/>
                </a:solidFill>
                <a:latin typeface="Arial" charset="0"/>
              </a:rPr>
              <a:t>Chem</a:t>
            </a:r>
            <a:r>
              <a:rPr lang="en-US" sz="1400" i="1" dirty="0">
                <a:solidFill>
                  <a:srgbClr val="FFFF00"/>
                </a:solidFill>
                <a:latin typeface="Arial" charset="0"/>
              </a:rPr>
              <a:t> </a:t>
            </a:r>
            <a:r>
              <a:rPr lang="en-US" sz="1400" i="1" dirty="0" err="1">
                <a:solidFill>
                  <a:srgbClr val="FFFF00"/>
                </a:solidFill>
                <a:latin typeface="Arial" charset="0"/>
              </a:rPr>
              <a:t>Int</a:t>
            </a:r>
            <a:r>
              <a:rPr lang="en-US" sz="1400" i="1" dirty="0">
                <a:solidFill>
                  <a:srgbClr val="FFFF00"/>
                </a:solidFill>
                <a:latin typeface="Arial" charset="0"/>
              </a:rPr>
              <a:t> Ed Engl</a:t>
            </a:r>
            <a:r>
              <a:rPr lang="en-US" sz="1400" dirty="0">
                <a:solidFill>
                  <a:srgbClr val="FFFF00"/>
                </a:solidFill>
                <a:latin typeface="Arial" charset="0"/>
              </a:rPr>
              <a:t>., </a:t>
            </a:r>
            <a:r>
              <a:rPr lang="en-US" sz="1400" b="1" dirty="0">
                <a:solidFill>
                  <a:srgbClr val="FFFF00"/>
                </a:solidFill>
                <a:latin typeface="Arial" charset="0"/>
              </a:rPr>
              <a:t>54</a:t>
            </a:r>
            <a:r>
              <a:rPr lang="en-US" sz="1400" dirty="0">
                <a:solidFill>
                  <a:srgbClr val="FFFF00"/>
                </a:solidFill>
                <a:latin typeface="Arial" charset="0"/>
              </a:rPr>
              <a:t>,10507-10511 (2015).</a:t>
            </a:r>
          </a:p>
        </p:txBody>
      </p:sp>
    </p:spTree>
    <p:extLst>
      <p:ext uri="{BB962C8B-B14F-4D97-AF65-F5344CB8AC3E}">
        <p14:creationId xmlns:p14="http://schemas.microsoft.com/office/powerpoint/2010/main" val="35812223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111" y="83264"/>
            <a:ext cx="7377778" cy="6691472"/>
          </a:xfrm>
          <a:prstGeom prst="rect">
            <a:avLst/>
          </a:prstGeom>
        </p:spPr>
      </p:pic>
    </p:spTree>
    <p:extLst>
      <p:ext uri="{BB962C8B-B14F-4D97-AF65-F5344CB8AC3E}">
        <p14:creationId xmlns:p14="http://schemas.microsoft.com/office/powerpoint/2010/main" val="382072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50673"/>
          <a:stretch/>
        </p:blipFill>
        <p:spPr>
          <a:xfrm>
            <a:off x="156478" y="1339334"/>
            <a:ext cx="8955522" cy="2859303"/>
          </a:xfrm>
          <a:prstGeom prst="rect">
            <a:avLst/>
          </a:prstGeom>
        </p:spPr>
      </p:pic>
      <p:sp>
        <p:nvSpPr>
          <p:cNvPr id="5" name="TextBox 4"/>
          <p:cNvSpPr txBox="1"/>
          <p:nvPr/>
        </p:nvSpPr>
        <p:spPr>
          <a:xfrm>
            <a:off x="546652" y="76201"/>
            <a:ext cx="11221278"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Century Gothic" panose="020B0502020202020204" pitchFamily="34" charset="0"/>
              </a:rPr>
              <a:t>NMR Sampling and Signal Content is Different from Conventional Compressed Sensing (CS)</a:t>
            </a:r>
            <a:endParaRPr lang="en-US" sz="2400" kern="0" dirty="0">
              <a:solidFill>
                <a:srgbClr val="0070C0"/>
              </a:solidFill>
              <a:latin typeface="Century Gothic" panose="020B0502020202020204" pitchFamily="34" charset="0"/>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19813" y="894016"/>
            <a:ext cx="3513306" cy="345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4679" y="4446107"/>
            <a:ext cx="4024011" cy="1107996"/>
          </a:xfrm>
          <a:prstGeom prst="rect">
            <a:avLst/>
          </a:prstGeom>
          <a:noFill/>
        </p:spPr>
        <p:txBody>
          <a:bodyPr wrap="square" rtlCol="0">
            <a:spAutoFit/>
          </a:bodyPr>
          <a:lstStyle/>
          <a:p>
            <a:pPr algn="just" fontAlgn="base">
              <a:spcBef>
                <a:spcPct val="50000"/>
              </a:spcBef>
              <a:spcAft>
                <a:spcPct val="0"/>
              </a:spcAft>
            </a:pPr>
            <a:r>
              <a:rPr lang="en-US" b="1" i="1" dirty="0">
                <a:solidFill>
                  <a:srgbClr val="0070C0"/>
                </a:solidFill>
                <a:latin typeface="Arial" charset="0"/>
              </a:rPr>
              <a:t>Conventional CS</a:t>
            </a:r>
            <a:r>
              <a:rPr lang="en-US" i="1" dirty="0">
                <a:solidFill>
                  <a:srgbClr val="0070C0"/>
                </a:solidFill>
                <a:latin typeface="Arial" charset="0"/>
              </a:rPr>
              <a:t>: </a:t>
            </a:r>
            <a:r>
              <a:rPr lang="en-US" dirty="0">
                <a:solidFill>
                  <a:prstClr val="white">
                    <a:lumMod val="50000"/>
                  </a:prstClr>
                </a:solidFill>
                <a:latin typeface="Arial" charset="0"/>
              </a:rPr>
              <a:t>samples can be placed at random grid points, and the underlying signal is uncorrelated.</a:t>
            </a:r>
          </a:p>
          <a:p>
            <a:pPr algn="just" fontAlgn="base">
              <a:spcBef>
                <a:spcPct val="50000"/>
              </a:spcBef>
              <a:spcAft>
                <a:spcPct val="0"/>
              </a:spcAft>
            </a:pPr>
            <a:endParaRPr lang="en-US" sz="800" dirty="0">
              <a:solidFill>
                <a:prstClr val="white">
                  <a:lumMod val="50000"/>
                </a:prstClr>
              </a:solidFill>
              <a:latin typeface="Arial" charset="0"/>
            </a:endParaRPr>
          </a:p>
        </p:txBody>
      </p:sp>
      <p:sp>
        <p:nvSpPr>
          <p:cNvPr id="8" name="TextBox 7"/>
          <p:cNvSpPr txBox="1"/>
          <p:nvPr/>
        </p:nvSpPr>
        <p:spPr>
          <a:xfrm>
            <a:off x="6062871" y="4316385"/>
            <a:ext cx="5248500" cy="907941"/>
          </a:xfrm>
          <a:prstGeom prst="rect">
            <a:avLst/>
          </a:prstGeom>
          <a:noFill/>
        </p:spPr>
        <p:txBody>
          <a:bodyPr wrap="square" rtlCol="0">
            <a:spAutoFit/>
          </a:bodyPr>
          <a:lstStyle/>
          <a:p>
            <a:pPr algn="just" fontAlgn="base">
              <a:spcBef>
                <a:spcPct val="50000"/>
              </a:spcBef>
              <a:spcAft>
                <a:spcPct val="0"/>
              </a:spcAft>
            </a:pPr>
            <a:endParaRPr lang="en-US" sz="800" dirty="0">
              <a:solidFill>
                <a:prstClr val="white">
                  <a:lumMod val="50000"/>
                </a:prstClr>
              </a:solidFill>
              <a:latin typeface="Arial" charset="0"/>
            </a:endParaRPr>
          </a:p>
          <a:p>
            <a:pPr algn="just" fontAlgn="base">
              <a:spcBef>
                <a:spcPct val="50000"/>
              </a:spcBef>
              <a:spcAft>
                <a:spcPct val="0"/>
              </a:spcAft>
            </a:pPr>
            <a:r>
              <a:rPr lang="en-US" b="1" i="1" dirty="0">
                <a:solidFill>
                  <a:srgbClr val="0070C0"/>
                </a:solidFill>
                <a:latin typeface="Arial" charset="0"/>
              </a:rPr>
              <a:t>2D NMR</a:t>
            </a:r>
            <a:r>
              <a:rPr lang="en-US" i="1" dirty="0">
                <a:solidFill>
                  <a:srgbClr val="0070C0"/>
                </a:solidFill>
                <a:latin typeface="Arial" charset="0"/>
              </a:rPr>
              <a:t>: </a:t>
            </a:r>
            <a:r>
              <a:rPr lang="en-US" dirty="0">
                <a:solidFill>
                  <a:prstClr val="white">
                    <a:lumMod val="50000"/>
                  </a:prstClr>
                </a:solidFill>
                <a:latin typeface="Arial" charset="0"/>
              </a:rPr>
              <a:t>entire rows are skipped, and the underling signals consist of 1D products.</a:t>
            </a:r>
          </a:p>
        </p:txBody>
      </p:sp>
      <p:sp>
        <p:nvSpPr>
          <p:cNvPr id="9" name="TextBox 8"/>
          <p:cNvSpPr txBox="1"/>
          <p:nvPr/>
        </p:nvSpPr>
        <p:spPr>
          <a:xfrm>
            <a:off x="1013791" y="5734884"/>
            <a:ext cx="9813235" cy="646331"/>
          </a:xfrm>
          <a:prstGeom prst="rect">
            <a:avLst/>
          </a:prstGeom>
          <a:noFill/>
        </p:spPr>
        <p:txBody>
          <a:bodyPr wrap="square" rtlCol="0">
            <a:spAutoFit/>
          </a:bodyPr>
          <a:lstStyle/>
          <a:p>
            <a:pPr algn="ctr" fontAlgn="base">
              <a:spcAft>
                <a:spcPct val="0"/>
              </a:spcAft>
            </a:pPr>
            <a:r>
              <a:rPr lang="en-US" i="1" dirty="0">
                <a:solidFill>
                  <a:prstClr val="white">
                    <a:lumMod val="50000"/>
                  </a:prstClr>
                </a:solidFill>
                <a:latin typeface="Arial" charset="0"/>
              </a:rPr>
              <a:t>Adapted from: Analysis of </a:t>
            </a:r>
            <a:r>
              <a:rPr lang="en-US" i="1" dirty="0" err="1">
                <a:solidFill>
                  <a:prstClr val="white">
                    <a:lumMod val="50000"/>
                  </a:prstClr>
                </a:solidFill>
                <a:latin typeface="Arial" charset="0"/>
              </a:rPr>
              <a:t>Undersampled</a:t>
            </a:r>
            <a:r>
              <a:rPr lang="en-US" i="1" dirty="0">
                <a:solidFill>
                  <a:prstClr val="white">
                    <a:lumMod val="50000"/>
                  </a:prstClr>
                </a:solidFill>
                <a:latin typeface="Arial" charset="0"/>
              </a:rPr>
              <a:t> Measurement Schemes, with Application to Magnetic Resonance Spectroscopy, </a:t>
            </a:r>
            <a:r>
              <a:rPr lang="en-US" i="1" dirty="0" err="1">
                <a:solidFill>
                  <a:prstClr val="white">
                    <a:lumMod val="50000"/>
                  </a:prstClr>
                </a:solidFill>
                <a:latin typeface="Arial" charset="0"/>
              </a:rPr>
              <a:t>Hatef</a:t>
            </a:r>
            <a:r>
              <a:rPr lang="en-US" i="1" dirty="0">
                <a:solidFill>
                  <a:prstClr val="white">
                    <a:lumMod val="50000"/>
                  </a:prstClr>
                </a:solidFill>
                <a:latin typeface="Arial" charset="0"/>
              </a:rPr>
              <a:t> </a:t>
            </a:r>
            <a:r>
              <a:rPr lang="en-US" i="1" dirty="0" err="1">
                <a:solidFill>
                  <a:prstClr val="white">
                    <a:lumMod val="50000"/>
                  </a:prstClr>
                </a:solidFill>
                <a:latin typeface="Arial" charset="0"/>
              </a:rPr>
              <a:t>Monajemi</a:t>
            </a:r>
            <a:r>
              <a:rPr lang="en-US" i="1" dirty="0">
                <a:solidFill>
                  <a:prstClr val="white">
                    <a:lumMod val="50000"/>
                  </a:prstClr>
                </a:solidFill>
                <a:latin typeface="Arial" charset="0"/>
              </a:rPr>
              <a:t> PhD Defense, </a:t>
            </a:r>
            <a:r>
              <a:rPr lang="en-US" i="1" dirty="0" err="1">
                <a:solidFill>
                  <a:prstClr val="white">
                    <a:lumMod val="50000"/>
                  </a:prstClr>
                </a:solidFill>
                <a:latin typeface="Arial" charset="0"/>
              </a:rPr>
              <a:t>Standford</a:t>
            </a:r>
            <a:r>
              <a:rPr lang="en-US" i="1" dirty="0">
                <a:solidFill>
                  <a:prstClr val="white">
                    <a:lumMod val="50000"/>
                  </a:prstClr>
                </a:solidFill>
                <a:latin typeface="Arial" charset="0"/>
              </a:rPr>
              <a:t> University 2016</a:t>
            </a:r>
          </a:p>
        </p:txBody>
      </p:sp>
    </p:spTree>
    <p:extLst>
      <p:ext uri="{BB962C8B-B14F-4D97-AF65-F5344CB8AC3E}">
        <p14:creationId xmlns:p14="http://schemas.microsoft.com/office/powerpoint/2010/main" val="29690886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3" y="381001"/>
            <a:ext cx="9074259" cy="6276629"/>
          </a:xfrm>
          <a:prstGeom prst="rect">
            <a:avLst/>
          </a:prstGeom>
          <a:noFill/>
        </p:spPr>
      </p:pic>
      <p:sp>
        <p:nvSpPr>
          <p:cNvPr id="4099" name="Rectangle 11"/>
          <p:cNvSpPr txBox="1">
            <a:spLocks noGrp="1" noChangeArrowheads="1"/>
          </p:cNvSpPr>
          <p:nvPr/>
        </p:nvSpPr>
        <p:spPr bwMode="white">
          <a:xfrm>
            <a:off x="9372600" y="6640514"/>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fontAlgn="base">
              <a:spcBef>
                <a:spcPct val="0"/>
              </a:spcBef>
              <a:spcAft>
                <a:spcPct val="0"/>
              </a:spcAft>
            </a:pPr>
            <a:endParaRPr lang="en-US" sz="800" b="0">
              <a:solidFill>
                <a:srgbClr val="FFFFFF"/>
              </a:solidFill>
            </a:endParaRPr>
          </a:p>
        </p:txBody>
      </p:sp>
    </p:spTree>
    <p:extLst>
      <p:ext uri="{BB962C8B-B14F-4D97-AF65-F5344CB8AC3E}">
        <p14:creationId xmlns:p14="http://schemas.microsoft.com/office/powerpoint/2010/main" val="11511026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a:solidFill>
                  <a:srgbClr val="00B0F0"/>
                </a:solidFill>
                <a:latin typeface="Century Gothic" panose="020B0502020202020204" pitchFamily="34" charset="0"/>
              </a:rPr>
              <a:t>The Mystery of First Point Scaling Explained, Vaguely</a:t>
            </a:r>
            <a:endParaRPr lang="en-US" sz="40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205116569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965" y="1066800"/>
            <a:ext cx="8241270" cy="3790476"/>
          </a:xfrm>
          <a:prstGeom prst="rect">
            <a:avLst/>
          </a:prstGeom>
        </p:spPr>
      </p:pic>
      <p:sp>
        <p:nvSpPr>
          <p:cNvPr id="4" name="TextBox 3"/>
          <p:cNvSpPr txBox="1"/>
          <p:nvPr/>
        </p:nvSpPr>
        <p:spPr>
          <a:xfrm>
            <a:off x="2057400" y="5029201"/>
            <a:ext cx="7620000" cy="1431161"/>
          </a:xfrm>
          <a:prstGeom prst="rect">
            <a:avLst/>
          </a:prstGeom>
          <a:noFill/>
        </p:spPr>
        <p:txBody>
          <a:bodyPr wrap="square" rtlCol="0">
            <a:spAutoFit/>
          </a:bodyPr>
          <a:lstStyle/>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SP -off 0.5 -end 0.98 -pow 1 </a:t>
            </a:r>
            <a:r>
              <a:rPr lang="en-US" b="1" dirty="0">
                <a:solidFill>
                  <a:srgbClr val="00B050"/>
                </a:solidFill>
                <a:latin typeface="Courier New" panose="02070309020205020404" pitchFamily="49" charset="0"/>
                <a:cs typeface="Courier New" panose="02070309020205020404" pitchFamily="49" charset="0"/>
              </a:rPr>
              <a:t>–c 0.5  </a:t>
            </a:r>
            <a:r>
              <a:rPr lang="en-US" b="1" dirty="0">
                <a:solidFill>
                  <a:prstClr val="white"/>
                </a:solidFill>
                <a:latin typeface="Courier New" panose="02070309020205020404" pitchFamily="49" charset="0"/>
                <a:cs typeface="Courier New" panose="02070309020205020404" pitchFamily="49" charset="0"/>
              </a:rPr>
              <a:t>\</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ZF -auto                             \</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FT                                   \</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PS -p0 0 </a:t>
            </a:r>
            <a:r>
              <a:rPr lang="en-US" b="1" dirty="0">
                <a:solidFill>
                  <a:srgbClr val="00B050"/>
                </a:solidFill>
                <a:latin typeface="Courier New" panose="02070309020205020404" pitchFamily="49" charset="0"/>
                <a:cs typeface="Courier New" panose="02070309020205020404" pitchFamily="49" charset="0"/>
              </a:rPr>
              <a:t>-p1 0 </a:t>
            </a:r>
            <a:r>
              <a:rPr lang="en-US" b="1" dirty="0">
                <a:solidFill>
                  <a:prstClr val="white"/>
                </a:solidFill>
                <a:latin typeface="Courier New" panose="02070309020205020404" pitchFamily="49" charset="0"/>
                <a:cs typeface="Courier New" panose="02070309020205020404" pitchFamily="49" charset="0"/>
              </a:rPr>
              <a:t>-di                   \</a:t>
            </a:r>
          </a:p>
        </p:txBody>
      </p:sp>
      <p:sp>
        <p:nvSpPr>
          <p:cNvPr id="6" name="TextBox 5"/>
          <p:cNvSpPr txBox="1"/>
          <p:nvPr/>
        </p:nvSpPr>
        <p:spPr>
          <a:xfrm>
            <a:off x="8305800" y="1143001"/>
            <a:ext cx="1371600" cy="461665"/>
          </a:xfrm>
          <a:prstGeom prst="rect">
            <a:avLst/>
          </a:prstGeom>
          <a:noFill/>
        </p:spPr>
        <p:txBody>
          <a:bodyPr wrap="square" rtlCol="0">
            <a:spAutoFit/>
          </a:bodyPr>
          <a:lstStyle/>
          <a:p>
            <a:pPr fontAlgn="base">
              <a:spcBef>
                <a:spcPct val="50000"/>
              </a:spcBef>
              <a:spcAft>
                <a:spcPct val="0"/>
              </a:spcAft>
            </a:pPr>
            <a:r>
              <a:rPr lang="en-US" sz="2400" b="1" dirty="0">
                <a:solidFill>
                  <a:srgbClr val="00B050"/>
                </a:solidFill>
                <a:latin typeface="Courier New" panose="02070309020205020404" pitchFamily="49" charset="0"/>
                <a:cs typeface="Courier New" panose="02070309020205020404" pitchFamily="49" charset="0"/>
              </a:rPr>
              <a:t>-c 0.5</a:t>
            </a:r>
          </a:p>
        </p:txBody>
      </p:sp>
      <p:sp>
        <p:nvSpPr>
          <p:cNvPr id="7" name="TextBox 6"/>
          <p:cNvSpPr txBox="1"/>
          <p:nvPr/>
        </p:nvSpPr>
        <p:spPr>
          <a:xfrm>
            <a:off x="4343400" y="1143001"/>
            <a:ext cx="1371600" cy="461665"/>
          </a:xfrm>
          <a:prstGeom prst="rect">
            <a:avLst/>
          </a:prstGeom>
          <a:noFill/>
        </p:spPr>
        <p:txBody>
          <a:bodyPr wrap="square" rtlCol="0">
            <a:spAutoFit/>
          </a:bodyPr>
          <a:lstStyle/>
          <a:p>
            <a:pPr fontAlgn="base">
              <a:spcBef>
                <a:spcPct val="50000"/>
              </a:spcBef>
              <a:spcAft>
                <a:spcPct val="0"/>
              </a:spcAft>
            </a:pPr>
            <a:r>
              <a:rPr lang="en-US" sz="2400" b="1" dirty="0">
                <a:solidFill>
                  <a:srgbClr val="00B050"/>
                </a:solidFill>
                <a:latin typeface="Courier New" panose="02070309020205020404" pitchFamily="49" charset="0"/>
                <a:cs typeface="Courier New" panose="02070309020205020404" pitchFamily="49" charset="0"/>
              </a:rPr>
              <a:t>-c 1.0</a:t>
            </a:r>
          </a:p>
        </p:txBody>
      </p:sp>
      <p:sp>
        <p:nvSpPr>
          <p:cNvPr id="8" name="TextBox 7"/>
          <p:cNvSpPr txBox="1"/>
          <p:nvPr/>
        </p:nvSpPr>
        <p:spPr>
          <a:xfrm>
            <a:off x="1409700" y="91836"/>
            <a:ext cx="9067800"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First Point Scaling in the Time-Domain – Same as Adding a Constant in the Frequency Domain</a:t>
            </a:r>
            <a:endParaRPr lang="en-US" sz="2400" kern="0"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533930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657" r="-10759"/>
          <a:stretch/>
        </p:blipFill>
        <p:spPr>
          <a:xfrm>
            <a:off x="1889760" y="1950333"/>
            <a:ext cx="8321040" cy="3894104"/>
          </a:xfrm>
          <a:prstGeom prst="rect">
            <a:avLst/>
          </a:prstGeom>
        </p:spPr>
      </p:pic>
      <p:cxnSp>
        <p:nvCxnSpPr>
          <p:cNvPr id="5" name="Straight Arrow Connector 4"/>
          <p:cNvCxnSpPr/>
          <p:nvPr/>
        </p:nvCxnSpPr>
        <p:spPr>
          <a:xfrm flipV="1">
            <a:off x="3766926" y="1781806"/>
            <a:ext cx="0" cy="1346279"/>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960204" y="5194906"/>
            <a:ext cx="0" cy="384651"/>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60295" y="1219201"/>
            <a:ext cx="1687747" cy="461665"/>
          </a:xfrm>
          <a:prstGeom prst="rect">
            <a:avLst/>
          </a:prstGeom>
          <a:noFill/>
        </p:spPr>
        <p:txBody>
          <a:bodyPr wrap="square" rtlCol="0">
            <a:spAutoFit/>
          </a:bodyPr>
          <a:lstStyle/>
          <a:p>
            <a:pPr algn="ctr" fontAlgn="base">
              <a:spcBef>
                <a:spcPct val="50000"/>
              </a:spcBef>
              <a:spcAft>
                <a:spcPct val="0"/>
              </a:spcAft>
            </a:pPr>
            <a:r>
              <a:rPr lang="en-US" sz="2400" b="1" dirty="0">
                <a:solidFill>
                  <a:prstClr val="black"/>
                </a:solidFill>
                <a:latin typeface="Arial" charset="0"/>
              </a:rPr>
              <a:t>t = 0</a:t>
            </a:r>
          </a:p>
        </p:txBody>
      </p:sp>
      <p:sp>
        <p:nvSpPr>
          <p:cNvPr id="11" name="TextBox 10"/>
          <p:cNvSpPr txBox="1"/>
          <p:nvPr/>
        </p:nvSpPr>
        <p:spPr>
          <a:xfrm>
            <a:off x="5153573" y="5578202"/>
            <a:ext cx="1687747" cy="461665"/>
          </a:xfrm>
          <a:prstGeom prst="rect">
            <a:avLst/>
          </a:prstGeom>
          <a:noFill/>
        </p:spPr>
        <p:txBody>
          <a:bodyPr wrap="square" rtlCol="0">
            <a:spAutoFit/>
          </a:bodyPr>
          <a:lstStyle/>
          <a:p>
            <a:pPr algn="ctr" fontAlgn="base">
              <a:spcBef>
                <a:spcPct val="50000"/>
              </a:spcBef>
              <a:spcAft>
                <a:spcPct val="0"/>
              </a:spcAft>
            </a:pPr>
            <a:r>
              <a:rPr lang="en-US" sz="2400" b="1" dirty="0">
                <a:solidFill>
                  <a:prstClr val="black"/>
                </a:solidFill>
                <a:latin typeface="Arial" charset="0"/>
              </a:rPr>
              <a:t>f = 0</a:t>
            </a:r>
          </a:p>
        </p:txBody>
      </p:sp>
      <p:sp>
        <p:nvSpPr>
          <p:cNvPr id="8" name="Text Box 30"/>
          <p:cNvSpPr txBox="1">
            <a:spLocks noChangeArrowheads="1"/>
          </p:cNvSpPr>
          <p:nvPr/>
        </p:nvSpPr>
        <p:spPr bwMode="auto">
          <a:xfrm>
            <a:off x="1460142" y="152400"/>
            <a:ext cx="9144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dirty="0">
                <a:solidFill>
                  <a:prstClr val="black"/>
                </a:solidFill>
                <a:latin typeface="Arial" charset="0"/>
              </a:rPr>
              <a:t>Forward Fourier Transform:   </a:t>
            </a:r>
            <a:r>
              <a:rPr lang="en-US" sz="2000" b="1" dirty="0" err="1">
                <a:solidFill>
                  <a:srgbClr val="00B050"/>
                </a:solidFill>
                <a:latin typeface="Arial" charset="0"/>
              </a:rPr>
              <a:t>exp</a:t>
            </a:r>
            <a:r>
              <a:rPr lang="en-US" sz="2000" b="1" dirty="0">
                <a:solidFill>
                  <a:srgbClr val="00B050"/>
                </a:solidFill>
                <a:latin typeface="Arial" charset="0"/>
              </a:rPr>
              <a:t>( </a:t>
            </a:r>
            <a:r>
              <a:rPr lang="en-US" sz="2000" b="1" i="1" dirty="0">
                <a:solidFill>
                  <a:srgbClr val="00B050"/>
                </a:solidFill>
                <a:latin typeface="Arial" charset="0"/>
              </a:rPr>
              <a:t>-</a:t>
            </a:r>
            <a:r>
              <a:rPr lang="en-US" sz="2000" b="1" i="1" dirty="0" err="1">
                <a:solidFill>
                  <a:srgbClr val="00B050"/>
                </a:solidFill>
                <a:latin typeface="Arial" charset="0"/>
              </a:rPr>
              <a:t>i</a:t>
            </a:r>
            <a:r>
              <a:rPr lang="en-US" sz="2000" b="1" dirty="0">
                <a:solidFill>
                  <a:srgbClr val="00B050"/>
                </a:solidFill>
                <a:latin typeface="Arial" charset="0"/>
              </a:rPr>
              <a:t> 2</a:t>
            </a:r>
            <a:r>
              <a:rPr lang="en-US" sz="2000" b="1" dirty="0">
                <a:solidFill>
                  <a:srgbClr val="00B050"/>
                </a:solidFill>
                <a:latin typeface="Symbol" pitchFamily="18" charset="2"/>
              </a:rPr>
              <a:t>p</a:t>
            </a:r>
            <a:r>
              <a:rPr lang="en-US" sz="2000" b="1" dirty="0">
                <a:solidFill>
                  <a:srgbClr val="00B050"/>
                </a:solidFill>
                <a:latin typeface="Arial" charset="0"/>
              </a:rPr>
              <a:t>ft ) = cos( 2</a:t>
            </a:r>
            <a:r>
              <a:rPr lang="en-US" sz="2000" b="1" dirty="0">
                <a:solidFill>
                  <a:srgbClr val="00B050"/>
                </a:solidFill>
                <a:latin typeface="Symbol" pitchFamily="18" charset="2"/>
              </a:rPr>
              <a:t>p</a:t>
            </a:r>
            <a:r>
              <a:rPr lang="en-US" sz="2000" b="1" dirty="0">
                <a:solidFill>
                  <a:srgbClr val="00B050"/>
                </a:solidFill>
                <a:latin typeface="Arial" charset="0"/>
              </a:rPr>
              <a:t>ft ) - </a:t>
            </a:r>
            <a:r>
              <a:rPr lang="en-US" sz="2000" b="1" i="1" dirty="0" err="1">
                <a:solidFill>
                  <a:srgbClr val="00B050"/>
                </a:solidFill>
                <a:latin typeface="Arial" charset="0"/>
              </a:rPr>
              <a:t>i</a:t>
            </a:r>
            <a:r>
              <a:rPr lang="en-US" sz="2000" b="1" dirty="0">
                <a:solidFill>
                  <a:srgbClr val="00B050"/>
                </a:solidFill>
                <a:latin typeface="Arial" charset="0"/>
              </a:rPr>
              <a:t> sin( 2</a:t>
            </a:r>
            <a:r>
              <a:rPr lang="en-US" sz="2000" b="1" dirty="0">
                <a:solidFill>
                  <a:srgbClr val="00B050"/>
                </a:solidFill>
                <a:latin typeface="Symbol" pitchFamily="18" charset="2"/>
              </a:rPr>
              <a:t>p</a:t>
            </a:r>
            <a:r>
              <a:rPr lang="en-US" sz="2000" b="1" dirty="0">
                <a:solidFill>
                  <a:srgbClr val="00B050"/>
                </a:solidFill>
                <a:latin typeface="Arial" charset="0"/>
              </a:rPr>
              <a:t>ft )</a:t>
            </a:r>
          </a:p>
          <a:p>
            <a:pPr algn="ctr" fontAlgn="base">
              <a:spcBef>
                <a:spcPct val="50000"/>
              </a:spcBef>
              <a:spcAft>
                <a:spcPct val="0"/>
              </a:spcAft>
            </a:pPr>
            <a:r>
              <a:rPr lang="en-US" sz="2000" b="1" dirty="0">
                <a:solidFill>
                  <a:prstClr val="black"/>
                </a:solidFill>
                <a:latin typeface="Arial" charset="0"/>
              </a:rPr>
              <a:t>Inverse Fourier Transform:  </a:t>
            </a:r>
            <a:r>
              <a:rPr lang="en-US" sz="2000" b="1" dirty="0" err="1">
                <a:solidFill>
                  <a:srgbClr val="0070C0"/>
                </a:solidFill>
                <a:latin typeface="Arial" charset="0"/>
              </a:rPr>
              <a:t>exp</a:t>
            </a:r>
            <a:r>
              <a:rPr lang="en-US" sz="2000" b="1" dirty="0">
                <a:solidFill>
                  <a:srgbClr val="0070C0"/>
                </a:solidFill>
                <a:latin typeface="Arial" charset="0"/>
              </a:rPr>
              <a:t>( </a:t>
            </a:r>
            <a:r>
              <a:rPr lang="en-US" sz="2000" b="1" i="1" dirty="0" err="1">
                <a:solidFill>
                  <a:srgbClr val="0070C0"/>
                </a:solidFill>
                <a:latin typeface="Arial" charset="0"/>
              </a:rPr>
              <a:t>i</a:t>
            </a:r>
            <a:r>
              <a:rPr lang="en-US" sz="2000" b="1" dirty="0">
                <a:solidFill>
                  <a:srgbClr val="0070C0"/>
                </a:solidFill>
                <a:latin typeface="Arial" charset="0"/>
              </a:rPr>
              <a:t> 2</a:t>
            </a:r>
            <a:r>
              <a:rPr lang="en-US" sz="2000" b="1" dirty="0">
                <a:solidFill>
                  <a:srgbClr val="0070C0"/>
                </a:solidFill>
                <a:latin typeface="Symbol" pitchFamily="18" charset="2"/>
              </a:rPr>
              <a:t>p</a:t>
            </a:r>
            <a:r>
              <a:rPr lang="en-US" sz="2000" b="1" dirty="0">
                <a:solidFill>
                  <a:srgbClr val="0070C0"/>
                </a:solidFill>
                <a:latin typeface="Arial" charset="0"/>
              </a:rPr>
              <a:t>ft ) = cos( 2</a:t>
            </a:r>
            <a:r>
              <a:rPr lang="en-US" sz="2000" b="1" dirty="0">
                <a:solidFill>
                  <a:srgbClr val="0070C0"/>
                </a:solidFill>
                <a:latin typeface="Symbol" pitchFamily="18" charset="2"/>
              </a:rPr>
              <a:t>p</a:t>
            </a:r>
            <a:r>
              <a:rPr lang="en-US" sz="2000" b="1" dirty="0">
                <a:solidFill>
                  <a:srgbClr val="0070C0"/>
                </a:solidFill>
                <a:latin typeface="Arial" charset="0"/>
              </a:rPr>
              <a:t>ft ) + </a:t>
            </a:r>
            <a:r>
              <a:rPr lang="en-US" sz="2000" b="1" i="1" dirty="0" err="1">
                <a:solidFill>
                  <a:srgbClr val="0070C0"/>
                </a:solidFill>
                <a:latin typeface="Arial" charset="0"/>
              </a:rPr>
              <a:t>i</a:t>
            </a:r>
            <a:r>
              <a:rPr lang="en-US" sz="2000" b="1" dirty="0">
                <a:solidFill>
                  <a:srgbClr val="0070C0"/>
                </a:solidFill>
                <a:latin typeface="Arial" charset="0"/>
              </a:rPr>
              <a:t> sin( 2</a:t>
            </a:r>
            <a:r>
              <a:rPr lang="en-US" sz="2000" b="1" dirty="0">
                <a:solidFill>
                  <a:srgbClr val="0070C0"/>
                </a:solidFill>
                <a:latin typeface="Symbol" pitchFamily="18" charset="2"/>
              </a:rPr>
              <a:t>p</a:t>
            </a:r>
            <a:r>
              <a:rPr lang="en-US" sz="2000" b="1" dirty="0">
                <a:solidFill>
                  <a:srgbClr val="0070C0"/>
                </a:solidFill>
                <a:latin typeface="Arial" charset="0"/>
              </a:rPr>
              <a:t>ft )</a:t>
            </a:r>
          </a:p>
        </p:txBody>
      </p:sp>
    </p:spTree>
    <p:extLst>
      <p:ext uri="{BB962C8B-B14F-4D97-AF65-F5344CB8AC3E}">
        <p14:creationId xmlns:p14="http://schemas.microsoft.com/office/powerpoint/2010/main" val="36371177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981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10000"/>
              </a:spcAft>
            </a:pPr>
            <a:r>
              <a:rPr lang="en-US" sz="2400" dirty="0">
                <a:solidFill>
                  <a:srgbClr val="05CDFF"/>
                </a:solidFill>
                <a:latin typeface="Arial" charset="0"/>
              </a:rPr>
              <a:t>The Discrete Fourier Transform is Cyclic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1238251"/>
            <a:ext cx="8667750" cy="3333749"/>
          </a:xfrm>
          <a:prstGeom prst="rect">
            <a:avLst/>
          </a:prstGeom>
        </p:spPr>
      </p:pic>
    </p:spTree>
    <p:extLst>
      <p:ext uri="{BB962C8B-B14F-4D97-AF65-F5344CB8AC3E}">
        <p14:creationId xmlns:p14="http://schemas.microsoft.com/office/powerpoint/2010/main" val="15093016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981200" y="152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10000"/>
              </a:spcAft>
            </a:pPr>
            <a:r>
              <a:rPr lang="en-US" sz="2400" dirty="0">
                <a:solidFill>
                  <a:srgbClr val="05CDFF"/>
                </a:solidFill>
                <a:latin typeface="Arial" charset="0"/>
              </a:rPr>
              <a:t>The Discrete Fourier Transform is Cyclic …</a:t>
            </a:r>
          </a:p>
          <a:p>
            <a:pPr algn="ctr" fontAlgn="base">
              <a:spcBef>
                <a:spcPct val="0"/>
              </a:spcBef>
              <a:spcAft>
                <a:spcPct val="10000"/>
              </a:spcAft>
            </a:pPr>
            <a:r>
              <a:rPr lang="en-US" sz="2400" dirty="0">
                <a:solidFill>
                  <a:srgbClr val="05CDFF"/>
                </a:solidFill>
                <a:latin typeface="Arial" charset="0"/>
              </a:rPr>
              <a:t>As Signals Get Faster Than The Sampling Frequency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1238251"/>
            <a:ext cx="8667750" cy="3333749"/>
          </a:xfrm>
          <a:prstGeom prst="rect">
            <a:avLst/>
          </a:prstGeom>
        </p:spPr>
      </p:pic>
    </p:spTree>
    <p:extLst>
      <p:ext uri="{BB962C8B-B14F-4D97-AF65-F5344CB8AC3E}">
        <p14:creationId xmlns:p14="http://schemas.microsoft.com/office/powerpoint/2010/main" val="14814847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1238252"/>
            <a:ext cx="8667750" cy="3333749"/>
          </a:xfrm>
          <a:prstGeom prst="rect">
            <a:avLst/>
          </a:prstGeom>
        </p:spPr>
      </p:pic>
      <p:sp>
        <p:nvSpPr>
          <p:cNvPr id="5" name="Rectangle 5"/>
          <p:cNvSpPr>
            <a:spLocks noChangeArrowheads="1"/>
          </p:cNvSpPr>
          <p:nvPr/>
        </p:nvSpPr>
        <p:spPr bwMode="auto">
          <a:xfrm>
            <a:off x="1981200" y="152400"/>
            <a:ext cx="8229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10000"/>
              </a:spcAft>
            </a:pPr>
            <a:r>
              <a:rPr lang="en-US" sz="2400" dirty="0">
                <a:solidFill>
                  <a:srgbClr val="05CDFF"/>
                </a:solidFill>
                <a:latin typeface="Arial" charset="0"/>
              </a:rPr>
              <a:t>The Discrete Fourier Transform is Cyclic …</a:t>
            </a:r>
          </a:p>
          <a:p>
            <a:pPr algn="ctr" fontAlgn="base">
              <a:spcBef>
                <a:spcPct val="0"/>
              </a:spcBef>
              <a:spcAft>
                <a:spcPct val="10000"/>
              </a:spcAft>
            </a:pPr>
            <a:r>
              <a:rPr lang="en-US" sz="2400" dirty="0">
                <a:solidFill>
                  <a:srgbClr val="05CDFF"/>
                </a:solidFill>
                <a:latin typeface="Arial" charset="0"/>
              </a:rPr>
              <a:t>As Signals Get Faster Than the Sampling Frequency …</a:t>
            </a:r>
          </a:p>
          <a:p>
            <a:pPr algn="ctr" fontAlgn="base">
              <a:spcBef>
                <a:spcPct val="0"/>
              </a:spcBef>
              <a:spcAft>
                <a:spcPct val="10000"/>
              </a:spcAft>
            </a:pPr>
            <a:r>
              <a:rPr lang="en-US" sz="2400" dirty="0">
                <a:solidFill>
                  <a:srgbClr val="05CDFF"/>
                </a:solidFill>
                <a:latin typeface="Arial" charset="0"/>
              </a:rPr>
              <a:t>They Look Like Low Frequencies Again</a:t>
            </a:r>
          </a:p>
        </p:txBody>
      </p:sp>
    </p:spTree>
    <p:extLst>
      <p:ext uri="{BB962C8B-B14F-4D97-AF65-F5344CB8AC3E}">
        <p14:creationId xmlns:p14="http://schemas.microsoft.com/office/powerpoint/2010/main" val="25019390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540" y="1886143"/>
            <a:ext cx="7034920" cy="3085714"/>
          </a:xfrm>
          <a:prstGeom prst="rect">
            <a:avLst/>
          </a:prstGeom>
        </p:spPr>
      </p:pic>
      <p:cxnSp>
        <p:nvCxnSpPr>
          <p:cNvPr id="5" name="Straight Arrow Connector 4"/>
          <p:cNvCxnSpPr/>
          <p:nvPr/>
        </p:nvCxnSpPr>
        <p:spPr>
          <a:xfrm flipV="1">
            <a:off x="6006921" y="1752600"/>
            <a:ext cx="0" cy="1066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492284" y="4457163"/>
            <a:ext cx="0" cy="304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60642" y="1306789"/>
            <a:ext cx="1143000" cy="461665"/>
          </a:xfrm>
          <a:prstGeom prst="rect">
            <a:avLst/>
          </a:prstGeom>
          <a:noFill/>
        </p:spPr>
        <p:txBody>
          <a:bodyPr wrap="square" rtlCol="0">
            <a:spAutoFit/>
          </a:bodyPr>
          <a:lstStyle/>
          <a:p>
            <a:pPr algn="ctr" fontAlgn="base">
              <a:spcBef>
                <a:spcPct val="50000"/>
              </a:spcBef>
              <a:spcAft>
                <a:spcPct val="0"/>
              </a:spcAft>
            </a:pPr>
            <a:r>
              <a:rPr lang="en-US" sz="2400" b="1" dirty="0">
                <a:solidFill>
                  <a:prstClr val="black"/>
                </a:solidFill>
                <a:latin typeface="Arial" charset="0"/>
              </a:rPr>
              <a:t>t = 0</a:t>
            </a:r>
          </a:p>
        </p:txBody>
      </p:sp>
      <p:sp>
        <p:nvSpPr>
          <p:cNvPr id="11" name="TextBox 10"/>
          <p:cNvSpPr txBox="1"/>
          <p:nvPr/>
        </p:nvSpPr>
        <p:spPr>
          <a:xfrm>
            <a:off x="6946005" y="4760890"/>
            <a:ext cx="1143000" cy="461665"/>
          </a:xfrm>
          <a:prstGeom prst="rect">
            <a:avLst/>
          </a:prstGeom>
          <a:noFill/>
        </p:spPr>
        <p:txBody>
          <a:bodyPr wrap="square" rtlCol="0">
            <a:spAutoFit/>
          </a:bodyPr>
          <a:lstStyle/>
          <a:p>
            <a:pPr algn="ctr" fontAlgn="base">
              <a:spcBef>
                <a:spcPct val="50000"/>
              </a:spcBef>
              <a:spcAft>
                <a:spcPct val="0"/>
              </a:spcAft>
            </a:pPr>
            <a:r>
              <a:rPr lang="en-US" sz="2400" b="1" dirty="0">
                <a:solidFill>
                  <a:prstClr val="black"/>
                </a:solidFill>
                <a:latin typeface="Arial" charset="0"/>
              </a:rPr>
              <a:t>f = 0</a:t>
            </a:r>
          </a:p>
        </p:txBody>
      </p:sp>
    </p:spTree>
    <p:extLst>
      <p:ext uri="{BB962C8B-B14F-4D97-AF65-F5344CB8AC3E}">
        <p14:creationId xmlns:p14="http://schemas.microsoft.com/office/powerpoint/2010/main" val="38776363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540" y="1886143"/>
            <a:ext cx="7034920" cy="3085714"/>
          </a:xfrm>
          <a:prstGeom prst="rect">
            <a:avLst/>
          </a:prstGeom>
        </p:spPr>
      </p:pic>
      <p:cxnSp>
        <p:nvCxnSpPr>
          <p:cNvPr id="5" name="Straight Arrow Connector 4"/>
          <p:cNvCxnSpPr/>
          <p:nvPr/>
        </p:nvCxnSpPr>
        <p:spPr>
          <a:xfrm flipV="1">
            <a:off x="6006921" y="1752600"/>
            <a:ext cx="0" cy="1066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492284" y="4457163"/>
            <a:ext cx="0" cy="304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60642" y="1306789"/>
            <a:ext cx="1143000" cy="461665"/>
          </a:xfrm>
          <a:prstGeom prst="rect">
            <a:avLst/>
          </a:prstGeom>
          <a:noFill/>
        </p:spPr>
        <p:txBody>
          <a:bodyPr wrap="square" rtlCol="0">
            <a:spAutoFit/>
          </a:bodyPr>
          <a:lstStyle/>
          <a:p>
            <a:pPr algn="ctr" fontAlgn="base">
              <a:spcBef>
                <a:spcPct val="50000"/>
              </a:spcBef>
              <a:spcAft>
                <a:spcPct val="0"/>
              </a:spcAft>
            </a:pPr>
            <a:r>
              <a:rPr lang="en-US" sz="2400" b="1" dirty="0">
                <a:solidFill>
                  <a:prstClr val="black"/>
                </a:solidFill>
                <a:latin typeface="Arial" charset="0"/>
              </a:rPr>
              <a:t>t = 0</a:t>
            </a:r>
          </a:p>
        </p:txBody>
      </p:sp>
      <p:sp>
        <p:nvSpPr>
          <p:cNvPr id="11" name="TextBox 10"/>
          <p:cNvSpPr txBox="1"/>
          <p:nvPr/>
        </p:nvSpPr>
        <p:spPr>
          <a:xfrm>
            <a:off x="6946005" y="4760890"/>
            <a:ext cx="1143000" cy="461665"/>
          </a:xfrm>
          <a:prstGeom prst="rect">
            <a:avLst/>
          </a:prstGeom>
          <a:noFill/>
        </p:spPr>
        <p:txBody>
          <a:bodyPr wrap="square" rtlCol="0">
            <a:spAutoFit/>
          </a:bodyPr>
          <a:lstStyle/>
          <a:p>
            <a:pPr algn="ctr" fontAlgn="base">
              <a:spcBef>
                <a:spcPct val="50000"/>
              </a:spcBef>
              <a:spcAft>
                <a:spcPct val="0"/>
              </a:spcAft>
            </a:pPr>
            <a:r>
              <a:rPr lang="en-US" sz="2400" b="1" dirty="0">
                <a:solidFill>
                  <a:prstClr val="black"/>
                </a:solidFill>
                <a:latin typeface="Arial" charset="0"/>
              </a:rPr>
              <a:t>f = 0</a:t>
            </a:r>
          </a:p>
        </p:txBody>
      </p:sp>
      <p:sp>
        <p:nvSpPr>
          <p:cNvPr id="8" name="TextBox 7"/>
          <p:cNvSpPr txBox="1"/>
          <p:nvPr/>
        </p:nvSpPr>
        <p:spPr>
          <a:xfrm>
            <a:off x="1828883" y="2234626"/>
            <a:ext cx="1143000" cy="584775"/>
          </a:xfrm>
          <a:prstGeom prst="rect">
            <a:avLst/>
          </a:prstGeom>
          <a:noFill/>
        </p:spPr>
        <p:txBody>
          <a:bodyPr wrap="square" rtlCol="0">
            <a:spAutoFit/>
          </a:bodyPr>
          <a:lstStyle/>
          <a:p>
            <a:pPr algn="r" fontAlgn="base">
              <a:spcBef>
                <a:spcPct val="50000"/>
              </a:spcBef>
              <a:spcAft>
                <a:spcPct val="0"/>
              </a:spcAft>
            </a:pPr>
            <a:r>
              <a:rPr lang="en-US" sz="3200" b="1" dirty="0">
                <a:solidFill>
                  <a:prstClr val="black"/>
                </a:solidFill>
                <a:latin typeface="Arial" charset="0"/>
              </a:rPr>
              <a:t>. . .</a:t>
            </a:r>
          </a:p>
        </p:txBody>
      </p:sp>
      <p:sp>
        <p:nvSpPr>
          <p:cNvPr id="9" name="TextBox 8"/>
          <p:cNvSpPr txBox="1"/>
          <p:nvPr/>
        </p:nvSpPr>
        <p:spPr>
          <a:xfrm>
            <a:off x="1828883" y="4155723"/>
            <a:ext cx="1143000" cy="584775"/>
          </a:xfrm>
          <a:prstGeom prst="rect">
            <a:avLst/>
          </a:prstGeom>
          <a:noFill/>
        </p:spPr>
        <p:txBody>
          <a:bodyPr wrap="square" rtlCol="0">
            <a:spAutoFit/>
          </a:bodyPr>
          <a:lstStyle/>
          <a:p>
            <a:pPr algn="r" fontAlgn="base">
              <a:spcBef>
                <a:spcPct val="50000"/>
              </a:spcBef>
              <a:spcAft>
                <a:spcPct val="0"/>
              </a:spcAft>
            </a:pPr>
            <a:r>
              <a:rPr lang="en-US" sz="3200" b="1" dirty="0">
                <a:solidFill>
                  <a:prstClr val="black"/>
                </a:solidFill>
                <a:latin typeface="Arial" charset="0"/>
              </a:rPr>
              <a:t>. . .</a:t>
            </a:r>
          </a:p>
        </p:txBody>
      </p:sp>
      <p:sp>
        <p:nvSpPr>
          <p:cNvPr id="12" name="TextBox 11"/>
          <p:cNvSpPr txBox="1"/>
          <p:nvPr/>
        </p:nvSpPr>
        <p:spPr>
          <a:xfrm>
            <a:off x="8991600" y="2234626"/>
            <a:ext cx="1143000" cy="584775"/>
          </a:xfrm>
          <a:prstGeom prst="rect">
            <a:avLst/>
          </a:prstGeom>
          <a:noFill/>
        </p:spPr>
        <p:txBody>
          <a:bodyPr wrap="square" rtlCol="0">
            <a:spAutoFit/>
          </a:bodyPr>
          <a:lstStyle/>
          <a:p>
            <a:pPr fontAlgn="base">
              <a:spcBef>
                <a:spcPct val="50000"/>
              </a:spcBef>
              <a:spcAft>
                <a:spcPct val="0"/>
              </a:spcAft>
            </a:pPr>
            <a:r>
              <a:rPr lang="en-US" sz="3200" b="1" dirty="0">
                <a:solidFill>
                  <a:prstClr val="black"/>
                </a:solidFill>
                <a:latin typeface="Arial" charset="0"/>
              </a:rPr>
              <a:t>. . .</a:t>
            </a:r>
          </a:p>
        </p:txBody>
      </p:sp>
      <p:sp>
        <p:nvSpPr>
          <p:cNvPr id="13" name="TextBox 12"/>
          <p:cNvSpPr txBox="1"/>
          <p:nvPr/>
        </p:nvSpPr>
        <p:spPr>
          <a:xfrm>
            <a:off x="8991600" y="4155722"/>
            <a:ext cx="1143000" cy="584775"/>
          </a:xfrm>
          <a:prstGeom prst="rect">
            <a:avLst/>
          </a:prstGeom>
          <a:noFill/>
        </p:spPr>
        <p:txBody>
          <a:bodyPr wrap="square" rtlCol="0">
            <a:spAutoFit/>
          </a:bodyPr>
          <a:lstStyle/>
          <a:p>
            <a:pPr fontAlgn="base">
              <a:spcBef>
                <a:spcPct val="50000"/>
              </a:spcBef>
              <a:spcAft>
                <a:spcPct val="0"/>
              </a:spcAft>
            </a:pPr>
            <a:r>
              <a:rPr lang="en-US" sz="3200" b="1" dirty="0">
                <a:solidFill>
                  <a:prstClr val="black"/>
                </a:solidFill>
                <a:latin typeface="Arial" charset="0"/>
              </a:rPr>
              <a:t>. . .</a:t>
            </a:r>
          </a:p>
        </p:txBody>
      </p:sp>
    </p:spTree>
    <p:extLst>
      <p:ext uri="{BB962C8B-B14F-4D97-AF65-F5344CB8AC3E}">
        <p14:creationId xmlns:p14="http://schemas.microsoft.com/office/powerpoint/2010/main" val="20080519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894421"/>
            <a:ext cx="6542462" cy="18515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386" b="11660"/>
          <a:stretch/>
        </p:blipFill>
        <p:spPr>
          <a:xfrm>
            <a:off x="2438400" y="3440748"/>
            <a:ext cx="6542462" cy="155448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16045"/>
          <a:stretch/>
        </p:blipFill>
        <p:spPr>
          <a:xfrm>
            <a:off x="2438400" y="1905000"/>
            <a:ext cx="6542462" cy="15544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 b="16045"/>
          <a:stretch/>
        </p:blipFill>
        <p:spPr>
          <a:xfrm>
            <a:off x="2438400" y="457200"/>
            <a:ext cx="6542462" cy="1554480"/>
          </a:xfrm>
          <a:prstGeom prst="rect">
            <a:avLst/>
          </a:prstGeom>
        </p:spPr>
      </p:pic>
      <p:sp>
        <p:nvSpPr>
          <p:cNvPr id="4" name="Rectangle 5"/>
          <p:cNvSpPr>
            <a:spLocks noChangeArrowheads="1"/>
          </p:cNvSpPr>
          <p:nvPr/>
        </p:nvSpPr>
        <p:spPr bwMode="auto">
          <a:xfrm>
            <a:off x="1981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10000"/>
              </a:spcAft>
            </a:pPr>
            <a:r>
              <a:rPr lang="en-US" sz="2400" dirty="0">
                <a:solidFill>
                  <a:srgbClr val="05CDFF"/>
                </a:solidFill>
                <a:latin typeface="Century Gothic" panose="020B0502020202020204" pitchFamily="34" charset="0"/>
              </a:rPr>
              <a:t>First Order Phase Correction (P1)</a:t>
            </a:r>
          </a:p>
        </p:txBody>
      </p:sp>
      <p:sp>
        <p:nvSpPr>
          <p:cNvPr id="11" name="Rectangle 10"/>
          <p:cNvSpPr/>
          <p:nvPr/>
        </p:nvSpPr>
        <p:spPr>
          <a:xfrm>
            <a:off x="2505456" y="450224"/>
            <a:ext cx="9144"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17394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516271"/>
            <a:ext cx="3268362" cy="675728"/>
          </a:xfrm>
          <a:prstGeom prst="rect">
            <a:avLst/>
          </a:prstGeom>
        </p:spPr>
      </p:pic>
      <p:grpSp>
        <p:nvGrpSpPr>
          <p:cNvPr id="2" name="Group 1"/>
          <p:cNvGrpSpPr/>
          <p:nvPr/>
        </p:nvGrpSpPr>
        <p:grpSpPr>
          <a:xfrm>
            <a:off x="492828" y="4262944"/>
            <a:ext cx="1981200" cy="2021504"/>
            <a:chOff x="430728" y="2063411"/>
            <a:chExt cx="1981200" cy="2021504"/>
          </a:xfrm>
        </p:grpSpPr>
        <p:sp>
          <p:nvSpPr>
            <p:cNvPr id="28" name="TextBox 27"/>
            <p:cNvSpPr txBox="1"/>
            <p:nvPr/>
          </p:nvSpPr>
          <p:spPr>
            <a:xfrm>
              <a:off x="430728"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0070C0"/>
                  </a:solidFill>
                  <a:effectLst/>
                  <a:uLnTx/>
                  <a:uFillTx/>
                  <a:latin typeface="Arial" charset="0"/>
                  <a:ea typeface="+mn-ea"/>
                  <a:cs typeface="+mn-cs"/>
                </a:rPr>
                <a:t> </a:t>
              </a:r>
              <a:r>
                <a:rPr kumimoji="0" lang="en-US" sz="1600" b="0" i="1" u="none" strike="noStrike" kern="0" cap="none" spc="0" normalizeH="0" baseline="0" noProof="0" dirty="0">
                  <a:ln>
                    <a:noFill/>
                  </a:ln>
                  <a:solidFill>
                    <a:srgbClr val="7030A0"/>
                  </a:solidFill>
                  <a:effectLst/>
                  <a:uLnTx/>
                  <a:uFillTx/>
                  <a:latin typeface="Arial" charset="0"/>
                  <a:ea typeface="+mn-ea"/>
                  <a:cs typeface="+mn-cs"/>
                </a:rPr>
                <a:t>www.nmrpipe.com</a:t>
              </a:r>
            </a:p>
          </p:txBody>
        </p:sp>
        <p:pic>
          <p:nvPicPr>
            <p:cNvPr id="30" name="Picture 29"/>
            <p:cNvPicPr>
              <a:picLocks noChangeAspect="1"/>
            </p:cNvPicPr>
            <p:nvPr/>
          </p:nvPicPr>
          <p:blipFill rotWithShape="1">
            <a:blip r:embed="rId3"/>
            <a:srcRect b="6147"/>
            <a:stretch/>
          </p:blipFill>
          <p:spPr>
            <a:xfrm>
              <a:off x="511166" y="2063411"/>
              <a:ext cx="1820324" cy="1793031"/>
            </a:xfrm>
            <a:prstGeom prst="rect">
              <a:avLst/>
            </a:prstGeom>
          </p:spPr>
        </p:pic>
      </p:grpSp>
      <p:sp>
        <p:nvSpPr>
          <p:cNvPr id="11" name="TextBox 6"/>
          <p:cNvSpPr txBox="1">
            <a:spLocks noChangeArrowheads="1"/>
          </p:cNvSpPr>
          <p:nvPr/>
        </p:nvSpPr>
        <p:spPr bwMode="auto">
          <a:xfrm>
            <a:off x="9785185" y="5672142"/>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1" u="none" strike="noStrike" kern="0" cap="none" spc="0" normalizeH="0" baseline="0" noProof="0" dirty="0">
                <a:ln>
                  <a:noFill/>
                </a:ln>
                <a:solidFill>
                  <a:prstClr val="white">
                    <a:lumMod val="65000"/>
                  </a:prstClr>
                </a:solidFill>
                <a:effectLst/>
                <a:uLnTx/>
                <a:uFillTx/>
                <a:latin typeface="Arial" charset="0"/>
                <a:ea typeface="+mn-ea"/>
                <a:cs typeface="+mn-cs"/>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76066"/>
            <a:ext cx="599365" cy="518095"/>
          </a:xfrm>
          <a:prstGeom prst="rect">
            <a:avLst/>
          </a:prstGeom>
        </p:spPr>
      </p:pic>
      <p:grpSp>
        <p:nvGrpSpPr>
          <p:cNvPr id="35" name="Group 34"/>
          <p:cNvGrpSpPr/>
          <p:nvPr/>
        </p:nvGrpSpPr>
        <p:grpSpPr>
          <a:xfrm>
            <a:off x="7453875" y="4262945"/>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A0"/>
                  </a:solidFill>
                  <a:effectLst/>
                  <a:uLnTx/>
                  <a:uFillTx/>
                  <a:latin typeface="Calibri" panose="020F0502020204030204"/>
                  <a:ea typeface="+mn-ea"/>
                  <a:cs typeface="+mn-cs"/>
                </a:rPr>
                <a:t>NMRbox.org</a:t>
              </a: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483798"/>
            <a:ext cx="2753611" cy="1376806"/>
          </a:xfrm>
          <a:prstGeom prst="rect">
            <a:avLst/>
          </a:prstGeom>
        </p:spPr>
      </p:pic>
      <p:sp>
        <p:nvSpPr>
          <p:cNvPr id="24" name="Text Box 22"/>
          <p:cNvSpPr txBox="1">
            <a:spLocks noChangeArrowheads="1"/>
          </p:cNvSpPr>
          <p:nvPr/>
        </p:nvSpPr>
        <p:spPr bwMode="auto">
          <a:xfrm>
            <a:off x="300765" y="673317"/>
            <a:ext cx="11590471" cy="3785652"/>
          </a:xfrm>
          <a:prstGeom prst="rect">
            <a:avLst/>
          </a:prstGeom>
          <a:noFill/>
          <a:ln w="57150" cmpd="thickThin">
            <a:no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Karen Allen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Amanda Altieri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Luke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Arbogast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Dimitris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Argyropoulos</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Yves Aubin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Andrew Baldwin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Joseph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Barchi</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Ad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Bax</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Niksa</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Blonder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Paul Bowyer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Robert Brinson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Andrew Byrd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Times New Roman" pitchFamily="18" charset="0"/>
              </a:rPr>
              <a:t>James Chou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Gabriel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Cornilescu</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Stefano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Ciurli</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Brian Coggins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David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Donoho</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Kyle East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Art Edison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Korth</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Elliott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Ryan Evans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Kathleen Farley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David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Fushman</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Michelle Gill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George Gray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Alex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Grishaev</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Stephan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Grzesiek</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Jeff Hoch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Sven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Hyberts</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Brad Jordan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Lewis Kay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Anthony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Kearsley</a:t>
            </a: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Georg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Kontaxis</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Krish</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Krishnamurthy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John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Kuszewski</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George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Lisi</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Dong Long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Massimo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Lucci</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Mark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Maciejewski</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John Marino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Ryan McKay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Parker Nichols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Liz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O’Day</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Vardan</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Papyan</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Leszek</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Poppe</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John Pfeiffer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Yulia</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Pustovalova</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Ben Ramirez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David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Rovnyak</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Dave Russell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Michael Shapiro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Chris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Schanzle</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Times New Roman" pitchFamily="18" charset="0"/>
              </a:rPr>
              <a:t>Adam Schuyler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Times New Roman" pitchFamily="18" charset="0"/>
              </a:rPr>
              <a:t> David Sheen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Vincent Shen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Times New Roman" pitchFamily="18" charset="0"/>
              </a:rPr>
              <a:t>Evgeny</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Times New Roman" pitchFamily="18" charset="0"/>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Times New Roman" pitchFamily="18" charset="0"/>
              </a:rPr>
              <a:t>Tishchenko</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Times New Roman" pitchFamily="18" charset="0"/>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Desi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Tsao</a:t>
            </a: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Tobias Ulmer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Jeff Ventrella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Beat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Vogeli</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Gerteen</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Vuister</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Greg Walker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Gerard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Weatherby</a:t>
            </a: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Mats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Wikstroem</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Waltraud</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Wolfson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Justin Wu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Shen Yang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Jinfa</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Ying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Edward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Zartler</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Guang</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Zhu Markus </a:t>
            </a:r>
            <a:r>
              <a:rPr kumimoji="0" lang="en-US" sz="2000" b="0" i="0" u="none" strike="noStrike" kern="1200" cap="none" spc="0" normalizeH="0" baseline="0" noProof="0" dirty="0" err="1">
                <a:ln>
                  <a:noFill/>
                </a:ln>
                <a:solidFill>
                  <a:srgbClr val="E7E6E6"/>
                </a:solidFill>
                <a:effectLst/>
                <a:uLnTx/>
                <a:uFillTx/>
                <a:latin typeface="Calibri" panose="020F0502020204030204"/>
                <a:ea typeface="+mn-ea"/>
                <a:cs typeface="+mn-cs"/>
              </a:rPr>
              <a:t>Zweckstetter</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62B6D616-4D55-496B-87E0-04964F205C28}"/>
              </a:ext>
            </a:extLst>
          </p:cNvPr>
          <p:cNvSpPr txBox="1"/>
          <p:nvPr/>
        </p:nvSpPr>
        <p:spPr>
          <a:xfrm>
            <a:off x="1255850" y="23833"/>
            <a:ext cx="96802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Acknowledgements</a:t>
            </a:r>
          </a:p>
        </p:txBody>
      </p:sp>
    </p:spTree>
    <p:extLst>
      <p:ext uri="{BB962C8B-B14F-4D97-AF65-F5344CB8AC3E}">
        <p14:creationId xmlns:p14="http://schemas.microsoft.com/office/powerpoint/2010/main" val="330107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440" y="762461"/>
            <a:ext cx="6264761" cy="5028571"/>
          </a:xfrm>
          <a:prstGeom prst="rect">
            <a:avLst/>
          </a:prstGeom>
        </p:spPr>
      </p:pic>
      <p:sp>
        <p:nvSpPr>
          <p:cNvPr id="3" name="TextBox 2"/>
          <p:cNvSpPr txBox="1"/>
          <p:nvPr/>
        </p:nvSpPr>
        <p:spPr>
          <a:xfrm>
            <a:off x="4419600" y="5753100"/>
            <a:ext cx="5715000" cy="369332"/>
          </a:xfrm>
          <a:prstGeom prst="rect">
            <a:avLst/>
          </a:prstGeom>
          <a:noFill/>
        </p:spPr>
        <p:txBody>
          <a:bodyPr wrap="square" rtlCol="0">
            <a:spAutoFit/>
          </a:bodyPr>
          <a:lstStyle/>
          <a:p>
            <a:pPr algn="ctr" fontAlgn="base">
              <a:spcBef>
                <a:spcPct val="50000"/>
              </a:spcBef>
              <a:spcAft>
                <a:spcPct val="0"/>
              </a:spcAft>
            </a:pPr>
            <a:r>
              <a:rPr lang="en-US" i="1" dirty="0">
                <a:solidFill>
                  <a:srgbClr val="0070C0"/>
                </a:solidFill>
                <a:latin typeface="Arial" charset="0"/>
              </a:rPr>
              <a:t>NUS Sampling Density</a:t>
            </a:r>
          </a:p>
        </p:txBody>
      </p:sp>
      <p:sp>
        <p:nvSpPr>
          <p:cNvPr id="4" name="TextBox 3"/>
          <p:cNvSpPr txBox="1"/>
          <p:nvPr/>
        </p:nvSpPr>
        <p:spPr>
          <a:xfrm>
            <a:off x="5600140" y="2141264"/>
            <a:ext cx="1661160" cy="584775"/>
          </a:xfrm>
          <a:prstGeom prst="rect">
            <a:avLst/>
          </a:prstGeom>
          <a:noFill/>
        </p:spPr>
        <p:txBody>
          <a:bodyPr wrap="square" rtlCol="0">
            <a:spAutoFit/>
          </a:bodyPr>
          <a:lstStyle/>
          <a:p>
            <a:pPr algn="ctr" fontAlgn="base">
              <a:spcBef>
                <a:spcPct val="50000"/>
              </a:spcBef>
              <a:spcAft>
                <a:spcPct val="0"/>
              </a:spcAft>
            </a:pPr>
            <a:r>
              <a:rPr lang="en-US" sz="1600" i="1" dirty="0">
                <a:solidFill>
                  <a:srgbClr val="C00000"/>
                </a:solidFill>
                <a:latin typeface="Arial" charset="0"/>
              </a:rPr>
              <a:t>Bad Reconstruction</a:t>
            </a:r>
          </a:p>
        </p:txBody>
      </p:sp>
      <p:sp>
        <p:nvSpPr>
          <p:cNvPr id="5" name="TextBox 4"/>
          <p:cNvSpPr txBox="1"/>
          <p:nvPr/>
        </p:nvSpPr>
        <p:spPr>
          <a:xfrm>
            <a:off x="8384601" y="4501576"/>
            <a:ext cx="1661160" cy="584775"/>
          </a:xfrm>
          <a:prstGeom prst="rect">
            <a:avLst/>
          </a:prstGeom>
          <a:noFill/>
        </p:spPr>
        <p:txBody>
          <a:bodyPr wrap="square" rtlCol="0">
            <a:spAutoFit/>
          </a:bodyPr>
          <a:lstStyle/>
          <a:p>
            <a:pPr algn="ctr" fontAlgn="base">
              <a:spcBef>
                <a:spcPct val="50000"/>
              </a:spcBef>
              <a:spcAft>
                <a:spcPct val="0"/>
              </a:spcAft>
            </a:pPr>
            <a:r>
              <a:rPr lang="en-US" sz="1600" i="1" dirty="0">
                <a:solidFill>
                  <a:srgbClr val="70AD47">
                    <a:lumMod val="50000"/>
                  </a:srgbClr>
                </a:solidFill>
                <a:latin typeface="Arial" charset="0"/>
              </a:rPr>
              <a:t>Good Reconstruction</a:t>
            </a:r>
          </a:p>
        </p:txBody>
      </p:sp>
      <p:sp>
        <p:nvSpPr>
          <p:cNvPr id="6" name="TextBox 5"/>
          <p:cNvSpPr txBox="1"/>
          <p:nvPr/>
        </p:nvSpPr>
        <p:spPr>
          <a:xfrm>
            <a:off x="5373429" y="990600"/>
            <a:ext cx="3581400" cy="338554"/>
          </a:xfrm>
          <a:prstGeom prst="rect">
            <a:avLst/>
          </a:prstGeom>
          <a:noFill/>
        </p:spPr>
        <p:txBody>
          <a:bodyPr wrap="square" rtlCol="0">
            <a:spAutoFit/>
          </a:bodyPr>
          <a:lstStyle/>
          <a:p>
            <a:pPr fontAlgn="base">
              <a:spcBef>
                <a:spcPct val="50000"/>
              </a:spcBef>
              <a:spcAft>
                <a:spcPct val="0"/>
              </a:spcAft>
            </a:pPr>
            <a:r>
              <a:rPr lang="en-US" sz="1600" dirty="0">
                <a:solidFill>
                  <a:srgbClr val="1307FF"/>
                </a:solidFill>
                <a:latin typeface="Arial" charset="0"/>
              </a:rPr>
              <a:t>Conventional Compressed Sensing</a:t>
            </a:r>
          </a:p>
        </p:txBody>
      </p:sp>
      <p:sp>
        <p:nvSpPr>
          <p:cNvPr id="7" name="TextBox 6"/>
          <p:cNvSpPr txBox="1"/>
          <p:nvPr/>
        </p:nvSpPr>
        <p:spPr>
          <a:xfrm>
            <a:off x="5373429" y="1287277"/>
            <a:ext cx="3581400" cy="338554"/>
          </a:xfrm>
          <a:prstGeom prst="rect">
            <a:avLst/>
          </a:prstGeom>
          <a:noFill/>
        </p:spPr>
        <p:txBody>
          <a:bodyPr wrap="square" rtlCol="0">
            <a:spAutoFit/>
          </a:bodyPr>
          <a:lstStyle/>
          <a:p>
            <a:pPr fontAlgn="base">
              <a:spcBef>
                <a:spcPct val="50000"/>
              </a:spcBef>
              <a:spcAft>
                <a:spcPct val="0"/>
              </a:spcAft>
            </a:pPr>
            <a:r>
              <a:rPr lang="en-US" sz="1600" dirty="0">
                <a:solidFill>
                  <a:prstClr val="black"/>
                </a:solidFill>
                <a:latin typeface="Arial" charset="0"/>
              </a:rPr>
              <a:t>2D NMR</a:t>
            </a:r>
          </a:p>
        </p:txBody>
      </p:sp>
      <p:sp>
        <p:nvSpPr>
          <p:cNvPr id="8" name="TextBox 7"/>
          <p:cNvSpPr txBox="1"/>
          <p:nvPr/>
        </p:nvSpPr>
        <p:spPr>
          <a:xfrm>
            <a:off x="1674826" y="1845428"/>
            <a:ext cx="2345838" cy="2862322"/>
          </a:xfrm>
          <a:prstGeom prst="rect">
            <a:avLst/>
          </a:prstGeom>
          <a:noFill/>
        </p:spPr>
        <p:txBody>
          <a:bodyPr wrap="square" rtlCol="0">
            <a:spAutoFit/>
          </a:bodyPr>
          <a:lstStyle/>
          <a:p>
            <a:pPr algn="ctr" fontAlgn="base">
              <a:spcAft>
                <a:spcPct val="0"/>
              </a:spcAft>
            </a:pPr>
            <a:r>
              <a:rPr lang="en-US" i="1" dirty="0">
                <a:solidFill>
                  <a:srgbClr val="0070C0"/>
                </a:solidFill>
                <a:latin typeface="Arial" charset="0"/>
              </a:rPr>
              <a:t>Ratio of Number of Signals to Final Size</a:t>
            </a:r>
          </a:p>
          <a:p>
            <a:pPr algn="ctr" fontAlgn="base">
              <a:spcAft>
                <a:spcPct val="0"/>
              </a:spcAft>
            </a:pPr>
            <a:endParaRPr lang="en-US" i="1" dirty="0">
              <a:solidFill>
                <a:srgbClr val="0070C0"/>
              </a:solidFill>
              <a:latin typeface="Arial" charset="0"/>
            </a:endParaRPr>
          </a:p>
          <a:p>
            <a:pPr algn="ctr" fontAlgn="base">
              <a:spcAft>
                <a:spcPct val="0"/>
              </a:spcAft>
            </a:pPr>
            <a:r>
              <a:rPr lang="en-US" i="1" dirty="0">
                <a:solidFill>
                  <a:srgbClr val="0070C0"/>
                </a:solidFill>
                <a:latin typeface="Arial" charset="0"/>
              </a:rPr>
              <a:t>For Example:</a:t>
            </a:r>
          </a:p>
          <a:p>
            <a:pPr algn="ctr" fontAlgn="base">
              <a:spcAft>
                <a:spcPct val="0"/>
              </a:spcAft>
            </a:pPr>
            <a:endParaRPr lang="en-US" i="1" dirty="0">
              <a:solidFill>
                <a:srgbClr val="0070C0"/>
              </a:solidFill>
              <a:latin typeface="Arial" charset="0"/>
            </a:endParaRPr>
          </a:p>
          <a:p>
            <a:pPr algn="ctr" fontAlgn="base">
              <a:spcAft>
                <a:spcPct val="0"/>
              </a:spcAft>
            </a:pPr>
            <a:r>
              <a:rPr lang="en-US" i="1" dirty="0">
                <a:solidFill>
                  <a:srgbClr val="0070C0"/>
                </a:solidFill>
                <a:latin typeface="Arial" charset="0"/>
              </a:rPr>
              <a:t>128 Points Sampled at 50% Density </a:t>
            </a:r>
          </a:p>
          <a:p>
            <a:pPr algn="ctr" fontAlgn="base">
              <a:spcAft>
                <a:spcPct val="0"/>
              </a:spcAft>
            </a:pPr>
            <a:r>
              <a:rPr lang="en-US" i="1" dirty="0">
                <a:solidFill>
                  <a:srgbClr val="0070C0"/>
                </a:solidFill>
                <a:latin typeface="Arial" charset="0"/>
              </a:rPr>
              <a:t>(64 Samples) Allows for ~12 Signals Max per Column</a:t>
            </a:r>
          </a:p>
        </p:txBody>
      </p:sp>
      <p:sp>
        <p:nvSpPr>
          <p:cNvPr id="9" name="TextBox 8"/>
          <p:cNvSpPr txBox="1"/>
          <p:nvPr/>
        </p:nvSpPr>
        <p:spPr>
          <a:xfrm>
            <a:off x="1204292" y="76201"/>
            <a:ext cx="9783417" cy="641189"/>
          </a:xfrm>
          <a:prstGeom prst="rect">
            <a:avLst/>
          </a:prstGeom>
          <a:noFill/>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000" i="1" dirty="0">
                <a:solidFill>
                  <a:prstClr val="black"/>
                </a:solidFill>
                <a:latin typeface="Century Gothic" panose="020B0502020202020204" pitchFamily="34" charset="0"/>
                <a:cs typeface="Arial" panose="020B0604020202020204" pitchFamily="34" charset="0"/>
              </a:rPr>
              <a:t>For NUS, the Signal Needs to be “Sparse” (More Empty Space Than Signal) </a:t>
            </a:r>
            <a:r>
              <a:rPr lang="en-US" sz="2000" i="1" dirty="0">
                <a:solidFill>
                  <a:srgbClr val="FF0000"/>
                </a:solidFill>
                <a:latin typeface="Century Gothic" panose="020B0502020202020204" pitchFamily="34" charset="0"/>
                <a:cs typeface="Arial" panose="020B0604020202020204" pitchFamily="34" charset="0"/>
              </a:rPr>
              <a:t>50% Sampling Density Requires ~5 to 10 x more Samples than Signals</a:t>
            </a:r>
          </a:p>
        </p:txBody>
      </p:sp>
      <p:sp>
        <p:nvSpPr>
          <p:cNvPr id="10" name="TextBox 9"/>
          <p:cNvSpPr txBox="1"/>
          <p:nvPr/>
        </p:nvSpPr>
        <p:spPr>
          <a:xfrm>
            <a:off x="1214231" y="6172201"/>
            <a:ext cx="9763539" cy="646331"/>
          </a:xfrm>
          <a:prstGeom prst="rect">
            <a:avLst/>
          </a:prstGeom>
          <a:noFill/>
        </p:spPr>
        <p:txBody>
          <a:bodyPr wrap="square" rtlCol="0">
            <a:spAutoFit/>
          </a:bodyPr>
          <a:lstStyle/>
          <a:p>
            <a:pPr algn="ctr" fontAlgn="base">
              <a:spcAft>
                <a:spcPct val="0"/>
              </a:spcAft>
            </a:pPr>
            <a:r>
              <a:rPr lang="en-US" i="1" dirty="0">
                <a:solidFill>
                  <a:prstClr val="white">
                    <a:lumMod val="50000"/>
                  </a:prstClr>
                </a:solidFill>
                <a:latin typeface="Arial" charset="0"/>
              </a:rPr>
              <a:t>Adapted from: Analysis of </a:t>
            </a:r>
            <a:r>
              <a:rPr lang="en-US" i="1" dirty="0" err="1">
                <a:solidFill>
                  <a:prstClr val="white">
                    <a:lumMod val="50000"/>
                  </a:prstClr>
                </a:solidFill>
                <a:latin typeface="Arial" charset="0"/>
              </a:rPr>
              <a:t>Undersampled</a:t>
            </a:r>
            <a:r>
              <a:rPr lang="en-US" i="1" dirty="0">
                <a:solidFill>
                  <a:prstClr val="white">
                    <a:lumMod val="50000"/>
                  </a:prstClr>
                </a:solidFill>
                <a:latin typeface="Arial" charset="0"/>
              </a:rPr>
              <a:t> Measurement Schemes, with Application to Magnetic Resonance Spectroscopy, </a:t>
            </a:r>
            <a:r>
              <a:rPr lang="en-US" i="1" dirty="0" err="1">
                <a:solidFill>
                  <a:prstClr val="white">
                    <a:lumMod val="50000"/>
                  </a:prstClr>
                </a:solidFill>
                <a:latin typeface="Arial" charset="0"/>
              </a:rPr>
              <a:t>Hatef</a:t>
            </a:r>
            <a:r>
              <a:rPr lang="en-US" i="1" dirty="0">
                <a:solidFill>
                  <a:prstClr val="white">
                    <a:lumMod val="50000"/>
                  </a:prstClr>
                </a:solidFill>
                <a:latin typeface="Arial" charset="0"/>
              </a:rPr>
              <a:t> </a:t>
            </a:r>
            <a:r>
              <a:rPr lang="en-US" i="1" dirty="0" err="1">
                <a:solidFill>
                  <a:prstClr val="white">
                    <a:lumMod val="50000"/>
                  </a:prstClr>
                </a:solidFill>
                <a:latin typeface="Arial" charset="0"/>
              </a:rPr>
              <a:t>Monajemi</a:t>
            </a:r>
            <a:r>
              <a:rPr lang="en-US" i="1" dirty="0">
                <a:solidFill>
                  <a:prstClr val="white">
                    <a:lumMod val="50000"/>
                  </a:prstClr>
                </a:solidFill>
                <a:latin typeface="Arial" charset="0"/>
              </a:rPr>
              <a:t> PhD Defense, Stanford University 2016</a:t>
            </a:r>
          </a:p>
        </p:txBody>
      </p:sp>
      <p:cxnSp>
        <p:nvCxnSpPr>
          <p:cNvPr id="12" name="Straight Connector 11"/>
          <p:cNvCxnSpPr/>
          <p:nvPr/>
        </p:nvCxnSpPr>
        <p:spPr>
          <a:xfrm flipH="1">
            <a:off x="4495800" y="4419600"/>
            <a:ext cx="3383280" cy="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00641" y="4430751"/>
            <a:ext cx="0" cy="99060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477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894421"/>
            <a:ext cx="6542462" cy="18515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386" b="11660"/>
          <a:stretch/>
        </p:blipFill>
        <p:spPr>
          <a:xfrm>
            <a:off x="2438400" y="3440748"/>
            <a:ext cx="6542462" cy="155448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16045"/>
          <a:stretch/>
        </p:blipFill>
        <p:spPr>
          <a:xfrm>
            <a:off x="2438400" y="1905000"/>
            <a:ext cx="6542462" cy="15544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 b="16045"/>
          <a:stretch/>
        </p:blipFill>
        <p:spPr>
          <a:xfrm>
            <a:off x="2438400" y="457200"/>
            <a:ext cx="6542462" cy="1554480"/>
          </a:xfrm>
          <a:prstGeom prst="rect">
            <a:avLst/>
          </a:prstGeom>
        </p:spPr>
      </p:pic>
      <p:sp>
        <p:nvSpPr>
          <p:cNvPr id="10" name="Rectangle 9"/>
          <p:cNvSpPr/>
          <p:nvPr/>
        </p:nvSpPr>
        <p:spPr>
          <a:xfrm>
            <a:off x="2527479" y="457200"/>
            <a:ext cx="381000" cy="6096000"/>
          </a:xfrm>
          <a:prstGeom prst="rect">
            <a:avLst/>
          </a:prstGeom>
          <a:solidFill>
            <a:schemeClr val="bg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Rectangle 10"/>
          <p:cNvSpPr/>
          <p:nvPr/>
        </p:nvSpPr>
        <p:spPr>
          <a:xfrm>
            <a:off x="2505456" y="450224"/>
            <a:ext cx="9144"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4" name="Rectangle 5"/>
          <p:cNvSpPr>
            <a:spLocks noChangeArrowheads="1"/>
          </p:cNvSpPr>
          <p:nvPr/>
        </p:nvSpPr>
        <p:spPr bwMode="auto">
          <a:xfrm>
            <a:off x="1981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10000"/>
              </a:spcAft>
            </a:pPr>
            <a:r>
              <a:rPr lang="en-US" sz="2400" dirty="0">
                <a:solidFill>
                  <a:srgbClr val="05CDFF"/>
                </a:solidFill>
                <a:latin typeface="Century Gothic" panose="020B0502020202020204" pitchFamily="34" charset="0"/>
              </a:rPr>
              <a:t>First Order Phase Correction (P1)</a:t>
            </a:r>
          </a:p>
        </p:txBody>
      </p:sp>
    </p:spTree>
    <p:extLst>
      <p:ext uri="{BB962C8B-B14F-4D97-AF65-F5344CB8AC3E}">
        <p14:creationId xmlns:p14="http://schemas.microsoft.com/office/powerpoint/2010/main" val="22883414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905000" y="676071"/>
            <a:ext cx="8172450" cy="1905000"/>
          </a:xfrm>
          <a:prstGeom prst="rect">
            <a:avLst/>
          </a:prstGeom>
        </p:spPr>
      </p:pic>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1905000" y="2803902"/>
            <a:ext cx="8172450" cy="19050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1905000" y="4931734"/>
            <a:ext cx="8172450" cy="1905000"/>
          </a:xfrm>
          <a:prstGeom prst="rect">
            <a:avLst/>
          </a:prstGeom>
        </p:spPr>
      </p:pic>
      <p:sp>
        <p:nvSpPr>
          <p:cNvPr id="7" name="TextBox 6"/>
          <p:cNvSpPr txBox="1"/>
          <p:nvPr/>
        </p:nvSpPr>
        <p:spPr>
          <a:xfrm>
            <a:off x="4267200" y="828472"/>
            <a:ext cx="1524000" cy="830997"/>
          </a:xfrm>
          <a:prstGeom prst="rect">
            <a:avLst/>
          </a:prstGeom>
          <a:noFill/>
        </p:spPr>
        <p:txBody>
          <a:bodyPr wrap="square" rtlCol="0">
            <a:spAutoFit/>
          </a:bodyPr>
          <a:lstStyle/>
          <a:p>
            <a:pPr algn="r" fontAlgn="base">
              <a:spcAft>
                <a:spcPct val="0"/>
              </a:spcAft>
            </a:pPr>
            <a:r>
              <a:rPr lang="en-US" sz="2400" dirty="0">
                <a:solidFill>
                  <a:prstClr val="white"/>
                </a:solidFill>
                <a:latin typeface="Arial" charset="0"/>
              </a:rPr>
              <a:t>No Delay</a:t>
            </a:r>
          </a:p>
          <a:p>
            <a:pPr algn="r" fontAlgn="base">
              <a:spcAft>
                <a:spcPct val="0"/>
              </a:spcAft>
            </a:pPr>
            <a:r>
              <a:rPr lang="en-US" sz="2400" dirty="0">
                <a:solidFill>
                  <a:prstClr val="white"/>
                </a:solidFill>
                <a:latin typeface="Arial" charset="0"/>
              </a:rPr>
              <a:t>P1 = 0</a:t>
            </a:r>
          </a:p>
        </p:txBody>
      </p:sp>
      <p:sp>
        <p:nvSpPr>
          <p:cNvPr id="8" name="TextBox 7"/>
          <p:cNvSpPr txBox="1"/>
          <p:nvPr/>
        </p:nvSpPr>
        <p:spPr>
          <a:xfrm>
            <a:off x="3429001" y="2823221"/>
            <a:ext cx="2368639" cy="830997"/>
          </a:xfrm>
          <a:prstGeom prst="rect">
            <a:avLst/>
          </a:prstGeom>
          <a:noFill/>
        </p:spPr>
        <p:txBody>
          <a:bodyPr wrap="square" rtlCol="0">
            <a:spAutoFit/>
          </a:bodyPr>
          <a:lstStyle/>
          <a:p>
            <a:pPr algn="r" fontAlgn="base">
              <a:spcAft>
                <a:spcPct val="0"/>
              </a:spcAft>
            </a:pPr>
            <a:r>
              <a:rPr lang="en-US" sz="2400" dirty="0">
                <a:solidFill>
                  <a:prstClr val="white"/>
                </a:solidFill>
                <a:latin typeface="Arial" charset="0"/>
              </a:rPr>
              <a:t>½ </a:t>
            </a:r>
            <a:r>
              <a:rPr lang="en-US" sz="2400" dirty="0" err="1">
                <a:solidFill>
                  <a:prstClr val="white"/>
                </a:solidFill>
                <a:latin typeface="Arial" charset="0"/>
              </a:rPr>
              <a:t>dT</a:t>
            </a:r>
            <a:r>
              <a:rPr lang="en-US" sz="2400" dirty="0">
                <a:solidFill>
                  <a:prstClr val="white"/>
                </a:solidFill>
                <a:latin typeface="Arial" charset="0"/>
              </a:rPr>
              <a:t> Delay</a:t>
            </a:r>
          </a:p>
          <a:p>
            <a:pPr algn="r" fontAlgn="base">
              <a:spcAft>
                <a:spcPct val="0"/>
              </a:spcAft>
            </a:pPr>
            <a:r>
              <a:rPr lang="en-US" sz="2400" dirty="0">
                <a:solidFill>
                  <a:prstClr val="white"/>
                </a:solidFill>
                <a:latin typeface="Arial" charset="0"/>
              </a:rPr>
              <a:t>P1 = 180</a:t>
            </a:r>
          </a:p>
        </p:txBody>
      </p:sp>
      <p:sp>
        <p:nvSpPr>
          <p:cNvPr id="9" name="TextBox 8"/>
          <p:cNvSpPr txBox="1"/>
          <p:nvPr/>
        </p:nvSpPr>
        <p:spPr>
          <a:xfrm>
            <a:off x="3454759" y="4959246"/>
            <a:ext cx="2368639" cy="830997"/>
          </a:xfrm>
          <a:prstGeom prst="rect">
            <a:avLst/>
          </a:prstGeom>
          <a:noFill/>
        </p:spPr>
        <p:txBody>
          <a:bodyPr wrap="square" rtlCol="0">
            <a:spAutoFit/>
          </a:bodyPr>
          <a:lstStyle/>
          <a:p>
            <a:pPr algn="r" fontAlgn="base">
              <a:spcAft>
                <a:spcPct val="0"/>
              </a:spcAft>
            </a:pPr>
            <a:r>
              <a:rPr lang="en-US" sz="2400" dirty="0">
                <a:solidFill>
                  <a:prstClr val="white"/>
                </a:solidFill>
                <a:latin typeface="Arial" charset="0"/>
              </a:rPr>
              <a:t>¼ </a:t>
            </a:r>
            <a:r>
              <a:rPr lang="en-US" sz="2400" dirty="0" err="1">
                <a:solidFill>
                  <a:prstClr val="white"/>
                </a:solidFill>
                <a:latin typeface="Arial" charset="0"/>
              </a:rPr>
              <a:t>dT</a:t>
            </a:r>
            <a:r>
              <a:rPr lang="en-US" sz="2400" dirty="0">
                <a:solidFill>
                  <a:prstClr val="white"/>
                </a:solidFill>
                <a:latin typeface="Arial" charset="0"/>
              </a:rPr>
              <a:t> Delay</a:t>
            </a:r>
          </a:p>
          <a:p>
            <a:pPr algn="r" fontAlgn="base">
              <a:spcAft>
                <a:spcPct val="0"/>
              </a:spcAft>
            </a:pPr>
            <a:r>
              <a:rPr lang="en-US" sz="2400" dirty="0">
                <a:solidFill>
                  <a:prstClr val="white"/>
                </a:solidFill>
                <a:latin typeface="Arial" charset="0"/>
              </a:rPr>
              <a:t>P1 = 90</a:t>
            </a:r>
          </a:p>
        </p:txBody>
      </p:sp>
      <p:sp>
        <p:nvSpPr>
          <p:cNvPr id="10" name="Oval 9"/>
          <p:cNvSpPr/>
          <p:nvPr/>
        </p:nvSpPr>
        <p:spPr>
          <a:xfrm>
            <a:off x="5922645" y="765635"/>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Oval 10"/>
          <p:cNvSpPr/>
          <p:nvPr/>
        </p:nvSpPr>
        <p:spPr>
          <a:xfrm>
            <a:off x="6143625" y="3143944"/>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Oval 11"/>
          <p:cNvSpPr/>
          <p:nvPr/>
        </p:nvSpPr>
        <p:spPr>
          <a:xfrm>
            <a:off x="6055995" y="5097605"/>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Rectangle 5"/>
          <p:cNvSpPr>
            <a:spLocks noChangeArrowheads="1"/>
          </p:cNvSpPr>
          <p:nvPr/>
        </p:nvSpPr>
        <p:spPr bwMode="auto">
          <a:xfrm>
            <a:off x="1981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10000"/>
              </a:spcAft>
            </a:pPr>
            <a:r>
              <a:rPr lang="en-US" sz="2400" dirty="0">
                <a:solidFill>
                  <a:srgbClr val="05CDFF"/>
                </a:solidFill>
                <a:latin typeface="Century Gothic" panose="020B0502020202020204" pitchFamily="34" charset="0"/>
              </a:rPr>
              <a:t>Delay Relative to Interval Between Samples (</a:t>
            </a:r>
            <a:r>
              <a:rPr lang="en-US" sz="2400" dirty="0" err="1">
                <a:solidFill>
                  <a:srgbClr val="05CDFF"/>
                </a:solidFill>
                <a:latin typeface="Century Gothic" panose="020B0502020202020204" pitchFamily="34" charset="0"/>
              </a:rPr>
              <a:t>dT</a:t>
            </a:r>
            <a:r>
              <a:rPr lang="en-US" sz="2400" dirty="0">
                <a:solidFill>
                  <a:srgbClr val="05CDFF"/>
                </a:solidFill>
                <a:latin typeface="Century Gothic" panose="020B0502020202020204" pitchFamily="34" charset="0"/>
              </a:rPr>
              <a:t>)</a:t>
            </a:r>
          </a:p>
        </p:txBody>
      </p:sp>
    </p:spTree>
    <p:extLst>
      <p:ext uri="{BB962C8B-B14F-4D97-AF65-F5344CB8AC3E}">
        <p14:creationId xmlns:p14="http://schemas.microsoft.com/office/powerpoint/2010/main" val="120999132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p:cNvPicPr>
          <p:nvPr/>
        </p:nvPicPr>
        <p:blipFill rotWithShape="1">
          <a:blip r:embed="rId2">
            <a:extLst>
              <a:ext uri="{28A0092B-C50C-407E-A947-70E740481C1C}">
                <a14:useLocalDpi xmlns:a14="http://schemas.microsoft.com/office/drawing/2010/main" val="0"/>
              </a:ext>
            </a:extLst>
          </a:blip>
          <a:srcRect t="-7870" b="-7870"/>
          <a:stretch/>
        </p:blipFill>
        <p:spPr>
          <a:xfrm>
            <a:off x="1908048" y="22578"/>
            <a:ext cx="8172450" cy="1905000"/>
          </a:xfrm>
          <a:prstGeom prst="rect">
            <a:avLst/>
          </a:prstGeom>
        </p:spPr>
      </p:pic>
      <p:pic>
        <p:nvPicPr>
          <p:cNvPr id="5" name="Picture 4"/>
          <p:cNvPicPr>
            <a:picLocks/>
          </p:cNvPicPr>
          <p:nvPr/>
        </p:nvPicPr>
        <p:blipFill rotWithShape="1">
          <a:blip r:embed="rId3">
            <a:extLst>
              <a:ext uri="{28A0092B-C50C-407E-A947-70E740481C1C}">
                <a14:useLocalDpi xmlns:a14="http://schemas.microsoft.com/office/drawing/2010/main" val="0"/>
              </a:ext>
            </a:extLst>
          </a:blip>
          <a:srcRect t="-7870" b="-7870"/>
          <a:stretch/>
        </p:blipFill>
        <p:spPr>
          <a:xfrm>
            <a:off x="1908048" y="2283177"/>
            <a:ext cx="8172450" cy="1905000"/>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t="-7870" b="-7870"/>
          <a:stretch/>
        </p:blipFill>
        <p:spPr>
          <a:xfrm>
            <a:off x="1908048" y="4572000"/>
            <a:ext cx="8172450" cy="1905000"/>
          </a:xfrm>
          <a:prstGeom prst="rect">
            <a:avLst/>
          </a:prstGeom>
        </p:spPr>
      </p:pic>
      <p:sp>
        <p:nvSpPr>
          <p:cNvPr id="19" name="Rectangle 18"/>
          <p:cNvSpPr/>
          <p:nvPr/>
        </p:nvSpPr>
        <p:spPr>
          <a:xfrm>
            <a:off x="1769458" y="228601"/>
            <a:ext cx="2192942" cy="6494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7" name="TextBox 6"/>
          <p:cNvSpPr txBox="1"/>
          <p:nvPr/>
        </p:nvSpPr>
        <p:spPr>
          <a:xfrm>
            <a:off x="2022519" y="152401"/>
            <a:ext cx="1524000" cy="461665"/>
          </a:xfrm>
          <a:prstGeom prst="rect">
            <a:avLst/>
          </a:prstGeom>
          <a:solidFill>
            <a:schemeClr val="tx1">
              <a:alpha val="88000"/>
            </a:schemeClr>
          </a:solidFill>
        </p:spPr>
        <p:txBody>
          <a:bodyPr wrap="square" rtlCol="0">
            <a:spAutoFit/>
          </a:bodyPr>
          <a:lstStyle/>
          <a:p>
            <a:pPr algn="ctr" fontAlgn="base">
              <a:spcBef>
                <a:spcPct val="50000"/>
              </a:spcBef>
              <a:spcAft>
                <a:spcPct val="0"/>
              </a:spcAft>
            </a:pPr>
            <a:r>
              <a:rPr lang="en-US" sz="2400" dirty="0">
                <a:solidFill>
                  <a:prstClr val="white"/>
                </a:solidFill>
                <a:latin typeface="Arial" charset="0"/>
              </a:rPr>
              <a:t>No Delay</a:t>
            </a:r>
          </a:p>
        </p:txBody>
      </p:sp>
      <p:sp>
        <p:nvSpPr>
          <p:cNvPr id="8" name="TextBox 7"/>
          <p:cNvSpPr txBox="1"/>
          <p:nvPr/>
        </p:nvSpPr>
        <p:spPr>
          <a:xfrm>
            <a:off x="1600201" y="2281511"/>
            <a:ext cx="2368639" cy="461665"/>
          </a:xfrm>
          <a:prstGeom prst="rect">
            <a:avLst/>
          </a:prstGeom>
          <a:solidFill>
            <a:schemeClr val="tx1">
              <a:alpha val="88000"/>
            </a:schemeClr>
          </a:solidFill>
        </p:spPr>
        <p:txBody>
          <a:bodyPr wrap="square" rtlCol="0">
            <a:spAutoFit/>
          </a:bodyPr>
          <a:lstStyle/>
          <a:p>
            <a:pPr algn="ctr" fontAlgn="base">
              <a:spcBef>
                <a:spcPct val="50000"/>
              </a:spcBef>
              <a:spcAft>
                <a:spcPct val="0"/>
              </a:spcAft>
            </a:pPr>
            <a:r>
              <a:rPr lang="en-US" sz="2400" dirty="0">
                <a:solidFill>
                  <a:prstClr val="white"/>
                </a:solidFill>
                <a:latin typeface="Arial" charset="0"/>
              </a:rPr>
              <a:t>½ </a:t>
            </a:r>
            <a:r>
              <a:rPr lang="en-US" sz="2400" dirty="0" err="1">
                <a:solidFill>
                  <a:prstClr val="white"/>
                </a:solidFill>
                <a:latin typeface="Arial" charset="0"/>
              </a:rPr>
              <a:t>dT</a:t>
            </a:r>
            <a:r>
              <a:rPr lang="en-US" sz="2400" dirty="0">
                <a:solidFill>
                  <a:prstClr val="white"/>
                </a:solidFill>
                <a:latin typeface="Arial" charset="0"/>
              </a:rPr>
              <a:t> Delay</a:t>
            </a:r>
          </a:p>
        </p:txBody>
      </p:sp>
      <p:sp>
        <p:nvSpPr>
          <p:cNvPr id="9" name="TextBox 8"/>
          <p:cNvSpPr txBox="1"/>
          <p:nvPr/>
        </p:nvSpPr>
        <p:spPr>
          <a:xfrm>
            <a:off x="1600201" y="4569936"/>
            <a:ext cx="2368639" cy="830997"/>
          </a:xfrm>
          <a:prstGeom prst="rect">
            <a:avLst/>
          </a:prstGeom>
          <a:solidFill>
            <a:schemeClr val="tx1">
              <a:alpha val="88000"/>
            </a:schemeClr>
          </a:solidFill>
        </p:spPr>
        <p:txBody>
          <a:bodyPr wrap="square" rtlCol="0">
            <a:spAutoFit/>
          </a:bodyPr>
          <a:lstStyle/>
          <a:p>
            <a:pPr algn="ctr" fontAlgn="base">
              <a:spcBef>
                <a:spcPct val="50000"/>
              </a:spcBef>
              <a:spcAft>
                <a:spcPct val="0"/>
              </a:spcAft>
            </a:pPr>
            <a:r>
              <a:rPr lang="en-US" sz="2400" dirty="0">
                <a:solidFill>
                  <a:prstClr val="white"/>
                </a:solidFill>
                <a:latin typeface="Arial" charset="0"/>
              </a:rPr>
              <a:t>Other Delay, for example ¼ </a:t>
            </a:r>
            <a:r>
              <a:rPr lang="en-US" sz="2400" dirty="0" err="1">
                <a:solidFill>
                  <a:prstClr val="white"/>
                </a:solidFill>
                <a:latin typeface="Arial" charset="0"/>
              </a:rPr>
              <a:t>dT</a:t>
            </a:r>
            <a:endParaRPr lang="en-US" sz="2400" dirty="0">
              <a:solidFill>
                <a:prstClr val="white"/>
              </a:solidFill>
              <a:latin typeface="Arial" charset="0"/>
            </a:endParaRPr>
          </a:p>
        </p:txBody>
      </p:sp>
      <p:sp>
        <p:nvSpPr>
          <p:cNvPr id="10" name="Oval 9"/>
          <p:cNvSpPr/>
          <p:nvPr/>
        </p:nvSpPr>
        <p:spPr>
          <a:xfrm>
            <a:off x="5922645" y="23622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Oval 10"/>
          <p:cNvSpPr/>
          <p:nvPr/>
        </p:nvSpPr>
        <p:spPr>
          <a:xfrm>
            <a:off x="6143625" y="269987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Oval 11"/>
          <p:cNvSpPr/>
          <p:nvPr/>
        </p:nvSpPr>
        <p:spPr>
          <a:xfrm>
            <a:off x="6055995" y="4807374"/>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Oval 12"/>
          <p:cNvSpPr/>
          <p:nvPr/>
        </p:nvSpPr>
        <p:spPr>
          <a:xfrm>
            <a:off x="5512158" y="23622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4" name="Oval 13"/>
          <p:cNvSpPr/>
          <p:nvPr/>
        </p:nvSpPr>
        <p:spPr>
          <a:xfrm>
            <a:off x="5720784" y="269987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Oval 14"/>
          <p:cNvSpPr/>
          <p:nvPr/>
        </p:nvSpPr>
        <p:spPr>
          <a:xfrm>
            <a:off x="5811199" y="4807374"/>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206" y="5510802"/>
            <a:ext cx="1140600" cy="11406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8206" y="2780043"/>
            <a:ext cx="1140600" cy="11406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056" y="703340"/>
            <a:ext cx="1104903" cy="1104903"/>
          </a:xfrm>
          <a:prstGeom prst="rect">
            <a:avLst/>
          </a:prstGeom>
        </p:spPr>
      </p:pic>
      <p:sp>
        <p:nvSpPr>
          <p:cNvPr id="20" name="TextBox 19"/>
          <p:cNvSpPr txBox="1"/>
          <p:nvPr/>
        </p:nvSpPr>
        <p:spPr>
          <a:xfrm>
            <a:off x="3657601" y="6232491"/>
            <a:ext cx="6873022" cy="584775"/>
          </a:xfrm>
          <a:prstGeom prst="rect">
            <a:avLst/>
          </a:prstGeom>
          <a:solidFill>
            <a:schemeClr val="tx1">
              <a:alpha val="88000"/>
            </a:schemeClr>
          </a:solidFill>
        </p:spPr>
        <p:txBody>
          <a:bodyPr wrap="square" rtlCol="0">
            <a:spAutoFit/>
          </a:bodyPr>
          <a:lstStyle/>
          <a:p>
            <a:pPr fontAlgn="base">
              <a:spcBef>
                <a:spcPct val="50000"/>
              </a:spcBef>
              <a:spcAft>
                <a:spcPct val="0"/>
              </a:spcAft>
            </a:pPr>
            <a:r>
              <a:rPr lang="en-US" sz="1600" dirty="0">
                <a:solidFill>
                  <a:prstClr val="white"/>
                </a:solidFill>
                <a:latin typeface="Arial" charset="0"/>
              </a:rPr>
              <a:t>One interval is ½ </a:t>
            </a:r>
            <a:r>
              <a:rPr lang="en-US" sz="1600" dirty="0" err="1">
                <a:solidFill>
                  <a:prstClr val="white"/>
                </a:solidFill>
                <a:latin typeface="Arial" charset="0"/>
              </a:rPr>
              <a:t>dT</a:t>
            </a:r>
            <a:r>
              <a:rPr lang="en-US" sz="1600" dirty="0">
                <a:solidFill>
                  <a:prstClr val="white"/>
                </a:solidFill>
                <a:latin typeface="Arial" charset="0"/>
              </a:rPr>
              <a:t>, but the others are </a:t>
            </a:r>
            <a:r>
              <a:rPr lang="en-US" sz="1600" dirty="0" err="1">
                <a:solidFill>
                  <a:prstClr val="white"/>
                </a:solidFill>
                <a:latin typeface="Arial" charset="0"/>
              </a:rPr>
              <a:t>dT.</a:t>
            </a:r>
            <a:r>
              <a:rPr lang="en-US" sz="1600" dirty="0">
                <a:solidFill>
                  <a:prstClr val="white"/>
                </a:solidFill>
                <a:latin typeface="Arial" charset="0"/>
              </a:rPr>
              <a:t> </a:t>
            </a:r>
            <a:r>
              <a:rPr lang="en-US" sz="1600" dirty="0">
                <a:solidFill>
                  <a:srgbClr val="FF0000"/>
                </a:solidFill>
                <a:latin typeface="Arial" charset="0"/>
              </a:rPr>
              <a:t>Baseline distortion</a:t>
            </a:r>
            <a:r>
              <a:rPr lang="en-US" sz="1600" dirty="0">
                <a:solidFill>
                  <a:prstClr val="white"/>
                </a:solidFill>
                <a:latin typeface="Arial" charset="0"/>
              </a:rPr>
              <a:t> results.   </a:t>
            </a:r>
            <a:r>
              <a:rPr lang="en-US" sz="1600" dirty="0">
                <a:solidFill>
                  <a:srgbClr val="FFFF00"/>
                </a:solidFill>
                <a:latin typeface="Arial" charset="0"/>
              </a:rPr>
              <a:t>Hilbert transform is imperfect</a:t>
            </a:r>
            <a:r>
              <a:rPr lang="en-US" sz="1600" dirty="0">
                <a:solidFill>
                  <a:prstClr val="white"/>
                </a:solidFill>
                <a:latin typeface="Arial" charset="0"/>
              </a:rPr>
              <a:t>.</a:t>
            </a:r>
          </a:p>
        </p:txBody>
      </p:sp>
      <p:sp>
        <p:nvSpPr>
          <p:cNvPr id="21" name="TextBox 20"/>
          <p:cNvSpPr txBox="1"/>
          <p:nvPr/>
        </p:nvSpPr>
        <p:spPr>
          <a:xfrm>
            <a:off x="3657600" y="1712243"/>
            <a:ext cx="6561487" cy="584775"/>
          </a:xfrm>
          <a:prstGeom prst="rect">
            <a:avLst/>
          </a:prstGeom>
          <a:solidFill>
            <a:schemeClr val="tx1">
              <a:alpha val="88000"/>
            </a:schemeClr>
          </a:solidFill>
        </p:spPr>
        <p:txBody>
          <a:bodyPr wrap="square" rtlCol="0">
            <a:spAutoFit/>
          </a:bodyPr>
          <a:lstStyle/>
          <a:p>
            <a:pPr fontAlgn="base">
              <a:spcBef>
                <a:spcPct val="50000"/>
              </a:spcBef>
              <a:spcAft>
                <a:spcPct val="0"/>
              </a:spcAft>
            </a:pPr>
            <a:r>
              <a:rPr lang="en-US" sz="1600" dirty="0">
                <a:solidFill>
                  <a:prstClr val="white"/>
                </a:solidFill>
                <a:latin typeface="Arial" charset="0"/>
              </a:rPr>
              <a:t>P1 = 0: All the intervals are </a:t>
            </a:r>
            <a:r>
              <a:rPr lang="en-US" sz="1600" dirty="0" err="1">
                <a:solidFill>
                  <a:prstClr val="white"/>
                </a:solidFill>
                <a:latin typeface="Arial" charset="0"/>
              </a:rPr>
              <a:t>dT</a:t>
            </a:r>
            <a:r>
              <a:rPr lang="en-US" sz="1600" dirty="0">
                <a:solidFill>
                  <a:prstClr val="white"/>
                </a:solidFill>
                <a:latin typeface="Arial" charset="0"/>
              </a:rPr>
              <a:t>, but the t=0 point occurs twice.  Remedy: scale the t=0 point by ½.</a:t>
            </a:r>
          </a:p>
        </p:txBody>
      </p:sp>
      <p:sp>
        <p:nvSpPr>
          <p:cNvPr id="22" name="TextBox 21"/>
          <p:cNvSpPr txBox="1"/>
          <p:nvPr/>
        </p:nvSpPr>
        <p:spPr>
          <a:xfrm>
            <a:off x="3657601" y="3939731"/>
            <a:ext cx="6561487" cy="584775"/>
          </a:xfrm>
          <a:prstGeom prst="rect">
            <a:avLst/>
          </a:prstGeom>
          <a:solidFill>
            <a:schemeClr val="tx1">
              <a:alpha val="88000"/>
            </a:schemeClr>
          </a:solidFill>
        </p:spPr>
        <p:txBody>
          <a:bodyPr wrap="square" rtlCol="0">
            <a:spAutoFit/>
          </a:bodyPr>
          <a:lstStyle/>
          <a:p>
            <a:pPr fontAlgn="base">
              <a:spcBef>
                <a:spcPct val="50000"/>
              </a:spcBef>
              <a:spcAft>
                <a:spcPct val="0"/>
              </a:spcAft>
            </a:pPr>
            <a:r>
              <a:rPr lang="en-US" sz="1600" dirty="0">
                <a:solidFill>
                  <a:prstClr val="white"/>
                </a:solidFill>
                <a:latin typeface="Arial" charset="0"/>
              </a:rPr>
              <a:t>P1 = 180: All the intervals are </a:t>
            </a:r>
            <a:r>
              <a:rPr lang="en-US" sz="1600" dirty="0" err="1">
                <a:solidFill>
                  <a:prstClr val="white"/>
                </a:solidFill>
                <a:latin typeface="Arial" charset="0"/>
              </a:rPr>
              <a:t>dT</a:t>
            </a:r>
            <a:r>
              <a:rPr lang="en-US" sz="1600" dirty="0">
                <a:solidFill>
                  <a:prstClr val="white"/>
                </a:solidFill>
                <a:latin typeface="Arial" charset="0"/>
              </a:rPr>
              <a:t>, and t = ½ matches its partner t = -½. All is well!</a:t>
            </a:r>
          </a:p>
        </p:txBody>
      </p:sp>
    </p:spTree>
    <p:extLst>
      <p:ext uri="{BB962C8B-B14F-4D97-AF65-F5344CB8AC3E}">
        <p14:creationId xmlns:p14="http://schemas.microsoft.com/office/powerpoint/2010/main" val="14549555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2" name="Group 21"/>
          <p:cNvGrpSpPr/>
          <p:nvPr/>
        </p:nvGrpSpPr>
        <p:grpSpPr>
          <a:xfrm>
            <a:off x="2211303" y="762000"/>
            <a:ext cx="4419600" cy="990600"/>
            <a:chOff x="76200" y="533400"/>
            <a:chExt cx="3962400" cy="990600"/>
          </a:xfrm>
        </p:grpSpPr>
        <p:grpSp>
          <p:nvGrpSpPr>
            <p:cNvPr id="20" name="Group 19"/>
            <p:cNvGrpSpPr/>
            <p:nvPr/>
          </p:nvGrpSpPr>
          <p:grpSpPr>
            <a:xfrm>
              <a:off x="1162050" y="533400"/>
              <a:ext cx="2876550" cy="990600"/>
              <a:chOff x="1162050" y="533400"/>
              <a:chExt cx="2876550" cy="990600"/>
            </a:xfrm>
          </p:grpSpPr>
          <p:graphicFrame>
            <p:nvGraphicFramePr>
              <p:cNvPr id="2" name="Object 1"/>
              <p:cNvGraphicFramePr>
                <a:graphicFrameLocks noChangeAspect="1"/>
              </p:cNvGraphicFramePr>
              <p:nvPr/>
            </p:nvGraphicFramePr>
            <p:xfrm>
              <a:off x="1162050" y="533400"/>
              <a:ext cx="876300" cy="990600"/>
            </p:xfrm>
            <a:graphic>
              <a:graphicData uri="http://schemas.openxmlformats.org/presentationml/2006/ole">
                <mc:AlternateContent xmlns:mc="http://schemas.openxmlformats.org/markup-compatibility/2006">
                  <mc:Choice xmlns:v="urn:schemas-microsoft-com:vml" Requires="v">
                    <p:oleObj name="Equation" r:id="rId2" imgW="291960" imgH="330120" progId="Equation.3">
                      <p:embed/>
                    </p:oleObj>
                  </mc:Choice>
                  <mc:Fallback>
                    <p:oleObj name="Equation" r:id="rId2" imgW="291960" imgH="330120" progId="Equation.3">
                      <p:embed/>
                      <p:pic>
                        <p:nvPicPr>
                          <p:cNvPr id="0" name=""/>
                          <p:cNvPicPr/>
                          <p:nvPr/>
                        </p:nvPicPr>
                        <p:blipFill>
                          <a:blip r:embed="rId3"/>
                          <a:stretch>
                            <a:fillRect/>
                          </a:stretch>
                        </p:blipFill>
                        <p:spPr>
                          <a:xfrm>
                            <a:off x="1162050" y="533400"/>
                            <a:ext cx="876300" cy="990600"/>
                          </a:xfrm>
                          <a:prstGeom prst="rect">
                            <a:avLst/>
                          </a:prstGeom>
                        </p:spPr>
                      </p:pic>
                    </p:oleObj>
                  </mc:Fallback>
                </mc:AlternateContent>
              </a:graphicData>
            </a:graphic>
          </p:graphicFrame>
          <p:sp>
            <p:nvSpPr>
              <p:cNvPr id="6" name="TextBox 5"/>
              <p:cNvSpPr txBox="1"/>
              <p:nvPr/>
            </p:nvSpPr>
            <p:spPr>
              <a:xfrm>
                <a:off x="1524000" y="713232"/>
                <a:ext cx="2514600" cy="584775"/>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x(t) e </a:t>
                </a:r>
                <a:r>
                  <a:rPr lang="en-US" sz="3200" i="1" baseline="30000" dirty="0">
                    <a:solidFill>
                      <a:prstClr val="black"/>
                    </a:solidFill>
                    <a:latin typeface="Arial" charset="0"/>
                  </a:rPr>
                  <a:t>–</a:t>
                </a:r>
                <a:r>
                  <a:rPr lang="en-US" sz="3200" i="1" dirty="0">
                    <a:solidFill>
                      <a:prstClr val="black"/>
                    </a:solidFill>
                    <a:latin typeface="Arial" charset="0"/>
                  </a:rPr>
                  <a:t> </a:t>
                </a:r>
                <a:r>
                  <a:rPr lang="en-US" sz="3200" i="1" baseline="30000" dirty="0">
                    <a:solidFill>
                      <a:prstClr val="black"/>
                    </a:solidFill>
                    <a:latin typeface="Arial" charset="0"/>
                  </a:rPr>
                  <a:t>2</a:t>
                </a:r>
                <a:r>
                  <a:rPr lang="en-US" sz="4000" i="1" baseline="25000" dirty="0">
                    <a:solidFill>
                      <a:prstClr val="black"/>
                    </a:solidFill>
                    <a:latin typeface="Symbol" panose="05050102010706020507" pitchFamily="18" charset="2"/>
                  </a:rPr>
                  <a:t>p </a:t>
                </a:r>
                <a:r>
                  <a:rPr lang="en-US" sz="3200" i="1" baseline="30000" dirty="0" err="1">
                    <a:solidFill>
                      <a:prstClr val="black"/>
                    </a:solidFill>
                    <a:latin typeface="Arial" charset="0"/>
                  </a:rPr>
                  <a:t>i</a:t>
                </a:r>
                <a:r>
                  <a:rPr lang="en-US" sz="3200" i="1" baseline="30000" dirty="0">
                    <a:solidFill>
                      <a:prstClr val="black"/>
                    </a:solidFill>
                    <a:latin typeface="Arial" charset="0"/>
                  </a:rPr>
                  <a:t> f t </a:t>
                </a:r>
                <a:r>
                  <a:rPr lang="en-US" sz="2400" i="1" dirty="0" err="1">
                    <a:solidFill>
                      <a:prstClr val="black"/>
                    </a:solidFill>
                    <a:latin typeface="Arial" charset="0"/>
                  </a:rPr>
                  <a:t>dt</a:t>
                </a:r>
                <a:endParaRPr lang="en-US" sz="2400" i="1" dirty="0">
                  <a:solidFill>
                    <a:prstClr val="black"/>
                  </a:solidFill>
                  <a:latin typeface="Arial" charset="0"/>
                </a:endParaRPr>
              </a:p>
            </p:txBody>
          </p:sp>
        </p:grpSp>
        <p:sp>
          <p:nvSpPr>
            <p:cNvPr id="7" name="TextBox 6"/>
            <p:cNvSpPr txBox="1"/>
            <p:nvPr/>
          </p:nvSpPr>
          <p:spPr>
            <a:xfrm>
              <a:off x="76200" y="670378"/>
              <a:ext cx="1143000" cy="707886"/>
            </a:xfrm>
            <a:prstGeom prst="rect">
              <a:avLst/>
            </a:prstGeom>
            <a:noFill/>
          </p:spPr>
          <p:txBody>
            <a:bodyPr wrap="square" rtlCol="0">
              <a:spAutoFit/>
            </a:bodyPr>
            <a:lstStyle/>
            <a:p>
              <a:pPr fontAlgn="base">
                <a:spcBef>
                  <a:spcPct val="50000"/>
                </a:spcBef>
                <a:spcAft>
                  <a:spcPct val="0"/>
                </a:spcAft>
              </a:pPr>
              <a:r>
                <a:rPr lang="en-US" sz="40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latin typeface="Arial" charset="0"/>
                </a:rPr>
                <a:t>(f)  = </a:t>
              </a:r>
            </a:p>
          </p:txBody>
        </p:sp>
      </p:grpSp>
      <p:grpSp>
        <p:nvGrpSpPr>
          <p:cNvPr id="5" name="Group 4"/>
          <p:cNvGrpSpPr/>
          <p:nvPr/>
        </p:nvGrpSpPr>
        <p:grpSpPr>
          <a:xfrm>
            <a:off x="2210637" y="1992830"/>
            <a:ext cx="4609246" cy="1051662"/>
            <a:chOff x="1145667" y="2093738"/>
            <a:chExt cx="4609246" cy="1051662"/>
          </a:xfrm>
        </p:grpSpPr>
        <p:sp>
          <p:nvSpPr>
            <p:cNvPr id="12" name="TextBox 11"/>
            <p:cNvSpPr txBox="1"/>
            <p:nvPr/>
          </p:nvSpPr>
          <p:spPr>
            <a:xfrm>
              <a:off x="1145667" y="2226473"/>
              <a:ext cx="1283437" cy="707886"/>
            </a:xfrm>
            <a:prstGeom prst="rect">
              <a:avLst/>
            </a:prstGeom>
            <a:noFill/>
          </p:spPr>
          <p:txBody>
            <a:bodyPr wrap="square" rtlCol="0">
              <a:spAutoFit/>
            </a:bodyPr>
            <a:lstStyle/>
            <a:p>
              <a:pPr fontAlgn="base">
                <a:spcBef>
                  <a:spcPct val="50000"/>
                </a:spcBef>
                <a:spcAft>
                  <a:spcPct val="0"/>
                </a:spcAft>
              </a:pPr>
              <a:r>
                <a:rPr lang="en-US" sz="40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latin typeface="Arial" charset="0"/>
                </a:rPr>
                <a:t>(f)  = </a:t>
              </a:r>
            </a:p>
          </p:txBody>
        </p:sp>
        <p:sp>
          <p:nvSpPr>
            <p:cNvPr id="11" name="TextBox 10"/>
            <p:cNvSpPr txBox="1"/>
            <p:nvPr/>
          </p:nvSpPr>
          <p:spPr>
            <a:xfrm>
              <a:off x="2417036" y="2211732"/>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14" name="TextBox 13"/>
            <p:cNvSpPr txBox="1"/>
            <p:nvPr/>
          </p:nvSpPr>
          <p:spPr>
            <a:xfrm>
              <a:off x="2257549" y="2806846"/>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15" name="TextBox 14"/>
            <p:cNvSpPr txBox="1"/>
            <p:nvPr/>
          </p:nvSpPr>
          <p:spPr>
            <a:xfrm>
              <a:off x="2297783" y="2093738"/>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16" name="TextBox 15"/>
            <p:cNvSpPr txBox="1"/>
            <p:nvPr/>
          </p:nvSpPr>
          <p:spPr>
            <a:xfrm>
              <a:off x="2962793" y="2329065"/>
              <a:ext cx="2792120" cy="502702"/>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x(t) e </a:t>
              </a:r>
              <a:r>
                <a:rPr lang="en-US" sz="3200" i="1" baseline="30000" dirty="0">
                  <a:solidFill>
                    <a:prstClr val="black"/>
                  </a:solidFill>
                  <a:latin typeface="Arial" charset="0"/>
                </a:rPr>
                <a:t>–2</a:t>
              </a:r>
              <a:r>
                <a:rPr lang="en-US" sz="4000" i="1" baseline="25000" dirty="0">
                  <a:solidFill>
                    <a:prstClr val="black"/>
                  </a:solidFill>
                  <a:latin typeface="Symbol" panose="05050102010706020507" pitchFamily="18" charset="2"/>
                </a:rPr>
                <a:t>p </a:t>
              </a:r>
              <a:r>
                <a:rPr lang="en-US" sz="3200" i="1" baseline="30000" dirty="0" err="1">
                  <a:solidFill>
                    <a:prstClr val="black"/>
                  </a:solidFill>
                  <a:latin typeface="Arial" charset="0"/>
                </a:rPr>
                <a:t>i</a:t>
              </a:r>
              <a:r>
                <a:rPr lang="en-US" sz="3200" i="1" baseline="30000" dirty="0">
                  <a:solidFill>
                    <a:prstClr val="black"/>
                  </a:solidFill>
                  <a:latin typeface="Arial" charset="0"/>
                </a:rPr>
                <a:t> f t / N </a:t>
              </a:r>
              <a:r>
                <a:rPr lang="en-US" sz="3200" i="1" baseline="-6000" dirty="0">
                  <a:solidFill>
                    <a:prstClr val="black"/>
                  </a:solidFill>
                  <a:latin typeface="Arial" charset="0"/>
                </a:rPr>
                <a:t>   </a:t>
              </a:r>
              <a:endParaRPr lang="en-US" sz="2400" i="1" baseline="-6000" dirty="0">
                <a:solidFill>
                  <a:prstClr val="black"/>
                </a:solidFill>
                <a:latin typeface="Arial" charset="0"/>
              </a:endParaRPr>
            </a:p>
          </p:txBody>
        </p:sp>
      </p:grpSp>
      <p:sp>
        <p:nvSpPr>
          <p:cNvPr id="21" name="TextBox 20"/>
          <p:cNvSpPr txBox="1"/>
          <p:nvPr/>
        </p:nvSpPr>
        <p:spPr>
          <a:xfrm>
            <a:off x="1752600" y="76200"/>
            <a:ext cx="8610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The Discrete Fourier Transform and its Inverse</a:t>
            </a:r>
          </a:p>
        </p:txBody>
      </p:sp>
      <p:grpSp>
        <p:nvGrpSpPr>
          <p:cNvPr id="4" name="Group 3"/>
          <p:cNvGrpSpPr/>
          <p:nvPr/>
        </p:nvGrpSpPr>
        <p:grpSpPr>
          <a:xfrm>
            <a:off x="2229374" y="3474616"/>
            <a:ext cx="7541133" cy="1120786"/>
            <a:chOff x="1145667" y="3163949"/>
            <a:chExt cx="7541133" cy="1120786"/>
          </a:xfrm>
        </p:grpSpPr>
        <p:sp>
          <p:nvSpPr>
            <p:cNvPr id="18" name="TextBox 17"/>
            <p:cNvSpPr txBox="1"/>
            <p:nvPr/>
          </p:nvSpPr>
          <p:spPr>
            <a:xfrm>
              <a:off x="2257549" y="3946181"/>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23" name="TextBox 22"/>
            <p:cNvSpPr txBox="1"/>
            <p:nvPr/>
          </p:nvSpPr>
          <p:spPr>
            <a:xfrm>
              <a:off x="2297783" y="3163949"/>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24" name="Text Box 3"/>
            <p:cNvSpPr txBox="1">
              <a:spLocks noChangeArrowheads="1"/>
            </p:cNvSpPr>
            <p:nvPr/>
          </p:nvSpPr>
          <p:spPr bwMode="auto">
            <a:xfrm>
              <a:off x="2962793" y="3352800"/>
              <a:ext cx="57240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defRPr/>
              </a:pPr>
              <a:r>
                <a:rPr lang="en-US" sz="2400" b="0" i="1" kern="0" dirty="0">
                  <a:solidFill>
                    <a:prstClr val="black"/>
                  </a:solidFill>
                </a:rPr>
                <a:t>x(t) [ cos( 2</a:t>
              </a:r>
              <a:r>
                <a:rPr lang="en-US" sz="3200" b="0" i="1" kern="0" dirty="0">
                  <a:solidFill>
                    <a:prstClr val="black"/>
                  </a:solidFill>
                  <a:latin typeface="Symbol" pitchFamily="18" charset="2"/>
                </a:rPr>
                <a:t>p </a:t>
              </a:r>
              <a:r>
                <a:rPr lang="en-US" sz="2400" b="0" i="1" kern="0" dirty="0">
                  <a:solidFill>
                    <a:prstClr val="black"/>
                  </a:solidFill>
                </a:rPr>
                <a:t>f t / N ) - </a:t>
              </a:r>
              <a:r>
                <a:rPr lang="en-US" sz="2400" b="0" i="1" kern="0" dirty="0" err="1">
                  <a:solidFill>
                    <a:prstClr val="black"/>
                  </a:solidFill>
                </a:rPr>
                <a:t>i</a:t>
              </a:r>
              <a:r>
                <a:rPr lang="en-US" sz="2400" b="0" i="1" kern="0" dirty="0">
                  <a:solidFill>
                    <a:prstClr val="black"/>
                  </a:solidFill>
                </a:rPr>
                <a:t> sin( 2</a:t>
              </a:r>
              <a:r>
                <a:rPr lang="en-US" sz="3200" b="0" i="1" kern="0" dirty="0">
                  <a:solidFill>
                    <a:prstClr val="black"/>
                  </a:solidFill>
                  <a:latin typeface="Symbol" pitchFamily="18" charset="2"/>
                </a:rPr>
                <a:t>p </a:t>
              </a:r>
              <a:r>
                <a:rPr lang="en-US" sz="2400" b="0" i="1" kern="0" dirty="0">
                  <a:solidFill>
                    <a:prstClr val="black"/>
                  </a:solidFill>
                </a:rPr>
                <a:t>f t / N ) ]</a:t>
              </a:r>
            </a:p>
          </p:txBody>
        </p:sp>
        <p:sp>
          <p:nvSpPr>
            <p:cNvPr id="26" name="TextBox 25"/>
            <p:cNvSpPr txBox="1"/>
            <p:nvPr/>
          </p:nvSpPr>
          <p:spPr>
            <a:xfrm>
              <a:off x="2417036" y="3310723"/>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27" name="TextBox 26"/>
            <p:cNvSpPr txBox="1"/>
            <p:nvPr/>
          </p:nvSpPr>
          <p:spPr>
            <a:xfrm>
              <a:off x="1145667" y="3363778"/>
              <a:ext cx="1283437" cy="707886"/>
            </a:xfrm>
            <a:prstGeom prst="rect">
              <a:avLst/>
            </a:prstGeom>
            <a:noFill/>
          </p:spPr>
          <p:txBody>
            <a:bodyPr wrap="square" rtlCol="0">
              <a:spAutoFit/>
            </a:bodyPr>
            <a:lstStyle/>
            <a:p>
              <a:pPr fontAlgn="base">
                <a:spcBef>
                  <a:spcPct val="50000"/>
                </a:spcBef>
                <a:spcAft>
                  <a:spcPct val="0"/>
                </a:spcAft>
              </a:pPr>
              <a:r>
                <a:rPr lang="en-US" sz="40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latin typeface="Arial" charset="0"/>
                </a:rPr>
                <a:t>(f)  = </a:t>
              </a:r>
            </a:p>
          </p:txBody>
        </p:sp>
      </p:grpSp>
      <p:sp>
        <p:nvSpPr>
          <p:cNvPr id="28" name="TextBox 27"/>
          <p:cNvSpPr txBox="1"/>
          <p:nvPr/>
        </p:nvSpPr>
        <p:spPr>
          <a:xfrm>
            <a:off x="7037444" y="930777"/>
            <a:ext cx="3401957" cy="646331"/>
          </a:xfrm>
          <a:prstGeom prst="rect">
            <a:avLst/>
          </a:prstGeom>
          <a:noFill/>
        </p:spPr>
        <p:txBody>
          <a:bodyPr wrap="square" rtlCol="0">
            <a:spAutoFit/>
          </a:bodyPr>
          <a:lstStyle/>
          <a:p>
            <a:pPr fontAlgn="base">
              <a:spcBef>
                <a:spcPct val="50000"/>
              </a:spcBef>
              <a:spcAft>
                <a:spcPct val="0"/>
              </a:spcAft>
            </a:pPr>
            <a:r>
              <a:rPr lang="en-US" i="1" dirty="0">
                <a:solidFill>
                  <a:srgbClr val="E7E6E6">
                    <a:lumMod val="25000"/>
                  </a:srgbClr>
                </a:solidFill>
                <a:latin typeface="Arial" charset="0"/>
              </a:rPr>
              <a:t>Frequency f and time t are continuous variables.</a:t>
            </a:r>
          </a:p>
        </p:txBody>
      </p:sp>
      <p:sp>
        <p:nvSpPr>
          <p:cNvPr id="29" name="TextBox 28"/>
          <p:cNvSpPr txBox="1"/>
          <p:nvPr/>
        </p:nvSpPr>
        <p:spPr>
          <a:xfrm>
            <a:off x="7036777" y="2099190"/>
            <a:ext cx="3429000" cy="646331"/>
          </a:xfrm>
          <a:prstGeom prst="rect">
            <a:avLst/>
          </a:prstGeom>
          <a:noFill/>
        </p:spPr>
        <p:txBody>
          <a:bodyPr wrap="square" rtlCol="0">
            <a:spAutoFit/>
          </a:bodyPr>
          <a:lstStyle/>
          <a:p>
            <a:pPr fontAlgn="base">
              <a:spcBef>
                <a:spcPct val="50000"/>
              </a:spcBef>
              <a:spcAft>
                <a:spcPct val="0"/>
              </a:spcAft>
            </a:pPr>
            <a:r>
              <a:rPr lang="en-US" i="1" dirty="0">
                <a:solidFill>
                  <a:srgbClr val="E7E6E6">
                    <a:lumMod val="25000"/>
                  </a:srgbClr>
                </a:solidFill>
                <a:latin typeface="Arial" charset="0"/>
              </a:rPr>
              <a:t>Frequency f and time t are integers.</a:t>
            </a:r>
          </a:p>
        </p:txBody>
      </p:sp>
      <p:grpSp>
        <p:nvGrpSpPr>
          <p:cNvPr id="31" name="Group 30"/>
          <p:cNvGrpSpPr/>
          <p:nvPr/>
        </p:nvGrpSpPr>
        <p:grpSpPr>
          <a:xfrm>
            <a:off x="2190624" y="4782213"/>
            <a:ext cx="7561812" cy="1120786"/>
            <a:chOff x="1124988" y="3163949"/>
            <a:chExt cx="7561812" cy="1120786"/>
          </a:xfrm>
        </p:grpSpPr>
        <p:sp>
          <p:nvSpPr>
            <p:cNvPr id="32" name="TextBox 31"/>
            <p:cNvSpPr txBox="1"/>
            <p:nvPr/>
          </p:nvSpPr>
          <p:spPr>
            <a:xfrm>
              <a:off x="2257549" y="3946181"/>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33" name="TextBox 32"/>
            <p:cNvSpPr txBox="1"/>
            <p:nvPr/>
          </p:nvSpPr>
          <p:spPr>
            <a:xfrm>
              <a:off x="2297783" y="3163949"/>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34"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defRPr/>
              </a:pPr>
              <a:r>
                <a:rPr lang="en-US" sz="4000" b="0" i="1" dirty="0">
                  <a:solidFill>
                    <a:prstClr val="black"/>
                  </a:solidFill>
                  <a:latin typeface="Monotype Corsiva" panose="03010101010201010101" pitchFamily="66" charset="0"/>
                  <a:ea typeface="Batang" panose="02030600000101010101" pitchFamily="18" charset="-127"/>
                </a:rPr>
                <a:t>X</a:t>
              </a:r>
              <a:r>
                <a:rPr lang="en-US" sz="2400" b="0" i="1" dirty="0">
                  <a:solidFill>
                    <a:prstClr val="black"/>
                  </a:solidFill>
                </a:rPr>
                <a:t>(f) </a:t>
              </a:r>
              <a:r>
                <a:rPr lang="en-US" sz="2400" b="0" i="1" kern="0" dirty="0">
                  <a:solidFill>
                    <a:prstClr val="black"/>
                  </a:solidFill>
                </a:rPr>
                <a:t>[ cos( 2</a:t>
              </a:r>
              <a:r>
                <a:rPr lang="en-US" sz="3200" b="0" i="1" kern="0" dirty="0">
                  <a:solidFill>
                    <a:prstClr val="black"/>
                  </a:solidFill>
                  <a:latin typeface="Symbol" pitchFamily="18" charset="2"/>
                </a:rPr>
                <a:t>p </a:t>
              </a:r>
              <a:r>
                <a:rPr lang="en-US" sz="2400" b="0" i="1" kern="0" dirty="0">
                  <a:solidFill>
                    <a:prstClr val="black"/>
                  </a:solidFill>
                </a:rPr>
                <a:t>f t / N ) + </a:t>
              </a:r>
              <a:r>
                <a:rPr lang="en-US" sz="2400" b="0" i="1" kern="0" dirty="0" err="1">
                  <a:solidFill>
                    <a:prstClr val="black"/>
                  </a:solidFill>
                </a:rPr>
                <a:t>i</a:t>
              </a:r>
              <a:r>
                <a:rPr lang="en-US" sz="2400" b="0" i="1" kern="0" dirty="0">
                  <a:solidFill>
                    <a:prstClr val="black"/>
                  </a:solidFill>
                </a:rPr>
                <a:t> sin( 2</a:t>
              </a:r>
              <a:r>
                <a:rPr lang="en-US" sz="3200" b="0" i="1" kern="0" dirty="0">
                  <a:solidFill>
                    <a:prstClr val="black"/>
                  </a:solidFill>
                  <a:latin typeface="Symbol" pitchFamily="18" charset="2"/>
                </a:rPr>
                <a:t>p </a:t>
              </a:r>
              <a:r>
                <a:rPr lang="en-US" sz="2400" b="0" i="1" kern="0" dirty="0">
                  <a:solidFill>
                    <a:prstClr val="black"/>
                  </a:solidFill>
                </a:rPr>
                <a:t>f t / N ) ]</a:t>
              </a:r>
            </a:p>
          </p:txBody>
        </p:sp>
        <p:sp>
          <p:nvSpPr>
            <p:cNvPr id="35" name="TextBox 34"/>
            <p:cNvSpPr txBox="1"/>
            <p:nvPr/>
          </p:nvSpPr>
          <p:spPr>
            <a:xfrm>
              <a:off x="2417036" y="3310723"/>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36" name="TextBox 35"/>
            <p:cNvSpPr txBox="1"/>
            <p:nvPr/>
          </p:nvSpPr>
          <p:spPr>
            <a:xfrm>
              <a:off x="1124988" y="3464610"/>
              <a:ext cx="1283437" cy="461665"/>
            </a:xfrm>
            <a:prstGeom prst="rect">
              <a:avLst/>
            </a:prstGeom>
            <a:noFill/>
          </p:spPr>
          <p:txBody>
            <a:bodyPr wrap="square" rtlCol="0">
              <a:spAutoFit/>
            </a:bodyPr>
            <a:lstStyle/>
            <a:p>
              <a:pPr fontAlgn="base">
                <a:spcBef>
                  <a:spcPct val="50000"/>
                </a:spcBef>
                <a:spcAft>
                  <a:spcPct val="0"/>
                </a:spcAft>
              </a:pPr>
              <a:r>
                <a:rPr lang="en-US" sz="2400" i="1" kern="0" dirty="0">
                  <a:solidFill>
                    <a:prstClr val="black"/>
                  </a:solidFill>
                  <a:latin typeface="Arial" charset="0"/>
                </a:rPr>
                <a:t>x(t)</a:t>
              </a:r>
              <a:r>
                <a:rPr lang="en-US" sz="2400" i="1" dirty="0">
                  <a:solidFill>
                    <a:prstClr val="black"/>
                  </a:solidFill>
                  <a:latin typeface="Arial" charset="0"/>
                </a:rPr>
                <a:t>    = </a:t>
              </a:r>
            </a:p>
          </p:txBody>
        </p:sp>
      </p:grpSp>
      <p:sp>
        <p:nvSpPr>
          <p:cNvPr id="37" name="TextBox 36"/>
          <p:cNvSpPr txBox="1"/>
          <p:nvPr/>
        </p:nvSpPr>
        <p:spPr>
          <a:xfrm>
            <a:off x="2167162" y="6016268"/>
            <a:ext cx="8142619" cy="646331"/>
          </a:xfrm>
          <a:prstGeom prst="rect">
            <a:avLst/>
          </a:prstGeom>
          <a:noFill/>
        </p:spPr>
        <p:txBody>
          <a:bodyPr wrap="square" rtlCol="0">
            <a:spAutoFit/>
          </a:bodyPr>
          <a:lstStyle/>
          <a:p>
            <a:pPr fontAlgn="base">
              <a:spcBef>
                <a:spcPct val="50000"/>
              </a:spcBef>
              <a:spcAft>
                <a:spcPct val="0"/>
              </a:spcAft>
            </a:pPr>
            <a:r>
              <a:rPr lang="en-US" i="1" dirty="0">
                <a:solidFill>
                  <a:srgbClr val="E7E6E6">
                    <a:lumMod val="25000"/>
                  </a:srgbClr>
                </a:solidFill>
                <a:latin typeface="Arial" charset="0"/>
              </a:rPr>
              <a:t>The Discrete FT is often written with k and n instead of f and t. In practice, Discrete Inverse FT is often scaled by 1/N so that it is exactly reversible.</a:t>
            </a:r>
          </a:p>
        </p:txBody>
      </p:sp>
      <p:grpSp>
        <p:nvGrpSpPr>
          <p:cNvPr id="39" name="Group 38"/>
          <p:cNvGrpSpPr/>
          <p:nvPr/>
        </p:nvGrpSpPr>
        <p:grpSpPr>
          <a:xfrm>
            <a:off x="3252362" y="4999245"/>
            <a:ext cx="432093" cy="671355"/>
            <a:chOff x="764420" y="244776"/>
            <a:chExt cx="432093" cy="671355"/>
          </a:xfrm>
        </p:grpSpPr>
        <p:sp>
          <p:nvSpPr>
            <p:cNvPr id="10" name="TextBox 9"/>
            <p:cNvSpPr txBox="1"/>
            <p:nvPr/>
          </p:nvSpPr>
          <p:spPr>
            <a:xfrm>
              <a:off x="810102" y="244776"/>
              <a:ext cx="375897" cy="400110"/>
            </a:xfrm>
            <a:prstGeom prst="rect">
              <a:avLst/>
            </a:prstGeom>
            <a:noFill/>
          </p:spPr>
          <p:txBody>
            <a:bodyPr wrap="square" rtlCol="0">
              <a:spAutoFit/>
            </a:bodyPr>
            <a:lstStyle/>
            <a:p>
              <a:pPr algn="ctr" fontAlgn="base">
                <a:spcBef>
                  <a:spcPct val="50000"/>
                </a:spcBef>
                <a:spcAft>
                  <a:spcPct val="0"/>
                </a:spcAft>
              </a:pPr>
              <a:r>
                <a:rPr lang="en-US" sz="2000" u="sng" kern="0" dirty="0">
                  <a:solidFill>
                    <a:prstClr val="black"/>
                  </a:solidFill>
                  <a:latin typeface="Arial" charset="0"/>
                </a:rPr>
                <a:t>1</a:t>
              </a:r>
              <a:endParaRPr lang="en-US" sz="1400" b="1" u="sng" dirty="0">
                <a:solidFill>
                  <a:prstClr val="black"/>
                </a:solidFill>
                <a:latin typeface="Arial" charset="0"/>
              </a:endParaRPr>
            </a:p>
          </p:txBody>
        </p:sp>
        <p:sp>
          <p:nvSpPr>
            <p:cNvPr id="38" name="TextBox 37"/>
            <p:cNvSpPr txBox="1"/>
            <p:nvPr/>
          </p:nvSpPr>
          <p:spPr>
            <a:xfrm>
              <a:off x="764420" y="546799"/>
              <a:ext cx="432093" cy="369332"/>
            </a:xfrm>
            <a:prstGeom prst="rect">
              <a:avLst/>
            </a:prstGeom>
            <a:noFill/>
          </p:spPr>
          <p:txBody>
            <a:bodyPr wrap="square" rtlCol="0">
              <a:spAutoFit/>
            </a:bodyPr>
            <a:lstStyle/>
            <a:p>
              <a:pPr algn="ctr" fontAlgn="base">
                <a:spcBef>
                  <a:spcPct val="50000"/>
                </a:spcBef>
                <a:spcAft>
                  <a:spcPct val="0"/>
                </a:spcAft>
              </a:pPr>
              <a:r>
                <a:rPr lang="en-US" i="1" kern="0" dirty="0">
                  <a:solidFill>
                    <a:prstClr val="black"/>
                  </a:solidFill>
                  <a:latin typeface="Arial" charset="0"/>
                </a:rPr>
                <a:t>N</a:t>
              </a:r>
              <a:endParaRPr lang="en-US" sz="1200" b="1" dirty="0">
                <a:solidFill>
                  <a:prstClr val="black"/>
                </a:solidFill>
                <a:latin typeface="Arial" charset="0"/>
              </a:endParaRPr>
            </a:p>
          </p:txBody>
        </p:sp>
      </p:grpSp>
    </p:spTree>
    <p:extLst>
      <p:ext uri="{BB962C8B-B14F-4D97-AF65-F5344CB8AC3E}">
        <p14:creationId xmlns:p14="http://schemas.microsoft.com/office/powerpoint/2010/main" val="19400922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2461846" y="4343400"/>
            <a:ext cx="63363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000" b="1" dirty="0">
                <a:solidFill>
                  <a:srgbClr val="002060"/>
                </a:solidFill>
                <a:latin typeface="Symbol" panose="05050102010706020507" pitchFamily="18" charset="2"/>
              </a:rPr>
              <a:t>S</a:t>
            </a:r>
            <a:r>
              <a:rPr lang="en-US" altLang="en-US" sz="40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a:t>
            </a:r>
            <a:r>
              <a:rPr lang="en-US" altLang="en-US" sz="4000" dirty="0">
                <a:solidFill>
                  <a:srgbClr val="002060"/>
                </a:solidFill>
                <a:latin typeface="Monotype Corsiva" panose="03010101010201010101" pitchFamily="66" charset="0"/>
              </a:rPr>
              <a:t>|</a:t>
            </a:r>
            <a:r>
              <a:rPr lang="en-US" altLang="en-US" sz="4000" baseline="30000" dirty="0">
                <a:solidFill>
                  <a:srgbClr val="002060"/>
                </a:solidFill>
                <a:latin typeface="Monotype Corsiva" panose="03010101010201010101" pitchFamily="66" charset="0"/>
              </a:rPr>
              <a:t>2   </a:t>
            </a:r>
            <a:r>
              <a:rPr lang="en-US" sz="3200" dirty="0">
                <a:solidFill>
                  <a:srgbClr val="002060"/>
                </a:solidFill>
                <a:latin typeface="Arial" charset="0"/>
              </a:rPr>
              <a:t>∝</a:t>
            </a:r>
            <a:r>
              <a:rPr lang="en-US" altLang="en-US" sz="3200" dirty="0">
                <a:solidFill>
                  <a:srgbClr val="002060"/>
                </a:solidFill>
                <a:latin typeface="Monotype Corsiva" panose="03010101010201010101" pitchFamily="66" charset="0"/>
              </a:rPr>
              <a:t>   </a:t>
            </a:r>
            <a:r>
              <a:rPr lang="en-US" altLang="en-US" sz="4000" dirty="0">
                <a:solidFill>
                  <a:srgbClr val="002060"/>
                </a:solidFill>
                <a:latin typeface="Symbol" panose="05050102010706020507" pitchFamily="18" charset="2"/>
              </a:rPr>
              <a:t>S</a:t>
            </a:r>
            <a:r>
              <a:rPr lang="en-US" altLang="en-US" sz="4000" dirty="0">
                <a:solidFill>
                  <a:srgbClr val="002060"/>
                </a:solidFill>
                <a:latin typeface="Monotype Corsiva" panose="03010101010201010101" pitchFamily="66" charset="0"/>
              </a:rPr>
              <a:t>|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4000" dirty="0">
                <a:solidFill>
                  <a:srgbClr val="002060"/>
                </a:solidFill>
                <a:latin typeface="Monotype Corsiva" panose="03010101010201010101" pitchFamily="66" charset="0"/>
              </a:rPr>
              <a:t> |</a:t>
            </a:r>
            <a:r>
              <a:rPr lang="en-US" altLang="en-US" sz="4000" baseline="30000" dirty="0">
                <a:solidFill>
                  <a:srgbClr val="002060"/>
                </a:solidFill>
                <a:latin typeface="Monotype Corsiva" panose="03010101010201010101" pitchFamily="66" charset="0"/>
              </a:rPr>
              <a:t>2</a:t>
            </a:r>
            <a:endParaRPr lang="en-US" altLang="en-US" sz="3200" baseline="30000" dirty="0">
              <a:solidFill>
                <a:srgbClr val="002060"/>
              </a:solidFill>
              <a:latin typeface="Times New Roman" panose="02020603050405020304" pitchFamily="18" charset="0"/>
            </a:endParaRPr>
          </a:p>
        </p:txBody>
      </p:sp>
      <p:sp>
        <p:nvSpPr>
          <p:cNvPr id="12" name="Text Box 7"/>
          <p:cNvSpPr txBox="1">
            <a:spLocks noChangeArrowheads="1"/>
          </p:cNvSpPr>
          <p:nvPr/>
        </p:nvSpPr>
        <p:spPr bwMode="auto">
          <a:xfrm>
            <a:off x="2461846" y="3581400"/>
            <a:ext cx="449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 = 0 </a:t>
            </a:r>
            <a:r>
              <a:rPr lang="en-US" altLang="en-US" sz="3200" dirty="0">
                <a:solidFill>
                  <a:srgbClr val="002060"/>
                </a:solidFill>
                <a:latin typeface="Monotype Corsiva" panose="03010101010201010101" pitchFamily="66" charset="0"/>
              </a:rPr>
              <a:t>)    =  </a:t>
            </a:r>
            <a:r>
              <a:rPr lang="en-US" altLang="en-US" sz="4000" dirty="0" err="1">
                <a:solidFill>
                  <a:srgbClr val="002060"/>
                </a:solidFill>
                <a:latin typeface="Symbol" panose="05050102010706020507" pitchFamily="18" charset="2"/>
              </a:rPr>
              <a:t>S</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a:t>
            </a:r>
            <a:endParaRPr lang="en-US" altLang="en-US" sz="3200" baseline="-25000" dirty="0">
              <a:solidFill>
                <a:srgbClr val="002060"/>
              </a:solidFill>
              <a:latin typeface="Times New Roman" panose="02020603050405020304" pitchFamily="18" charset="0"/>
            </a:endParaRPr>
          </a:p>
        </p:txBody>
      </p:sp>
      <p:sp>
        <p:nvSpPr>
          <p:cNvPr id="13" name="Text Box 8"/>
          <p:cNvSpPr txBox="1">
            <a:spLocks noChangeArrowheads="1"/>
          </p:cNvSpPr>
          <p:nvPr/>
        </p:nvSpPr>
        <p:spPr bwMode="auto">
          <a:xfrm>
            <a:off x="2461846" y="5845314"/>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 </a:t>
            </a:r>
            <a:r>
              <a:rPr lang="en-US" altLang="en-US" sz="1400" dirty="0">
                <a:solidFill>
                  <a:srgbClr val="002060"/>
                </a:solidFill>
                <a:latin typeface="Arial" panose="020B0604020202020204" pitchFamily="34" charset="0"/>
              </a:rPr>
              <a:t>●</a:t>
            </a:r>
            <a:r>
              <a:rPr lang="en-US" altLang="en-US" sz="3200" dirty="0">
                <a:solidFill>
                  <a:srgbClr val="002060"/>
                </a:solidFill>
                <a:latin typeface="Monotype Corsiva" panose="03010101010201010101" pitchFamily="66" charset="0"/>
              </a:rPr>
              <a:t> </a:t>
            </a:r>
            <a:r>
              <a:rPr lang="en-US" altLang="en-US" sz="3200" dirty="0" err="1">
                <a:solidFill>
                  <a:srgbClr val="002060"/>
                </a:solidFill>
                <a:latin typeface="Times New Roman" panose="02020603050405020304" pitchFamily="18" charset="0"/>
              </a:rPr>
              <a:t>b</a:t>
            </a:r>
            <a:r>
              <a:rPr lang="en-US" altLang="en-US" sz="3200" baseline="-25000" dirty="0" err="1">
                <a:solidFill>
                  <a:srgbClr val="002060"/>
                </a:solidFill>
                <a:latin typeface="Times New Roman" panose="02020603050405020304" pitchFamily="18" charset="0"/>
              </a:rPr>
              <a:t>t</a:t>
            </a:r>
            <a:r>
              <a:rPr lang="en-US" altLang="en-US" sz="32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 B</a:t>
            </a:r>
            <a:r>
              <a:rPr lang="en-US" altLang="en-US" sz="3200" baseline="-25000" dirty="0">
                <a:solidFill>
                  <a:srgbClr val="002060"/>
                </a:solidFill>
                <a:latin typeface="Times New Roman" panose="02020603050405020304" pitchFamily="18" charset="0"/>
              </a:rPr>
              <a:t>f</a:t>
            </a:r>
          </a:p>
        </p:txBody>
      </p:sp>
      <p:sp>
        <p:nvSpPr>
          <p:cNvPr id="14" name="Text Box 9"/>
          <p:cNvSpPr txBox="1">
            <a:spLocks noChangeArrowheads="1"/>
          </p:cNvSpPr>
          <p:nvPr/>
        </p:nvSpPr>
        <p:spPr bwMode="auto">
          <a:xfrm>
            <a:off x="2461846" y="28956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2000" dirty="0">
                <a:solidFill>
                  <a:srgbClr val="002060"/>
                </a:solidFill>
                <a:latin typeface="Times New Roman" panose="02020603050405020304" pitchFamily="18" charset="0"/>
              </a:rPr>
              <a:t>c</a:t>
            </a:r>
            <a:r>
              <a:rPr lang="en-US" altLang="en-US" sz="3200" dirty="0">
                <a:solidFill>
                  <a:srgbClr val="002060"/>
                </a:solidFill>
                <a:latin typeface="Monotype Corsiva" panose="03010101010201010101" pitchFamily="66" charset="0"/>
              </a:rPr>
              <a:t> </a:t>
            </a:r>
            <a:r>
              <a:rPr lang="en-US" altLang="en-US" sz="1400" dirty="0">
                <a:solidFill>
                  <a:srgbClr val="002060"/>
                </a:solidFill>
                <a:latin typeface="Arial" panose="020B0604020202020204" pitchFamily="34" charset="0"/>
              </a:rPr>
              <a:t>●</a:t>
            </a:r>
            <a:r>
              <a:rPr lang="en-US" altLang="en-US" sz="3200" dirty="0">
                <a:solidFill>
                  <a:srgbClr val="002060"/>
                </a:solidFill>
                <a:latin typeface="Arial" panose="020B0604020202020204" pitchFamily="34"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 </a:t>
            </a:r>
            <a:r>
              <a:rPr lang="en-US" altLang="en-US" sz="32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  </a:t>
            </a:r>
            <a:r>
              <a:rPr lang="en-US" altLang="en-US" sz="2000" dirty="0">
                <a:solidFill>
                  <a:srgbClr val="002060"/>
                </a:solidFill>
                <a:latin typeface="Times New Roman" panose="02020603050405020304" pitchFamily="18" charset="0"/>
              </a:rPr>
              <a:t>c</a:t>
            </a:r>
            <a:r>
              <a:rPr lang="en-US" altLang="en-US" sz="3200" dirty="0">
                <a:solidFill>
                  <a:srgbClr val="002060"/>
                </a:solidFill>
                <a:latin typeface="Monotype Corsiva" panose="03010101010201010101" pitchFamily="66" charset="0"/>
              </a:rPr>
              <a:t> </a:t>
            </a:r>
            <a:r>
              <a:rPr lang="en-US" altLang="en-US" sz="1400" dirty="0">
                <a:solidFill>
                  <a:srgbClr val="002060"/>
                </a:solidFill>
                <a:latin typeface="Arial" panose="020B0604020202020204" pitchFamily="34" charset="0"/>
              </a:rPr>
              <a:t>●</a:t>
            </a:r>
            <a:r>
              <a:rPr lang="en-US" altLang="en-US" sz="3200" dirty="0">
                <a:solidFill>
                  <a:srgbClr val="002060"/>
                </a:solidFill>
                <a:latin typeface="Arial" panose="020B0604020202020204" pitchFamily="34" charset="0"/>
              </a:rPr>
              <a:t>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a:t>
            </a:r>
          </a:p>
        </p:txBody>
      </p:sp>
      <p:sp>
        <p:nvSpPr>
          <p:cNvPr id="15" name="Text Box 10"/>
          <p:cNvSpPr txBox="1">
            <a:spLocks noChangeArrowheads="1"/>
          </p:cNvSpPr>
          <p:nvPr/>
        </p:nvSpPr>
        <p:spPr bwMode="auto">
          <a:xfrm>
            <a:off x="2461846" y="5105400"/>
            <a:ext cx="6400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t+</a:t>
            </a:r>
            <a:r>
              <a:rPr lang="en-US" altLang="en-US" sz="3200" baseline="-25000" dirty="0" err="1">
                <a:solidFill>
                  <a:srgbClr val="002060"/>
                </a:solidFill>
                <a:latin typeface="Symbol" panose="05050102010706020507" pitchFamily="18" charset="2"/>
              </a:rPr>
              <a:t>D</a:t>
            </a:r>
            <a:r>
              <a:rPr lang="en-US" altLang="en-US" sz="3200" baseline="-250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a:t>
            </a:r>
            <a:r>
              <a:rPr lang="en-US" altLang="en-US" sz="2000" dirty="0">
                <a:solidFill>
                  <a:srgbClr val="002060"/>
                </a:solidFill>
                <a:latin typeface="Monotype Corsiva" panose="03010101010201010101" pitchFamily="66" charset="0"/>
              </a:rPr>
              <a:t>   </a:t>
            </a:r>
            <a:r>
              <a:rPr lang="en-US" altLang="en-US" sz="3200" dirty="0">
                <a:solidFill>
                  <a:srgbClr val="002060"/>
                </a:solidFill>
                <a:latin typeface="Monotype Corsiva" panose="03010101010201010101" pitchFamily="66" charset="0"/>
              </a:rPr>
              <a:t>=  </a:t>
            </a:r>
            <a:r>
              <a:rPr lang="en-US" altLang="en-US" sz="2000" dirty="0" err="1">
                <a:solidFill>
                  <a:srgbClr val="002060"/>
                </a:solidFill>
                <a:latin typeface="Arial" panose="020B0604020202020204" pitchFamily="34" charset="0"/>
              </a:rPr>
              <a:t>exp</a:t>
            </a:r>
            <a:r>
              <a:rPr lang="en-US" altLang="en-US" sz="2000" dirty="0">
                <a:solidFill>
                  <a:srgbClr val="002060"/>
                </a:solidFill>
                <a:latin typeface="Arial" panose="020B0604020202020204" pitchFamily="34" charset="0"/>
              </a:rPr>
              <a:t>( </a:t>
            </a:r>
            <a:r>
              <a:rPr lang="en-US" altLang="en-US" sz="2000" i="1" dirty="0">
                <a:solidFill>
                  <a:srgbClr val="002060"/>
                </a:solidFill>
                <a:latin typeface="Arial" panose="020B0604020202020204" pitchFamily="34" charset="0"/>
              </a:rPr>
              <a:t>-</a:t>
            </a:r>
            <a:r>
              <a:rPr lang="en-US" altLang="en-US" sz="2000" i="1" dirty="0" err="1">
                <a:solidFill>
                  <a:srgbClr val="002060"/>
                </a:solidFill>
                <a:latin typeface="Arial" panose="020B0604020202020204" pitchFamily="34" charset="0"/>
              </a:rPr>
              <a:t>i</a:t>
            </a:r>
            <a:r>
              <a:rPr lang="en-US" altLang="en-US" sz="2000" dirty="0">
                <a:solidFill>
                  <a:srgbClr val="002060"/>
                </a:solidFill>
                <a:latin typeface="Arial" panose="020B0604020202020204" pitchFamily="34" charset="0"/>
              </a:rPr>
              <a:t> 2</a:t>
            </a:r>
            <a:r>
              <a:rPr lang="en-US" altLang="en-US" sz="2000" dirty="0">
                <a:solidFill>
                  <a:srgbClr val="002060"/>
                </a:solidFill>
                <a:latin typeface="Symbol" panose="05050102010706020507" pitchFamily="18" charset="2"/>
              </a:rPr>
              <a:t>pD</a:t>
            </a:r>
            <a:r>
              <a:rPr lang="en-US" altLang="en-US" sz="2000" dirty="0">
                <a:solidFill>
                  <a:srgbClr val="002060"/>
                </a:solidFill>
                <a:latin typeface="Arial" panose="020B0604020202020204" pitchFamily="34" charset="0"/>
              </a:rPr>
              <a:t> )</a:t>
            </a:r>
            <a:r>
              <a:rPr lang="en-US" altLang="en-US" sz="3200" dirty="0">
                <a:solidFill>
                  <a:srgbClr val="002060"/>
                </a:solidFill>
                <a:latin typeface="Arial" panose="020B0604020202020204" pitchFamily="34" charset="0"/>
              </a:rPr>
              <a:t>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a:t>
            </a:r>
          </a:p>
        </p:txBody>
      </p:sp>
      <p:sp>
        <p:nvSpPr>
          <p:cNvPr id="16" name="Text Box 5"/>
          <p:cNvSpPr txBox="1">
            <a:spLocks noChangeArrowheads="1"/>
          </p:cNvSpPr>
          <p:nvPr/>
        </p:nvSpPr>
        <p:spPr bwMode="auto">
          <a:xfrm>
            <a:off x="2461846" y="22098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a:t>
            </a:r>
            <a:r>
              <a:rPr lang="en-US" altLang="en-US" sz="3200" dirty="0">
                <a:solidFill>
                  <a:srgbClr val="002060"/>
                </a:solidFill>
                <a:latin typeface="Monotype Corsiva" panose="03010101010201010101" pitchFamily="66" charset="0"/>
              </a:rPr>
              <a:t>+ </a:t>
            </a:r>
            <a:r>
              <a:rPr lang="en-US" altLang="en-US" sz="3200" dirty="0" err="1">
                <a:solidFill>
                  <a:srgbClr val="002060"/>
                </a:solidFill>
                <a:latin typeface="Times New Roman" panose="02020603050405020304" pitchFamily="18" charset="0"/>
              </a:rPr>
              <a:t>b</a:t>
            </a:r>
            <a:r>
              <a:rPr lang="en-US" altLang="en-US" sz="3200" baseline="-25000" dirty="0" err="1">
                <a:solidFill>
                  <a:srgbClr val="002060"/>
                </a:solidFill>
                <a:latin typeface="Times New Roman" panose="02020603050405020304" pitchFamily="18" charset="0"/>
              </a:rPr>
              <a:t>t</a:t>
            </a:r>
            <a:r>
              <a:rPr lang="en-US" altLang="en-US" sz="32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 B</a:t>
            </a:r>
            <a:r>
              <a:rPr lang="en-US" altLang="en-US" sz="3200" baseline="-25000" dirty="0">
                <a:solidFill>
                  <a:srgbClr val="002060"/>
                </a:solidFill>
                <a:latin typeface="Times New Roman" panose="02020603050405020304" pitchFamily="18" charset="0"/>
              </a:rPr>
              <a:t>f</a:t>
            </a:r>
          </a:p>
        </p:txBody>
      </p:sp>
      <p:sp>
        <p:nvSpPr>
          <p:cNvPr id="18" name="TextBox 17"/>
          <p:cNvSpPr txBox="1"/>
          <p:nvPr/>
        </p:nvSpPr>
        <p:spPr>
          <a:xfrm>
            <a:off x="1752600" y="76200"/>
            <a:ext cx="8610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Important Attributes of the Fourier Transform</a:t>
            </a:r>
          </a:p>
        </p:txBody>
      </p:sp>
      <p:grpSp>
        <p:nvGrpSpPr>
          <p:cNvPr id="3" name="Group 2"/>
          <p:cNvGrpSpPr/>
          <p:nvPr/>
        </p:nvGrpSpPr>
        <p:grpSpPr>
          <a:xfrm>
            <a:off x="2209800" y="734502"/>
            <a:ext cx="6934200" cy="707886"/>
            <a:chOff x="685800" y="734502"/>
            <a:chExt cx="6934200" cy="707886"/>
          </a:xfrm>
        </p:grpSpPr>
        <p:sp>
          <p:nvSpPr>
            <p:cNvPr id="9"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0000"/>
                  </a:solidFill>
                  <a:latin typeface="Monotype Corsiva" panose="03010101010201010101" pitchFamily="66" charset="0"/>
                </a:rPr>
                <a:t>F</a:t>
              </a:r>
              <a:r>
                <a:rPr lang="en-US" altLang="en-US" sz="3200" dirty="0">
                  <a:solidFill>
                    <a:srgbClr val="000000"/>
                  </a:solidFill>
                  <a:latin typeface="Monotype Corsiva" panose="03010101010201010101" pitchFamily="66" charset="0"/>
                </a:rPr>
                <a:t>( </a:t>
              </a:r>
              <a:r>
                <a:rPr lang="en-US" altLang="en-US" sz="3200" dirty="0">
                  <a:solidFill>
                    <a:srgbClr val="000000"/>
                  </a:solidFill>
                  <a:latin typeface="Times New Roman" panose="02020603050405020304" pitchFamily="18" charset="0"/>
                </a:rPr>
                <a:t>a</a:t>
              </a:r>
              <a:r>
                <a:rPr lang="en-US" altLang="en-US" sz="3200" baseline="-25000" dirty="0">
                  <a:solidFill>
                    <a:srgbClr val="000000"/>
                  </a:solidFill>
                  <a:latin typeface="Times New Roman" panose="02020603050405020304" pitchFamily="18" charset="0"/>
                </a:rPr>
                <a:t>t </a:t>
              </a:r>
              <a:r>
                <a:rPr lang="en-US" altLang="en-US" sz="3200" dirty="0">
                  <a:solidFill>
                    <a:srgbClr val="000000"/>
                  </a:solidFill>
                  <a:latin typeface="Monotype Corsiva" panose="03010101010201010101" pitchFamily="66" charset="0"/>
                </a:rPr>
                <a:t>) = </a:t>
              </a:r>
              <a:r>
                <a:rPr lang="en-US" altLang="en-US" sz="3200" dirty="0" err="1">
                  <a:solidFill>
                    <a:srgbClr val="000000"/>
                  </a:solidFill>
                  <a:latin typeface="Times New Roman" panose="02020603050405020304" pitchFamily="18" charset="0"/>
                </a:rPr>
                <a:t>A</a:t>
              </a:r>
              <a:r>
                <a:rPr lang="en-US" altLang="en-US" sz="3200" baseline="-25000" dirty="0" err="1">
                  <a:solidFill>
                    <a:srgbClr val="000000"/>
                  </a:solidFill>
                  <a:latin typeface="Times New Roman" panose="02020603050405020304" pitchFamily="18" charset="0"/>
                </a:rPr>
                <a:t>f</a:t>
              </a:r>
              <a:r>
                <a:rPr lang="en-US" altLang="en-US" sz="3200" dirty="0">
                  <a:solidFill>
                    <a:srgbClr val="000000"/>
                  </a:solidFill>
                  <a:latin typeface="Times New Roman" panose="02020603050405020304" pitchFamily="18" charset="0"/>
                </a:rPr>
                <a:t> </a:t>
              </a:r>
              <a:endParaRPr lang="en-US" altLang="en-US" sz="3200" baseline="-25000" dirty="0">
                <a:solidFill>
                  <a:srgbClr val="000000"/>
                </a:solidFill>
                <a:latin typeface="Times New Roman" panose="02020603050405020304" pitchFamily="18" charset="0"/>
              </a:endParaRPr>
            </a:p>
          </p:txBody>
        </p:sp>
        <p:sp>
          <p:nvSpPr>
            <p:cNvPr id="2" name="TextBox 1"/>
            <p:cNvSpPr txBox="1"/>
            <p:nvPr/>
          </p:nvSpPr>
          <p:spPr>
            <a:xfrm>
              <a:off x="2743200" y="744494"/>
              <a:ext cx="4876800" cy="584775"/>
            </a:xfrm>
            <a:prstGeom prst="rect">
              <a:avLst/>
            </a:prstGeom>
            <a:noFill/>
          </p:spPr>
          <p:txBody>
            <a:bodyPr wrap="square" rtlCol="0">
              <a:spAutoFit/>
            </a:bodyPr>
            <a:lstStyle/>
            <a:p>
              <a:pPr fontAlgn="base">
                <a:spcBef>
                  <a:spcPct val="50000"/>
                </a:spcBef>
                <a:spcAft>
                  <a:spcPct val="0"/>
                </a:spcAft>
              </a:pPr>
              <a:r>
                <a:rPr lang="en-US" dirty="0">
                  <a:solidFill>
                    <a:prstClr val="black"/>
                  </a:solidFill>
                  <a:latin typeface="Arial" charset="0"/>
                </a:rPr>
                <a:t>the Fourier Transform of </a:t>
              </a:r>
              <a:r>
                <a:rPr lang="en-US" altLang="en-US" sz="3200" dirty="0">
                  <a:solidFill>
                    <a:srgbClr val="000000"/>
                  </a:solidFill>
                  <a:latin typeface="Times New Roman" panose="02020603050405020304" pitchFamily="18" charset="0"/>
                </a:rPr>
                <a:t>a</a:t>
              </a:r>
              <a:r>
                <a:rPr lang="en-US" altLang="en-US" sz="3200" baseline="-25000" dirty="0">
                  <a:solidFill>
                    <a:srgbClr val="000000"/>
                  </a:solidFill>
                  <a:latin typeface="Times New Roman" panose="02020603050405020304" pitchFamily="18" charset="0"/>
                </a:rPr>
                <a:t>t</a:t>
              </a:r>
              <a:r>
                <a:rPr lang="en-US" sz="1600" dirty="0">
                  <a:solidFill>
                    <a:prstClr val="black"/>
                  </a:solidFill>
                  <a:latin typeface="Arial" charset="0"/>
                </a:rPr>
                <a:t> </a:t>
              </a:r>
              <a:r>
                <a:rPr lang="en-US" dirty="0">
                  <a:solidFill>
                    <a:prstClr val="black"/>
                  </a:solidFill>
                  <a:latin typeface="Arial" charset="0"/>
                </a:rPr>
                <a:t>is</a:t>
              </a:r>
              <a:r>
                <a:rPr lang="en-US" sz="1600" dirty="0">
                  <a:solidFill>
                    <a:prstClr val="black"/>
                  </a:solidFill>
                  <a:latin typeface="Arial" charset="0"/>
                </a:rPr>
                <a:t> </a:t>
              </a:r>
              <a:r>
                <a:rPr lang="en-US" altLang="en-US" sz="3200" dirty="0" err="1">
                  <a:solidFill>
                    <a:srgbClr val="000000"/>
                  </a:solidFill>
                  <a:latin typeface="Times New Roman" panose="02020603050405020304" pitchFamily="18" charset="0"/>
                </a:rPr>
                <a:t>A</a:t>
              </a:r>
              <a:r>
                <a:rPr lang="en-US" altLang="en-US" sz="3200" baseline="-25000" dirty="0" err="1">
                  <a:solidFill>
                    <a:srgbClr val="000000"/>
                  </a:solidFill>
                  <a:latin typeface="Times New Roman" panose="02020603050405020304" pitchFamily="18" charset="0"/>
                </a:rPr>
                <a:t>f</a:t>
              </a:r>
              <a:r>
                <a:rPr lang="en-US" sz="1600" dirty="0">
                  <a:solidFill>
                    <a:prstClr val="black"/>
                  </a:solidFill>
                  <a:latin typeface="Arial" charset="0"/>
                </a:rPr>
                <a:t>  </a:t>
              </a:r>
            </a:p>
          </p:txBody>
        </p:sp>
      </p:grpSp>
      <p:grpSp>
        <p:nvGrpSpPr>
          <p:cNvPr id="19" name="Group 18"/>
          <p:cNvGrpSpPr/>
          <p:nvPr/>
        </p:nvGrpSpPr>
        <p:grpSpPr>
          <a:xfrm>
            <a:off x="2209800" y="1246109"/>
            <a:ext cx="6934200" cy="707886"/>
            <a:chOff x="685800" y="734502"/>
            <a:chExt cx="6934200" cy="707886"/>
          </a:xfrm>
        </p:grpSpPr>
        <p:sp>
          <p:nvSpPr>
            <p:cNvPr id="20"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0000"/>
                  </a:solidFill>
                  <a:latin typeface="Monotype Corsiva" panose="03010101010201010101" pitchFamily="66" charset="0"/>
                </a:rPr>
                <a:t>F</a:t>
              </a:r>
              <a:r>
                <a:rPr lang="en-US" altLang="en-US" sz="3200" dirty="0">
                  <a:solidFill>
                    <a:srgbClr val="000000"/>
                  </a:solidFill>
                  <a:latin typeface="Monotype Corsiva" panose="03010101010201010101" pitchFamily="66" charset="0"/>
                </a:rPr>
                <a:t>( </a:t>
              </a:r>
              <a:r>
                <a:rPr lang="en-US" altLang="en-US" sz="3200" dirty="0" err="1">
                  <a:solidFill>
                    <a:srgbClr val="000000"/>
                  </a:solidFill>
                  <a:latin typeface="Times New Roman" panose="02020603050405020304" pitchFamily="18" charset="0"/>
                </a:rPr>
                <a:t>b</a:t>
              </a:r>
              <a:r>
                <a:rPr lang="en-US" altLang="en-US" sz="3200" baseline="-25000" dirty="0" err="1">
                  <a:solidFill>
                    <a:srgbClr val="000000"/>
                  </a:solidFill>
                  <a:latin typeface="Times New Roman" panose="02020603050405020304" pitchFamily="18" charset="0"/>
                </a:rPr>
                <a:t>t</a:t>
              </a:r>
              <a:r>
                <a:rPr lang="en-US" altLang="en-US" sz="3200" baseline="-25000" dirty="0">
                  <a:solidFill>
                    <a:srgbClr val="000000"/>
                  </a:solidFill>
                  <a:latin typeface="Times New Roman" panose="02020603050405020304" pitchFamily="18" charset="0"/>
                </a:rPr>
                <a:t> </a:t>
              </a:r>
              <a:r>
                <a:rPr lang="en-US" altLang="en-US" sz="3200" dirty="0">
                  <a:solidFill>
                    <a:srgbClr val="000000"/>
                  </a:solidFill>
                  <a:latin typeface="Monotype Corsiva" panose="03010101010201010101" pitchFamily="66" charset="0"/>
                </a:rPr>
                <a:t>) = </a:t>
              </a:r>
              <a:r>
                <a:rPr lang="en-US" altLang="en-US" sz="3200" dirty="0">
                  <a:solidFill>
                    <a:srgbClr val="000000"/>
                  </a:solidFill>
                  <a:latin typeface="Times New Roman" panose="02020603050405020304" pitchFamily="18" charset="0"/>
                </a:rPr>
                <a:t>B</a:t>
              </a:r>
              <a:r>
                <a:rPr lang="en-US" altLang="en-US" sz="3200" baseline="-25000" dirty="0">
                  <a:solidFill>
                    <a:srgbClr val="000000"/>
                  </a:solidFill>
                  <a:latin typeface="Times New Roman" panose="02020603050405020304" pitchFamily="18" charset="0"/>
                </a:rPr>
                <a:t>f</a:t>
              </a:r>
              <a:r>
                <a:rPr lang="en-US" altLang="en-US" sz="3200" dirty="0">
                  <a:solidFill>
                    <a:srgbClr val="000000"/>
                  </a:solidFill>
                  <a:latin typeface="Times New Roman" panose="02020603050405020304" pitchFamily="18" charset="0"/>
                </a:rPr>
                <a:t> </a:t>
              </a:r>
              <a:endParaRPr lang="en-US" altLang="en-US" sz="3200" baseline="-25000" dirty="0">
                <a:solidFill>
                  <a:srgbClr val="000000"/>
                </a:solidFill>
                <a:latin typeface="Times New Roman" panose="02020603050405020304" pitchFamily="18" charset="0"/>
              </a:endParaRPr>
            </a:p>
          </p:txBody>
        </p:sp>
        <p:sp>
          <p:nvSpPr>
            <p:cNvPr id="21" name="TextBox 20"/>
            <p:cNvSpPr txBox="1"/>
            <p:nvPr/>
          </p:nvSpPr>
          <p:spPr>
            <a:xfrm>
              <a:off x="2743200" y="744494"/>
              <a:ext cx="4876800" cy="584775"/>
            </a:xfrm>
            <a:prstGeom prst="rect">
              <a:avLst/>
            </a:prstGeom>
            <a:noFill/>
          </p:spPr>
          <p:txBody>
            <a:bodyPr wrap="square" rtlCol="0">
              <a:spAutoFit/>
            </a:bodyPr>
            <a:lstStyle/>
            <a:p>
              <a:pPr fontAlgn="base">
                <a:spcBef>
                  <a:spcPct val="50000"/>
                </a:spcBef>
                <a:spcAft>
                  <a:spcPct val="0"/>
                </a:spcAft>
              </a:pPr>
              <a:r>
                <a:rPr lang="en-US" dirty="0">
                  <a:solidFill>
                    <a:prstClr val="black"/>
                  </a:solidFill>
                  <a:latin typeface="Arial" charset="0"/>
                </a:rPr>
                <a:t>the Fourier Transform of </a:t>
              </a:r>
              <a:r>
                <a:rPr lang="en-US" altLang="en-US" sz="3200" dirty="0" err="1">
                  <a:solidFill>
                    <a:srgbClr val="000000"/>
                  </a:solidFill>
                  <a:latin typeface="Times New Roman" panose="02020603050405020304" pitchFamily="18" charset="0"/>
                </a:rPr>
                <a:t>b</a:t>
              </a:r>
              <a:r>
                <a:rPr lang="en-US" altLang="en-US" sz="3200" baseline="-25000" dirty="0" err="1">
                  <a:solidFill>
                    <a:srgbClr val="000000"/>
                  </a:solidFill>
                  <a:latin typeface="Times New Roman" panose="02020603050405020304" pitchFamily="18" charset="0"/>
                </a:rPr>
                <a:t>t</a:t>
              </a:r>
              <a:r>
                <a:rPr lang="en-US" sz="1600" dirty="0">
                  <a:solidFill>
                    <a:prstClr val="black"/>
                  </a:solidFill>
                  <a:latin typeface="Arial" charset="0"/>
                </a:rPr>
                <a:t> </a:t>
              </a:r>
              <a:r>
                <a:rPr lang="en-US" dirty="0">
                  <a:solidFill>
                    <a:prstClr val="black"/>
                  </a:solidFill>
                  <a:latin typeface="Arial" charset="0"/>
                </a:rPr>
                <a:t>is</a:t>
              </a:r>
              <a:r>
                <a:rPr lang="en-US" sz="1600" dirty="0">
                  <a:solidFill>
                    <a:prstClr val="black"/>
                  </a:solidFill>
                  <a:latin typeface="Arial" charset="0"/>
                </a:rPr>
                <a:t> </a:t>
              </a:r>
              <a:r>
                <a:rPr lang="en-US" altLang="en-US" sz="3200" dirty="0">
                  <a:solidFill>
                    <a:srgbClr val="000000"/>
                  </a:solidFill>
                  <a:latin typeface="Times New Roman" panose="02020603050405020304" pitchFamily="18" charset="0"/>
                </a:rPr>
                <a:t>B</a:t>
              </a:r>
              <a:r>
                <a:rPr lang="en-US" altLang="en-US" sz="3200" baseline="-25000" dirty="0">
                  <a:solidFill>
                    <a:srgbClr val="000000"/>
                  </a:solidFill>
                  <a:latin typeface="Times New Roman" panose="02020603050405020304" pitchFamily="18" charset="0"/>
                </a:rPr>
                <a:t>f</a:t>
              </a:r>
              <a:r>
                <a:rPr lang="en-US" sz="1600" dirty="0">
                  <a:solidFill>
                    <a:prstClr val="black"/>
                  </a:solidFill>
                  <a:latin typeface="Arial" charset="0"/>
                </a:rPr>
                <a:t>  </a:t>
              </a:r>
            </a:p>
          </p:txBody>
        </p:sp>
      </p:grpSp>
      <p:sp>
        <p:nvSpPr>
          <p:cNvPr id="4" name="TextBox 3"/>
          <p:cNvSpPr txBox="1"/>
          <p:nvPr/>
        </p:nvSpPr>
        <p:spPr>
          <a:xfrm>
            <a:off x="7010400" y="3742592"/>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First Point Theorem</a:t>
            </a:r>
          </a:p>
        </p:txBody>
      </p:sp>
      <p:sp>
        <p:nvSpPr>
          <p:cNvPr id="22" name="TextBox 21"/>
          <p:cNvSpPr txBox="1"/>
          <p:nvPr/>
        </p:nvSpPr>
        <p:spPr>
          <a:xfrm>
            <a:off x="7010400" y="5978604"/>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Convolution Theorem</a:t>
            </a:r>
          </a:p>
        </p:txBody>
      </p:sp>
      <p:sp>
        <p:nvSpPr>
          <p:cNvPr id="23" name="TextBox 22"/>
          <p:cNvSpPr txBox="1"/>
          <p:nvPr/>
        </p:nvSpPr>
        <p:spPr>
          <a:xfrm>
            <a:off x="7010400" y="5257800"/>
            <a:ext cx="30480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Shift Theorem (Phasing)</a:t>
            </a:r>
          </a:p>
        </p:txBody>
      </p:sp>
      <p:sp>
        <p:nvSpPr>
          <p:cNvPr id="24" name="TextBox 23"/>
          <p:cNvSpPr txBox="1"/>
          <p:nvPr/>
        </p:nvSpPr>
        <p:spPr>
          <a:xfrm>
            <a:off x="7016262" y="4517886"/>
            <a:ext cx="3048000" cy="400110"/>
          </a:xfrm>
          <a:prstGeom prst="rect">
            <a:avLst/>
          </a:prstGeom>
          <a:noFill/>
        </p:spPr>
        <p:txBody>
          <a:bodyPr wrap="square" rtlCol="0">
            <a:spAutoFit/>
          </a:bodyPr>
          <a:lstStyle/>
          <a:p>
            <a:pPr fontAlgn="base">
              <a:spcBef>
                <a:spcPct val="50000"/>
              </a:spcBef>
              <a:spcAft>
                <a:spcPct val="0"/>
              </a:spcAft>
            </a:pPr>
            <a:r>
              <a:rPr lang="en-US" sz="2000" i="1" dirty="0" err="1">
                <a:solidFill>
                  <a:srgbClr val="E7E6E6">
                    <a:lumMod val="25000"/>
                  </a:srgbClr>
                </a:solidFill>
                <a:latin typeface="Arial" charset="0"/>
              </a:rPr>
              <a:t>Parseval’s</a:t>
            </a:r>
            <a:r>
              <a:rPr lang="en-US" sz="2000" i="1" dirty="0">
                <a:solidFill>
                  <a:srgbClr val="E7E6E6">
                    <a:lumMod val="25000"/>
                  </a:srgbClr>
                </a:solidFill>
                <a:latin typeface="Arial" charset="0"/>
              </a:rPr>
              <a:t> Theorem</a:t>
            </a:r>
          </a:p>
        </p:txBody>
      </p:sp>
      <p:sp>
        <p:nvSpPr>
          <p:cNvPr id="25" name="TextBox 24"/>
          <p:cNvSpPr txBox="1"/>
          <p:nvPr/>
        </p:nvSpPr>
        <p:spPr>
          <a:xfrm>
            <a:off x="7010400" y="3033437"/>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Scaling</a:t>
            </a:r>
          </a:p>
        </p:txBody>
      </p:sp>
      <p:sp>
        <p:nvSpPr>
          <p:cNvPr id="26" name="TextBox 25"/>
          <p:cNvSpPr txBox="1"/>
          <p:nvPr/>
        </p:nvSpPr>
        <p:spPr>
          <a:xfrm>
            <a:off x="7010400" y="2393684"/>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Linearity</a:t>
            </a:r>
          </a:p>
        </p:txBody>
      </p:sp>
    </p:spTree>
    <p:extLst>
      <p:ext uri="{BB962C8B-B14F-4D97-AF65-F5344CB8AC3E}">
        <p14:creationId xmlns:p14="http://schemas.microsoft.com/office/powerpoint/2010/main" val="1082580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 Box 8"/>
          <p:cNvSpPr txBox="1">
            <a:spLocks noChangeArrowheads="1"/>
          </p:cNvSpPr>
          <p:nvPr/>
        </p:nvSpPr>
        <p:spPr bwMode="auto">
          <a:xfrm>
            <a:off x="2057400" y="3200459"/>
            <a:ext cx="40151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 </a:t>
            </a:r>
            <a:r>
              <a:rPr lang="en-US" altLang="en-US" sz="1400" dirty="0">
                <a:solidFill>
                  <a:srgbClr val="002060"/>
                </a:solidFill>
                <a:latin typeface="Arial" panose="020B0604020202020204" pitchFamily="34" charset="0"/>
              </a:rPr>
              <a:t>●</a:t>
            </a:r>
            <a:r>
              <a:rPr lang="en-US" altLang="en-US" sz="3200" dirty="0">
                <a:solidFill>
                  <a:srgbClr val="002060"/>
                </a:solidFill>
                <a:latin typeface="Monotype Corsiva" panose="03010101010201010101" pitchFamily="66" charset="0"/>
              </a:rPr>
              <a:t> </a:t>
            </a:r>
            <a:r>
              <a:rPr lang="en-US" altLang="en-US" sz="3200" dirty="0" err="1">
                <a:solidFill>
                  <a:srgbClr val="002060"/>
                </a:solidFill>
                <a:latin typeface="Times New Roman" panose="02020603050405020304" pitchFamily="18" charset="0"/>
              </a:rPr>
              <a:t>b</a:t>
            </a:r>
            <a:r>
              <a:rPr lang="en-US" altLang="en-US" sz="3200" baseline="-25000" dirty="0" err="1">
                <a:solidFill>
                  <a:srgbClr val="002060"/>
                </a:solidFill>
                <a:latin typeface="Times New Roman" panose="02020603050405020304" pitchFamily="18" charset="0"/>
              </a:rPr>
              <a:t>t</a:t>
            </a:r>
            <a:r>
              <a:rPr lang="en-US" altLang="en-US" sz="32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 B</a:t>
            </a:r>
            <a:r>
              <a:rPr lang="en-US" altLang="en-US" sz="3200" baseline="-25000" dirty="0">
                <a:solidFill>
                  <a:srgbClr val="002060"/>
                </a:solidFill>
                <a:latin typeface="Times New Roman" panose="02020603050405020304" pitchFamily="18" charset="0"/>
              </a:rPr>
              <a:t>f</a:t>
            </a:r>
          </a:p>
        </p:txBody>
      </p:sp>
      <p:grpSp>
        <p:nvGrpSpPr>
          <p:cNvPr id="3" name="Group 2"/>
          <p:cNvGrpSpPr/>
          <p:nvPr/>
        </p:nvGrpSpPr>
        <p:grpSpPr>
          <a:xfrm>
            <a:off x="2898731" y="1609618"/>
            <a:ext cx="6934200" cy="707886"/>
            <a:chOff x="685800" y="734502"/>
            <a:chExt cx="6934200" cy="707886"/>
          </a:xfrm>
        </p:grpSpPr>
        <p:sp>
          <p:nvSpPr>
            <p:cNvPr id="9"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0000"/>
                  </a:solidFill>
                  <a:latin typeface="Monotype Corsiva" panose="03010101010201010101" pitchFamily="66" charset="0"/>
                </a:rPr>
                <a:t>F</a:t>
              </a:r>
              <a:r>
                <a:rPr lang="en-US" altLang="en-US" sz="3200" dirty="0">
                  <a:solidFill>
                    <a:srgbClr val="000000"/>
                  </a:solidFill>
                  <a:latin typeface="Monotype Corsiva" panose="03010101010201010101" pitchFamily="66" charset="0"/>
                </a:rPr>
                <a:t>( </a:t>
              </a:r>
              <a:r>
                <a:rPr lang="en-US" altLang="en-US" sz="3200" dirty="0">
                  <a:solidFill>
                    <a:srgbClr val="000000"/>
                  </a:solidFill>
                  <a:latin typeface="Times New Roman" panose="02020603050405020304" pitchFamily="18" charset="0"/>
                </a:rPr>
                <a:t>a</a:t>
              </a:r>
              <a:r>
                <a:rPr lang="en-US" altLang="en-US" sz="3200" baseline="-25000" dirty="0">
                  <a:solidFill>
                    <a:srgbClr val="000000"/>
                  </a:solidFill>
                  <a:latin typeface="Times New Roman" panose="02020603050405020304" pitchFamily="18" charset="0"/>
                </a:rPr>
                <a:t>t </a:t>
              </a:r>
              <a:r>
                <a:rPr lang="en-US" altLang="en-US" sz="3200" dirty="0">
                  <a:solidFill>
                    <a:srgbClr val="000000"/>
                  </a:solidFill>
                  <a:latin typeface="Monotype Corsiva" panose="03010101010201010101" pitchFamily="66" charset="0"/>
                </a:rPr>
                <a:t>) = </a:t>
              </a:r>
              <a:r>
                <a:rPr lang="en-US" altLang="en-US" sz="3200" dirty="0" err="1">
                  <a:solidFill>
                    <a:srgbClr val="000000"/>
                  </a:solidFill>
                  <a:latin typeface="Times New Roman" panose="02020603050405020304" pitchFamily="18" charset="0"/>
                </a:rPr>
                <a:t>A</a:t>
              </a:r>
              <a:r>
                <a:rPr lang="en-US" altLang="en-US" sz="3200" baseline="-25000" dirty="0" err="1">
                  <a:solidFill>
                    <a:srgbClr val="000000"/>
                  </a:solidFill>
                  <a:latin typeface="Times New Roman" panose="02020603050405020304" pitchFamily="18" charset="0"/>
                </a:rPr>
                <a:t>f</a:t>
              </a:r>
              <a:r>
                <a:rPr lang="en-US" altLang="en-US" sz="3200" dirty="0">
                  <a:solidFill>
                    <a:srgbClr val="000000"/>
                  </a:solidFill>
                  <a:latin typeface="Times New Roman" panose="02020603050405020304" pitchFamily="18" charset="0"/>
                </a:rPr>
                <a:t> </a:t>
              </a:r>
              <a:endParaRPr lang="en-US" altLang="en-US" sz="3200" baseline="-25000" dirty="0">
                <a:solidFill>
                  <a:srgbClr val="000000"/>
                </a:solidFill>
                <a:latin typeface="Times New Roman" panose="02020603050405020304" pitchFamily="18" charset="0"/>
              </a:endParaRPr>
            </a:p>
          </p:txBody>
        </p:sp>
        <p:sp>
          <p:nvSpPr>
            <p:cNvPr id="2" name="TextBox 1"/>
            <p:cNvSpPr txBox="1"/>
            <p:nvPr/>
          </p:nvSpPr>
          <p:spPr>
            <a:xfrm>
              <a:off x="2743200" y="744494"/>
              <a:ext cx="4876800" cy="584775"/>
            </a:xfrm>
            <a:prstGeom prst="rect">
              <a:avLst/>
            </a:prstGeom>
            <a:noFill/>
          </p:spPr>
          <p:txBody>
            <a:bodyPr wrap="square" rtlCol="0">
              <a:spAutoFit/>
            </a:bodyPr>
            <a:lstStyle/>
            <a:p>
              <a:pPr fontAlgn="base">
                <a:spcBef>
                  <a:spcPct val="50000"/>
                </a:spcBef>
                <a:spcAft>
                  <a:spcPct val="0"/>
                </a:spcAft>
              </a:pPr>
              <a:r>
                <a:rPr lang="en-US" dirty="0">
                  <a:solidFill>
                    <a:prstClr val="black"/>
                  </a:solidFill>
                  <a:latin typeface="Arial" charset="0"/>
                </a:rPr>
                <a:t>the Fourier Transform of </a:t>
              </a:r>
              <a:r>
                <a:rPr lang="en-US" altLang="en-US" sz="3200" dirty="0">
                  <a:solidFill>
                    <a:srgbClr val="000000"/>
                  </a:solidFill>
                  <a:latin typeface="Times New Roman" panose="02020603050405020304" pitchFamily="18" charset="0"/>
                </a:rPr>
                <a:t>a</a:t>
              </a:r>
              <a:r>
                <a:rPr lang="en-US" altLang="en-US" sz="3200" baseline="-25000" dirty="0">
                  <a:solidFill>
                    <a:srgbClr val="000000"/>
                  </a:solidFill>
                  <a:latin typeface="Times New Roman" panose="02020603050405020304" pitchFamily="18" charset="0"/>
                </a:rPr>
                <a:t>t</a:t>
              </a:r>
              <a:r>
                <a:rPr lang="en-US" sz="1600" dirty="0">
                  <a:solidFill>
                    <a:prstClr val="black"/>
                  </a:solidFill>
                  <a:latin typeface="Arial" charset="0"/>
                </a:rPr>
                <a:t> </a:t>
              </a:r>
              <a:r>
                <a:rPr lang="en-US" dirty="0">
                  <a:solidFill>
                    <a:prstClr val="black"/>
                  </a:solidFill>
                  <a:latin typeface="Arial" charset="0"/>
                </a:rPr>
                <a:t>is</a:t>
              </a:r>
              <a:r>
                <a:rPr lang="en-US" sz="1600" dirty="0">
                  <a:solidFill>
                    <a:prstClr val="black"/>
                  </a:solidFill>
                  <a:latin typeface="Arial" charset="0"/>
                </a:rPr>
                <a:t> </a:t>
              </a:r>
              <a:r>
                <a:rPr lang="en-US" altLang="en-US" sz="3200" dirty="0" err="1">
                  <a:solidFill>
                    <a:srgbClr val="000000"/>
                  </a:solidFill>
                  <a:latin typeface="Times New Roman" panose="02020603050405020304" pitchFamily="18" charset="0"/>
                </a:rPr>
                <a:t>A</a:t>
              </a:r>
              <a:r>
                <a:rPr lang="en-US" altLang="en-US" sz="3200" baseline="-25000" dirty="0" err="1">
                  <a:solidFill>
                    <a:srgbClr val="000000"/>
                  </a:solidFill>
                  <a:latin typeface="Times New Roman" panose="02020603050405020304" pitchFamily="18" charset="0"/>
                </a:rPr>
                <a:t>f</a:t>
              </a:r>
              <a:r>
                <a:rPr lang="en-US" sz="1600" dirty="0">
                  <a:solidFill>
                    <a:prstClr val="black"/>
                  </a:solidFill>
                  <a:latin typeface="Arial" charset="0"/>
                </a:rPr>
                <a:t>  </a:t>
              </a:r>
            </a:p>
          </p:txBody>
        </p:sp>
      </p:grpSp>
      <p:grpSp>
        <p:nvGrpSpPr>
          <p:cNvPr id="19" name="Group 18"/>
          <p:cNvGrpSpPr/>
          <p:nvPr/>
        </p:nvGrpSpPr>
        <p:grpSpPr>
          <a:xfrm>
            <a:off x="2898731" y="2121225"/>
            <a:ext cx="6934200" cy="707886"/>
            <a:chOff x="685800" y="734502"/>
            <a:chExt cx="6934200" cy="707886"/>
          </a:xfrm>
        </p:grpSpPr>
        <p:sp>
          <p:nvSpPr>
            <p:cNvPr id="20"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0000"/>
                  </a:solidFill>
                  <a:latin typeface="Monotype Corsiva" panose="03010101010201010101" pitchFamily="66" charset="0"/>
                </a:rPr>
                <a:t>F</a:t>
              </a:r>
              <a:r>
                <a:rPr lang="en-US" altLang="en-US" sz="3200" dirty="0">
                  <a:solidFill>
                    <a:srgbClr val="000000"/>
                  </a:solidFill>
                  <a:latin typeface="Monotype Corsiva" panose="03010101010201010101" pitchFamily="66" charset="0"/>
                </a:rPr>
                <a:t>( </a:t>
              </a:r>
              <a:r>
                <a:rPr lang="en-US" altLang="en-US" sz="3200" dirty="0" err="1">
                  <a:solidFill>
                    <a:srgbClr val="000000"/>
                  </a:solidFill>
                  <a:latin typeface="Times New Roman" panose="02020603050405020304" pitchFamily="18" charset="0"/>
                </a:rPr>
                <a:t>b</a:t>
              </a:r>
              <a:r>
                <a:rPr lang="en-US" altLang="en-US" sz="3200" baseline="-25000" dirty="0" err="1">
                  <a:solidFill>
                    <a:srgbClr val="000000"/>
                  </a:solidFill>
                  <a:latin typeface="Times New Roman" panose="02020603050405020304" pitchFamily="18" charset="0"/>
                </a:rPr>
                <a:t>t</a:t>
              </a:r>
              <a:r>
                <a:rPr lang="en-US" altLang="en-US" sz="3200" baseline="-25000" dirty="0">
                  <a:solidFill>
                    <a:srgbClr val="000000"/>
                  </a:solidFill>
                  <a:latin typeface="Times New Roman" panose="02020603050405020304" pitchFamily="18" charset="0"/>
                </a:rPr>
                <a:t> </a:t>
              </a:r>
              <a:r>
                <a:rPr lang="en-US" altLang="en-US" sz="3200" dirty="0">
                  <a:solidFill>
                    <a:srgbClr val="000000"/>
                  </a:solidFill>
                  <a:latin typeface="Monotype Corsiva" panose="03010101010201010101" pitchFamily="66" charset="0"/>
                </a:rPr>
                <a:t>) = </a:t>
              </a:r>
              <a:r>
                <a:rPr lang="en-US" altLang="en-US" sz="3200" dirty="0">
                  <a:solidFill>
                    <a:srgbClr val="000000"/>
                  </a:solidFill>
                  <a:latin typeface="Times New Roman" panose="02020603050405020304" pitchFamily="18" charset="0"/>
                </a:rPr>
                <a:t>B</a:t>
              </a:r>
              <a:r>
                <a:rPr lang="en-US" altLang="en-US" sz="3200" baseline="-25000" dirty="0">
                  <a:solidFill>
                    <a:srgbClr val="000000"/>
                  </a:solidFill>
                  <a:latin typeface="Times New Roman" panose="02020603050405020304" pitchFamily="18" charset="0"/>
                </a:rPr>
                <a:t>f</a:t>
              </a:r>
              <a:r>
                <a:rPr lang="en-US" altLang="en-US" sz="3200" dirty="0">
                  <a:solidFill>
                    <a:srgbClr val="000000"/>
                  </a:solidFill>
                  <a:latin typeface="Times New Roman" panose="02020603050405020304" pitchFamily="18" charset="0"/>
                </a:rPr>
                <a:t> </a:t>
              </a:r>
              <a:endParaRPr lang="en-US" altLang="en-US" sz="3200" baseline="-25000" dirty="0">
                <a:solidFill>
                  <a:srgbClr val="000000"/>
                </a:solidFill>
                <a:latin typeface="Times New Roman" panose="02020603050405020304" pitchFamily="18" charset="0"/>
              </a:endParaRPr>
            </a:p>
          </p:txBody>
        </p:sp>
        <p:sp>
          <p:nvSpPr>
            <p:cNvPr id="21" name="TextBox 20"/>
            <p:cNvSpPr txBox="1"/>
            <p:nvPr/>
          </p:nvSpPr>
          <p:spPr>
            <a:xfrm>
              <a:off x="2743200" y="744494"/>
              <a:ext cx="4876800" cy="584775"/>
            </a:xfrm>
            <a:prstGeom prst="rect">
              <a:avLst/>
            </a:prstGeom>
            <a:noFill/>
          </p:spPr>
          <p:txBody>
            <a:bodyPr wrap="square" rtlCol="0">
              <a:spAutoFit/>
            </a:bodyPr>
            <a:lstStyle/>
            <a:p>
              <a:pPr fontAlgn="base">
                <a:spcBef>
                  <a:spcPct val="50000"/>
                </a:spcBef>
                <a:spcAft>
                  <a:spcPct val="0"/>
                </a:spcAft>
              </a:pPr>
              <a:r>
                <a:rPr lang="en-US" dirty="0">
                  <a:solidFill>
                    <a:prstClr val="black"/>
                  </a:solidFill>
                  <a:latin typeface="Arial" charset="0"/>
                </a:rPr>
                <a:t>the Fourier Transform of </a:t>
              </a:r>
              <a:r>
                <a:rPr lang="en-US" altLang="en-US" sz="3200" dirty="0" err="1">
                  <a:solidFill>
                    <a:srgbClr val="000000"/>
                  </a:solidFill>
                  <a:latin typeface="Times New Roman" panose="02020603050405020304" pitchFamily="18" charset="0"/>
                </a:rPr>
                <a:t>b</a:t>
              </a:r>
              <a:r>
                <a:rPr lang="en-US" altLang="en-US" sz="3200" baseline="-25000" dirty="0" err="1">
                  <a:solidFill>
                    <a:srgbClr val="000000"/>
                  </a:solidFill>
                  <a:latin typeface="Times New Roman" panose="02020603050405020304" pitchFamily="18" charset="0"/>
                </a:rPr>
                <a:t>t</a:t>
              </a:r>
              <a:r>
                <a:rPr lang="en-US" sz="1600" dirty="0">
                  <a:solidFill>
                    <a:prstClr val="black"/>
                  </a:solidFill>
                  <a:latin typeface="Arial" charset="0"/>
                </a:rPr>
                <a:t> </a:t>
              </a:r>
              <a:r>
                <a:rPr lang="en-US" dirty="0">
                  <a:solidFill>
                    <a:prstClr val="black"/>
                  </a:solidFill>
                  <a:latin typeface="Arial" charset="0"/>
                </a:rPr>
                <a:t>is</a:t>
              </a:r>
              <a:r>
                <a:rPr lang="en-US" sz="1600" dirty="0">
                  <a:solidFill>
                    <a:prstClr val="black"/>
                  </a:solidFill>
                  <a:latin typeface="Arial" charset="0"/>
                </a:rPr>
                <a:t> </a:t>
              </a:r>
              <a:r>
                <a:rPr lang="en-US" altLang="en-US" sz="3200" dirty="0">
                  <a:solidFill>
                    <a:srgbClr val="000000"/>
                  </a:solidFill>
                  <a:latin typeface="Times New Roman" panose="02020603050405020304" pitchFamily="18" charset="0"/>
                </a:rPr>
                <a:t>B</a:t>
              </a:r>
              <a:r>
                <a:rPr lang="en-US" altLang="en-US" sz="3200" baseline="-25000" dirty="0">
                  <a:solidFill>
                    <a:srgbClr val="000000"/>
                  </a:solidFill>
                  <a:latin typeface="Times New Roman" panose="02020603050405020304" pitchFamily="18" charset="0"/>
                </a:rPr>
                <a:t>f</a:t>
              </a:r>
              <a:r>
                <a:rPr lang="en-US" sz="1600" dirty="0">
                  <a:solidFill>
                    <a:prstClr val="black"/>
                  </a:solidFill>
                  <a:latin typeface="Arial" charset="0"/>
                </a:rPr>
                <a:t>  </a:t>
              </a:r>
            </a:p>
          </p:txBody>
        </p:sp>
      </p:grpSp>
      <p:sp>
        <p:nvSpPr>
          <p:cNvPr id="22" name="TextBox 21"/>
          <p:cNvSpPr txBox="1"/>
          <p:nvPr/>
        </p:nvSpPr>
        <p:spPr>
          <a:xfrm>
            <a:off x="5791199" y="2943616"/>
            <a:ext cx="5782849" cy="1169551"/>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Convolution Theorem:</a:t>
            </a:r>
          </a:p>
          <a:p>
            <a:pPr fontAlgn="base">
              <a:spcBef>
                <a:spcPct val="50000"/>
              </a:spcBef>
              <a:spcAft>
                <a:spcPct val="0"/>
              </a:spcAft>
            </a:pPr>
            <a:r>
              <a:rPr lang="en-US" sz="2000" i="1" dirty="0">
                <a:solidFill>
                  <a:srgbClr val="E7E6E6">
                    <a:lumMod val="25000"/>
                  </a:srgbClr>
                </a:solidFill>
                <a:latin typeface="Arial" charset="0"/>
              </a:rPr>
              <a:t>Forming a product in one domain is equivalent to forming a convolution in the other. </a:t>
            </a:r>
          </a:p>
        </p:txBody>
      </p:sp>
      <p:sp>
        <p:nvSpPr>
          <p:cNvPr id="27" name="TextBox 26"/>
          <p:cNvSpPr txBox="1"/>
          <p:nvPr/>
        </p:nvSpPr>
        <p:spPr>
          <a:xfrm>
            <a:off x="463462" y="138085"/>
            <a:ext cx="11210795" cy="10668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Important Attributes of the Fourier Transform</a:t>
            </a:r>
          </a:p>
          <a:p>
            <a:pPr algn="ctr"/>
            <a:endParaRPr lang="en-US" sz="1200" i="1" dirty="0">
              <a:solidFill>
                <a:srgbClr val="0070C0"/>
              </a:solidFill>
              <a:latin typeface="Century Gothic" panose="020B0502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The Fourier Transform of a Product of Two Series is the Convolution of the Fourier Transforms of the Two Series</a:t>
            </a:r>
            <a:endParaRPr lang="en-US"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grpSp>
        <p:nvGrpSpPr>
          <p:cNvPr id="7" name="Group 6"/>
          <p:cNvGrpSpPr/>
          <p:nvPr/>
        </p:nvGrpSpPr>
        <p:grpSpPr>
          <a:xfrm>
            <a:off x="3493477" y="4343400"/>
            <a:ext cx="4682562" cy="1120786"/>
            <a:chOff x="1969477" y="4495800"/>
            <a:chExt cx="4682562" cy="1120786"/>
          </a:xfrm>
        </p:grpSpPr>
        <p:sp>
          <p:nvSpPr>
            <p:cNvPr id="28" name="Text Box 8"/>
            <p:cNvSpPr txBox="1">
              <a:spLocks noChangeArrowheads="1"/>
            </p:cNvSpPr>
            <p:nvPr/>
          </p:nvSpPr>
          <p:spPr bwMode="auto">
            <a:xfrm>
              <a:off x="1969477" y="479764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 B</a:t>
              </a:r>
              <a:r>
                <a:rPr lang="en-US" altLang="en-US" sz="3200" baseline="-25000" dirty="0">
                  <a:solidFill>
                    <a:srgbClr val="002060"/>
                  </a:solidFill>
                  <a:latin typeface="Times New Roman" panose="02020603050405020304" pitchFamily="18" charset="0"/>
                </a:rPr>
                <a:t>f</a:t>
              </a:r>
              <a:r>
                <a:rPr lang="en-US" altLang="en-US" sz="3200" dirty="0">
                  <a:solidFill>
                    <a:srgbClr val="002060"/>
                  </a:solidFill>
                  <a:latin typeface="Monotype Corsiva" panose="03010101010201010101" pitchFamily="66" charset="0"/>
                </a:rPr>
                <a:t>  =</a:t>
              </a:r>
              <a:endParaRPr lang="en-US" altLang="en-US" sz="3200" baseline="-25000" dirty="0">
                <a:solidFill>
                  <a:srgbClr val="002060"/>
                </a:solidFill>
                <a:latin typeface="Times New Roman" panose="02020603050405020304" pitchFamily="18" charset="0"/>
              </a:endParaRPr>
            </a:p>
          </p:txBody>
        </p:sp>
        <p:grpSp>
          <p:nvGrpSpPr>
            <p:cNvPr id="6" name="Group 5"/>
            <p:cNvGrpSpPr/>
            <p:nvPr/>
          </p:nvGrpSpPr>
          <p:grpSpPr>
            <a:xfrm>
              <a:off x="3516923" y="4495800"/>
              <a:ext cx="3135116" cy="1120786"/>
              <a:chOff x="2198884" y="4432251"/>
              <a:chExt cx="3135116" cy="1120786"/>
            </a:xfrm>
          </p:grpSpPr>
          <p:grpSp>
            <p:nvGrpSpPr>
              <p:cNvPr id="5" name="Group 4"/>
              <p:cNvGrpSpPr/>
              <p:nvPr/>
            </p:nvGrpSpPr>
            <p:grpSpPr>
              <a:xfrm>
                <a:off x="2198884" y="4432251"/>
                <a:ext cx="931965" cy="1120786"/>
                <a:chOff x="2198884" y="4432251"/>
                <a:chExt cx="931965" cy="1120786"/>
              </a:xfrm>
            </p:grpSpPr>
            <p:sp>
              <p:nvSpPr>
                <p:cNvPr id="29" name="TextBox 28"/>
                <p:cNvSpPr txBox="1"/>
                <p:nvPr/>
              </p:nvSpPr>
              <p:spPr>
                <a:xfrm>
                  <a:off x="2198884" y="5214483"/>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srgbClr val="002060"/>
                      </a:solidFill>
                      <a:latin typeface="Arial" charset="0"/>
                    </a:rPr>
                    <a:t>m = 0</a:t>
                  </a:r>
                </a:p>
              </p:txBody>
            </p:sp>
            <p:sp>
              <p:nvSpPr>
                <p:cNvPr id="30" name="TextBox 29"/>
                <p:cNvSpPr txBox="1"/>
                <p:nvPr/>
              </p:nvSpPr>
              <p:spPr>
                <a:xfrm>
                  <a:off x="2239118" y="4432251"/>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srgbClr val="002060"/>
                      </a:solidFill>
                      <a:latin typeface="Arial" charset="0"/>
                    </a:rPr>
                    <a:t>N - 1</a:t>
                  </a:r>
                </a:p>
              </p:txBody>
            </p:sp>
            <p:sp>
              <p:nvSpPr>
                <p:cNvPr id="31" name="TextBox 30"/>
                <p:cNvSpPr txBox="1"/>
                <p:nvPr/>
              </p:nvSpPr>
              <p:spPr>
                <a:xfrm>
                  <a:off x="2358371" y="4579025"/>
                  <a:ext cx="612990" cy="769441"/>
                </a:xfrm>
                <a:prstGeom prst="rect">
                  <a:avLst/>
                </a:prstGeom>
                <a:noFill/>
              </p:spPr>
              <p:txBody>
                <a:bodyPr wrap="square" rtlCol="0">
                  <a:spAutoFit/>
                </a:bodyPr>
                <a:lstStyle/>
                <a:p>
                  <a:pPr fontAlgn="base">
                    <a:spcBef>
                      <a:spcPct val="50000"/>
                    </a:spcBef>
                    <a:spcAft>
                      <a:spcPct val="0"/>
                    </a:spcAft>
                  </a:pPr>
                  <a:r>
                    <a:rPr lang="en-US" sz="2400" i="1" dirty="0">
                      <a:solidFill>
                        <a:srgbClr val="002060"/>
                      </a:solidFill>
                      <a:latin typeface="Arial" charset="0"/>
                    </a:rPr>
                    <a:t> </a:t>
                  </a:r>
                  <a:r>
                    <a:rPr lang="en-US" sz="4400" dirty="0">
                      <a:solidFill>
                        <a:srgbClr val="002060"/>
                      </a:solidFill>
                      <a:latin typeface="Symbol" panose="05050102010706020507" pitchFamily="18" charset="2"/>
                    </a:rPr>
                    <a:t>S</a:t>
                  </a:r>
                  <a:endParaRPr lang="en-US" sz="2400" i="1" dirty="0">
                    <a:solidFill>
                      <a:srgbClr val="002060"/>
                    </a:solidFill>
                    <a:latin typeface="Arial" charset="0"/>
                  </a:endParaRPr>
                </a:p>
              </p:txBody>
            </p:sp>
          </p:grpSp>
          <p:sp>
            <p:nvSpPr>
              <p:cNvPr id="32" name="Text Box 8"/>
              <p:cNvSpPr txBox="1">
                <a:spLocks noChangeArrowheads="1"/>
              </p:cNvSpPr>
              <p:nvPr/>
            </p:nvSpPr>
            <p:spPr bwMode="auto">
              <a:xfrm>
                <a:off x="2931383" y="4668065"/>
                <a:ext cx="24026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baseline="-25000" dirty="0">
                    <a:solidFill>
                      <a:srgbClr val="002060"/>
                    </a:solidFill>
                    <a:latin typeface="Times New Roman" panose="02020603050405020304" pitchFamily="18" charset="0"/>
                  </a:rPr>
                  <a:t> </a:t>
                </a:r>
                <a:r>
                  <a:rPr lang="en-US" altLang="en-US" sz="3200" dirty="0">
                    <a:solidFill>
                      <a:srgbClr val="002060"/>
                    </a:solidFill>
                    <a:latin typeface="Times New Roman" panose="02020603050405020304" pitchFamily="18" charset="0"/>
                  </a:rPr>
                  <a:t>B</a:t>
                </a:r>
                <a:r>
                  <a:rPr lang="en-US" altLang="en-US" sz="3200" baseline="-25000" dirty="0">
                    <a:solidFill>
                      <a:srgbClr val="002060"/>
                    </a:solidFill>
                    <a:latin typeface="Times New Roman" panose="02020603050405020304" pitchFamily="18" charset="0"/>
                  </a:rPr>
                  <a:t>(f-m) </a:t>
                </a:r>
                <a:r>
                  <a:rPr lang="en-US" altLang="en-US" sz="2800" baseline="-44000" dirty="0">
                    <a:solidFill>
                      <a:srgbClr val="002060"/>
                    </a:solidFill>
                    <a:latin typeface="Times New Roman" panose="02020603050405020304" pitchFamily="18" charset="0"/>
                  </a:rPr>
                  <a:t>mod N</a:t>
                </a:r>
              </a:p>
            </p:txBody>
          </p:sp>
        </p:grpSp>
      </p:grpSp>
      <p:sp>
        <p:nvSpPr>
          <p:cNvPr id="33" name="TextBox 32"/>
          <p:cNvSpPr txBox="1"/>
          <p:nvPr/>
        </p:nvSpPr>
        <p:spPr>
          <a:xfrm>
            <a:off x="2483204" y="5553922"/>
            <a:ext cx="7178700" cy="1015663"/>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Each point in the convolution is a sum over a product of the entire series, with one series shifted with respect to the other. The shifted series is often called the convolution kernel.</a:t>
            </a:r>
          </a:p>
        </p:txBody>
      </p:sp>
    </p:spTree>
    <p:extLst>
      <p:ext uri="{BB962C8B-B14F-4D97-AF65-F5344CB8AC3E}">
        <p14:creationId xmlns:p14="http://schemas.microsoft.com/office/powerpoint/2010/main" val="355340217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Text Box 9"/>
          <p:cNvSpPr txBox="1">
            <a:spLocks noChangeArrowheads="1"/>
          </p:cNvSpPr>
          <p:nvPr/>
        </p:nvSpPr>
        <p:spPr bwMode="auto">
          <a:xfrm>
            <a:off x="2461846" y="3271543"/>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2000" dirty="0">
                <a:solidFill>
                  <a:srgbClr val="002060"/>
                </a:solidFill>
                <a:latin typeface="Times New Roman" panose="02020603050405020304" pitchFamily="18" charset="0"/>
              </a:rPr>
              <a:t>c</a:t>
            </a:r>
            <a:r>
              <a:rPr lang="en-US" altLang="en-US" sz="3200" dirty="0">
                <a:solidFill>
                  <a:srgbClr val="002060"/>
                </a:solidFill>
                <a:latin typeface="Monotype Corsiva" panose="03010101010201010101" pitchFamily="66" charset="0"/>
              </a:rPr>
              <a:t> </a:t>
            </a:r>
            <a:r>
              <a:rPr lang="en-US" altLang="en-US" sz="1400" dirty="0">
                <a:solidFill>
                  <a:srgbClr val="002060"/>
                </a:solidFill>
                <a:latin typeface="Arial" panose="020B0604020202020204" pitchFamily="34" charset="0"/>
              </a:rPr>
              <a:t>●</a:t>
            </a:r>
            <a:r>
              <a:rPr lang="en-US" altLang="en-US" sz="3200" dirty="0">
                <a:solidFill>
                  <a:srgbClr val="002060"/>
                </a:solidFill>
                <a:latin typeface="Arial" panose="020B0604020202020204" pitchFamily="34"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 </a:t>
            </a:r>
            <a:r>
              <a:rPr lang="en-US" altLang="en-US" sz="32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  </a:t>
            </a:r>
            <a:r>
              <a:rPr lang="en-US" altLang="en-US" sz="2000" dirty="0">
                <a:solidFill>
                  <a:srgbClr val="002060"/>
                </a:solidFill>
                <a:latin typeface="Times New Roman" panose="02020603050405020304" pitchFamily="18" charset="0"/>
              </a:rPr>
              <a:t>c</a:t>
            </a:r>
            <a:r>
              <a:rPr lang="en-US" altLang="en-US" sz="3200" dirty="0">
                <a:solidFill>
                  <a:srgbClr val="002060"/>
                </a:solidFill>
                <a:latin typeface="Monotype Corsiva" panose="03010101010201010101" pitchFamily="66" charset="0"/>
              </a:rPr>
              <a:t> </a:t>
            </a:r>
            <a:r>
              <a:rPr lang="en-US" altLang="en-US" sz="1400" dirty="0">
                <a:solidFill>
                  <a:srgbClr val="002060"/>
                </a:solidFill>
                <a:latin typeface="Arial" panose="020B0604020202020204" pitchFamily="34" charset="0"/>
              </a:rPr>
              <a:t>●</a:t>
            </a:r>
            <a:r>
              <a:rPr lang="en-US" altLang="en-US" sz="3200" dirty="0">
                <a:solidFill>
                  <a:srgbClr val="002060"/>
                </a:solidFill>
                <a:latin typeface="Arial" panose="020B0604020202020204" pitchFamily="34" charset="0"/>
              </a:rPr>
              <a:t>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a:t>
            </a:r>
          </a:p>
        </p:txBody>
      </p:sp>
      <p:sp>
        <p:nvSpPr>
          <p:cNvPr id="16" name="Text Box 5"/>
          <p:cNvSpPr txBox="1">
            <a:spLocks noChangeArrowheads="1"/>
          </p:cNvSpPr>
          <p:nvPr/>
        </p:nvSpPr>
        <p:spPr bwMode="auto">
          <a:xfrm>
            <a:off x="2461846" y="2585743"/>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2060"/>
                </a:solidFill>
                <a:latin typeface="Monotype Corsiva" panose="03010101010201010101" pitchFamily="66" charset="0"/>
              </a:rPr>
              <a:t>F</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a:t>
            </a:r>
            <a:r>
              <a:rPr lang="en-US" altLang="en-US" sz="3200" dirty="0">
                <a:solidFill>
                  <a:srgbClr val="002060"/>
                </a:solidFill>
                <a:latin typeface="Monotype Corsiva" panose="03010101010201010101" pitchFamily="66" charset="0"/>
              </a:rPr>
              <a:t>+ </a:t>
            </a:r>
            <a:r>
              <a:rPr lang="en-US" altLang="en-US" sz="3200" dirty="0" err="1">
                <a:solidFill>
                  <a:srgbClr val="002060"/>
                </a:solidFill>
                <a:latin typeface="Times New Roman" panose="02020603050405020304" pitchFamily="18" charset="0"/>
              </a:rPr>
              <a:t>b</a:t>
            </a:r>
            <a:r>
              <a:rPr lang="en-US" altLang="en-US" sz="3200" baseline="-25000" dirty="0" err="1">
                <a:solidFill>
                  <a:srgbClr val="002060"/>
                </a:solidFill>
                <a:latin typeface="Times New Roman" panose="02020603050405020304" pitchFamily="18" charset="0"/>
              </a:rPr>
              <a:t>t</a:t>
            </a:r>
            <a:r>
              <a:rPr lang="en-US" altLang="en-US" sz="3200" dirty="0">
                <a:solidFill>
                  <a:srgbClr val="002060"/>
                </a:solidFill>
                <a:latin typeface="Times New Roman" panose="02020603050405020304" pitchFamily="18" charset="0"/>
              </a:rPr>
              <a:t> </a:t>
            </a:r>
            <a:r>
              <a:rPr lang="en-US" altLang="en-US" sz="3200" dirty="0">
                <a:solidFill>
                  <a:srgbClr val="002060"/>
                </a:solidFill>
                <a:latin typeface="Monotype Corsiva" panose="03010101010201010101" pitchFamily="66" charset="0"/>
              </a:rPr>
              <a:t>)  =  </a:t>
            </a:r>
            <a:r>
              <a:rPr lang="en-US" altLang="en-US" sz="3200" dirty="0" err="1">
                <a:solidFill>
                  <a:srgbClr val="002060"/>
                </a:solidFill>
                <a:latin typeface="Times New Roman" panose="02020603050405020304" pitchFamily="18" charset="0"/>
              </a:rPr>
              <a:t>A</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 B</a:t>
            </a:r>
            <a:r>
              <a:rPr lang="en-US" altLang="en-US" sz="3200" baseline="-25000" dirty="0">
                <a:solidFill>
                  <a:srgbClr val="002060"/>
                </a:solidFill>
                <a:latin typeface="Times New Roman" panose="02020603050405020304" pitchFamily="18" charset="0"/>
              </a:rPr>
              <a:t>f</a:t>
            </a:r>
          </a:p>
        </p:txBody>
      </p:sp>
      <p:sp>
        <p:nvSpPr>
          <p:cNvPr id="18" name="TextBox 17"/>
          <p:cNvSpPr txBox="1"/>
          <p:nvPr/>
        </p:nvSpPr>
        <p:spPr>
          <a:xfrm>
            <a:off x="776613" y="76200"/>
            <a:ext cx="10872591"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Important Attributes of the Fourier Transform</a:t>
            </a:r>
          </a:p>
          <a:p>
            <a:pPr algn="ctr"/>
            <a:endParaRPr lang="en-US" sz="2400" i="1" dirty="0">
              <a:solidFill>
                <a:srgbClr val="0070C0"/>
              </a:solidFill>
              <a:latin typeface="Century Gothic" panose="020B0502020202020204" pitchFamily="34" charset="0"/>
              <a:cs typeface="Arial" panose="020B0604020202020204" pitchFamily="34" charset="0"/>
            </a:endParaRPr>
          </a:p>
          <a:p>
            <a:pPr algn="ctr"/>
            <a:r>
              <a:rPr lang="en-US" sz="2400" dirty="0">
                <a:solidFill>
                  <a:srgbClr val="E7E6E6">
                    <a:lumMod val="25000"/>
                  </a:srgbClr>
                </a:solidFill>
                <a:latin typeface="Arial" panose="020B0604020202020204" pitchFamily="34" charset="0"/>
                <a:cs typeface="Arial" panose="020B0604020202020204" pitchFamily="34" charset="0"/>
              </a:rPr>
              <a:t>The Sum of the Fourier Transforms is the Fourier Transform of the Sum</a:t>
            </a:r>
          </a:p>
        </p:txBody>
      </p:sp>
      <p:grpSp>
        <p:nvGrpSpPr>
          <p:cNvPr id="3" name="Group 2"/>
          <p:cNvGrpSpPr/>
          <p:nvPr/>
        </p:nvGrpSpPr>
        <p:grpSpPr>
          <a:xfrm>
            <a:off x="2209800" y="1306589"/>
            <a:ext cx="6934200" cy="707886"/>
            <a:chOff x="685800" y="734502"/>
            <a:chExt cx="6934200" cy="707886"/>
          </a:xfrm>
        </p:grpSpPr>
        <p:sp>
          <p:nvSpPr>
            <p:cNvPr id="9"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0000"/>
                  </a:solidFill>
                  <a:latin typeface="Monotype Corsiva" panose="03010101010201010101" pitchFamily="66" charset="0"/>
                </a:rPr>
                <a:t>F</a:t>
              </a:r>
              <a:r>
                <a:rPr lang="en-US" altLang="en-US" sz="3200" dirty="0">
                  <a:solidFill>
                    <a:srgbClr val="000000"/>
                  </a:solidFill>
                  <a:latin typeface="Monotype Corsiva" panose="03010101010201010101" pitchFamily="66" charset="0"/>
                </a:rPr>
                <a:t>( </a:t>
              </a:r>
              <a:r>
                <a:rPr lang="en-US" altLang="en-US" sz="3200" dirty="0">
                  <a:solidFill>
                    <a:srgbClr val="000000"/>
                  </a:solidFill>
                  <a:latin typeface="Times New Roman" panose="02020603050405020304" pitchFamily="18" charset="0"/>
                </a:rPr>
                <a:t>a</a:t>
              </a:r>
              <a:r>
                <a:rPr lang="en-US" altLang="en-US" sz="3200" baseline="-25000" dirty="0">
                  <a:solidFill>
                    <a:srgbClr val="000000"/>
                  </a:solidFill>
                  <a:latin typeface="Times New Roman" panose="02020603050405020304" pitchFamily="18" charset="0"/>
                </a:rPr>
                <a:t>t </a:t>
              </a:r>
              <a:r>
                <a:rPr lang="en-US" altLang="en-US" sz="3200" dirty="0">
                  <a:solidFill>
                    <a:srgbClr val="000000"/>
                  </a:solidFill>
                  <a:latin typeface="Monotype Corsiva" panose="03010101010201010101" pitchFamily="66" charset="0"/>
                </a:rPr>
                <a:t>) = </a:t>
              </a:r>
              <a:r>
                <a:rPr lang="en-US" altLang="en-US" sz="3200" dirty="0" err="1">
                  <a:solidFill>
                    <a:srgbClr val="000000"/>
                  </a:solidFill>
                  <a:latin typeface="Times New Roman" panose="02020603050405020304" pitchFamily="18" charset="0"/>
                </a:rPr>
                <a:t>A</a:t>
              </a:r>
              <a:r>
                <a:rPr lang="en-US" altLang="en-US" sz="3200" baseline="-25000" dirty="0" err="1">
                  <a:solidFill>
                    <a:srgbClr val="000000"/>
                  </a:solidFill>
                  <a:latin typeface="Times New Roman" panose="02020603050405020304" pitchFamily="18" charset="0"/>
                </a:rPr>
                <a:t>f</a:t>
              </a:r>
              <a:r>
                <a:rPr lang="en-US" altLang="en-US" sz="3200" dirty="0">
                  <a:solidFill>
                    <a:srgbClr val="000000"/>
                  </a:solidFill>
                  <a:latin typeface="Times New Roman" panose="02020603050405020304" pitchFamily="18" charset="0"/>
                </a:rPr>
                <a:t> </a:t>
              </a:r>
              <a:endParaRPr lang="en-US" altLang="en-US" sz="3200" baseline="-25000" dirty="0">
                <a:solidFill>
                  <a:srgbClr val="000000"/>
                </a:solidFill>
                <a:latin typeface="Times New Roman" panose="02020603050405020304" pitchFamily="18" charset="0"/>
              </a:endParaRPr>
            </a:p>
          </p:txBody>
        </p:sp>
        <p:sp>
          <p:nvSpPr>
            <p:cNvPr id="2" name="TextBox 1"/>
            <p:cNvSpPr txBox="1"/>
            <p:nvPr/>
          </p:nvSpPr>
          <p:spPr>
            <a:xfrm>
              <a:off x="2743200" y="744494"/>
              <a:ext cx="4876800" cy="584775"/>
            </a:xfrm>
            <a:prstGeom prst="rect">
              <a:avLst/>
            </a:prstGeom>
            <a:noFill/>
          </p:spPr>
          <p:txBody>
            <a:bodyPr wrap="square" rtlCol="0">
              <a:spAutoFit/>
            </a:bodyPr>
            <a:lstStyle/>
            <a:p>
              <a:pPr fontAlgn="base">
                <a:spcBef>
                  <a:spcPct val="50000"/>
                </a:spcBef>
                <a:spcAft>
                  <a:spcPct val="0"/>
                </a:spcAft>
              </a:pPr>
              <a:r>
                <a:rPr lang="en-US" dirty="0">
                  <a:solidFill>
                    <a:prstClr val="black"/>
                  </a:solidFill>
                  <a:latin typeface="Arial" charset="0"/>
                </a:rPr>
                <a:t>The Fourier Transform of </a:t>
              </a:r>
              <a:r>
                <a:rPr lang="en-US" altLang="en-US" sz="3200" dirty="0">
                  <a:solidFill>
                    <a:srgbClr val="000000"/>
                  </a:solidFill>
                  <a:latin typeface="Times New Roman" panose="02020603050405020304" pitchFamily="18" charset="0"/>
                </a:rPr>
                <a:t>a</a:t>
              </a:r>
              <a:r>
                <a:rPr lang="en-US" altLang="en-US" sz="3200" baseline="-25000" dirty="0">
                  <a:solidFill>
                    <a:srgbClr val="000000"/>
                  </a:solidFill>
                  <a:latin typeface="Times New Roman" panose="02020603050405020304" pitchFamily="18" charset="0"/>
                </a:rPr>
                <a:t>t</a:t>
              </a:r>
              <a:r>
                <a:rPr lang="en-US" sz="1600" dirty="0">
                  <a:solidFill>
                    <a:prstClr val="black"/>
                  </a:solidFill>
                  <a:latin typeface="Arial" charset="0"/>
                </a:rPr>
                <a:t> </a:t>
              </a:r>
              <a:r>
                <a:rPr lang="en-US" dirty="0">
                  <a:solidFill>
                    <a:prstClr val="black"/>
                  </a:solidFill>
                  <a:latin typeface="Arial" charset="0"/>
                </a:rPr>
                <a:t>is</a:t>
              </a:r>
              <a:r>
                <a:rPr lang="en-US" sz="1600" dirty="0">
                  <a:solidFill>
                    <a:prstClr val="black"/>
                  </a:solidFill>
                  <a:latin typeface="Arial" charset="0"/>
                </a:rPr>
                <a:t> </a:t>
              </a:r>
              <a:r>
                <a:rPr lang="en-US" altLang="en-US" sz="3200" dirty="0" err="1">
                  <a:solidFill>
                    <a:srgbClr val="000000"/>
                  </a:solidFill>
                  <a:latin typeface="Times New Roman" panose="02020603050405020304" pitchFamily="18" charset="0"/>
                </a:rPr>
                <a:t>A</a:t>
              </a:r>
              <a:r>
                <a:rPr lang="en-US" altLang="en-US" sz="3200" baseline="-25000" dirty="0" err="1">
                  <a:solidFill>
                    <a:srgbClr val="000000"/>
                  </a:solidFill>
                  <a:latin typeface="Times New Roman" panose="02020603050405020304" pitchFamily="18" charset="0"/>
                </a:rPr>
                <a:t>f</a:t>
              </a:r>
              <a:r>
                <a:rPr lang="en-US" sz="1600" dirty="0">
                  <a:solidFill>
                    <a:prstClr val="black"/>
                  </a:solidFill>
                  <a:latin typeface="Arial" charset="0"/>
                </a:rPr>
                <a:t>  </a:t>
              </a:r>
            </a:p>
          </p:txBody>
        </p:sp>
      </p:grpSp>
      <p:grpSp>
        <p:nvGrpSpPr>
          <p:cNvPr id="19" name="Group 18"/>
          <p:cNvGrpSpPr/>
          <p:nvPr/>
        </p:nvGrpSpPr>
        <p:grpSpPr>
          <a:xfrm>
            <a:off x="2209800" y="1818196"/>
            <a:ext cx="6934200" cy="707886"/>
            <a:chOff x="685800" y="734502"/>
            <a:chExt cx="6934200" cy="707886"/>
          </a:xfrm>
        </p:grpSpPr>
        <p:sp>
          <p:nvSpPr>
            <p:cNvPr id="20"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000000"/>
                  </a:solidFill>
                  <a:latin typeface="Monotype Corsiva" panose="03010101010201010101" pitchFamily="66" charset="0"/>
                </a:rPr>
                <a:t>F</a:t>
              </a:r>
              <a:r>
                <a:rPr lang="en-US" altLang="en-US" sz="3200" dirty="0">
                  <a:solidFill>
                    <a:srgbClr val="000000"/>
                  </a:solidFill>
                  <a:latin typeface="Monotype Corsiva" panose="03010101010201010101" pitchFamily="66" charset="0"/>
                </a:rPr>
                <a:t>( </a:t>
              </a:r>
              <a:r>
                <a:rPr lang="en-US" altLang="en-US" sz="3200" dirty="0" err="1">
                  <a:solidFill>
                    <a:srgbClr val="000000"/>
                  </a:solidFill>
                  <a:latin typeface="Times New Roman" panose="02020603050405020304" pitchFamily="18" charset="0"/>
                </a:rPr>
                <a:t>b</a:t>
              </a:r>
              <a:r>
                <a:rPr lang="en-US" altLang="en-US" sz="3200" baseline="-25000" dirty="0" err="1">
                  <a:solidFill>
                    <a:srgbClr val="000000"/>
                  </a:solidFill>
                  <a:latin typeface="Times New Roman" panose="02020603050405020304" pitchFamily="18" charset="0"/>
                </a:rPr>
                <a:t>t</a:t>
              </a:r>
              <a:r>
                <a:rPr lang="en-US" altLang="en-US" sz="3200" baseline="-25000" dirty="0">
                  <a:solidFill>
                    <a:srgbClr val="000000"/>
                  </a:solidFill>
                  <a:latin typeface="Times New Roman" panose="02020603050405020304" pitchFamily="18" charset="0"/>
                </a:rPr>
                <a:t> </a:t>
              </a:r>
              <a:r>
                <a:rPr lang="en-US" altLang="en-US" sz="3200" dirty="0">
                  <a:solidFill>
                    <a:srgbClr val="000000"/>
                  </a:solidFill>
                  <a:latin typeface="Monotype Corsiva" panose="03010101010201010101" pitchFamily="66" charset="0"/>
                </a:rPr>
                <a:t>) = </a:t>
              </a:r>
              <a:r>
                <a:rPr lang="en-US" altLang="en-US" sz="3200" dirty="0">
                  <a:solidFill>
                    <a:srgbClr val="000000"/>
                  </a:solidFill>
                  <a:latin typeface="Times New Roman" panose="02020603050405020304" pitchFamily="18" charset="0"/>
                </a:rPr>
                <a:t>B</a:t>
              </a:r>
              <a:r>
                <a:rPr lang="en-US" altLang="en-US" sz="3200" baseline="-25000" dirty="0">
                  <a:solidFill>
                    <a:srgbClr val="000000"/>
                  </a:solidFill>
                  <a:latin typeface="Times New Roman" panose="02020603050405020304" pitchFamily="18" charset="0"/>
                </a:rPr>
                <a:t>f</a:t>
              </a:r>
              <a:r>
                <a:rPr lang="en-US" altLang="en-US" sz="3200" dirty="0">
                  <a:solidFill>
                    <a:srgbClr val="000000"/>
                  </a:solidFill>
                  <a:latin typeface="Times New Roman" panose="02020603050405020304" pitchFamily="18" charset="0"/>
                </a:rPr>
                <a:t> </a:t>
              </a:r>
              <a:endParaRPr lang="en-US" altLang="en-US" sz="3200" baseline="-25000" dirty="0">
                <a:solidFill>
                  <a:srgbClr val="000000"/>
                </a:solidFill>
                <a:latin typeface="Times New Roman" panose="02020603050405020304" pitchFamily="18" charset="0"/>
              </a:endParaRPr>
            </a:p>
          </p:txBody>
        </p:sp>
        <p:sp>
          <p:nvSpPr>
            <p:cNvPr id="21" name="TextBox 20"/>
            <p:cNvSpPr txBox="1"/>
            <p:nvPr/>
          </p:nvSpPr>
          <p:spPr>
            <a:xfrm>
              <a:off x="2743200" y="744494"/>
              <a:ext cx="4876800" cy="584775"/>
            </a:xfrm>
            <a:prstGeom prst="rect">
              <a:avLst/>
            </a:prstGeom>
            <a:noFill/>
          </p:spPr>
          <p:txBody>
            <a:bodyPr wrap="square" rtlCol="0">
              <a:spAutoFit/>
            </a:bodyPr>
            <a:lstStyle/>
            <a:p>
              <a:pPr fontAlgn="base">
                <a:spcBef>
                  <a:spcPct val="50000"/>
                </a:spcBef>
                <a:spcAft>
                  <a:spcPct val="0"/>
                </a:spcAft>
              </a:pPr>
              <a:r>
                <a:rPr lang="en-US" dirty="0">
                  <a:solidFill>
                    <a:prstClr val="black"/>
                  </a:solidFill>
                  <a:latin typeface="Arial" charset="0"/>
                </a:rPr>
                <a:t>The Fourier Transform of </a:t>
              </a:r>
              <a:r>
                <a:rPr lang="en-US" altLang="en-US" sz="3200" dirty="0" err="1">
                  <a:solidFill>
                    <a:srgbClr val="000000"/>
                  </a:solidFill>
                  <a:latin typeface="Times New Roman" panose="02020603050405020304" pitchFamily="18" charset="0"/>
                </a:rPr>
                <a:t>b</a:t>
              </a:r>
              <a:r>
                <a:rPr lang="en-US" altLang="en-US" sz="3200" baseline="-25000" dirty="0" err="1">
                  <a:solidFill>
                    <a:srgbClr val="000000"/>
                  </a:solidFill>
                  <a:latin typeface="Times New Roman" panose="02020603050405020304" pitchFamily="18" charset="0"/>
                </a:rPr>
                <a:t>t</a:t>
              </a:r>
              <a:r>
                <a:rPr lang="en-US" sz="1600" dirty="0">
                  <a:solidFill>
                    <a:prstClr val="black"/>
                  </a:solidFill>
                  <a:latin typeface="Arial" charset="0"/>
                </a:rPr>
                <a:t> </a:t>
              </a:r>
              <a:r>
                <a:rPr lang="en-US" dirty="0">
                  <a:solidFill>
                    <a:prstClr val="black"/>
                  </a:solidFill>
                  <a:latin typeface="Arial" charset="0"/>
                </a:rPr>
                <a:t>is</a:t>
              </a:r>
              <a:r>
                <a:rPr lang="en-US" sz="1600" dirty="0">
                  <a:solidFill>
                    <a:prstClr val="black"/>
                  </a:solidFill>
                  <a:latin typeface="Arial" charset="0"/>
                </a:rPr>
                <a:t> </a:t>
              </a:r>
              <a:r>
                <a:rPr lang="en-US" altLang="en-US" sz="3200" dirty="0">
                  <a:solidFill>
                    <a:srgbClr val="000000"/>
                  </a:solidFill>
                  <a:latin typeface="Times New Roman" panose="02020603050405020304" pitchFamily="18" charset="0"/>
                </a:rPr>
                <a:t>B</a:t>
              </a:r>
              <a:r>
                <a:rPr lang="en-US" altLang="en-US" sz="3200" baseline="-25000" dirty="0">
                  <a:solidFill>
                    <a:srgbClr val="000000"/>
                  </a:solidFill>
                  <a:latin typeface="Times New Roman" panose="02020603050405020304" pitchFamily="18" charset="0"/>
                </a:rPr>
                <a:t>f</a:t>
              </a:r>
              <a:r>
                <a:rPr lang="en-US" sz="1600" dirty="0">
                  <a:solidFill>
                    <a:prstClr val="black"/>
                  </a:solidFill>
                  <a:latin typeface="Arial" charset="0"/>
                </a:rPr>
                <a:t>  </a:t>
              </a:r>
            </a:p>
          </p:txBody>
        </p:sp>
      </p:grpSp>
      <p:sp>
        <p:nvSpPr>
          <p:cNvPr id="25" name="TextBox 24"/>
          <p:cNvSpPr txBox="1"/>
          <p:nvPr/>
        </p:nvSpPr>
        <p:spPr>
          <a:xfrm>
            <a:off x="7000754" y="3323280"/>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Scaling</a:t>
            </a:r>
          </a:p>
        </p:txBody>
      </p:sp>
      <p:sp>
        <p:nvSpPr>
          <p:cNvPr id="26" name="TextBox 25"/>
          <p:cNvSpPr txBox="1"/>
          <p:nvPr/>
        </p:nvSpPr>
        <p:spPr>
          <a:xfrm>
            <a:off x="7000754" y="2624225"/>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Linearity</a:t>
            </a:r>
          </a:p>
        </p:txBody>
      </p:sp>
      <p:grpSp>
        <p:nvGrpSpPr>
          <p:cNvPr id="27" name="Group 26"/>
          <p:cNvGrpSpPr/>
          <p:nvPr/>
        </p:nvGrpSpPr>
        <p:grpSpPr>
          <a:xfrm>
            <a:off x="3200400" y="4168968"/>
            <a:ext cx="4609246" cy="1051662"/>
            <a:chOff x="1145667" y="2093738"/>
            <a:chExt cx="4609246" cy="1051662"/>
          </a:xfrm>
        </p:grpSpPr>
        <p:sp>
          <p:nvSpPr>
            <p:cNvPr id="28" name="TextBox 27"/>
            <p:cNvSpPr txBox="1"/>
            <p:nvPr/>
          </p:nvSpPr>
          <p:spPr>
            <a:xfrm>
              <a:off x="1145667" y="2226473"/>
              <a:ext cx="1283437" cy="707886"/>
            </a:xfrm>
            <a:prstGeom prst="rect">
              <a:avLst/>
            </a:prstGeom>
            <a:noFill/>
          </p:spPr>
          <p:txBody>
            <a:bodyPr wrap="square" rtlCol="0">
              <a:spAutoFit/>
            </a:bodyPr>
            <a:lstStyle/>
            <a:p>
              <a:pPr fontAlgn="base">
                <a:spcBef>
                  <a:spcPct val="50000"/>
                </a:spcBef>
                <a:spcAft>
                  <a:spcPct val="0"/>
                </a:spcAft>
              </a:pPr>
              <a:r>
                <a:rPr lang="en-US" sz="40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latin typeface="Arial" charset="0"/>
                </a:rPr>
                <a:t>(f)  = </a:t>
              </a:r>
            </a:p>
          </p:txBody>
        </p:sp>
        <p:sp>
          <p:nvSpPr>
            <p:cNvPr id="29" name="TextBox 28"/>
            <p:cNvSpPr txBox="1"/>
            <p:nvPr/>
          </p:nvSpPr>
          <p:spPr>
            <a:xfrm>
              <a:off x="2417036" y="2211732"/>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30" name="TextBox 29"/>
            <p:cNvSpPr txBox="1"/>
            <p:nvPr/>
          </p:nvSpPr>
          <p:spPr>
            <a:xfrm>
              <a:off x="2257549" y="2806846"/>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31" name="TextBox 30"/>
            <p:cNvSpPr txBox="1"/>
            <p:nvPr/>
          </p:nvSpPr>
          <p:spPr>
            <a:xfrm>
              <a:off x="2297783" y="2093738"/>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32" name="TextBox 31"/>
            <p:cNvSpPr txBox="1"/>
            <p:nvPr/>
          </p:nvSpPr>
          <p:spPr>
            <a:xfrm>
              <a:off x="2962793" y="2329065"/>
              <a:ext cx="2792120" cy="502702"/>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x(t) e </a:t>
              </a:r>
              <a:r>
                <a:rPr lang="en-US" sz="3200" i="1" baseline="30000" dirty="0">
                  <a:solidFill>
                    <a:prstClr val="black"/>
                  </a:solidFill>
                  <a:latin typeface="Arial" charset="0"/>
                </a:rPr>
                <a:t>–2</a:t>
              </a:r>
              <a:r>
                <a:rPr lang="en-US" sz="4000" i="1" baseline="25000" dirty="0">
                  <a:solidFill>
                    <a:prstClr val="black"/>
                  </a:solidFill>
                  <a:latin typeface="Symbol" panose="05050102010706020507" pitchFamily="18" charset="2"/>
                </a:rPr>
                <a:t>p </a:t>
              </a:r>
              <a:r>
                <a:rPr lang="en-US" sz="3200" i="1" baseline="30000" dirty="0" err="1">
                  <a:solidFill>
                    <a:prstClr val="black"/>
                  </a:solidFill>
                  <a:latin typeface="Arial" charset="0"/>
                </a:rPr>
                <a:t>i</a:t>
              </a:r>
              <a:r>
                <a:rPr lang="en-US" sz="3200" i="1" baseline="30000" dirty="0">
                  <a:solidFill>
                    <a:prstClr val="black"/>
                  </a:solidFill>
                  <a:latin typeface="Arial" charset="0"/>
                </a:rPr>
                <a:t> f t / N </a:t>
              </a:r>
              <a:r>
                <a:rPr lang="en-US" sz="3200" i="1" baseline="-6000" dirty="0">
                  <a:solidFill>
                    <a:prstClr val="black"/>
                  </a:solidFill>
                  <a:latin typeface="Arial" charset="0"/>
                </a:rPr>
                <a:t>   </a:t>
              </a:r>
              <a:endParaRPr lang="en-US" sz="2400" i="1" baseline="-6000" dirty="0">
                <a:solidFill>
                  <a:prstClr val="black"/>
                </a:solidFill>
                <a:latin typeface="Arial" charset="0"/>
              </a:endParaRPr>
            </a:p>
          </p:txBody>
        </p:sp>
      </p:grpSp>
      <p:sp>
        <p:nvSpPr>
          <p:cNvPr id="33" name="TextBox 32"/>
          <p:cNvSpPr txBox="1"/>
          <p:nvPr/>
        </p:nvSpPr>
        <p:spPr>
          <a:xfrm>
            <a:off x="4661840" y="5461338"/>
            <a:ext cx="2792120" cy="1015663"/>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x(t) = a(t) + b(t)</a:t>
            </a:r>
          </a:p>
          <a:p>
            <a:pPr fontAlgn="base">
              <a:spcBef>
                <a:spcPct val="50000"/>
              </a:spcBef>
              <a:spcAft>
                <a:spcPct val="0"/>
              </a:spcAft>
            </a:pPr>
            <a:r>
              <a:rPr lang="en-US" sz="2400" i="1" dirty="0">
                <a:solidFill>
                  <a:prstClr val="black"/>
                </a:solidFill>
                <a:latin typeface="Arial" charset="0"/>
              </a:rPr>
              <a:t>x(t) = c </a:t>
            </a:r>
            <a:r>
              <a:rPr lang="en-US" sz="1400" i="1" dirty="0">
                <a:solidFill>
                  <a:prstClr val="black"/>
                </a:solidFill>
                <a:latin typeface="Arial" charset="0"/>
              </a:rPr>
              <a:t>●</a:t>
            </a:r>
            <a:r>
              <a:rPr lang="en-US" sz="2400" i="1" dirty="0">
                <a:solidFill>
                  <a:prstClr val="black"/>
                </a:solidFill>
                <a:latin typeface="Arial" charset="0"/>
              </a:rPr>
              <a:t> a(t)</a:t>
            </a:r>
            <a:endParaRPr lang="en-US" sz="2400" i="1" baseline="-6000" dirty="0">
              <a:solidFill>
                <a:prstClr val="black"/>
              </a:solidFill>
              <a:latin typeface="Arial" charset="0"/>
            </a:endParaRPr>
          </a:p>
        </p:txBody>
      </p:sp>
    </p:spTree>
    <p:extLst>
      <p:ext uri="{BB962C8B-B14F-4D97-AF65-F5344CB8AC3E}">
        <p14:creationId xmlns:p14="http://schemas.microsoft.com/office/powerpoint/2010/main" val="4079765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2461846" y="1587508"/>
            <a:ext cx="449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dirty="0">
                <a:solidFill>
                  <a:srgbClr val="002060"/>
                </a:solidFill>
                <a:latin typeface="Monotype Corsiva" panose="03010101010201010101" pitchFamily="66" charset="0"/>
              </a:rPr>
              <a:t> </a:t>
            </a:r>
            <a:r>
              <a:rPr lang="en-US" altLang="en-US" sz="2800" i="1" dirty="0" err="1">
                <a:solidFill>
                  <a:srgbClr val="002060"/>
                </a:solidFill>
                <a:latin typeface="Arial" panose="020B0604020202020204" pitchFamily="34" charset="0"/>
                <a:cs typeface="Arial" panose="020B0604020202020204" pitchFamily="34" charset="0"/>
              </a:rPr>
              <a:t>x</a:t>
            </a:r>
            <a:r>
              <a:rPr lang="en-US" altLang="en-US" sz="3200" baseline="-25000" dirty="0" err="1">
                <a:solidFill>
                  <a:srgbClr val="002060"/>
                </a:solidFill>
                <a:latin typeface="Times New Roman" panose="02020603050405020304" pitchFamily="18" charset="0"/>
              </a:rPr>
              <a:t>t</a:t>
            </a:r>
            <a:r>
              <a:rPr lang="en-US" altLang="en-US" sz="3200" baseline="-25000" dirty="0">
                <a:solidFill>
                  <a:srgbClr val="002060"/>
                </a:solidFill>
                <a:latin typeface="Times New Roman" panose="02020603050405020304" pitchFamily="18" charset="0"/>
              </a:rPr>
              <a:t> = 0 </a:t>
            </a:r>
            <a:r>
              <a:rPr lang="en-US" altLang="en-US" sz="3200" dirty="0">
                <a:solidFill>
                  <a:srgbClr val="002060"/>
                </a:solidFill>
                <a:latin typeface="Monotype Corsiva" panose="03010101010201010101" pitchFamily="66" charset="0"/>
              </a:rPr>
              <a:t> =  </a:t>
            </a:r>
            <a:r>
              <a:rPr lang="en-US" altLang="en-US" sz="4000" dirty="0" err="1">
                <a:solidFill>
                  <a:srgbClr val="002060"/>
                </a:solidFill>
                <a:latin typeface="Symbol" panose="05050102010706020507" pitchFamily="18" charset="2"/>
              </a:rPr>
              <a:t>S</a:t>
            </a:r>
            <a:r>
              <a:rPr lang="en-US" altLang="en-US" sz="3600" i="1" dirty="0" err="1">
                <a:solidFill>
                  <a:srgbClr val="002060"/>
                </a:solidFill>
                <a:latin typeface="Monotype Corsiva" panose="03010101010201010101" pitchFamily="66" charset="0"/>
              </a:rPr>
              <a:t>X</a:t>
            </a:r>
            <a:r>
              <a:rPr lang="en-US" altLang="en-US" sz="3200" baseline="-25000" dirty="0" err="1">
                <a:solidFill>
                  <a:srgbClr val="002060"/>
                </a:solidFill>
                <a:latin typeface="Times New Roman" panose="02020603050405020304" pitchFamily="18" charset="0"/>
              </a:rPr>
              <a:t>f</a:t>
            </a:r>
            <a:r>
              <a:rPr lang="en-US" altLang="en-US" sz="3200" dirty="0">
                <a:solidFill>
                  <a:srgbClr val="002060"/>
                </a:solidFill>
                <a:latin typeface="Times New Roman" panose="02020603050405020304" pitchFamily="18" charset="0"/>
              </a:rPr>
              <a:t> </a:t>
            </a:r>
            <a:endParaRPr lang="en-US" altLang="en-US" sz="3200" baseline="-25000" dirty="0">
              <a:solidFill>
                <a:srgbClr val="002060"/>
              </a:solidFill>
              <a:latin typeface="Times New Roman" panose="02020603050405020304" pitchFamily="18" charset="0"/>
            </a:endParaRPr>
          </a:p>
        </p:txBody>
      </p:sp>
      <p:sp>
        <p:nvSpPr>
          <p:cNvPr id="18" name="TextBox 17"/>
          <p:cNvSpPr txBox="1"/>
          <p:nvPr/>
        </p:nvSpPr>
        <p:spPr>
          <a:xfrm>
            <a:off x="300625" y="76200"/>
            <a:ext cx="11761939" cy="10668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Important Attributes of the Fourier Transform</a:t>
            </a:r>
          </a:p>
          <a:p>
            <a:pPr algn="ctr"/>
            <a:endParaRPr lang="en-US" sz="1200" i="1" dirty="0">
              <a:solidFill>
                <a:srgbClr val="0070C0"/>
              </a:solidFill>
              <a:latin typeface="Century Gothic" panose="020B0502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The First Point in the Time Domain is Equal to the Sum of </a:t>
            </a:r>
          </a:p>
          <a:p>
            <a:pPr algn="ctr"/>
            <a:r>
              <a:rPr lang="en-US" sz="2400" dirty="0">
                <a:latin typeface="Arial" panose="020B0604020202020204" pitchFamily="34" charset="0"/>
                <a:cs typeface="Arial" panose="020B0604020202020204" pitchFamily="34" charset="0"/>
              </a:rPr>
              <a:t>Points in the Frequency Domain</a:t>
            </a:r>
            <a:endParaRPr lang="en-US" sz="2800" dirty="0">
              <a:latin typeface="Arial" panose="020B0604020202020204" pitchFamily="34" charset="0"/>
              <a:cs typeface="Arial" panose="020B0604020202020204" pitchFamily="34" charset="0"/>
            </a:endParaRPr>
          </a:p>
          <a:p>
            <a:pPr algn="ctr"/>
            <a:endParaRPr lang="en-US" sz="2400" i="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7010400" y="1748700"/>
            <a:ext cx="2743200" cy="400110"/>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First Point Theorem</a:t>
            </a:r>
          </a:p>
        </p:txBody>
      </p:sp>
      <p:grpSp>
        <p:nvGrpSpPr>
          <p:cNvPr id="27" name="Group 26"/>
          <p:cNvGrpSpPr/>
          <p:nvPr/>
        </p:nvGrpSpPr>
        <p:grpSpPr>
          <a:xfrm>
            <a:off x="2133600" y="2436829"/>
            <a:ext cx="7561812" cy="1120786"/>
            <a:chOff x="1124988" y="3163949"/>
            <a:chExt cx="7561812" cy="1120786"/>
          </a:xfrm>
        </p:grpSpPr>
        <p:sp>
          <p:nvSpPr>
            <p:cNvPr id="28" name="TextBox 27"/>
            <p:cNvSpPr txBox="1"/>
            <p:nvPr/>
          </p:nvSpPr>
          <p:spPr>
            <a:xfrm>
              <a:off x="2257549" y="3946181"/>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29" name="TextBox 28"/>
            <p:cNvSpPr txBox="1"/>
            <p:nvPr/>
          </p:nvSpPr>
          <p:spPr>
            <a:xfrm>
              <a:off x="2297783" y="3163949"/>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30"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defRPr/>
              </a:pPr>
              <a:r>
                <a:rPr lang="en-US" sz="4000" b="0" i="1" dirty="0">
                  <a:solidFill>
                    <a:prstClr val="black"/>
                  </a:solidFill>
                  <a:latin typeface="Monotype Corsiva" panose="03010101010201010101" pitchFamily="66" charset="0"/>
                  <a:ea typeface="Batang" panose="02030600000101010101" pitchFamily="18" charset="-127"/>
                </a:rPr>
                <a:t>X</a:t>
              </a:r>
              <a:r>
                <a:rPr lang="en-US" sz="2400" b="0" i="1" dirty="0">
                  <a:solidFill>
                    <a:prstClr val="black"/>
                  </a:solidFill>
                </a:rPr>
                <a:t>(f) </a:t>
              </a:r>
              <a:r>
                <a:rPr lang="en-US" sz="2400" b="0" i="1" kern="0" dirty="0">
                  <a:solidFill>
                    <a:prstClr val="black"/>
                  </a:solidFill>
                </a:rPr>
                <a:t>[ cos( 2</a:t>
              </a:r>
              <a:r>
                <a:rPr lang="en-US" sz="3200" b="0" i="1" kern="0" dirty="0">
                  <a:solidFill>
                    <a:prstClr val="black"/>
                  </a:solidFill>
                  <a:latin typeface="Symbol" pitchFamily="18" charset="2"/>
                </a:rPr>
                <a:t>p </a:t>
              </a:r>
              <a:r>
                <a:rPr lang="en-US" sz="2400" b="0" i="1" kern="0" dirty="0">
                  <a:solidFill>
                    <a:prstClr val="black"/>
                  </a:solidFill>
                </a:rPr>
                <a:t>f t / N ) + </a:t>
              </a:r>
              <a:r>
                <a:rPr lang="en-US" sz="2400" b="0" i="1" kern="0" dirty="0" err="1">
                  <a:solidFill>
                    <a:prstClr val="black"/>
                  </a:solidFill>
                </a:rPr>
                <a:t>i</a:t>
              </a:r>
              <a:r>
                <a:rPr lang="en-US" sz="2400" b="0" i="1" kern="0" dirty="0">
                  <a:solidFill>
                    <a:prstClr val="black"/>
                  </a:solidFill>
                </a:rPr>
                <a:t> sin( 2</a:t>
              </a:r>
              <a:r>
                <a:rPr lang="en-US" sz="3200" b="0" i="1" kern="0" dirty="0">
                  <a:solidFill>
                    <a:prstClr val="black"/>
                  </a:solidFill>
                  <a:latin typeface="Symbol" pitchFamily="18" charset="2"/>
                </a:rPr>
                <a:t>p </a:t>
              </a:r>
              <a:r>
                <a:rPr lang="en-US" sz="2400" b="0" i="1" kern="0" dirty="0">
                  <a:solidFill>
                    <a:prstClr val="black"/>
                  </a:solidFill>
                </a:rPr>
                <a:t>f t / N ) ]</a:t>
              </a:r>
            </a:p>
          </p:txBody>
        </p:sp>
        <p:sp>
          <p:nvSpPr>
            <p:cNvPr id="31" name="TextBox 30"/>
            <p:cNvSpPr txBox="1"/>
            <p:nvPr/>
          </p:nvSpPr>
          <p:spPr>
            <a:xfrm>
              <a:off x="2417036" y="3310723"/>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32" name="TextBox 31"/>
            <p:cNvSpPr txBox="1"/>
            <p:nvPr/>
          </p:nvSpPr>
          <p:spPr>
            <a:xfrm>
              <a:off x="1124988" y="3464610"/>
              <a:ext cx="1283437" cy="461665"/>
            </a:xfrm>
            <a:prstGeom prst="rect">
              <a:avLst/>
            </a:prstGeom>
            <a:noFill/>
          </p:spPr>
          <p:txBody>
            <a:bodyPr wrap="square" rtlCol="0">
              <a:spAutoFit/>
            </a:bodyPr>
            <a:lstStyle/>
            <a:p>
              <a:pPr fontAlgn="base">
                <a:spcBef>
                  <a:spcPct val="50000"/>
                </a:spcBef>
                <a:spcAft>
                  <a:spcPct val="0"/>
                </a:spcAft>
              </a:pPr>
              <a:r>
                <a:rPr lang="en-US" sz="2400" i="1" kern="0" dirty="0">
                  <a:solidFill>
                    <a:prstClr val="black"/>
                  </a:solidFill>
                  <a:latin typeface="Arial" charset="0"/>
                </a:rPr>
                <a:t>x(t)</a:t>
              </a:r>
              <a:r>
                <a:rPr lang="en-US" sz="2400" i="1" dirty="0">
                  <a:solidFill>
                    <a:prstClr val="black"/>
                  </a:solidFill>
                  <a:latin typeface="Arial" charset="0"/>
                </a:rPr>
                <a:t>    = </a:t>
              </a:r>
            </a:p>
          </p:txBody>
        </p:sp>
      </p:grpSp>
      <p:grpSp>
        <p:nvGrpSpPr>
          <p:cNvPr id="33" name="Group 32"/>
          <p:cNvGrpSpPr/>
          <p:nvPr/>
        </p:nvGrpSpPr>
        <p:grpSpPr>
          <a:xfrm>
            <a:off x="2133600" y="5030582"/>
            <a:ext cx="7561812" cy="1120786"/>
            <a:chOff x="1124988" y="3163949"/>
            <a:chExt cx="7561812" cy="1120786"/>
          </a:xfrm>
        </p:grpSpPr>
        <p:sp>
          <p:nvSpPr>
            <p:cNvPr id="34" name="TextBox 33"/>
            <p:cNvSpPr txBox="1"/>
            <p:nvPr/>
          </p:nvSpPr>
          <p:spPr>
            <a:xfrm>
              <a:off x="2257549" y="3946181"/>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35" name="TextBox 34"/>
            <p:cNvSpPr txBox="1"/>
            <p:nvPr/>
          </p:nvSpPr>
          <p:spPr>
            <a:xfrm>
              <a:off x="2297783" y="3163949"/>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36"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defRPr/>
              </a:pPr>
              <a:r>
                <a:rPr lang="en-US" sz="4000" b="0" i="1" dirty="0">
                  <a:solidFill>
                    <a:prstClr val="black"/>
                  </a:solidFill>
                  <a:latin typeface="Monotype Corsiva" panose="03010101010201010101" pitchFamily="66" charset="0"/>
                  <a:ea typeface="Batang" panose="02030600000101010101" pitchFamily="18" charset="-127"/>
                </a:rPr>
                <a:t>X</a:t>
              </a:r>
              <a:r>
                <a:rPr lang="en-US" sz="2400" b="0" i="1" dirty="0">
                  <a:solidFill>
                    <a:prstClr val="black"/>
                  </a:solidFill>
                </a:rPr>
                <a:t>(f)</a:t>
              </a:r>
              <a:endParaRPr lang="en-US" sz="2400" b="0" i="1" kern="0" dirty="0">
                <a:solidFill>
                  <a:prstClr val="black"/>
                </a:solidFill>
              </a:endParaRPr>
            </a:p>
          </p:txBody>
        </p:sp>
        <p:sp>
          <p:nvSpPr>
            <p:cNvPr id="37" name="TextBox 36"/>
            <p:cNvSpPr txBox="1"/>
            <p:nvPr/>
          </p:nvSpPr>
          <p:spPr>
            <a:xfrm>
              <a:off x="2417036" y="3310723"/>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38" name="TextBox 37"/>
            <p:cNvSpPr txBox="1"/>
            <p:nvPr/>
          </p:nvSpPr>
          <p:spPr>
            <a:xfrm>
              <a:off x="1124988" y="3464610"/>
              <a:ext cx="1283437" cy="461665"/>
            </a:xfrm>
            <a:prstGeom prst="rect">
              <a:avLst/>
            </a:prstGeom>
            <a:noFill/>
          </p:spPr>
          <p:txBody>
            <a:bodyPr wrap="square" rtlCol="0">
              <a:spAutoFit/>
            </a:bodyPr>
            <a:lstStyle/>
            <a:p>
              <a:pPr fontAlgn="base">
                <a:spcBef>
                  <a:spcPct val="50000"/>
                </a:spcBef>
                <a:spcAft>
                  <a:spcPct val="0"/>
                </a:spcAft>
              </a:pPr>
              <a:r>
                <a:rPr lang="en-US" sz="2400" i="1" kern="0" dirty="0">
                  <a:solidFill>
                    <a:prstClr val="black"/>
                  </a:solidFill>
                  <a:latin typeface="Arial" charset="0"/>
                </a:rPr>
                <a:t>x(0)</a:t>
              </a:r>
              <a:r>
                <a:rPr lang="en-US" sz="2400" i="1" dirty="0">
                  <a:solidFill>
                    <a:prstClr val="black"/>
                  </a:solidFill>
                  <a:latin typeface="Arial" charset="0"/>
                </a:rPr>
                <a:t>    = </a:t>
              </a:r>
            </a:p>
          </p:txBody>
        </p:sp>
      </p:grpSp>
      <p:grpSp>
        <p:nvGrpSpPr>
          <p:cNvPr id="39" name="Group 38"/>
          <p:cNvGrpSpPr/>
          <p:nvPr/>
        </p:nvGrpSpPr>
        <p:grpSpPr>
          <a:xfrm>
            <a:off x="2133600" y="3786627"/>
            <a:ext cx="7561812" cy="1120786"/>
            <a:chOff x="1124988" y="3163949"/>
            <a:chExt cx="7561812" cy="1120786"/>
          </a:xfrm>
        </p:grpSpPr>
        <p:sp>
          <p:nvSpPr>
            <p:cNvPr id="40" name="TextBox 39"/>
            <p:cNvSpPr txBox="1"/>
            <p:nvPr/>
          </p:nvSpPr>
          <p:spPr>
            <a:xfrm>
              <a:off x="2257549" y="3946181"/>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41" name="TextBox 40"/>
            <p:cNvSpPr txBox="1"/>
            <p:nvPr/>
          </p:nvSpPr>
          <p:spPr>
            <a:xfrm>
              <a:off x="2297783" y="3163949"/>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42"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defRPr/>
              </a:pPr>
              <a:r>
                <a:rPr lang="en-US" sz="4000" b="0" i="1" dirty="0">
                  <a:solidFill>
                    <a:prstClr val="black"/>
                  </a:solidFill>
                  <a:latin typeface="Monotype Corsiva" panose="03010101010201010101" pitchFamily="66" charset="0"/>
                  <a:ea typeface="Batang" panose="02030600000101010101" pitchFamily="18" charset="-127"/>
                </a:rPr>
                <a:t>X</a:t>
              </a:r>
              <a:r>
                <a:rPr lang="en-US" sz="2400" b="0" i="1" dirty="0">
                  <a:solidFill>
                    <a:prstClr val="black"/>
                  </a:solidFill>
                </a:rPr>
                <a:t>(f) </a:t>
              </a:r>
              <a:r>
                <a:rPr lang="en-US" sz="2400" b="0" i="1" kern="0" dirty="0">
                  <a:solidFill>
                    <a:prstClr val="black"/>
                  </a:solidFill>
                </a:rPr>
                <a:t>[ cos( 0 ) + </a:t>
              </a:r>
              <a:r>
                <a:rPr lang="en-US" sz="2400" b="0" i="1" kern="0" dirty="0" err="1">
                  <a:solidFill>
                    <a:prstClr val="black"/>
                  </a:solidFill>
                </a:rPr>
                <a:t>i</a:t>
              </a:r>
              <a:r>
                <a:rPr lang="en-US" sz="2400" b="0" i="1" kern="0" dirty="0">
                  <a:solidFill>
                    <a:prstClr val="black"/>
                  </a:solidFill>
                </a:rPr>
                <a:t> sin( 0) ]</a:t>
              </a:r>
            </a:p>
          </p:txBody>
        </p:sp>
        <p:sp>
          <p:nvSpPr>
            <p:cNvPr id="43" name="TextBox 42"/>
            <p:cNvSpPr txBox="1"/>
            <p:nvPr/>
          </p:nvSpPr>
          <p:spPr>
            <a:xfrm>
              <a:off x="2417036" y="3310723"/>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44" name="TextBox 43"/>
            <p:cNvSpPr txBox="1"/>
            <p:nvPr/>
          </p:nvSpPr>
          <p:spPr>
            <a:xfrm>
              <a:off x="1124988" y="3464610"/>
              <a:ext cx="1283437" cy="461665"/>
            </a:xfrm>
            <a:prstGeom prst="rect">
              <a:avLst/>
            </a:prstGeom>
            <a:noFill/>
          </p:spPr>
          <p:txBody>
            <a:bodyPr wrap="square" rtlCol="0">
              <a:spAutoFit/>
            </a:bodyPr>
            <a:lstStyle/>
            <a:p>
              <a:pPr fontAlgn="base">
                <a:spcBef>
                  <a:spcPct val="50000"/>
                </a:spcBef>
                <a:spcAft>
                  <a:spcPct val="0"/>
                </a:spcAft>
              </a:pPr>
              <a:r>
                <a:rPr lang="en-US" sz="2400" i="1" kern="0" dirty="0">
                  <a:solidFill>
                    <a:prstClr val="black"/>
                  </a:solidFill>
                  <a:latin typeface="Arial" charset="0"/>
                </a:rPr>
                <a:t>x(0)</a:t>
              </a:r>
              <a:r>
                <a:rPr lang="en-US" sz="2400" i="1" dirty="0">
                  <a:solidFill>
                    <a:prstClr val="black"/>
                  </a:solidFill>
                  <a:latin typeface="Arial" charset="0"/>
                </a:rPr>
                <a:t>    = </a:t>
              </a:r>
            </a:p>
          </p:txBody>
        </p:sp>
      </p:grpSp>
    </p:spTree>
    <p:extLst>
      <p:ext uri="{BB962C8B-B14F-4D97-AF65-F5344CB8AC3E}">
        <p14:creationId xmlns:p14="http://schemas.microsoft.com/office/powerpoint/2010/main" val="5138473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2514600" y="1789134"/>
            <a:ext cx="63363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000" b="1" dirty="0">
                <a:solidFill>
                  <a:srgbClr val="002060"/>
                </a:solidFill>
                <a:latin typeface="Symbol" panose="05050102010706020507" pitchFamily="18" charset="2"/>
              </a:rPr>
              <a:t>S</a:t>
            </a:r>
            <a:r>
              <a:rPr lang="en-US" altLang="en-US" sz="4000" dirty="0">
                <a:solidFill>
                  <a:srgbClr val="002060"/>
                </a:solidFill>
                <a:latin typeface="Monotype Corsiva" panose="03010101010201010101" pitchFamily="66" charset="0"/>
              </a:rPr>
              <a:t>|</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t</a:t>
            </a:r>
            <a:r>
              <a:rPr lang="en-US" altLang="en-US" sz="4000" dirty="0">
                <a:solidFill>
                  <a:srgbClr val="002060"/>
                </a:solidFill>
                <a:latin typeface="Monotype Corsiva" panose="03010101010201010101" pitchFamily="66" charset="0"/>
              </a:rPr>
              <a:t>|</a:t>
            </a:r>
            <a:r>
              <a:rPr lang="en-US" altLang="en-US" sz="4000" baseline="30000" dirty="0">
                <a:solidFill>
                  <a:srgbClr val="002060"/>
                </a:solidFill>
                <a:latin typeface="Monotype Corsiva" panose="03010101010201010101" pitchFamily="66" charset="0"/>
              </a:rPr>
              <a:t>2 </a:t>
            </a:r>
            <a:r>
              <a:rPr lang="en-US" altLang="en-US" sz="3200" dirty="0">
                <a:solidFill>
                  <a:srgbClr val="002060"/>
                </a:solidFill>
                <a:latin typeface="Monotype Corsiva" panose="03010101010201010101" pitchFamily="66" charset="0"/>
              </a:rPr>
              <a:t>  </a:t>
            </a:r>
            <a:r>
              <a:rPr lang="en-US" altLang="en-US" sz="3200" dirty="0">
                <a:solidFill>
                  <a:srgbClr val="002060"/>
                </a:solidFill>
                <a:latin typeface="Symbol" panose="05050102010706020507" pitchFamily="18" charset="2"/>
              </a:rPr>
              <a:t> </a:t>
            </a:r>
            <a:r>
              <a:rPr lang="en-US" sz="3200" dirty="0">
                <a:solidFill>
                  <a:srgbClr val="002060"/>
                </a:solidFill>
                <a:latin typeface="Arial" charset="0"/>
              </a:rPr>
              <a:t>∝</a:t>
            </a:r>
            <a:r>
              <a:rPr lang="en-US" altLang="en-US" sz="3200" dirty="0">
                <a:solidFill>
                  <a:srgbClr val="002060"/>
                </a:solidFill>
                <a:latin typeface="Monotype Corsiva" panose="03010101010201010101" pitchFamily="66" charset="0"/>
              </a:rPr>
              <a:t>   </a:t>
            </a:r>
            <a:r>
              <a:rPr lang="en-US" altLang="en-US" sz="4000" dirty="0">
                <a:solidFill>
                  <a:srgbClr val="002060"/>
                </a:solidFill>
                <a:latin typeface="Symbol" panose="05050102010706020507" pitchFamily="18" charset="2"/>
              </a:rPr>
              <a:t>S</a:t>
            </a:r>
            <a:r>
              <a:rPr lang="en-US" altLang="en-US" sz="4000" dirty="0">
                <a:solidFill>
                  <a:srgbClr val="002060"/>
                </a:solidFill>
                <a:latin typeface="Monotype Corsiva" panose="03010101010201010101" pitchFamily="66" charset="0"/>
              </a:rPr>
              <a:t>| </a:t>
            </a:r>
            <a:r>
              <a:rPr lang="en-US" altLang="en-US" sz="3200" dirty="0">
                <a:solidFill>
                  <a:srgbClr val="002060"/>
                </a:solidFill>
                <a:latin typeface="Times New Roman" panose="02020603050405020304" pitchFamily="18" charset="0"/>
              </a:rPr>
              <a:t>A</a:t>
            </a:r>
            <a:r>
              <a:rPr lang="en-US" altLang="en-US" sz="3200" baseline="-25000" dirty="0">
                <a:solidFill>
                  <a:srgbClr val="002060"/>
                </a:solidFill>
                <a:latin typeface="Times New Roman" panose="02020603050405020304" pitchFamily="18" charset="0"/>
              </a:rPr>
              <a:t>f</a:t>
            </a:r>
            <a:r>
              <a:rPr lang="en-US" altLang="en-US" sz="4000" dirty="0">
                <a:solidFill>
                  <a:srgbClr val="002060"/>
                </a:solidFill>
                <a:latin typeface="Monotype Corsiva" panose="03010101010201010101" pitchFamily="66" charset="0"/>
              </a:rPr>
              <a:t>|</a:t>
            </a:r>
            <a:r>
              <a:rPr lang="en-US" altLang="en-US" sz="4000" baseline="30000" dirty="0">
                <a:solidFill>
                  <a:srgbClr val="002060"/>
                </a:solidFill>
                <a:latin typeface="Monotype Corsiva" panose="03010101010201010101" pitchFamily="66" charset="0"/>
              </a:rPr>
              <a:t>2</a:t>
            </a:r>
            <a:endParaRPr lang="en-US" altLang="en-US" sz="3200" baseline="30000" dirty="0">
              <a:solidFill>
                <a:srgbClr val="002060"/>
              </a:solidFill>
              <a:latin typeface="Times New Roman" panose="02020603050405020304" pitchFamily="18" charset="0"/>
            </a:endParaRPr>
          </a:p>
        </p:txBody>
      </p:sp>
      <p:sp>
        <p:nvSpPr>
          <p:cNvPr id="24" name="TextBox 23"/>
          <p:cNvSpPr txBox="1"/>
          <p:nvPr/>
        </p:nvSpPr>
        <p:spPr>
          <a:xfrm>
            <a:off x="7239000" y="1963620"/>
            <a:ext cx="3048000" cy="400110"/>
          </a:xfrm>
          <a:prstGeom prst="rect">
            <a:avLst/>
          </a:prstGeom>
          <a:noFill/>
        </p:spPr>
        <p:txBody>
          <a:bodyPr wrap="square" rtlCol="0">
            <a:spAutoFit/>
          </a:bodyPr>
          <a:lstStyle/>
          <a:p>
            <a:pPr fontAlgn="base">
              <a:spcBef>
                <a:spcPct val="50000"/>
              </a:spcBef>
              <a:spcAft>
                <a:spcPct val="0"/>
              </a:spcAft>
            </a:pPr>
            <a:r>
              <a:rPr lang="en-US" sz="2000" i="1" dirty="0" err="1">
                <a:solidFill>
                  <a:srgbClr val="E7E6E6">
                    <a:lumMod val="25000"/>
                  </a:srgbClr>
                </a:solidFill>
                <a:latin typeface="Arial" charset="0"/>
              </a:rPr>
              <a:t>Parseval’s</a:t>
            </a:r>
            <a:r>
              <a:rPr lang="en-US" sz="2000" i="1" dirty="0">
                <a:solidFill>
                  <a:srgbClr val="E7E6E6">
                    <a:lumMod val="25000"/>
                  </a:srgbClr>
                </a:solidFill>
                <a:latin typeface="Arial" charset="0"/>
              </a:rPr>
              <a:t> Theorem</a:t>
            </a:r>
          </a:p>
        </p:txBody>
      </p:sp>
      <p:sp>
        <p:nvSpPr>
          <p:cNvPr id="27" name="TextBox 26"/>
          <p:cNvSpPr txBox="1"/>
          <p:nvPr/>
        </p:nvSpPr>
        <p:spPr>
          <a:xfrm>
            <a:off x="363255" y="138085"/>
            <a:ext cx="11210794" cy="10668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Important Attributes of the Fourier Transform</a:t>
            </a:r>
          </a:p>
          <a:p>
            <a:pPr algn="ctr"/>
            <a:endParaRPr lang="en-US" sz="1200" i="1" dirty="0">
              <a:solidFill>
                <a:srgbClr val="0070C0"/>
              </a:solidFill>
              <a:latin typeface="Century Gothic" panose="020B0502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The Total Magnitude of the Time Domain is Proportional to the Total Magnitude of the Frequency Domain </a:t>
            </a:r>
            <a:endParaRPr lang="en-US" sz="2800" dirty="0">
              <a:latin typeface="Arial" panose="020B0604020202020204" pitchFamily="34" charset="0"/>
              <a:cs typeface="Arial" panose="020B0604020202020204" pitchFamily="34" charset="0"/>
            </a:endParaRPr>
          </a:p>
          <a:p>
            <a:pPr algn="ctr"/>
            <a:endParaRPr lang="en-US" sz="2400" i="1" dirty="0">
              <a:solidFill>
                <a:srgbClr val="0070C0"/>
              </a:solidFill>
              <a:latin typeface="Arial" panose="020B0604020202020204" pitchFamily="34" charset="0"/>
              <a:cs typeface="Arial" panose="020B0604020202020204" pitchFamily="34" charset="0"/>
            </a:endParaRPr>
          </a:p>
        </p:txBody>
      </p:sp>
      <p:grpSp>
        <p:nvGrpSpPr>
          <p:cNvPr id="28" name="Group 27"/>
          <p:cNvGrpSpPr/>
          <p:nvPr/>
        </p:nvGrpSpPr>
        <p:grpSpPr>
          <a:xfrm>
            <a:off x="2209801" y="2819400"/>
            <a:ext cx="7541133" cy="1120786"/>
            <a:chOff x="1145667" y="3163949"/>
            <a:chExt cx="7541133" cy="1120786"/>
          </a:xfrm>
        </p:grpSpPr>
        <p:sp>
          <p:nvSpPr>
            <p:cNvPr id="29" name="TextBox 28"/>
            <p:cNvSpPr txBox="1"/>
            <p:nvPr/>
          </p:nvSpPr>
          <p:spPr>
            <a:xfrm>
              <a:off x="2257549" y="3946181"/>
              <a:ext cx="931965"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 = 0</a:t>
              </a:r>
            </a:p>
          </p:txBody>
        </p:sp>
        <p:sp>
          <p:nvSpPr>
            <p:cNvPr id="30" name="TextBox 29"/>
            <p:cNvSpPr txBox="1"/>
            <p:nvPr/>
          </p:nvSpPr>
          <p:spPr>
            <a:xfrm>
              <a:off x="2297783" y="3163949"/>
              <a:ext cx="851496"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N - 1</a:t>
              </a:r>
            </a:p>
          </p:txBody>
        </p:sp>
        <p:sp>
          <p:nvSpPr>
            <p:cNvPr id="31" name="Text Box 3"/>
            <p:cNvSpPr txBox="1">
              <a:spLocks noChangeArrowheads="1"/>
            </p:cNvSpPr>
            <p:nvPr/>
          </p:nvSpPr>
          <p:spPr bwMode="auto">
            <a:xfrm>
              <a:off x="2962793" y="3352800"/>
              <a:ext cx="57240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defRPr/>
              </a:pPr>
              <a:r>
                <a:rPr lang="en-US" sz="2400" b="0" i="1" kern="0" dirty="0">
                  <a:solidFill>
                    <a:prstClr val="black"/>
                  </a:solidFill>
                </a:rPr>
                <a:t>x(t) [ </a:t>
              </a:r>
              <a:r>
                <a:rPr lang="en-US" sz="2400" b="0" i="1" kern="0" dirty="0">
                  <a:solidFill>
                    <a:srgbClr val="0070C0"/>
                  </a:solidFill>
                </a:rPr>
                <a:t>cos( 2</a:t>
              </a:r>
              <a:r>
                <a:rPr lang="en-US" sz="3200" b="0" i="1" kern="0" dirty="0">
                  <a:solidFill>
                    <a:srgbClr val="0070C0"/>
                  </a:solidFill>
                  <a:latin typeface="Symbol" pitchFamily="18" charset="2"/>
                </a:rPr>
                <a:t>p </a:t>
              </a:r>
              <a:r>
                <a:rPr lang="en-US" sz="2400" b="0" i="1" kern="0" dirty="0">
                  <a:solidFill>
                    <a:srgbClr val="0070C0"/>
                  </a:solidFill>
                </a:rPr>
                <a:t>f t / N ) - </a:t>
              </a:r>
              <a:r>
                <a:rPr lang="en-US" sz="2400" b="0" i="1" kern="0" dirty="0" err="1">
                  <a:solidFill>
                    <a:srgbClr val="0070C0"/>
                  </a:solidFill>
                </a:rPr>
                <a:t>i</a:t>
              </a:r>
              <a:r>
                <a:rPr lang="en-US" sz="2400" b="0" i="1" kern="0" dirty="0">
                  <a:solidFill>
                    <a:srgbClr val="0070C0"/>
                  </a:solidFill>
                </a:rPr>
                <a:t> sin( 2</a:t>
              </a:r>
              <a:r>
                <a:rPr lang="en-US" sz="3200" b="0" i="1" kern="0" dirty="0">
                  <a:solidFill>
                    <a:srgbClr val="0070C0"/>
                  </a:solidFill>
                  <a:latin typeface="Symbol" pitchFamily="18" charset="2"/>
                </a:rPr>
                <a:t>p </a:t>
              </a:r>
              <a:r>
                <a:rPr lang="en-US" sz="2400" b="0" i="1" kern="0" dirty="0">
                  <a:solidFill>
                    <a:srgbClr val="0070C0"/>
                  </a:solidFill>
                </a:rPr>
                <a:t>f t / N ) </a:t>
              </a:r>
              <a:r>
                <a:rPr lang="en-US" sz="2400" b="0" i="1" kern="0" dirty="0">
                  <a:solidFill>
                    <a:prstClr val="black"/>
                  </a:solidFill>
                </a:rPr>
                <a:t>]</a:t>
              </a:r>
            </a:p>
          </p:txBody>
        </p:sp>
        <p:sp>
          <p:nvSpPr>
            <p:cNvPr id="32" name="TextBox 31"/>
            <p:cNvSpPr txBox="1"/>
            <p:nvPr/>
          </p:nvSpPr>
          <p:spPr>
            <a:xfrm>
              <a:off x="2417036" y="3310723"/>
              <a:ext cx="612990" cy="769441"/>
            </a:xfrm>
            <a:prstGeom prst="rect">
              <a:avLst/>
            </a:prstGeom>
            <a:noFill/>
          </p:spPr>
          <p:txBody>
            <a:bodyPr wrap="square" rtlCol="0">
              <a:spAutoFit/>
            </a:bodyPr>
            <a:lstStyle/>
            <a:p>
              <a:pPr fontAlgn="base">
                <a:spcBef>
                  <a:spcPct val="50000"/>
                </a:spcBef>
                <a:spcAft>
                  <a:spcPct val="0"/>
                </a:spcAft>
              </a:pPr>
              <a:r>
                <a:rPr lang="en-US" sz="2400" i="1" dirty="0">
                  <a:solidFill>
                    <a:prstClr val="black"/>
                  </a:solidFill>
                  <a:latin typeface="Arial" charset="0"/>
                </a:rPr>
                <a:t> </a:t>
              </a:r>
              <a:r>
                <a:rPr lang="en-US" sz="4400" dirty="0">
                  <a:solidFill>
                    <a:prstClr val="black"/>
                  </a:solidFill>
                  <a:latin typeface="Symbol" panose="05050102010706020507" pitchFamily="18" charset="2"/>
                </a:rPr>
                <a:t>S</a:t>
              </a:r>
              <a:endParaRPr lang="en-US" sz="2400" i="1" dirty="0">
                <a:solidFill>
                  <a:prstClr val="black"/>
                </a:solidFill>
                <a:latin typeface="Arial" charset="0"/>
              </a:endParaRPr>
            </a:p>
          </p:txBody>
        </p:sp>
        <p:sp>
          <p:nvSpPr>
            <p:cNvPr id="33" name="TextBox 32"/>
            <p:cNvSpPr txBox="1"/>
            <p:nvPr/>
          </p:nvSpPr>
          <p:spPr>
            <a:xfrm>
              <a:off x="1145667" y="3363778"/>
              <a:ext cx="1283437" cy="707886"/>
            </a:xfrm>
            <a:prstGeom prst="rect">
              <a:avLst/>
            </a:prstGeom>
            <a:noFill/>
          </p:spPr>
          <p:txBody>
            <a:bodyPr wrap="square" rtlCol="0">
              <a:spAutoFit/>
            </a:bodyPr>
            <a:lstStyle/>
            <a:p>
              <a:pPr fontAlgn="base">
                <a:spcBef>
                  <a:spcPct val="50000"/>
                </a:spcBef>
                <a:spcAft>
                  <a:spcPct val="0"/>
                </a:spcAft>
              </a:pPr>
              <a:r>
                <a:rPr lang="en-US" sz="40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latin typeface="Arial" charset="0"/>
                </a:rPr>
                <a:t>(f)  = </a:t>
              </a:r>
            </a:p>
          </p:txBody>
        </p:sp>
      </p:grpSp>
      <p:sp>
        <p:nvSpPr>
          <p:cNvPr id="34" name="Text Box 3"/>
          <p:cNvSpPr txBox="1">
            <a:spLocks noChangeArrowheads="1"/>
          </p:cNvSpPr>
          <p:nvPr/>
        </p:nvSpPr>
        <p:spPr bwMode="auto">
          <a:xfrm>
            <a:off x="2514601" y="4198631"/>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eaLnBrk="1" hangingPunct="1">
              <a:defRPr/>
            </a:pPr>
            <a:r>
              <a:rPr lang="en-US" sz="2400" b="0" i="1" kern="0" dirty="0">
                <a:solidFill>
                  <a:prstClr val="black"/>
                </a:solidFill>
              </a:rPr>
              <a:t>c [ </a:t>
            </a:r>
            <a:r>
              <a:rPr lang="en-US" sz="2400" b="0" i="1" kern="0" dirty="0">
                <a:solidFill>
                  <a:srgbClr val="0070C0"/>
                </a:solidFill>
              </a:rPr>
              <a:t>cos( r ) - </a:t>
            </a:r>
            <a:r>
              <a:rPr lang="en-US" sz="2400" b="0" i="1" kern="0" dirty="0" err="1">
                <a:solidFill>
                  <a:srgbClr val="0070C0"/>
                </a:solidFill>
              </a:rPr>
              <a:t>i</a:t>
            </a:r>
            <a:r>
              <a:rPr lang="en-US" sz="2400" b="0" i="1" kern="0" dirty="0">
                <a:solidFill>
                  <a:srgbClr val="0070C0"/>
                </a:solidFill>
              </a:rPr>
              <a:t> sin( r ) </a:t>
            </a:r>
            <a:r>
              <a:rPr lang="en-US" sz="2400" b="0" i="1" kern="0" dirty="0">
                <a:solidFill>
                  <a:prstClr val="black"/>
                </a:solidFill>
              </a:rPr>
              <a:t>]</a:t>
            </a:r>
          </a:p>
        </p:txBody>
      </p:sp>
      <p:sp>
        <p:nvSpPr>
          <p:cNvPr id="35" name="TextBox 34"/>
          <p:cNvSpPr txBox="1"/>
          <p:nvPr/>
        </p:nvSpPr>
        <p:spPr>
          <a:xfrm>
            <a:off x="6002216" y="3998894"/>
            <a:ext cx="4114800" cy="954107"/>
          </a:xfrm>
          <a:prstGeom prst="rect">
            <a:avLst/>
          </a:prstGeom>
          <a:noFill/>
        </p:spPr>
        <p:txBody>
          <a:bodyPr wrap="square" rtlCol="0">
            <a:spAutoFit/>
          </a:bodyPr>
          <a:lstStyle/>
          <a:p>
            <a:pPr fontAlgn="base">
              <a:spcAft>
                <a:spcPct val="0"/>
              </a:spcAft>
            </a:pPr>
            <a:r>
              <a:rPr lang="en-US" sz="2000" i="1" dirty="0">
                <a:solidFill>
                  <a:srgbClr val="E7E6E6">
                    <a:lumMod val="25000"/>
                  </a:srgbClr>
                </a:solidFill>
                <a:latin typeface="Arial" charset="0"/>
              </a:rPr>
              <a:t>Every term added together to give </a:t>
            </a:r>
            <a:r>
              <a:rPr lang="en-US" sz="3600" i="1" dirty="0">
                <a:solidFill>
                  <a:srgbClr val="E7E6E6">
                    <a:lumMod val="25000"/>
                  </a:srgbClr>
                </a:solidFill>
                <a:latin typeface="Monotype Corsiva" panose="03010101010201010101" pitchFamily="66" charset="0"/>
                <a:ea typeface="Batang" panose="02030600000101010101" pitchFamily="18" charset="-127"/>
              </a:rPr>
              <a:t>X</a:t>
            </a:r>
            <a:r>
              <a:rPr lang="en-US" sz="2000" i="1" dirty="0">
                <a:solidFill>
                  <a:srgbClr val="E7E6E6">
                    <a:lumMod val="25000"/>
                  </a:srgbClr>
                </a:solidFill>
                <a:latin typeface="Arial" charset="0"/>
              </a:rPr>
              <a:t>(f) in the FT is of this form.</a:t>
            </a:r>
          </a:p>
        </p:txBody>
      </p:sp>
      <p:sp>
        <p:nvSpPr>
          <p:cNvPr id="36" name="TextBox 35"/>
          <p:cNvSpPr txBox="1"/>
          <p:nvPr/>
        </p:nvSpPr>
        <p:spPr>
          <a:xfrm>
            <a:off x="6025662" y="5132696"/>
            <a:ext cx="4337538" cy="707886"/>
          </a:xfrm>
          <a:prstGeom prst="rect">
            <a:avLst/>
          </a:prstGeom>
          <a:noFill/>
        </p:spPr>
        <p:txBody>
          <a:bodyPr wrap="square" rtlCol="0">
            <a:spAutoFit/>
          </a:bodyPr>
          <a:lstStyle/>
          <a:p>
            <a:pPr fontAlgn="base">
              <a:spcBef>
                <a:spcPct val="50000"/>
              </a:spcBef>
              <a:spcAft>
                <a:spcPct val="0"/>
              </a:spcAft>
            </a:pPr>
            <a:r>
              <a:rPr lang="en-US" sz="2000" i="1" dirty="0">
                <a:solidFill>
                  <a:srgbClr val="E7E6E6">
                    <a:lumMod val="25000"/>
                  </a:srgbClr>
                </a:solidFill>
                <a:latin typeface="Arial" charset="0"/>
              </a:rPr>
              <a:t>The squared absolute value of these </a:t>
            </a:r>
            <a:r>
              <a:rPr lang="en-US" sz="2000" i="1" dirty="0">
                <a:solidFill>
                  <a:srgbClr val="0070C0"/>
                </a:solidFill>
                <a:latin typeface="Arial" charset="0"/>
              </a:rPr>
              <a:t>Fourier terms </a:t>
            </a:r>
            <a:r>
              <a:rPr lang="en-US" sz="2000" i="1" dirty="0">
                <a:solidFill>
                  <a:srgbClr val="E7E6E6">
                    <a:lumMod val="25000"/>
                  </a:srgbClr>
                </a:solidFill>
                <a:latin typeface="Arial" charset="0"/>
              </a:rPr>
              <a:t>will always be 1.</a:t>
            </a:r>
          </a:p>
        </p:txBody>
      </p:sp>
      <p:sp>
        <p:nvSpPr>
          <p:cNvPr id="37" name="Text Box 3"/>
          <p:cNvSpPr txBox="1">
            <a:spLocks noChangeArrowheads="1"/>
          </p:cNvSpPr>
          <p:nvPr/>
        </p:nvSpPr>
        <p:spPr bwMode="auto">
          <a:xfrm>
            <a:off x="1553571" y="5144870"/>
            <a:ext cx="4349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eaLnBrk="1" hangingPunct="1">
              <a:defRPr/>
            </a:pPr>
            <a:r>
              <a:rPr lang="en-US" sz="3600" b="0" i="1" kern="0" dirty="0">
                <a:solidFill>
                  <a:prstClr val="black"/>
                </a:solidFill>
              </a:rPr>
              <a:t>|</a:t>
            </a:r>
            <a:r>
              <a:rPr lang="en-US" sz="2400" b="0" i="1" kern="0" dirty="0">
                <a:solidFill>
                  <a:prstClr val="black"/>
                </a:solidFill>
              </a:rPr>
              <a:t> c</a:t>
            </a:r>
            <a:r>
              <a:rPr lang="en-US" sz="2800" b="0" i="1" kern="0" baseline="30000" dirty="0">
                <a:solidFill>
                  <a:prstClr val="black"/>
                </a:solidFill>
              </a:rPr>
              <a:t>2</a:t>
            </a:r>
            <a:r>
              <a:rPr lang="en-US" sz="2400" b="0" i="1" kern="0" dirty="0">
                <a:solidFill>
                  <a:prstClr val="black"/>
                </a:solidFill>
              </a:rPr>
              <a:t> </a:t>
            </a:r>
            <a:r>
              <a:rPr lang="en-US" sz="3600" b="0" i="1" kern="0" dirty="0">
                <a:solidFill>
                  <a:prstClr val="black"/>
                </a:solidFill>
              </a:rPr>
              <a:t>|</a:t>
            </a:r>
            <a:r>
              <a:rPr lang="en-US" sz="2400" b="0" i="1" kern="0" dirty="0">
                <a:solidFill>
                  <a:prstClr val="black"/>
                </a:solidFill>
              </a:rPr>
              <a:t>   </a:t>
            </a:r>
            <a:r>
              <a:rPr lang="en-US" sz="3600" b="0" i="1" kern="0" dirty="0">
                <a:solidFill>
                  <a:prstClr val="black"/>
                </a:solidFill>
              </a:rPr>
              <a:t>|</a:t>
            </a:r>
            <a:r>
              <a:rPr lang="en-US" sz="2400" b="0" i="1" kern="0" dirty="0">
                <a:solidFill>
                  <a:prstClr val="black"/>
                </a:solidFill>
              </a:rPr>
              <a:t>[ </a:t>
            </a:r>
            <a:r>
              <a:rPr lang="en-US" sz="2400" b="0" i="1" kern="0" dirty="0">
                <a:solidFill>
                  <a:srgbClr val="0070C0"/>
                </a:solidFill>
              </a:rPr>
              <a:t>cos( r ) - </a:t>
            </a:r>
            <a:r>
              <a:rPr lang="en-US" sz="2400" b="0" i="1" kern="0" dirty="0" err="1">
                <a:solidFill>
                  <a:srgbClr val="0070C0"/>
                </a:solidFill>
              </a:rPr>
              <a:t>i</a:t>
            </a:r>
            <a:r>
              <a:rPr lang="en-US" sz="2400" b="0" i="1" kern="0" dirty="0">
                <a:solidFill>
                  <a:srgbClr val="0070C0"/>
                </a:solidFill>
              </a:rPr>
              <a:t> sin( r ) </a:t>
            </a:r>
            <a:r>
              <a:rPr lang="en-US" sz="2400" b="0" i="1" kern="0" dirty="0">
                <a:solidFill>
                  <a:prstClr val="black"/>
                </a:solidFill>
              </a:rPr>
              <a:t>] </a:t>
            </a:r>
            <a:r>
              <a:rPr lang="en-US" sz="3600" b="0" i="1" kern="0" dirty="0">
                <a:solidFill>
                  <a:prstClr val="black"/>
                </a:solidFill>
              </a:rPr>
              <a:t>|</a:t>
            </a:r>
            <a:r>
              <a:rPr lang="en-US" sz="2800" b="0" i="1" kern="0" baseline="60000" dirty="0">
                <a:solidFill>
                  <a:prstClr val="black"/>
                </a:solidFill>
              </a:rPr>
              <a:t>2</a:t>
            </a:r>
          </a:p>
        </p:txBody>
      </p:sp>
    </p:spTree>
    <p:extLst>
      <p:ext uri="{BB962C8B-B14F-4D97-AF65-F5344CB8AC3E}">
        <p14:creationId xmlns:p14="http://schemas.microsoft.com/office/powerpoint/2010/main" val="80118409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288" y="0"/>
            <a:ext cx="5297424" cy="6858000"/>
          </a:xfrm>
          <a:prstGeom prst="rect">
            <a:avLst/>
          </a:prstGeom>
        </p:spPr>
      </p:pic>
    </p:spTree>
    <p:extLst>
      <p:ext uri="{BB962C8B-B14F-4D97-AF65-F5344CB8AC3E}">
        <p14:creationId xmlns:p14="http://schemas.microsoft.com/office/powerpoint/2010/main" val="110386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tretch>
            <a:fillRect/>
          </a:stretch>
        </p:blipFill>
        <p:spPr>
          <a:xfrm>
            <a:off x="1003850" y="2514601"/>
            <a:ext cx="9968948" cy="2285815"/>
          </a:xfrm>
          <a:prstGeom prst="rect">
            <a:avLst/>
          </a:prstGeom>
        </p:spPr>
      </p:pic>
      <p:sp>
        <p:nvSpPr>
          <p:cNvPr id="2" name="TextBox 1"/>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3" name="TextBox 2"/>
          <p:cNvSpPr txBox="1"/>
          <p:nvPr/>
        </p:nvSpPr>
        <p:spPr>
          <a:xfrm>
            <a:off x="1332759" y="971799"/>
            <a:ext cx="9477701" cy="1015663"/>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In a NUS experiment, some fraction of the intermediate increments in the indirect dimensions are skipped, which means that the measurement time will be shorter if other details are kept the same.</a:t>
            </a:r>
          </a:p>
        </p:txBody>
      </p:sp>
      <p:sp>
        <p:nvSpPr>
          <p:cNvPr id="4" name="TextBox 3"/>
          <p:cNvSpPr txBox="1"/>
          <p:nvPr/>
        </p:nvSpPr>
        <p:spPr>
          <a:xfrm>
            <a:off x="1332759" y="5029018"/>
            <a:ext cx="9401499" cy="1015663"/>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M non-uniformly spaced samples, on a grid with positions separated by </a:t>
            </a:r>
            <a:r>
              <a:rPr lang="en-US" sz="2000" i="1" dirty="0" err="1">
                <a:solidFill>
                  <a:srgbClr val="FFFF00"/>
                </a:solidFill>
                <a:latin typeface="Arial" charset="0"/>
              </a:rPr>
              <a:t>dT</a:t>
            </a:r>
            <a:r>
              <a:rPr lang="en-US" sz="2000" i="1" dirty="0" err="1">
                <a:solidFill>
                  <a:prstClr val="white"/>
                </a:solidFill>
                <a:latin typeface="Arial" charset="0"/>
              </a:rPr>
              <a:t>.</a:t>
            </a:r>
            <a:r>
              <a:rPr lang="en-US" sz="2000" i="1" dirty="0">
                <a:solidFill>
                  <a:prstClr val="white"/>
                </a:solidFill>
                <a:latin typeface="Arial" charset="0"/>
              </a:rPr>
              <a:t> The </a:t>
            </a:r>
            <a:r>
              <a:rPr lang="en-US" sz="2000" i="1" dirty="0">
                <a:solidFill>
                  <a:srgbClr val="B381D9"/>
                </a:solidFill>
                <a:latin typeface="Arial" charset="0"/>
              </a:rPr>
              <a:t>time difference between first and last samples </a:t>
            </a:r>
            <a:r>
              <a:rPr lang="en-US" sz="2000" i="1" dirty="0">
                <a:solidFill>
                  <a:prstClr val="white"/>
                </a:solidFill>
                <a:latin typeface="Arial" charset="0"/>
              </a:rPr>
              <a:t>is the same as for the fully sampled case, so that the spectral resolution is retained.</a:t>
            </a:r>
          </a:p>
        </p:txBody>
      </p:sp>
      <p:sp>
        <p:nvSpPr>
          <p:cNvPr id="15" name="TextBox 14"/>
          <p:cNvSpPr txBox="1"/>
          <p:nvPr/>
        </p:nvSpPr>
        <p:spPr>
          <a:xfrm>
            <a:off x="1152469" y="3723251"/>
            <a:ext cx="857250" cy="400110"/>
          </a:xfrm>
          <a:prstGeom prst="rect">
            <a:avLst/>
          </a:prstGeom>
          <a:noFill/>
        </p:spPr>
        <p:txBody>
          <a:bodyPr wrap="square" rtlCol="0">
            <a:spAutoFit/>
          </a:bodyPr>
          <a:lstStyle/>
          <a:p>
            <a:pPr algn="ctr" fontAlgn="base">
              <a:spcBef>
                <a:spcPct val="50000"/>
              </a:spcBef>
              <a:spcAft>
                <a:spcPct val="0"/>
              </a:spcAft>
            </a:pPr>
            <a:r>
              <a:rPr lang="en-US" sz="2000" i="1" dirty="0" err="1">
                <a:solidFill>
                  <a:srgbClr val="FFFF00"/>
                </a:solidFill>
                <a:latin typeface="Arial" charset="0"/>
              </a:rPr>
              <a:t>dT</a:t>
            </a:r>
            <a:endParaRPr lang="en-US" sz="2000" i="1" dirty="0">
              <a:solidFill>
                <a:srgbClr val="FFFF00"/>
              </a:solidFill>
              <a:latin typeface="Arial" charset="0"/>
            </a:endParaRPr>
          </a:p>
        </p:txBody>
      </p:sp>
      <p:grpSp>
        <p:nvGrpSpPr>
          <p:cNvPr id="17" name="Group 16"/>
          <p:cNvGrpSpPr/>
          <p:nvPr/>
        </p:nvGrpSpPr>
        <p:grpSpPr>
          <a:xfrm>
            <a:off x="1293436" y="2285998"/>
            <a:ext cx="9311613" cy="1214126"/>
            <a:chOff x="2895600" y="3861953"/>
            <a:chExt cx="6324600" cy="766967"/>
          </a:xfrm>
        </p:grpSpPr>
        <p:grpSp>
          <p:nvGrpSpPr>
            <p:cNvPr id="19" name="Group 18"/>
            <p:cNvGrpSpPr/>
            <p:nvPr/>
          </p:nvGrpSpPr>
          <p:grpSpPr>
            <a:xfrm>
              <a:off x="2895600" y="3861953"/>
              <a:ext cx="6324600" cy="155859"/>
              <a:chOff x="1219200" y="4203068"/>
              <a:chExt cx="6324600" cy="155859"/>
            </a:xfrm>
          </p:grpSpPr>
          <p:cxnSp>
            <p:nvCxnSpPr>
              <p:cNvPr id="24" name="Straight Connector 23"/>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 y="4203068"/>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914935" y="4476520"/>
              <a:ext cx="429768" cy="152400"/>
              <a:chOff x="1238535" y="4817635"/>
              <a:chExt cx="429768" cy="152400"/>
            </a:xfrm>
          </p:grpSpPr>
          <p:cxnSp>
            <p:nvCxnSpPr>
              <p:cNvPr id="21" name="Straight Connector 20"/>
              <p:cNvCxnSpPr/>
              <p:nvPr/>
            </p:nvCxnSpPr>
            <p:spPr>
              <a:xfrm>
                <a:off x="1245909"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64521"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238535"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337503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 b="15200"/>
          <a:stretch/>
        </p:blipFill>
        <p:spPr>
          <a:xfrm>
            <a:off x="0" y="1"/>
            <a:ext cx="12195672" cy="6378766"/>
          </a:xfrm>
          <a:prstGeom prst="rect">
            <a:avLst/>
          </a:prstGeom>
        </p:spPr>
      </p:pic>
    </p:spTree>
    <p:extLst>
      <p:ext uri="{BB962C8B-B14F-4D97-AF65-F5344CB8AC3E}">
        <p14:creationId xmlns:p14="http://schemas.microsoft.com/office/powerpoint/2010/main" val="390271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sp>
        <p:nvSpPr>
          <p:cNvPr id="4" name="TextBox 3"/>
          <p:cNvSpPr txBox="1"/>
          <p:nvPr/>
        </p:nvSpPr>
        <p:spPr>
          <a:xfrm>
            <a:off x="2173826" y="2628900"/>
            <a:ext cx="4322225"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Conventional Uniformly Sampled Data</a:t>
            </a:r>
          </a:p>
        </p:txBody>
      </p:sp>
      <p:sp>
        <p:nvSpPr>
          <p:cNvPr id="5" name="TextBox 4"/>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18" r="-9018"/>
          <a:stretch/>
        </p:blipFill>
        <p:spPr>
          <a:xfrm flipV="1">
            <a:off x="8269523" y="1730719"/>
            <a:ext cx="1761905" cy="133333"/>
          </a:xfrm>
          <a:prstGeom prst="rect">
            <a:avLst/>
          </a:prstGeom>
        </p:spPr>
      </p:pic>
      <p:sp>
        <p:nvSpPr>
          <p:cNvPr id="9" name="TextBox 8"/>
          <p:cNvSpPr txBox="1"/>
          <p:nvPr/>
        </p:nvSpPr>
        <p:spPr>
          <a:xfrm>
            <a:off x="8191888" y="2628900"/>
            <a:ext cx="1971675" cy="369332"/>
          </a:xfrm>
          <a:prstGeom prst="rect">
            <a:avLst/>
          </a:prstGeom>
          <a:noFill/>
        </p:spPr>
        <p:txBody>
          <a:bodyPr wrap="square" rtlCol="0">
            <a:spAutoFit/>
          </a:bodyPr>
          <a:lstStyle/>
          <a:p>
            <a:pPr algn="ctr" fontAlgn="base">
              <a:spcBef>
                <a:spcPct val="50000"/>
              </a:spcBef>
              <a:spcAft>
                <a:spcPct val="0"/>
              </a:spcAft>
            </a:pPr>
            <a:r>
              <a:rPr lang="en-US" i="1" dirty="0">
                <a:solidFill>
                  <a:prstClr val="white">
                    <a:lumMod val="65000"/>
                  </a:prstClr>
                </a:solidFill>
                <a:latin typeface="Arial" charset="0"/>
              </a:rPr>
              <a:t>Zero Fill</a:t>
            </a:r>
          </a:p>
        </p:txBody>
      </p:sp>
      <p:sp>
        <p:nvSpPr>
          <p:cNvPr id="10" name="Right Arrow 9"/>
          <p:cNvSpPr/>
          <p:nvPr/>
        </p:nvSpPr>
        <p:spPr>
          <a:xfrm>
            <a:off x="9982200" y="164924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235780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grpSp>
        <p:nvGrpSpPr>
          <p:cNvPr id="9" name="Group 8"/>
          <p:cNvGrpSpPr/>
          <p:nvPr/>
        </p:nvGrpSpPr>
        <p:grpSpPr>
          <a:xfrm>
            <a:off x="2173826" y="2686051"/>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sp>
        <p:nvSpPr>
          <p:cNvPr id="6" name="TextBox 5"/>
          <p:cNvSpPr txBox="1"/>
          <p:nvPr/>
        </p:nvSpPr>
        <p:spPr>
          <a:xfrm>
            <a:off x="2168856" y="4079059"/>
            <a:ext cx="37147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Non-Uniformly Sampled Data</a:t>
            </a:r>
          </a:p>
        </p:txBody>
      </p:sp>
      <p:sp>
        <p:nvSpPr>
          <p:cNvPr id="8" name="TextBox 7"/>
          <p:cNvSpPr txBox="1"/>
          <p:nvPr/>
        </p:nvSpPr>
        <p:spPr>
          <a:xfrm>
            <a:off x="8467726" y="4079059"/>
            <a:ext cx="1971675"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Zero Fill</a:t>
            </a:r>
          </a:p>
        </p:txBody>
      </p:sp>
      <p:sp>
        <p:nvSpPr>
          <p:cNvPr id="4" name="TextBox 3"/>
          <p:cNvSpPr txBox="1"/>
          <p:nvPr/>
        </p:nvSpPr>
        <p:spPr>
          <a:xfrm>
            <a:off x="2915478" y="160123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0" name="TextBox 9"/>
          <p:cNvSpPr txBox="1"/>
          <p:nvPr/>
        </p:nvSpPr>
        <p:spPr>
          <a:xfrm>
            <a:off x="3713149" y="2109442"/>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1" name="TextBox 10"/>
          <p:cNvSpPr txBox="1"/>
          <p:nvPr/>
        </p:nvSpPr>
        <p:spPr>
          <a:xfrm>
            <a:off x="4503255" y="178509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2" name="TextBox 11"/>
          <p:cNvSpPr txBox="1"/>
          <p:nvPr/>
        </p:nvSpPr>
        <p:spPr>
          <a:xfrm>
            <a:off x="4892924" y="142184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3" name="TextBox 12"/>
          <p:cNvSpPr txBox="1"/>
          <p:nvPr/>
        </p:nvSpPr>
        <p:spPr>
          <a:xfrm>
            <a:off x="5687307" y="118149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4" name="TextBox 13"/>
          <p:cNvSpPr txBox="1"/>
          <p:nvPr/>
        </p:nvSpPr>
        <p:spPr>
          <a:xfrm>
            <a:off x="6868767" y="203313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5" name="TextBox 14"/>
          <p:cNvSpPr txBox="1"/>
          <p:nvPr/>
        </p:nvSpPr>
        <p:spPr>
          <a:xfrm>
            <a:off x="7259831" y="210464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6" name="TextBox 15"/>
          <p:cNvSpPr txBox="1"/>
          <p:nvPr/>
        </p:nvSpPr>
        <p:spPr>
          <a:xfrm>
            <a:off x="7656444" y="1947965"/>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8" name="Right Arrow 17"/>
          <p:cNvSpPr/>
          <p:nvPr/>
        </p:nvSpPr>
        <p:spPr>
          <a:xfrm>
            <a:off x="9982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TextBox 16"/>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084619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2157054" y="4457701"/>
            <a:ext cx="7886700" cy="12761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grpSp>
        <p:nvGrpSpPr>
          <p:cNvPr id="9" name="Group 8"/>
          <p:cNvGrpSpPr/>
          <p:nvPr/>
        </p:nvGrpSpPr>
        <p:grpSpPr>
          <a:xfrm>
            <a:off x="2173826" y="2686051"/>
            <a:ext cx="7922675" cy="1276190"/>
            <a:chOff x="381000" y="2895600"/>
            <a:chExt cx="10563566" cy="170158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3050126" y="33147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59751" y="3819525"/>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50326" y="35052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0376" y="3174656"/>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50476" y="29718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0626" y="375285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31626" y="38481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41201" y="36576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336626"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46051"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46101"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6676"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15478" y="160123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5" name="TextBox 24"/>
          <p:cNvSpPr txBox="1"/>
          <p:nvPr/>
        </p:nvSpPr>
        <p:spPr>
          <a:xfrm>
            <a:off x="3713149" y="2109442"/>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6" name="TextBox 25"/>
          <p:cNvSpPr txBox="1"/>
          <p:nvPr/>
        </p:nvSpPr>
        <p:spPr>
          <a:xfrm>
            <a:off x="4503255" y="178509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7" name="TextBox 26"/>
          <p:cNvSpPr txBox="1"/>
          <p:nvPr/>
        </p:nvSpPr>
        <p:spPr>
          <a:xfrm>
            <a:off x="4892924" y="142184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8" name="TextBox 27"/>
          <p:cNvSpPr txBox="1"/>
          <p:nvPr/>
        </p:nvSpPr>
        <p:spPr>
          <a:xfrm>
            <a:off x="5687307" y="118149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9" name="TextBox 28"/>
          <p:cNvSpPr txBox="1"/>
          <p:nvPr/>
        </p:nvSpPr>
        <p:spPr>
          <a:xfrm>
            <a:off x="6868767" y="203313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30" name="TextBox 29"/>
          <p:cNvSpPr txBox="1"/>
          <p:nvPr/>
        </p:nvSpPr>
        <p:spPr>
          <a:xfrm>
            <a:off x="7259831" y="210464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31" name="TextBox 30"/>
          <p:cNvSpPr txBox="1"/>
          <p:nvPr/>
        </p:nvSpPr>
        <p:spPr>
          <a:xfrm>
            <a:off x="7656444" y="1947965"/>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4" name="TextBox 3"/>
          <p:cNvSpPr txBox="1"/>
          <p:nvPr/>
        </p:nvSpPr>
        <p:spPr>
          <a:xfrm>
            <a:off x="4503255" y="3941452"/>
            <a:ext cx="2756576" cy="415498"/>
          </a:xfrm>
          <a:prstGeom prst="rect">
            <a:avLst/>
          </a:prstGeom>
          <a:solidFill>
            <a:schemeClr val="tx1"/>
          </a:solidFill>
        </p:spPr>
        <p:txBody>
          <a:bodyPr wrap="square" rtlCol="0">
            <a:spAutoFit/>
          </a:bodyPr>
          <a:lstStyle/>
          <a:p>
            <a:pPr algn="ctr" fontAlgn="base">
              <a:spcBef>
                <a:spcPct val="50000"/>
              </a:spcBef>
              <a:spcAft>
                <a:spcPct val="0"/>
              </a:spcAft>
            </a:pPr>
            <a:r>
              <a:rPr lang="en-US" sz="2100" i="1" dirty="0">
                <a:solidFill>
                  <a:prstClr val="white">
                    <a:lumMod val="65000"/>
                  </a:prstClr>
                </a:solidFill>
                <a:latin typeface="Arial" charset="0"/>
              </a:rPr>
              <a:t>NUS Reconstruction</a:t>
            </a:r>
          </a:p>
        </p:txBody>
      </p:sp>
      <p:sp>
        <p:nvSpPr>
          <p:cNvPr id="32" name="Right Arrow 31"/>
          <p:cNvSpPr/>
          <p:nvPr/>
        </p:nvSpPr>
        <p:spPr>
          <a:xfrm>
            <a:off x="9982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Right Arrow 32"/>
          <p:cNvSpPr/>
          <p:nvPr/>
        </p:nvSpPr>
        <p:spPr>
          <a:xfrm>
            <a:off x="10096500" y="497619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4" name="TextBox 33"/>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
        <p:nvSpPr>
          <p:cNvPr id="35" name="TextBox 34"/>
          <p:cNvSpPr txBox="1"/>
          <p:nvPr/>
        </p:nvSpPr>
        <p:spPr>
          <a:xfrm>
            <a:off x="2284793" y="5831071"/>
            <a:ext cx="7193500" cy="707886"/>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Directly or indirectly, NUS reconstruction replaces (interpolates) the missing values.</a:t>
            </a:r>
          </a:p>
        </p:txBody>
      </p:sp>
    </p:spTree>
    <p:extLst>
      <p:ext uri="{BB962C8B-B14F-4D97-AF65-F5344CB8AC3E}">
        <p14:creationId xmlns:p14="http://schemas.microsoft.com/office/powerpoint/2010/main" val="133098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2157054" y="3249599"/>
            <a:ext cx="7886700" cy="1276190"/>
          </a:xfrm>
          <a:prstGeom prst="rect">
            <a:avLst/>
          </a:prstGeom>
        </p:spPr>
      </p:pic>
      <p:grpSp>
        <p:nvGrpSpPr>
          <p:cNvPr id="9" name="Group 8"/>
          <p:cNvGrpSpPr/>
          <p:nvPr/>
        </p:nvGrpSpPr>
        <p:grpSpPr>
          <a:xfrm>
            <a:off x="2173826" y="1477949"/>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3050126" y="21065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59751" y="2611423"/>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50326" y="22970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0376" y="1966554"/>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50476" y="17636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0626" y="254474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31626" y="26399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41201" y="24494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336626" y="2220898"/>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46051" y="2220898"/>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46101" y="2220898"/>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6676" y="2220898"/>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03255" y="2733350"/>
            <a:ext cx="2756576" cy="415498"/>
          </a:xfrm>
          <a:prstGeom prst="rect">
            <a:avLst/>
          </a:prstGeom>
          <a:solidFill>
            <a:schemeClr val="tx1"/>
          </a:solidFill>
        </p:spPr>
        <p:txBody>
          <a:bodyPr wrap="square" rtlCol="0">
            <a:spAutoFit/>
          </a:bodyPr>
          <a:lstStyle/>
          <a:p>
            <a:pPr algn="ctr" fontAlgn="base">
              <a:spcBef>
                <a:spcPct val="50000"/>
              </a:spcBef>
              <a:spcAft>
                <a:spcPct val="0"/>
              </a:spcAft>
            </a:pPr>
            <a:r>
              <a:rPr lang="en-US" sz="2100" i="1" dirty="0">
                <a:solidFill>
                  <a:prstClr val="white">
                    <a:lumMod val="65000"/>
                  </a:prstClr>
                </a:solidFill>
                <a:latin typeface="Arial" charset="0"/>
              </a:rPr>
              <a:t>NUS Reconstruction</a:t>
            </a:r>
          </a:p>
        </p:txBody>
      </p:sp>
      <p:sp>
        <p:nvSpPr>
          <p:cNvPr id="32" name="Right Arrow 31"/>
          <p:cNvSpPr/>
          <p:nvPr/>
        </p:nvSpPr>
        <p:spPr>
          <a:xfrm>
            <a:off x="9982200" y="1996859"/>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Right Arrow 32"/>
          <p:cNvSpPr/>
          <p:nvPr/>
        </p:nvSpPr>
        <p:spPr>
          <a:xfrm>
            <a:off x="10096500" y="3768089"/>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5" name="TextBox 34"/>
          <p:cNvSpPr txBox="1"/>
          <p:nvPr/>
        </p:nvSpPr>
        <p:spPr>
          <a:xfrm>
            <a:off x="1752601" y="5385137"/>
            <a:ext cx="8686798" cy="923330"/>
          </a:xfrm>
          <a:prstGeom prst="rect">
            <a:avLst/>
          </a:prstGeom>
          <a:noFill/>
        </p:spPr>
        <p:txBody>
          <a:bodyPr wrap="square" rtlCol="0">
            <a:spAutoFit/>
          </a:bodyPr>
          <a:lstStyle/>
          <a:p>
            <a:pPr algn="ctr" fontAlgn="base">
              <a:spcAft>
                <a:spcPct val="0"/>
              </a:spcAft>
            </a:pPr>
            <a:r>
              <a:rPr lang="en-US" i="1" dirty="0">
                <a:solidFill>
                  <a:prstClr val="white"/>
                </a:solidFill>
                <a:latin typeface="Arial" charset="0"/>
              </a:rPr>
              <a:t>NUS reconstruction replaces (interpolates) missing values.</a:t>
            </a:r>
          </a:p>
          <a:p>
            <a:pPr algn="ctr" fontAlgn="base">
              <a:spcAft>
                <a:spcPct val="0"/>
              </a:spcAft>
            </a:pPr>
            <a:r>
              <a:rPr lang="en-US" i="1" dirty="0">
                <a:solidFill>
                  <a:prstClr val="white"/>
                </a:solidFill>
                <a:latin typeface="Arial" charset="0"/>
              </a:rPr>
              <a:t>It can also </a:t>
            </a:r>
            <a:r>
              <a:rPr lang="en-US" i="1" dirty="0">
                <a:solidFill>
                  <a:srgbClr val="FFFF00"/>
                </a:solidFill>
                <a:latin typeface="Arial" charset="0"/>
              </a:rPr>
              <a:t>replace zero-filled data</a:t>
            </a:r>
            <a:r>
              <a:rPr lang="en-US" i="1" dirty="0">
                <a:solidFill>
                  <a:prstClr val="white"/>
                </a:solidFill>
                <a:latin typeface="Arial" charset="0"/>
              </a:rPr>
              <a:t>, as an alternative to extrapolation methods such as Linear Prediction. The extrapolated values provide </a:t>
            </a:r>
            <a:r>
              <a:rPr lang="en-US" i="1" dirty="0">
                <a:solidFill>
                  <a:srgbClr val="FFFF00"/>
                </a:solidFill>
                <a:latin typeface="Arial" charset="0"/>
              </a:rPr>
              <a:t>higher resolution</a:t>
            </a:r>
            <a:r>
              <a:rPr lang="en-US" i="1" dirty="0">
                <a:solidFill>
                  <a:prstClr val="white"/>
                </a:solidFill>
                <a:latin typeface="Arial" charset="0"/>
              </a:rPr>
              <a:t>.</a:t>
            </a:r>
            <a:endParaRPr lang="en-US" sz="600" i="1" dirty="0">
              <a:solidFill>
                <a:prstClr val="white"/>
              </a:solidFill>
              <a:latin typeface="Arial" charset="0"/>
            </a:endParaRPr>
          </a:p>
        </p:txBody>
      </p:sp>
      <p:sp>
        <p:nvSpPr>
          <p:cNvPr id="2" name="Oval 1"/>
          <p:cNvSpPr/>
          <p:nvPr/>
        </p:nvSpPr>
        <p:spPr>
          <a:xfrm rot="1827972">
            <a:off x="8308319" y="2351898"/>
            <a:ext cx="1766309" cy="2220427"/>
          </a:xfrm>
          <a:prstGeom prst="ellipse">
            <a:avLst/>
          </a:prstGeom>
          <a:noFill/>
          <a:ln w="31750">
            <a:solidFill>
              <a:srgbClr val="FFFF00"/>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6" name="TextBox 25"/>
          <p:cNvSpPr txBox="1"/>
          <p:nvPr/>
        </p:nvSpPr>
        <p:spPr>
          <a:xfrm>
            <a:off x="2233254" y="76201"/>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
        <p:nvSpPr>
          <p:cNvPr id="27" name="TextBox 26"/>
          <p:cNvSpPr txBox="1"/>
          <p:nvPr/>
        </p:nvSpPr>
        <p:spPr>
          <a:xfrm>
            <a:off x="2168856" y="838201"/>
            <a:ext cx="3714750" cy="646331"/>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Missing Points are Interpolated During Reconstruction </a:t>
            </a:r>
          </a:p>
        </p:txBody>
      </p:sp>
      <p:sp>
        <p:nvSpPr>
          <p:cNvPr id="28" name="TextBox 27"/>
          <p:cNvSpPr txBox="1"/>
          <p:nvPr/>
        </p:nvSpPr>
        <p:spPr>
          <a:xfrm>
            <a:off x="7083756" y="762000"/>
            <a:ext cx="3355645" cy="923330"/>
          </a:xfrm>
          <a:prstGeom prst="rect">
            <a:avLst/>
          </a:prstGeom>
          <a:noFill/>
        </p:spPr>
        <p:txBody>
          <a:bodyPr wrap="square" rtlCol="0">
            <a:spAutoFit/>
          </a:bodyPr>
          <a:lstStyle/>
          <a:p>
            <a:pPr algn="ctr" fontAlgn="base">
              <a:spcAft>
                <a:spcPct val="0"/>
              </a:spcAft>
            </a:pPr>
            <a:r>
              <a:rPr lang="en-US" i="1" dirty="0">
                <a:solidFill>
                  <a:prstClr val="white"/>
                </a:solidFill>
                <a:latin typeface="Arial" charset="0"/>
              </a:rPr>
              <a:t>Zero Fill Points are Extrapolated During Reconstruction</a:t>
            </a:r>
          </a:p>
        </p:txBody>
      </p:sp>
    </p:spTree>
    <p:extLst>
      <p:ext uri="{BB962C8B-B14F-4D97-AF65-F5344CB8AC3E}">
        <p14:creationId xmlns:p14="http://schemas.microsoft.com/office/powerpoint/2010/main" val="3102497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a:solidFill>
                  <a:srgbClr val="05CDFF"/>
                </a:solidFill>
                <a:latin typeface="Century Gothic" panose="020B0502020202020204" pitchFamily="34" charset="0"/>
              </a:rPr>
              <a:t>The Fourier Transform</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182197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t_term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47800"/>
            <a:ext cx="87487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524000" y="152401"/>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3200" kern="0" baseline="30000">
                <a:solidFill>
                  <a:srgbClr val="FFFFFF"/>
                </a:solidFill>
              </a:rPr>
              <a:t>X</a:t>
            </a:r>
            <a:r>
              <a:rPr lang="en-US" sz="3200" b="0" kern="0" baseline="30000">
                <a:solidFill>
                  <a:srgbClr val="FFFFFF"/>
                </a:solidFill>
              </a:rPr>
              <a:t>( f ) =</a:t>
            </a:r>
            <a:r>
              <a:rPr lang="en-US" sz="3200" b="0" kern="0">
                <a:solidFill>
                  <a:srgbClr val="FFFFFF"/>
                </a:solidFill>
              </a:rPr>
              <a:t>  </a:t>
            </a:r>
            <a:r>
              <a:rPr lang="en-US" sz="4800" b="0" kern="0">
                <a:solidFill>
                  <a:srgbClr val="FFFFFF"/>
                </a:solidFill>
                <a:latin typeface="Symbol" pitchFamily="18" charset="2"/>
              </a:rPr>
              <a:t>S</a:t>
            </a:r>
            <a:r>
              <a:rPr lang="en-US" sz="3200" b="0" kern="0">
                <a:solidFill>
                  <a:srgbClr val="FFFFFF"/>
                </a:solidFill>
              </a:rPr>
              <a:t> </a:t>
            </a:r>
            <a:r>
              <a:rPr lang="en-US" sz="3200" b="0" i="1" kern="0" baseline="30000">
                <a:solidFill>
                  <a:srgbClr val="FFFFFF"/>
                </a:solidFill>
              </a:rPr>
              <a:t>x</a:t>
            </a:r>
            <a:r>
              <a:rPr lang="en-US" sz="3200" b="0" kern="0" baseline="30000">
                <a:solidFill>
                  <a:srgbClr val="FFFFFF"/>
                </a:solidFill>
              </a:rPr>
              <a:t>( t ) [ cos( 2</a:t>
            </a:r>
            <a:r>
              <a:rPr lang="en-US" sz="3200" b="0" kern="0" baseline="30000">
                <a:solidFill>
                  <a:srgbClr val="FFFFFF"/>
                </a:solidFill>
                <a:latin typeface="Symbol" pitchFamily="18" charset="2"/>
              </a:rPr>
              <a:t>p</a:t>
            </a:r>
            <a:r>
              <a:rPr lang="en-US" sz="3200" b="0" kern="0" baseline="30000">
                <a:solidFill>
                  <a:srgbClr val="FFFFFF"/>
                </a:solidFill>
              </a:rPr>
              <a:t>ft / N ) - </a:t>
            </a:r>
            <a:r>
              <a:rPr lang="en-US" sz="3200" b="0" i="1" kern="0" baseline="30000">
                <a:solidFill>
                  <a:srgbClr val="FFFFFF"/>
                </a:solidFill>
              </a:rPr>
              <a:t>i</a:t>
            </a:r>
            <a:r>
              <a:rPr lang="en-US" sz="3200" b="0" kern="0" baseline="30000">
                <a:solidFill>
                  <a:srgbClr val="FFFFFF"/>
                </a:solidFill>
              </a:rPr>
              <a:t> sin( 2</a:t>
            </a:r>
            <a:r>
              <a:rPr lang="en-US" sz="3200" b="0" kern="0" baseline="30000">
                <a:solidFill>
                  <a:srgbClr val="FFFFFF"/>
                </a:solidFill>
                <a:latin typeface="Symbol" pitchFamily="18" charset="2"/>
              </a:rPr>
              <a:t>p</a:t>
            </a:r>
            <a:r>
              <a:rPr lang="en-US" sz="3200" b="0" kern="0" baseline="30000">
                <a:solidFill>
                  <a:srgbClr val="FFFFFF"/>
                </a:solidFill>
              </a:rPr>
              <a:t>ft / N ) ]</a:t>
            </a:r>
          </a:p>
        </p:txBody>
      </p:sp>
      <p:sp>
        <p:nvSpPr>
          <p:cNvPr id="4" name="Rectangle 5"/>
          <p:cNvSpPr>
            <a:spLocks noChangeArrowheads="1"/>
          </p:cNvSpPr>
          <p:nvPr/>
        </p:nvSpPr>
        <p:spPr bwMode="auto">
          <a:xfrm>
            <a:off x="1981200" y="614803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Each Fourier term corresponds to a point in the spectrum.</a:t>
            </a:r>
          </a:p>
        </p:txBody>
      </p:sp>
    </p:spTree>
    <p:extLst>
      <p:ext uri="{BB962C8B-B14F-4D97-AF65-F5344CB8AC3E}">
        <p14:creationId xmlns:p14="http://schemas.microsoft.com/office/powerpoint/2010/main" val="411781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768324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TextBox 2"/>
          <p:cNvSpPr txBox="1"/>
          <p:nvPr/>
        </p:nvSpPr>
        <p:spPr>
          <a:xfrm>
            <a:off x="1676400" y="381001"/>
            <a:ext cx="8763000" cy="461665"/>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The Fourier Transform (with the Imaginary Parts Hidden)</a:t>
            </a:r>
          </a:p>
        </p:txBody>
      </p:sp>
    </p:spTree>
    <p:extLst>
      <p:ext uri="{BB962C8B-B14F-4D97-AF65-F5344CB8AC3E}">
        <p14:creationId xmlns:p14="http://schemas.microsoft.com/office/powerpoint/2010/main" val="311640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936003"/>
            <a:ext cx="3268362" cy="675728"/>
          </a:xfrm>
          <a:prstGeom prst="rect">
            <a:avLst/>
          </a:prstGeom>
        </p:spPr>
      </p:pic>
      <p:grpSp>
        <p:nvGrpSpPr>
          <p:cNvPr id="2" name="Group 1"/>
          <p:cNvGrpSpPr/>
          <p:nvPr/>
        </p:nvGrpSpPr>
        <p:grpSpPr>
          <a:xfrm>
            <a:off x="404513" y="439642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609187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995798"/>
            <a:ext cx="599365" cy="518095"/>
          </a:xfrm>
          <a:prstGeom prst="rect">
            <a:avLst/>
          </a:prstGeom>
        </p:spPr>
      </p:pic>
      <p:sp>
        <p:nvSpPr>
          <p:cNvPr id="17" name="TextBox 16"/>
          <p:cNvSpPr txBox="1"/>
          <p:nvPr/>
        </p:nvSpPr>
        <p:spPr>
          <a:xfrm>
            <a:off x="1255851" y="217871"/>
            <a:ext cx="96802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Spectral Processing and Analysis in </a:t>
            </a:r>
            <a:r>
              <a:rPr lang="en-US" sz="3200" i="1" kern="0" dirty="0" err="1">
                <a:solidFill>
                  <a:srgbClr val="00B0F0"/>
                </a:solidFill>
                <a:latin typeface="Century Gothic" panose="020B0502020202020204" pitchFamily="34" charset="0"/>
              </a:rPr>
              <a:t>NMRPipe</a:t>
            </a:r>
            <a:endParaRPr lang="en-US" sz="3200" i="1" kern="0" dirty="0">
              <a:solidFill>
                <a:srgbClr val="00B0F0"/>
              </a:solidFill>
              <a:latin typeface="Century Gothic" panose="020B0502020202020204" pitchFamily="34" charset="0"/>
            </a:endParaRPr>
          </a:p>
        </p:txBody>
      </p:sp>
      <p:grpSp>
        <p:nvGrpSpPr>
          <p:cNvPr id="35" name="Group 34"/>
          <p:cNvGrpSpPr/>
          <p:nvPr/>
        </p:nvGrpSpPr>
        <p:grpSpPr>
          <a:xfrm>
            <a:off x="7273011" y="444477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a:solidFill>
                    <a:srgbClr val="5050A0"/>
                  </a:solidFill>
                </a:rPr>
                <a:t>NMRbox.org</a:t>
              </a: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747665"/>
            <a:ext cx="2753611" cy="1376806"/>
          </a:xfrm>
          <a:prstGeom prst="rect">
            <a:avLst/>
          </a:prstGeom>
        </p:spPr>
      </p:pic>
      <p:grpSp>
        <p:nvGrpSpPr>
          <p:cNvPr id="20" name="Group 19"/>
          <p:cNvGrpSpPr/>
          <p:nvPr/>
        </p:nvGrpSpPr>
        <p:grpSpPr>
          <a:xfrm>
            <a:off x="404514" y="1201442"/>
            <a:ext cx="11590469" cy="2825012"/>
            <a:chOff x="2744525" y="3245488"/>
            <a:chExt cx="5855275" cy="1489102"/>
          </a:xfrm>
        </p:grpSpPr>
        <p:sp>
          <p:nvSpPr>
            <p:cNvPr id="21" name="TextBox 20"/>
            <p:cNvSpPr txBox="1"/>
            <p:nvPr/>
          </p:nvSpPr>
          <p:spPr>
            <a:xfrm>
              <a:off x="2781300" y="3245488"/>
              <a:ext cx="2177503"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sz="2000" i="1" dirty="0">
                  <a:solidFill>
                    <a:srgbClr val="00B0F0"/>
                  </a:solidFill>
                  <a:latin typeface="Arial" panose="020B0604020202020204" pitchFamily="34" charset="0"/>
                  <a:cs typeface="Arial" panose="020B0604020202020204" pitchFamily="34" charset="0"/>
                </a:rPr>
                <a:t>Some Related Online Resources:</a:t>
              </a:r>
            </a:p>
          </p:txBody>
        </p:sp>
        <p:sp>
          <p:nvSpPr>
            <p:cNvPr id="22" name="TextBox 21"/>
            <p:cNvSpPr txBox="1"/>
            <p:nvPr/>
          </p:nvSpPr>
          <p:spPr>
            <a:xfrm>
              <a:off x="2744525" y="3550288"/>
              <a:ext cx="5855275" cy="1184302"/>
            </a:xfrm>
            <a:prstGeom prst="rect">
              <a:avLst/>
            </a:prstGeom>
            <a:noFill/>
          </p:spPr>
          <p:txBody>
            <a:bodyPr wrap="square" rtlCol="0">
              <a:spAutoFit/>
            </a:bodyPr>
            <a:lstStyle/>
            <a:p>
              <a:pPr defTabSz="365760" fontAlgn="base">
                <a:spcAft>
                  <a:spcPct val="0"/>
                </a:spcAft>
              </a:pPr>
              <a:r>
                <a:rPr lang="en-US" sz="2000" dirty="0">
                  <a:solidFill>
                    <a:prstClr val="white"/>
                  </a:solidFill>
                  <a:latin typeface="Arial" charset="0"/>
                </a:rPr>
                <a:t>   www.ibbr.umd.edu/nmrpipe							</a:t>
              </a:r>
              <a:r>
                <a:rPr lang="en-US" sz="2000" dirty="0" err="1">
                  <a:solidFill>
                    <a:srgbClr val="00B0F0"/>
                  </a:solidFill>
                  <a:latin typeface="Arial" charset="0"/>
                </a:rPr>
                <a:t>NMRPipe</a:t>
              </a:r>
              <a:r>
                <a:rPr lang="en-US" sz="2000" dirty="0">
                  <a:solidFill>
                    <a:srgbClr val="00B0F0"/>
                  </a:solidFill>
                  <a:latin typeface="Arial" charset="0"/>
                </a:rPr>
                <a:t> Installation and Demo Files</a:t>
              </a:r>
            </a:p>
            <a:p>
              <a:pPr defTabSz="365760" fontAlgn="base">
                <a:spcAft>
                  <a:spcPct val="0"/>
                </a:spcAft>
              </a:pPr>
              <a:r>
                <a:rPr lang="en-US" sz="2000" dirty="0">
                  <a:solidFill>
                    <a:prstClr val="white"/>
                  </a:solidFill>
                  <a:latin typeface="Arial" charset="0"/>
                </a:rPr>
                <a:t>							</a:t>
              </a:r>
            </a:p>
            <a:p>
              <a:pPr defTabSz="365760" fontAlgn="base">
                <a:spcAft>
                  <a:spcPct val="0"/>
                </a:spcAft>
              </a:pPr>
              <a:r>
                <a:rPr lang="en-US" sz="2000" dirty="0">
                  <a:solidFill>
                    <a:prstClr val="white"/>
                  </a:solidFill>
                  <a:latin typeface="Arial" charset="0"/>
                </a:rPr>
                <a:t>   www.youtube.com/watch?v=U268HggjRKE		</a:t>
              </a:r>
              <a:r>
                <a:rPr lang="en-US" sz="2000" dirty="0">
                  <a:solidFill>
                    <a:srgbClr val="00B0F0"/>
                  </a:solidFill>
                  <a:latin typeface="Arial" charset="0"/>
                </a:rPr>
                <a:t>Lecture about Non-Uniform Sampling Concepts</a:t>
              </a:r>
            </a:p>
            <a:p>
              <a:pPr defTabSz="365760" fontAlgn="base">
                <a:spcAft>
                  <a:spcPct val="0"/>
                </a:spcAft>
              </a:pPr>
              <a:endParaRPr lang="en-US" sz="2000" dirty="0">
                <a:solidFill>
                  <a:prstClr val="white"/>
                </a:solidFill>
                <a:latin typeface="Arial" charset="0"/>
              </a:endParaRPr>
            </a:p>
            <a:p>
              <a:pPr defTabSz="365760" fontAlgn="base">
                <a:spcAft>
                  <a:spcPct val="0"/>
                </a:spcAft>
              </a:pPr>
              <a:r>
                <a:rPr lang="en-US" sz="2000" dirty="0">
                  <a:solidFill>
                    <a:prstClr val="white"/>
                  </a:solidFill>
                  <a:latin typeface="Arial" charset="0"/>
                </a:rPr>
                <a:t>   www.youtube.com/watch?v=kAni_LOXWZA 	</a:t>
              </a:r>
              <a:r>
                <a:rPr lang="en-US" sz="2000" dirty="0" err="1">
                  <a:solidFill>
                    <a:srgbClr val="00B0F0"/>
                  </a:solidFill>
                  <a:latin typeface="Arial" charset="0"/>
                </a:rPr>
                <a:t>NMRPipe</a:t>
              </a:r>
              <a:r>
                <a:rPr lang="en-US" sz="2000" dirty="0">
                  <a:solidFill>
                    <a:srgbClr val="00B0F0"/>
                  </a:solidFill>
                  <a:latin typeface="Arial" charset="0"/>
                </a:rPr>
                <a:t> Conversion and Processing Demo</a:t>
              </a:r>
            </a:p>
            <a:p>
              <a:pPr defTabSz="365760" fontAlgn="base">
                <a:spcAft>
                  <a:spcPct val="0"/>
                </a:spcAft>
              </a:pPr>
              <a:endParaRPr lang="en-US" sz="2000" dirty="0">
                <a:solidFill>
                  <a:srgbClr val="00B0F0"/>
                </a:solidFill>
                <a:latin typeface="Arial" charset="0"/>
              </a:endParaRPr>
            </a:p>
            <a:p>
              <a:pPr defTabSz="365760" fontAlgn="base">
                <a:spcAft>
                  <a:spcPct val="0"/>
                </a:spcAft>
              </a:pPr>
              <a:r>
                <a:rPr lang="en-US" sz="2000" dirty="0">
                  <a:solidFill>
                    <a:srgbClr val="00B0F0"/>
                  </a:solidFill>
                  <a:latin typeface="Arial" charset="0"/>
                </a:rPr>
                <a:t>   </a:t>
              </a:r>
              <a:r>
                <a:rPr lang="en-US" sz="2000" dirty="0">
                  <a:solidFill>
                    <a:schemeClr val="bg1"/>
                  </a:solidFill>
                  <a:latin typeface="Arial" charset="0"/>
                </a:rPr>
                <a:t>nmrbox.org/pages/workshop-2019</a:t>
              </a:r>
              <a:r>
                <a:rPr lang="en-US" sz="2000" dirty="0">
                  <a:solidFill>
                    <a:srgbClr val="00B0F0"/>
                  </a:solidFill>
                  <a:latin typeface="Arial" charset="0"/>
                </a:rPr>
                <a:t>				</a:t>
              </a:r>
              <a:r>
                <a:rPr lang="en-US" sz="2000" dirty="0" err="1">
                  <a:solidFill>
                    <a:srgbClr val="00B0F0"/>
                  </a:solidFill>
                  <a:latin typeface="Arial" charset="0"/>
                </a:rPr>
                <a:t>NMRbox</a:t>
              </a:r>
              <a:r>
                <a:rPr lang="en-US" sz="2000" dirty="0">
                  <a:solidFill>
                    <a:srgbClr val="00B0F0"/>
                  </a:solidFill>
                  <a:latin typeface="Arial" charset="0"/>
                </a:rPr>
                <a:t> Workshop (Lecture and Software Demo)</a:t>
              </a:r>
            </a:p>
          </p:txBody>
        </p:sp>
      </p:grpSp>
    </p:spTree>
    <p:extLst>
      <p:ext uri="{BB962C8B-B14F-4D97-AF65-F5344CB8AC3E}">
        <p14:creationId xmlns:p14="http://schemas.microsoft.com/office/powerpoint/2010/main" val="3837611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1"/>
            <a:ext cx="7980218" cy="6857999"/>
          </a:xfrm>
          <a:prstGeom prst="rect">
            <a:avLst/>
          </a:prstGeom>
        </p:spPr>
      </p:pic>
    </p:spTree>
    <p:extLst>
      <p:ext uri="{BB962C8B-B14F-4D97-AF65-F5344CB8AC3E}">
        <p14:creationId xmlns:p14="http://schemas.microsoft.com/office/powerpoint/2010/main" val="252773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1"/>
            <a:ext cx="7980217" cy="6857999"/>
          </a:xfrm>
          <a:prstGeom prst="rect">
            <a:avLst/>
          </a:prstGeom>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
        <p:nvSpPr>
          <p:cNvPr id="5" name="Rectangle 5"/>
          <p:cNvSpPr>
            <a:spLocks noChangeArrowheads="1"/>
          </p:cNvSpPr>
          <p:nvPr/>
        </p:nvSpPr>
        <p:spPr bwMode="auto">
          <a:xfrm>
            <a:off x="2161051" y="5715000"/>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When the Fourier term does not match any frequency in the data, the product has balanced amounts of positive and negative intensity, and sums to zero.</a:t>
            </a:r>
          </a:p>
        </p:txBody>
      </p:sp>
    </p:spTree>
    <p:extLst>
      <p:ext uri="{BB962C8B-B14F-4D97-AF65-F5344CB8AC3E}">
        <p14:creationId xmlns:p14="http://schemas.microsoft.com/office/powerpoint/2010/main" val="1226192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ft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64319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1653440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05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96142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05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3057656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95400"/>
            <a:ext cx="6078266" cy="5173280"/>
          </a:xfrm>
          <a:prstGeom prst="rect">
            <a:avLst/>
          </a:prstGeom>
        </p:spPr>
      </p:pic>
      <p:sp>
        <p:nvSpPr>
          <p:cNvPr id="3" name="Text Box 9"/>
          <p:cNvSpPr txBox="1">
            <a:spLocks noChangeArrowheads="1"/>
          </p:cNvSpPr>
          <p:nvPr/>
        </p:nvSpPr>
        <p:spPr bwMode="auto">
          <a:xfrm>
            <a:off x="5791200" y="22098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4400" b="0" dirty="0">
                <a:solidFill>
                  <a:prstClr val="white"/>
                </a:solidFill>
              </a:rPr>
              <a:t>+</a:t>
            </a:r>
          </a:p>
        </p:txBody>
      </p:sp>
      <p:sp>
        <p:nvSpPr>
          <p:cNvPr id="4" name="Text Box 10"/>
          <p:cNvSpPr txBox="1">
            <a:spLocks noChangeArrowheads="1"/>
          </p:cNvSpPr>
          <p:nvPr/>
        </p:nvSpPr>
        <p:spPr bwMode="auto">
          <a:xfrm>
            <a:off x="5790282" y="38862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4400" b="0" dirty="0">
                <a:solidFill>
                  <a:prstClr val="white"/>
                </a:solidFill>
              </a:rPr>
              <a:t>=</a:t>
            </a:r>
          </a:p>
        </p:txBody>
      </p:sp>
      <p:sp>
        <p:nvSpPr>
          <p:cNvPr id="8" name="TextBox 7"/>
          <p:cNvSpPr txBox="1"/>
          <p:nvPr/>
        </p:nvSpPr>
        <p:spPr>
          <a:xfrm>
            <a:off x="2286000" y="381001"/>
            <a:ext cx="7696200" cy="830997"/>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Combined, the Real and Imaginary Parts Distinguish Between Positive and Negative Frequencies …</a:t>
            </a:r>
          </a:p>
        </p:txBody>
      </p:sp>
    </p:spTree>
    <p:extLst>
      <p:ext uri="{BB962C8B-B14F-4D97-AF65-F5344CB8AC3E}">
        <p14:creationId xmlns:p14="http://schemas.microsoft.com/office/powerpoint/2010/main" val="285939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TextBox 2"/>
          <p:cNvSpPr txBox="1"/>
          <p:nvPr/>
        </p:nvSpPr>
        <p:spPr>
          <a:xfrm>
            <a:off x="2286000" y="381001"/>
            <a:ext cx="7696200" cy="830997"/>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In Biomolecular NMR, Indirect Dimensions are Often Truncated and Have Limited Numbers of Points …</a:t>
            </a:r>
          </a:p>
        </p:txBody>
      </p:sp>
    </p:spTree>
    <p:extLst>
      <p:ext uri="{BB962C8B-B14F-4D97-AF65-F5344CB8AC3E}">
        <p14:creationId xmlns:p14="http://schemas.microsoft.com/office/powerpoint/2010/main" val="790380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
        <p:nvSpPr>
          <p:cNvPr id="5" name="Rectangle 5"/>
          <p:cNvSpPr>
            <a:spLocks noChangeArrowheads="1"/>
          </p:cNvSpPr>
          <p:nvPr/>
        </p:nvSpPr>
        <p:spPr bwMode="auto">
          <a:xfrm>
            <a:off x="1828800" y="6019800"/>
            <a:ext cx="8610600" cy="661720"/>
          </a:xfrm>
          <a:prstGeom prst="rect">
            <a:avLst/>
          </a:prstGeom>
          <a:solidFill>
            <a:schemeClr val="tx1"/>
          </a:solidFill>
          <a:ln>
            <a:noFill/>
          </a:ln>
          <a:effectLst/>
        </p:spPr>
        <p:txBody>
          <a:bodyPr tIns="0" anchor="ctr">
            <a:spAutoFit/>
          </a:bodyPr>
          <a:lstStyle/>
          <a:p>
            <a:pPr algn="ctr">
              <a:spcBef>
                <a:spcPct val="0"/>
              </a:spcBef>
              <a:spcAft>
                <a:spcPct val="10000"/>
              </a:spcAft>
              <a:defRPr/>
            </a:pPr>
            <a:r>
              <a:rPr lang="en-US" sz="2000" i="1" kern="0" dirty="0">
                <a:solidFill>
                  <a:prstClr val="white"/>
                </a:solidFill>
                <a:latin typeface="Arial" charset="0"/>
              </a:rPr>
              <a:t>Since the Fourier product is truncated, there is no longer ideal cancelation of positive and negative intensities, giving broad lines and artifacts</a:t>
            </a:r>
          </a:p>
        </p:txBody>
      </p:sp>
    </p:spTree>
    <p:extLst>
      <p:ext uri="{BB962C8B-B14F-4D97-AF65-F5344CB8AC3E}">
        <p14:creationId xmlns:p14="http://schemas.microsoft.com/office/powerpoint/2010/main" val="3308139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47663"/>
            <a:ext cx="4248150" cy="33813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347662"/>
            <a:ext cx="4238625" cy="338613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9333"/>
          <a:stretch/>
        </p:blipFill>
        <p:spPr>
          <a:xfrm>
            <a:off x="3657600" y="3581400"/>
            <a:ext cx="4286250" cy="3108960"/>
          </a:xfrm>
          <a:prstGeom prst="rect">
            <a:avLst/>
          </a:prstGeom>
        </p:spPr>
      </p:pic>
      <p:sp>
        <p:nvSpPr>
          <p:cNvPr id="5" name="TextBox 4"/>
          <p:cNvSpPr txBox="1"/>
          <p:nvPr/>
        </p:nvSpPr>
        <p:spPr>
          <a:xfrm>
            <a:off x="1905001" y="76201"/>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Line Broadening Window</a:t>
            </a:r>
            <a:endParaRPr lang="en-US" sz="2400" b="1" i="1" kern="0" dirty="0">
              <a:solidFill>
                <a:srgbClr val="00B0F0"/>
              </a:solidFill>
              <a:latin typeface="Century Gothic" panose="020B0502020202020204" pitchFamily="34" charset="0"/>
            </a:endParaRPr>
          </a:p>
        </p:txBody>
      </p:sp>
      <p:sp>
        <p:nvSpPr>
          <p:cNvPr id="6" name="TextBox 5"/>
          <p:cNvSpPr txBox="1"/>
          <p:nvPr/>
        </p:nvSpPr>
        <p:spPr>
          <a:xfrm>
            <a:off x="6400800" y="762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Line Sharpening Window</a:t>
            </a:r>
            <a:endParaRPr lang="en-US" sz="2400" b="1" i="1" kern="0" dirty="0">
              <a:solidFill>
                <a:srgbClr val="00B0F0"/>
              </a:solidFill>
              <a:latin typeface="Century Gothic" panose="020B0502020202020204" pitchFamily="34" charset="0"/>
            </a:endParaRPr>
          </a:p>
        </p:txBody>
      </p:sp>
      <p:sp>
        <p:nvSpPr>
          <p:cNvPr id="7" name="TextBox 6"/>
          <p:cNvSpPr txBox="1"/>
          <p:nvPr/>
        </p:nvSpPr>
        <p:spPr>
          <a:xfrm>
            <a:off x="3981450" y="35814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First Point Scaling</a:t>
            </a:r>
            <a:endParaRPr lang="en-US" sz="2400" b="1" i="1" kern="0" dirty="0">
              <a:solidFill>
                <a:srgbClr val="00B0F0"/>
              </a:solidFill>
              <a:latin typeface="Century Gothic" panose="020B0502020202020204" pitchFamily="34" charset="0"/>
            </a:endParaRPr>
          </a:p>
        </p:txBody>
      </p:sp>
      <p:cxnSp>
        <p:nvCxnSpPr>
          <p:cNvPr id="9" name="Straight Connector 8"/>
          <p:cNvCxnSpPr/>
          <p:nvPr/>
        </p:nvCxnSpPr>
        <p:spPr>
          <a:xfrm>
            <a:off x="3360352"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60352" y="6513212"/>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27559" y="6279335"/>
            <a:ext cx="0" cy="28669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52800"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86200" y="3653012"/>
            <a:ext cx="0" cy="614189"/>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76400" y="5181465"/>
            <a:ext cx="4331706" cy="830997"/>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solidFill>
                <a:latin typeface="Arial" charset="0"/>
              </a:rPr>
              <a:t>Scaling the first point in the time-domain is equivalent to adding a constant in the frequency domain</a:t>
            </a:r>
          </a:p>
        </p:txBody>
      </p:sp>
    </p:spTree>
    <p:extLst>
      <p:ext uri="{BB962C8B-B14F-4D97-AF65-F5344CB8AC3E}">
        <p14:creationId xmlns:p14="http://schemas.microsoft.com/office/powerpoint/2010/main" val="299573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0070C0"/>
                  </a:solidFill>
                  <a:effectLst/>
                  <a:uLnTx/>
                  <a:uFillTx/>
                  <a:latin typeface="Arial" charset="0"/>
                  <a:ea typeface="+mn-ea"/>
                  <a:cs typeface="+mn-cs"/>
                </a:rPr>
                <a:t> </a:t>
              </a:r>
              <a:r>
                <a:rPr kumimoji="0" lang="en-US" sz="1600" b="0" i="1" u="none" strike="noStrike" kern="0" cap="none" spc="0" normalizeH="0" baseline="0" noProof="0" dirty="0">
                  <a:ln>
                    <a:noFill/>
                  </a:ln>
                  <a:solidFill>
                    <a:srgbClr val="7030A0"/>
                  </a:solidFill>
                  <a:effectLst/>
                  <a:uLnTx/>
                  <a:uFillTx/>
                  <a:latin typeface="Arial" charset="0"/>
                  <a:ea typeface="+mn-ea"/>
                  <a:cs typeface="+mn-cs"/>
                </a:rPr>
                <a:t>www.nmrpipe.com</a:t>
              </a:r>
            </a:p>
          </p:txBody>
        </p:sp>
        <p:pic>
          <p:nvPicPr>
            <p:cNvPr id="30" name="Picture 29"/>
            <p:cNvPicPr>
              <a:picLocks noChangeAspect="1"/>
            </p:cNvPicPr>
            <p:nvPr/>
          </p:nvPicPr>
          <p:blipFill rotWithShape="1">
            <a:blip r:embed="rId4"/>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1" u="none" strike="noStrike" kern="0" cap="none" spc="0" normalizeH="0" baseline="0" noProof="0" dirty="0">
                <a:ln>
                  <a:noFill/>
                </a:ln>
                <a:solidFill>
                  <a:prstClr val="white">
                    <a:lumMod val="65000"/>
                  </a:prstClr>
                </a:solidFill>
                <a:effectLst/>
                <a:uLnTx/>
                <a:uFillTx/>
                <a:latin typeface="Arial" charset="0"/>
                <a:ea typeface="+mn-ea"/>
                <a:cs typeface="+mn-cs"/>
              </a:rPr>
              <a:t>frank.delaglio@nist.gov</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Spectral Processing and Analysis in </a:t>
            </a:r>
            <a:r>
              <a:rPr kumimoji="0" lang="en-US" sz="2800" b="0" i="1" u="none" strike="noStrike" kern="0" cap="none" spc="0" normalizeH="0" baseline="0" noProof="0" dirty="0" err="1">
                <a:ln>
                  <a:noFill/>
                </a:ln>
                <a:solidFill>
                  <a:srgbClr val="00B0F0"/>
                </a:solidFill>
                <a:effectLst/>
                <a:uLnTx/>
                <a:uFillTx/>
                <a:latin typeface="Century Gothic" panose="020B0502020202020204" pitchFamily="34" charset="0"/>
                <a:ea typeface="+mn-ea"/>
                <a:cs typeface="+mn-cs"/>
              </a:rPr>
              <a:t>NMRPipe</a:t>
            </a:r>
            <a:endParaRPr kumimoji="0" lang="en-US" sz="2800" b="0" i="1" u="none" strike="noStrike" kern="0" cap="none" spc="0" normalizeH="0" baseline="0" noProof="0" dirty="0">
              <a:ln>
                <a:noFill/>
              </a:ln>
              <a:solidFill>
                <a:srgbClr val="00B0F0"/>
              </a:solidFill>
              <a:effectLst/>
              <a:uLnTx/>
              <a:uFillTx/>
              <a:latin typeface="Century Gothic" panose="020B0502020202020204" pitchFamily="34" charset="0"/>
              <a:ea typeface="+mn-ea"/>
              <a:cs typeface="+mn-cs"/>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A0"/>
                  </a:solidFill>
                  <a:effectLst/>
                  <a:uLnTx/>
                  <a:uFillTx/>
                  <a:latin typeface="Calibri" panose="020F0502020204030204"/>
                  <a:ea typeface="+mn-ea"/>
                  <a:cs typeface="+mn-cs"/>
                </a:rPr>
                <a:t>NMRbox.org</a:t>
              </a:r>
            </a:p>
          </p:txBody>
        </p:sp>
      </p:gr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marR="0" lvl="0" indent="-28575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Window function and first point scaling</a:t>
              </a:r>
            </a:p>
            <a:p>
              <a:pPr marL="285750" marR="0" lvl="0" indent="-28575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Zero Fill</a:t>
              </a:r>
            </a:p>
            <a:p>
              <a:pPr marL="285750" marR="0" lvl="0" indent="-28575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Fourier Transform</a:t>
              </a:r>
            </a:p>
            <a:p>
              <a:pPr marL="285750" marR="0" lvl="0" indent="-28575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Solvent Subtraction</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Baseline Correction</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Linear Prediction</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Gradient-Enhanced Data</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Interleaved Experiments and Spectral Series</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Non-Uniform Sampling and Alternatives to Fourier Transform</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Generating 2D Projections from 3D or 4D Spectra</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Viewing 2D Strips from 3D Spectra </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Peak Detection and Modeling (Quantification) of Spectra and Spectral Series</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Extracting Chemical Shift Evolutions from Spectral Series</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Multivariate Analysis of Spectral Series</a:t>
              </a:r>
            </a:p>
            <a:p>
              <a:pPr marL="342900" marR="0" lvl="0" indent="-342900" algn="l" defTabSz="36576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Arial" charset="0"/>
                  <a:ea typeface="+mn-ea"/>
                  <a:cs typeface="+mn-cs"/>
                </a:rPr>
                <a:t>Extracting Structure from Chemical Shifts and Dipolar Couplings</a:t>
              </a:r>
            </a:p>
          </p:txBody>
        </p:sp>
      </p:grpSp>
    </p:spTree>
    <p:extLst>
      <p:ext uri="{BB962C8B-B14F-4D97-AF65-F5344CB8AC3E}">
        <p14:creationId xmlns:p14="http://schemas.microsoft.com/office/powerpoint/2010/main" val="3296206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 t="3552" r="1131" b="6328"/>
          <a:stretch/>
        </p:blipFill>
        <p:spPr bwMode="auto">
          <a:xfrm>
            <a:off x="1906438" y="917051"/>
            <a:ext cx="7600734" cy="506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14500" y="34380"/>
            <a:ext cx="87630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err="1">
                <a:solidFill>
                  <a:srgbClr val="0070C0"/>
                </a:solidFill>
                <a:latin typeface="Century Gothic" panose="020B0502020202020204" pitchFamily="34" charset="0"/>
              </a:rPr>
              <a:t>Apodization</a:t>
            </a:r>
            <a:r>
              <a:rPr lang="en-US" sz="2400" i="1" kern="0" dirty="0">
                <a:solidFill>
                  <a:srgbClr val="0070C0"/>
                </a:solidFill>
                <a:latin typeface="Century Gothic" panose="020B0502020202020204" pitchFamily="34" charset="0"/>
              </a:rPr>
              <a:t>: Convolution of the Spectrum with the Fourier Transform of the Window Function</a:t>
            </a:r>
            <a:endParaRPr lang="en-US" sz="2400" kern="0" dirty="0">
              <a:solidFill>
                <a:srgbClr val="0070C0"/>
              </a:solidFill>
              <a:latin typeface="Century Gothic" panose="020B0502020202020204" pitchFamily="34" charset="0"/>
            </a:endParaRPr>
          </a:p>
        </p:txBody>
      </p:sp>
      <p:sp>
        <p:nvSpPr>
          <p:cNvPr id="3" name="TextBox 2"/>
          <p:cNvSpPr txBox="1"/>
          <p:nvPr/>
        </p:nvSpPr>
        <p:spPr>
          <a:xfrm>
            <a:off x="1173192" y="6193766"/>
            <a:ext cx="9678838" cy="400110"/>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Window Functions are a Compromise Between Artifact Reduction and Resolution</a:t>
            </a:r>
          </a:p>
        </p:txBody>
      </p:sp>
    </p:spTree>
    <p:extLst>
      <p:ext uri="{BB962C8B-B14F-4D97-AF65-F5344CB8AC3E}">
        <p14:creationId xmlns:p14="http://schemas.microsoft.com/office/powerpoint/2010/main" val="3423775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8936" y="124437"/>
            <a:ext cx="4873143" cy="58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1440611" y="5975865"/>
            <a:ext cx="9351034" cy="646331"/>
          </a:xfrm>
          <a:prstGeom prst="rect">
            <a:avLst/>
          </a:prstGeom>
          <a:noFill/>
          <a:ln>
            <a:noFill/>
          </a:ln>
          <a:effectLst/>
        </p:spPr>
        <p:txBody>
          <a:bodyPr wrap="square" anchor="ctr">
            <a:spAutoFit/>
          </a:bodyPr>
          <a:lstStyle/>
          <a:p>
            <a:pPr algn="ctr">
              <a:spcBef>
                <a:spcPct val="0"/>
              </a:spcBef>
              <a:spcAft>
                <a:spcPct val="10000"/>
              </a:spcAft>
              <a:defRPr/>
            </a:pPr>
            <a:r>
              <a:rPr lang="en-US" i="1" kern="0" dirty="0">
                <a:solidFill>
                  <a:prstClr val="black"/>
                </a:solidFill>
                <a:latin typeface="Arial" charset="0"/>
              </a:rPr>
              <a:t>Even though the underlying signal is the same in all of these examples, and noise-free, Fourier transforms with small numbers of points give very broad lines and large artifacts.</a:t>
            </a:r>
          </a:p>
        </p:txBody>
      </p:sp>
    </p:spTree>
    <p:extLst>
      <p:ext uri="{BB962C8B-B14F-4D97-AF65-F5344CB8AC3E}">
        <p14:creationId xmlns:p14="http://schemas.microsoft.com/office/powerpoint/2010/main" val="1859269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679" y="1491938"/>
            <a:ext cx="4937142" cy="302730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2124" y="4460239"/>
            <a:ext cx="302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526" y="1064047"/>
            <a:ext cx="3900675" cy="5638800"/>
          </a:xfrm>
          <a:prstGeom prst="rect">
            <a:avLst/>
          </a:prstGeom>
        </p:spPr>
      </p:pic>
      <p:sp>
        <p:nvSpPr>
          <p:cNvPr id="12" name="TextBox 11"/>
          <p:cNvSpPr txBox="1"/>
          <p:nvPr/>
        </p:nvSpPr>
        <p:spPr>
          <a:xfrm>
            <a:off x="467360" y="46646"/>
            <a:ext cx="11338559"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Linear Prediction (LP) – Build an LP Model, Use the LP Model Coefficients to Extrapolate the Time-Domain Data</a:t>
            </a:r>
          </a:p>
          <a:p>
            <a:pPr algn="ctr"/>
            <a:endParaRPr lang="en-US" sz="2800" i="1" dirty="0">
              <a:solidFill>
                <a:srgbClr val="0070C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a:off x="1068545" y="1398165"/>
            <a:ext cx="85455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35654" y="1208025"/>
            <a:ext cx="3500793" cy="380279"/>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sp>
        <p:nvSpPr>
          <p:cNvPr id="8" name="TextBox 7"/>
          <p:cNvSpPr txBox="1"/>
          <p:nvPr/>
        </p:nvSpPr>
        <p:spPr>
          <a:xfrm>
            <a:off x="2255520" y="6155945"/>
            <a:ext cx="4124960" cy="584775"/>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Each LP Coefficient Can Model One Exponentially Decaying Sinusoid</a:t>
            </a:r>
          </a:p>
        </p:txBody>
      </p:sp>
    </p:spTree>
    <p:extLst>
      <p:ext uri="{BB962C8B-B14F-4D97-AF65-F5344CB8AC3E}">
        <p14:creationId xmlns:p14="http://schemas.microsoft.com/office/powerpoint/2010/main" val="1761628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6448956" y="1140955"/>
            <a:ext cx="4684892" cy="4523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76201"/>
            <a:ext cx="11538857"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Forward Backward and Mirror Image Linear Prediction</a:t>
            </a:r>
          </a:p>
          <a:p>
            <a:pPr algn="ctr"/>
            <a:endParaRPr lang="en-US" sz="2400" i="1" dirty="0">
              <a:solidFill>
                <a:srgbClr val="0070C0"/>
              </a:solidFill>
              <a:latin typeface="Century Gothic" panose="020B0502020202020204" pitchFamily="34" charset="0"/>
              <a:cs typeface="Arial" panose="020B0604020202020204" pitchFamily="34" charset="0"/>
            </a:endParaRPr>
          </a:p>
        </p:txBody>
      </p:sp>
      <p:grpSp>
        <p:nvGrpSpPr>
          <p:cNvPr id="10" name="Group 9"/>
          <p:cNvGrpSpPr/>
          <p:nvPr/>
        </p:nvGrpSpPr>
        <p:grpSpPr>
          <a:xfrm>
            <a:off x="757646" y="771145"/>
            <a:ext cx="4788972" cy="5054889"/>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previous point in series</a:t>
              </a:r>
            </a:p>
          </p:txBody>
        </p:sp>
      </p:grpSp>
      <p:sp>
        <p:nvSpPr>
          <p:cNvPr id="11" name="TextBox 10"/>
          <p:cNvSpPr txBox="1"/>
          <p:nvPr/>
        </p:nvSpPr>
        <p:spPr>
          <a:xfrm>
            <a:off x="7178726" y="603584"/>
            <a:ext cx="3225352" cy="584775"/>
          </a:xfrm>
          <a:prstGeom prst="rect">
            <a:avLst/>
          </a:prstGeom>
          <a:noFill/>
        </p:spPr>
        <p:txBody>
          <a:bodyPr wrap="square" rtlCol="0">
            <a:spAutoFit/>
          </a:bodyPr>
          <a:lstStyle/>
          <a:p>
            <a:pPr algn="ctr" fontAlgn="base">
              <a:spcAft>
                <a:spcPct val="0"/>
              </a:spcAft>
            </a:pPr>
            <a:r>
              <a:rPr lang="en-US" sz="1600" b="1" dirty="0">
                <a:solidFill>
                  <a:prstClr val="black"/>
                </a:solidFill>
                <a:latin typeface="Arial" charset="0"/>
              </a:rPr>
              <a:t>Mirror Image LP</a:t>
            </a:r>
          </a:p>
          <a:p>
            <a:pPr algn="ctr" fontAlgn="base">
              <a:spcAft>
                <a:spcPct val="0"/>
              </a:spcAft>
            </a:pPr>
            <a:r>
              <a:rPr lang="en-US" sz="1600" b="1" dirty="0">
                <a:solidFill>
                  <a:prstClr val="black"/>
                </a:solidFill>
                <a:latin typeface="Arial" charset="0"/>
              </a:rPr>
              <a:t>Zero Delay Data with No Decay</a:t>
            </a:r>
          </a:p>
        </p:txBody>
      </p:sp>
      <p:sp>
        <p:nvSpPr>
          <p:cNvPr id="12" name="TextBox 11"/>
          <p:cNvSpPr txBox="1"/>
          <p:nvPr/>
        </p:nvSpPr>
        <p:spPr>
          <a:xfrm>
            <a:off x="1394224" y="5894254"/>
            <a:ext cx="3723177" cy="584775"/>
          </a:xfrm>
          <a:prstGeom prst="rect">
            <a:avLst/>
          </a:prstGeom>
          <a:noFill/>
        </p:spPr>
        <p:txBody>
          <a:bodyPr wrap="square" rtlCol="0">
            <a:spAutoFit/>
          </a:bodyPr>
          <a:lstStyle/>
          <a:p>
            <a:pPr algn="ctr" fontAlgn="base">
              <a:spcBef>
                <a:spcPct val="50000"/>
              </a:spcBef>
              <a:spcAft>
                <a:spcPct val="0"/>
              </a:spcAft>
            </a:pPr>
            <a:r>
              <a:rPr lang="en-US" sz="1600" b="1" i="1" dirty="0">
                <a:solidFill>
                  <a:prstClr val="black"/>
                </a:solidFill>
                <a:latin typeface="Arial" charset="0"/>
              </a:rPr>
              <a:t>Forward and Backward Coefficients Can be Averaged for Stability</a:t>
            </a:r>
          </a:p>
        </p:txBody>
      </p:sp>
      <p:sp>
        <p:nvSpPr>
          <p:cNvPr id="13" name="TextBox 12"/>
          <p:cNvSpPr txBox="1"/>
          <p:nvPr/>
        </p:nvSpPr>
        <p:spPr>
          <a:xfrm>
            <a:off x="6937314" y="5711905"/>
            <a:ext cx="3708176" cy="830997"/>
          </a:xfrm>
          <a:prstGeom prst="rect">
            <a:avLst/>
          </a:prstGeom>
          <a:noFill/>
        </p:spPr>
        <p:txBody>
          <a:bodyPr wrap="square" rtlCol="0">
            <a:spAutoFit/>
          </a:bodyPr>
          <a:lstStyle/>
          <a:p>
            <a:pPr algn="ctr" fontAlgn="base">
              <a:spcBef>
                <a:spcPct val="50000"/>
              </a:spcBef>
              <a:spcAft>
                <a:spcPct val="0"/>
              </a:spcAft>
            </a:pPr>
            <a:r>
              <a:rPr lang="en-US" sz="1600" b="1" i="1" dirty="0">
                <a:solidFill>
                  <a:prstClr val="black"/>
                </a:solidFill>
                <a:latin typeface="Arial" charset="0"/>
              </a:rPr>
              <a:t>Extending the Length of the Input Data Allows More LP Coefficients, Hence More Signals</a:t>
            </a:r>
          </a:p>
        </p:txBody>
      </p:sp>
    </p:spTree>
    <p:extLst>
      <p:ext uri="{BB962C8B-B14F-4D97-AF65-F5344CB8AC3E}">
        <p14:creationId xmlns:p14="http://schemas.microsoft.com/office/powerpoint/2010/main" val="4123578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6887910" y="1564758"/>
            <a:ext cx="4245938" cy="4099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76201"/>
            <a:ext cx="11538857"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Mirror Image LP Requires Non-Decaying Data with P0 = 0 or 180</a:t>
            </a:r>
          </a:p>
          <a:p>
            <a:pPr algn="ctr"/>
            <a:r>
              <a:rPr lang="en-US" sz="2400" i="1" dirty="0">
                <a:solidFill>
                  <a:srgbClr val="0070C0"/>
                </a:solidFill>
                <a:latin typeface="Century Gothic" panose="020B0502020202020204" pitchFamily="34" charset="0"/>
                <a:cs typeface="Arial" panose="020B0604020202020204" pitchFamily="34" charset="0"/>
              </a:rPr>
              <a:t>Mixed Forward/Backward LP is Suitable for All Data</a:t>
            </a:r>
          </a:p>
          <a:p>
            <a:pPr algn="ctr"/>
            <a:endParaRPr lang="en-US" sz="2400" i="1" dirty="0">
              <a:solidFill>
                <a:srgbClr val="0070C0"/>
              </a:solidFill>
              <a:latin typeface="Century Gothic" panose="020B0502020202020204" pitchFamily="34" charset="0"/>
              <a:cs typeface="Arial" panose="020B0604020202020204" pitchFamily="34" charset="0"/>
            </a:endParaRPr>
          </a:p>
        </p:txBody>
      </p:sp>
      <p:grpSp>
        <p:nvGrpSpPr>
          <p:cNvPr id="10" name="Group 9"/>
          <p:cNvGrpSpPr/>
          <p:nvPr/>
        </p:nvGrpSpPr>
        <p:grpSpPr>
          <a:xfrm>
            <a:off x="905854" y="957129"/>
            <a:ext cx="4640764" cy="4868905"/>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previous point in series</a:t>
              </a:r>
            </a:p>
          </p:txBody>
        </p:sp>
      </p:grpSp>
      <p:sp>
        <p:nvSpPr>
          <p:cNvPr id="11" name="TextBox 10"/>
          <p:cNvSpPr txBox="1"/>
          <p:nvPr/>
        </p:nvSpPr>
        <p:spPr>
          <a:xfrm>
            <a:off x="6787609" y="978643"/>
            <a:ext cx="3981353" cy="584775"/>
          </a:xfrm>
          <a:prstGeom prst="rect">
            <a:avLst/>
          </a:prstGeom>
          <a:noFill/>
        </p:spPr>
        <p:txBody>
          <a:bodyPr wrap="square" rtlCol="0">
            <a:spAutoFit/>
          </a:bodyPr>
          <a:lstStyle/>
          <a:p>
            <a:pPr algn="ctr" fontAlgn="base">
              <a:spcAft>
                <a:spcPct val="0"/>
              </a:spcAft>
            </a:pPr>
            <a:r>
              <a:rPr lang="en-US" sz="1600" b="1" dirty="0">
                <a:solidFill>
                  <a:prstClr val="black"/>
                </a:solidFill>
                <a:latin typeface="Arial" charset="0"/>
              </a:rPr>
              <a:t>Mirror Image LP</a:t>
            </a:r>
          </a:p>
          <a:p>
            <a:pPr algn="ctr" fontAlgn="base">
              <a:spcAft>
                <a:spcPct val="0"/>
              </a:spcAft>
            </a:pPr>
            <a:r>
              <a:rPr lang="en-US" sz="1600" b="1" dirty="0">
                <a:solidFill>
                  <a:prstClr val="black"/>
                </a:solidFill>
                <a:latin typeface="Arial" charset="0"/>
              </a:rPr>
              <a:t>Zero Delay Data with No Decay</a:t>
            </a:r>
          </a:p>
        </p:txBody>
      </p:sp>
      <p:sp>
        <p:nvSpPr>
          <p:cNvPr id="13" name="TextBox 12"/>
          <p:cNvSpPr txBox="1"/>
          <p:nvPr/>
        </p:nvSpPr>
        <p:spPr>
          <a:xfrm>
            <a:off x="6443557" y="5892080"/>
            <a:ext cx="5134644" cy="723275"/>
          </a:xfrm>
          <a:prstGeom prst="rect">
            <a:avLst/>
          </a:prstGeom>
          <a:solidFill>
            <a:srgbClr val="FF0000">
              <a:alpha val="60000"/>
            </a:srgbClr>
          </a:solidFill>
        </p:spPr>
        <p:txBody>
          <a:bodyPr wrap="square" lIns="182880" tIns="137160" rIns="91440" bIns="91440" rtlCol="0">
            <a:spAutoFit/>
          </a:bodyPr>
          <a:lstStyle/>
          <a:p>
            <a:pPr algn="ctr" fontAlgn="base">
              <a:spcBef>
                <a:spcPct val="50000"/>
              </a:spcBef>
              <a:spcAft>
                <a:spcPct val="0"/>
              </a:spcAft>
            </a:pPr>
            <a:r>
              <a:rPr lang="en-US" sz="1600" b="1" i="1" dirty="0">
                <a:solidFill>
                  <a:prstClr val="black"/>
                </a:solidFill>
                <a:latin typeface="Arial" charset="0"/>
              </a:rPr>
              <a:t>Mirror Image LP is Only Suitable for Constant Time (No Decay) Data, with Phase P1=0 or P1=180 </a:t>
            </a:r>
          </a:p>
        </p:txBody>
      </p:sp>
      <p:sp>
        <p:nvSpPr>
          <p:cNvPr id="4" name="Oval 3"/>
          <p:cNvSpPr/>
          <p:nvPr/>
        </p:nvSpPr>
        <p:spPr>
          <a:xfrm>
            <a:off x="7027783" y="1463917"/>
            <a:ext cx="3822233" cy="3975564"/>
          </a:xfrm>
          <a:prstGeom prst="ellipse">
            <a:avLst/>
          </a:prstGeom>
          <a:noFill/>
          <a:ln w="635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p:nvCxnSpPr>
        <p:spPr>
          <a:xfrm>
            <a:off x="7622849" y="2409914"/>
            <a:ext cx="2461188" cy="2256090"/>
          </a:xfrm>
          <a:prstGeom prst="line">
            <a:avLst/>
          </a:prstGeom>
          <a:ln w="635000">
            <a:solidFill>
              <a:srgbClr val="FF0000">
                <a:alpha val="70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60960" y="5888943"/>
            <a:ext cx="4193963" cy="723275"/>
          </a:xfrm>
          <a:prstGeom prst="rect">
            <a:avLst/>
          </a:prstGeom>
          <a:solidFill>
            <a:srgbClr val="92D050">
              <a:alpha val="93000"/>
            </a:srgbClr>
          </a:solidFill>
        </p:spPr>
        <p:txBody>
          <a:bodyPr wrap="square" lIns="182880" tIns="137160" rIns="91440" bIns="91440" rtlCol="0">
            <a:spAutoFit/>
          </a:bodyPr>
          <a:lstStyle/>
          <a:p>
            <a:pPr algn="ctr" fontAlgn="base">
              <a:spcBef>
                <a:spcPct val="50000"/>
              </a:spcBef>
              <a:spcAft>
                <a:spcPct val="0"/>
              </a:spcAft>
            </a:pPr>
            <a:r>
              <a:rPr lang="en-US" sz="1600" b="1" i="1" dirty="0">
                <a:solidFill>
                  <a:prstClr val="black"/>
                </a:solidFill>
                <a:latin typeface="Arial" charset="0"/>
              </a:rPr>
              <a:t>Forward/Backward LP is Suitable for All Data</a:t>
            </a:r>
          </a:p>
        </p:txBody>
      </p:sp>
    </p:spTree>
    <p:extLst>
      <p:ext uri="{BB962C8B-B14F-4D97-AF65-F5344CB8AC3E}">
        <p14:creationId xmlns:p14="http://schemas.microsoft.com/office/powerpoint/2010/main" val="290274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8"/>
          <p:cNvPicPr>
            <a:picLocks noChangeAspect="1" noChangeArrowheads="1"/>
          </p:cNvPicPr>
          <p:nvPr/>
        </p:nvPicPr>
        <p:blipFill rotWithShape="1">
          <a:blip r:embed="rId2">
            <a:extLst>
              <a:ext uri="{28A0092B-C50C-407E-A947-70E740481C1C}">
                <a14:useLocalDpi xmlns:a14="http://schemas.microsoft.com/office/drawing/2010/main" val="0"/>
              </a:ext>
            </a:extLst>
          </a:blip>
          <a:srcRect l="1956" t="3583" r="4776" b="3583"/>
          <a:stretch/>
        </p:blipFill>
        <p:spPr bwMode="auto">
          <a:xfrm>
            <a:off x="6217920" y="1774140"/>
            <a:ext cx="4663440" cy="47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7"/>
          <p:cNvPicPr>
            <a:picLocks noChangeAspect="1" noChangeArrowheads="1"/>
          </p:cNvPicPr>
          <p:nvPr/>
        </p:nvPicPr>
        <p:blipFill rotWithShape="1">
          <a:blip r:embed="rId3">
            <a:extLst>
              <a:ext uri="{28A0092B-C50C-407E-A947-70E740481C1C}">
                <a14:useLocalDpi xmlns:a14="http://schemas.microsoft.com/office/drawing/2010/main" val="0"/>
              </a:ext>
            </a:extLst>
          </a:blip>
          <a:srcRect l="1956" t="3583" r="6605" b="3583"/>
          <a:stretch/>
        </p:blipFill>
        <p:spPr bwMode="auto">
          <a:xfrm>
            <a:off x="731520" y="1787706"/>
            <a:ext cx="4572000" cy="47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14500" y="112014"/>
            <a:ext cx="8763000"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Fourier Transforming One Dimension Makes Significant Signal Content in the Remaining Dimensions More Sparse </a:t>
            </a:r>
          </a:p>
          <a:p>
            <a:pPr algn="ctr">
              <a:defRPr/>
            </a:pPr>
            <a:r>
              <a:rPr lang="en-US" sz="2400" i="1" kern="0" dirty="0">
                <a:solidFill>
                  <a:srgbClr val="00B0F0"/>
                </a:solidFill>
                <a:latin typeface="Century Gothic" panose="020B0502020202020204" pitchFamily="34" charset="0"/>
              </a:rPr>
              <a:t>So … Only Apply Linear Prediction When All Other </a:t>
            </a:r>
          </a:p>
          <a:p>
            <a:pPr algn="ctr">
              <a:defRPr/>
            </a:pPr>
            <a:r>
              <a:rPr lang="en-US" sz="2400" kern="0" dirty="0">
                <a:solidFill>
                  <a:srgbClr val="00B0F0"/>
                </a:solidFill>
                <a:latin typeface="Century Gothic" panose="020B0502020202020204" pitchFamily="34" charset="0"/>
              </a:rPr>
              <a:t>Dimensions Have Been Transformed …</a:t>
            </a:r>
          </a:p>
        </p:txBody>
      </p:sp>
    </p:spTree>
    <p:extLst>
      <p:ext uri="{BB962C8B-B14F-4D97-AF65-F5344CB8AC3E}">
        <p14:creationId xmlns:p14="http://schemas.microsoft.com/office/powerpoint/2010/main" val="3010875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8" name="Rectangle 17"/>
          <p:cNvSpPr/>
          <p:nvPr/>
        </p:nvSpPr>
        <p:spPr>
          <a:xfrm>
            <a:off x="0" y="0"/>
            <a:ext cx="12192000" cy="136646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4295636"/>
            <a:ext cx="2907429" cy="244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1" y="1472608"/>
            <a:ext cx="2925251" cy="24411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828" y="1469180"/>
            <a:ext cx="2945142" cy="24445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502" y="4323514"/>
            <a:ext cx="2945143" cy="24582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0971" y="4313661"/>
            <a:ext cx="2958857" cy="2458286"/>
          </a:xfrm>
          <a:prstGeom prst="rect">
            <a:avLst/>
          </a:prstGeom>
        </p:spPr>
      </p:pic>
      <p:sp>
        <p:nvSpPr>
          <p:cNvPr id="8" name="TextBox 7"/>
          <p:cNvSpPr txBox="1"/>
          <p:nvPr/>
        </p:nvSpPr>
        <p:spPr>
          <a:xfrm>
            <a:off x="1828800" y="4356948"/>
            <a:ext cx="251460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FT</a:t>
            </a:r>
          </a:p>
        </p:txBody>
      </p:sp>
      <p:sp>
        <p:nvSpPr>
          <p:cNvPr id="9" name="TextBox 8"/>
          <p:cNvSpPr txBox="1"/>
          <p:nvPr/>
        </p:nvSpPr>
        <p:spPr>
          <a:xfrm>
            <a:off x="4757056" y="4356948"/>
            <a:ext cx="251460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LP in </a:t>
            </a:r>
            <a:r>
              <a:rPr lang="en-US" sz="2000" baseline="30000" dirty="0">
                <a:solidFill>
                  <a:prstClr val="white"/>
                </a:solidFill>
                <a:latin typeface="Arial" charset="0"/>
              </a:rPr>
              <a:t>13</a:t>
            </a:r>
            <a:r>
              <a:rPr lang="en-US" sz="2000" dirty="0">
                <a:solidFill>
                  <a:prstClr val="white"/>
                </a:solidFill>
                <a:latin typeface="Arial" charset="0"/>
              </a:rPr>
              <a:t>C</a:t>
            </a:r>
          </a:p>
        </p:txBody>
      </p:sp>
      <p:sp>
        <p:nvSpPr>
          <p:cNvPr id="10" name="TextBox 9"/>
          <p:cNvSpPr txBox="1"/>
          <p:nvPr/>
        </p:nvSpPr>
        <p:spPr>
          <a:xfrm>
            <a:off x="7737172" y="4356948"/>
            <a:ext cx="262603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LP in </a:t>
            </a:r>
            <a:r>
              <a:rPr lang="en-US" sz="2000" baseline="30000" dirty="0">
                <a:solidFill>
                  <a:prstClr val="white"/>
                </a:solidFill>
                <a:latin typeface="Arial" charset="0"/>
              </a:rPr>
              <a:t>13</a:t>
            </a:r>
            <a:r>
              <a:rPr lang="en-US" sz="2000" dirty="0">
                <a:solidFill>
                  <a:prstClr val="white"/>
                </a:solidFill>
                <a:latin typeface="Arial" charset="0"/>
              </a:rPr>
              <a:t>C and </a:t>
            </a:r>
            <a:r>
              <a:rPr lang="en-US" sz="2000" baseline="30000" dirty="0">
                <a:solidFill>
                  <a:prstClr val="white"/>
                </a:solidFill>
                <a:latin typeface="Arial" charset="0"/>
              </a:rPr>
              <a:t>15</a:t>
            </a:r>
            <a:r>
              <a:rPr lang="en-US" sz="2000" dirty="0">
                <a:solidFill>
                  <a:prstClr val="white"/>
                </a:solidFill>
                <a:latin typeface="Arial" charset="0"/>
              </a:rPr>
              <a:t>N</a:t>
            </a:r>
          </a:p>
        </p:txBody>
      </p:sp>
      <p:sp>
        <p:nvSpPr>
          <p:cNvPr id="11" name="TextBox 10"/>
          <p:cNvSpPr txBox="1"/>
          <p:nvPr/>
        </p:nvSpPr>
        <p:spPr>
          <a:xfrm>
            <a:off x="2819400" y="3827264"/>
            <a:ext cx="2514600" cy="400110"/>
          </a:xfrm>
          <a:prstGeom prst="rect">
            <a:avLst/>
          </a:prstGeom>
          <a:solidFill>
            <a:srgbClr val="4D4D4D"/>
          </a:solidFill>
        </p:spPr>
        <p:txBody>
          <a:bodyPr wrap="square" rtlCol="0">
            <a:spAutoFit/>
          </a:bodyPr>
          <a:lstStyle/>
          <a:p>
            <a:pPr algn="ctr" fontAlgn="base">
              <a:spcBef>
                <a:spcPct val="50000"/>
              </a:spcBef>
              <a:spcAft>
                <a:spcPct val="0"/>
              </a:spcAft>
            </a:pPr>
            <a:r>
              <a:rPr lang="en-US" sz="2000" baseline="30000" dirty="0">
                <a:solidFill>
                  <a:prstClr val="white"/>
                </a:solidFill>
                <a:latin typeface="Arial" charset="0"/>
              </a:rPr>
              <a:t>15</a:t>
            </a:r>
            <a:r>
              <a:rPr lang="en-US" sz="2000" dirty="0">
                <a:solidFill>
                  <a:prstClr val="white"/>
                </a:solidFill>
                <a:latin typeface="Arial" charset="0"/>
              </a:rPr>
              <a:t>N Time</a:t>
            </a:r>
          </a:p>
        </p:txBody>
      </p:sp>
      <p:sp>
        <p:nvSpPr>
          <p:cNvPr id="12" name="TextBox 11"/>
          <p:cNvSpPr txBox="1"/>
          <p:nvPr/>
        </p:nvSpPr>
        <p:spPr>
          <a:xfrm>
            <a:off x="6215828" y="3826822"/>
            <a:ext cx="2514600" cy="400110"/>
          </a:xfrm>
          <a:prstGeom prst="rect">
            <a:avLst/>
          </a:prstGeom>
          <a:solidFill>
            <a:srgbClr val="4D4D4D"/>
          </a:solidFill>
        </p:spPr>
        <p:txBody>
          <a:bodyPr wrap="square" rtlCol="0">
            <a:spAutoFit/>
          </a:bodyPr>
          <a:lstStyle/>
          <a:p>
            <a:pPr algn="ctr" fontAlgn="base">
              <a:spcBef>
                <a:spcPct val="50000"/>
              </a:spcBef>
              <a:spcAft>
                <a:spcPct val="0"/>
              </a:spcAft>
            </a:pPr>
            <a:r>
              <a:rPr lang="en-US" sz="2000" baseline="30000" dirty="0">
                <a:solidFill>
                  <a:prstClr val="white"/>
                </a:solidFill>
                <a:latin typeface="Arial" charset="0"/>
              </a:rPr>
              <a:t>15</a:t>
            </a:r>
            <a:r>
              <a:rPr lang="en-US" sz="2000" dirty="0">
                <a:solidFill>
                  <a:prstClr val="white"/>
                </a:solidFill>
                <a:latin typeface="Arial" charset="0"/>
              </a:rPr>
              <a:t>N </a:t>
            </a:r>
            <a:r>
              <a:rPr lang="en-US" sz="2000" dirty="0" err="1">
                <a:solidFill>
                  <a:prstClr val="white"/>
                </a:solidFill>
                <a:latin typeface="Arial" charset="0"/>
              </a:rPr>
              <a:t>Freq</a:t>
            </a:r>
            <a:endParaRPr lang="en-US" sz="2000" dirty="0">
              <a:solidFill>
                <a:prstClr val="white"/>
              </a:solidFill>
              <a:latin typeface="Arial" charset="0"/>
            </a:endParaRPr>
          </a:p>
        </p:txBody>
      </p:sp>
      <p:sp>
        <p:nvSpPr>
          <p:cNvPr id="13" name="TextBox 12"/>
          <p:cNvSpPr txBox="1"/>
          <p:nvPr/>
        </p:nvSpPr>
        <p:spPr>
          <a:xfrm>
            <a:off x="5545063" y="1705932"/>
            <a:ext cx="492443" cy="1744430"/>
          </a:xfrm>
          <a:prstGeom prst="rect">
            <a:avLst/>
          </a:prstGeom>
          <a:solidFill>
            <a:srgbClr val="4D4D4D"/>
          </a:solidFill>
        </p:spPr>
        <p:txBody>
          <a:bodyPr vert="vert270" wrap="square" rtlCol="0">
            <a:spAutoFit/>
          </a:bodyPr>
          <a:lstStyle/>
          <a:p>
            <a:pPr algn="ctr" fontAlgn="base">
              <a:spcBef>
                <a:spcPct val="50000"/>
              </a:spcBef>
              <a:spcAft>
                <a:spcPct val="0"/>
              </a:spcAft>
            </a:pPr>
            <a:r>
              <a:rPr lang="en-US" sz="2000" baseline="30000" dirty="0">
                <a:solidFill>
                  <a:prstClr val="white"/>
                </a:solidFill>
                <a:latin typeface="Arial" charset="0"/>
              </a:rPr>
              <a:t>13</a:t>
            </a:r>
            <a:r>
              <a:rPr lang="en-US" sz="2000" dirty="0">
                <a:solidFill>
                  <a:prstClr val="white"/>
                </a:solidFill>
                <a:latin typeface="Arial" charset="0"/>
              </a:rPr>
              <a:t>C Time</a:t>
            </a:r>
          </a:p>
        </p:txBody>
      </p:sp>
      <p:sp>
        <p:nvSpPr>
          <p:cNvPr id="14" name="TextBox 13"/>
          <p:cNvSpPr txBox="1"/>
          <p:nvPr/>
        </p:nvSpPr>
        <p:spPr>
          <a:xfrm>
            <a:off x="9041852" y="1704540"/>
            <a:ext cx="800219" cy="1744430"/>
          </a:xfrm>
          <a:prstGeom prst="rect">
            <a:avLst/>
          </a:prstGeom>
          <a:solidFill>
            <a:srgbClr val="4D4D4D"/>
          </a:solidFill>
        </p:spPr>
        <p:txBody>
          <a:bodyPr vert="vert270" wrap="square" rtlCol="0">
            <a:spAutoFit/>
          </a:bodyPr>
          <a:lstStyle/>
          <a:p>
            <a:pPr algn="ctr" fontAlgn="base">
              <a:spcBef>
                <a:spcPct val="50000"/>
              </a:spcBef>
              <a:spcAft>
                <a:spcPct val="0"/>
              </a:spcAft>
            </a:pPr>
            <a:r>
              <a:rPr lang="en-US" sz="2000" dirty="0">
                <a:solidFill>
                  <a:prstClr val="white"/>
                </a:solidFill>
                <a:latin typeface="Arial" charset="0"/>
              </a:rPr>
              <a:t>Extrapolated </a:t>
            </a:r>
            <a:r>
              <a:rPr lang="en-US" sz="2000" baseline="30000" dirty="0">
                <a:solidFill>
                  <a:prstClr val="white"/>
                </a:solidFill>
                <a:latin typeface="Arial" charset="0"/>
              </a:rPr>
              <a:t>13</a:t>
            </a:r>
            <a:r>
              <a:rPr lang="en-US" sz="2000" dirty="0">
                <a:solidFill>
                  <a:prstClr val="white"/>
                </a:solidFill>
                <a:latin typeface="Arial" charset="0"/>
              </a:rPr>
              <a:t>C Time</a:t>
            </a:r>
          </a:p>
        </p:txBody>
      </p:sp>
      <p:sp>
        <p:nvSpPr>
          <p:cNvPr id="16" name="TextBox 15"/>
          <p:cNvSpPr txBox="1"/>
          <p:nvPr/>
        </p:nvSpPr>
        <p:spPr>
          <a:xfrm>
            <a:off x="2323104" y="63969"/>
            <a:ext cx="8763000"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457200" indent="-457200">
              <a:buFont typeface="+mj-lt"/>
              <a:buAutoNum type="arabicPeriod"/>
              <a:defRPr/>
            </a:pPr>
            <a:r>
              <a:rPr lang="en-US" sz="2400" i="1" kern="0" dirty="0">
                <a:solidFill>
                  <a:srgbClr val="00B0F0"/>
                </a:solidFill>
                <a:latin typeface="Century Gothic" panose="020B0502020202020204" pitchFamily="34" charset="0"/>
              </a:rPr>
              <a:t>Process X and Y</a:t>
            </a:r>
          </a:p>
          <a:p>
            <a:pPr marL="457200" indent="-457200">
              <a:buFont typeface="+mj-lt"/>
              <a:buAutoNum type="arabicPeriod"/>
              <a:defRPr/>
            </a:pPr>
            <a:r>
              <a:rPr lang="en-US" sz="2400" i="1" kern="0" dirty="0">
                <a:solidFill>
                  <a:srgbClr val="00B0F0"/>
                </a:solidFill>
                <a:latin typeface="Century Gothic" panose="020B0502020202020204" pitchFamily="34" charset="0"/>
              </a:rPr>
              <a:t>Linear Predict and Process Z</a:t>
            </a:r>
          </a:p>
          <a:p>
            <a:pPr marL="457200" indent="-457200">
              <a:buFont typeface="+mj-lt"/>
              <a:buAutoNum type="arabicPeriod"/>
              <a:defRPr/>
            </a:pPr>
            <a:r>
              <a:rPr lang="en-US" sz="2400" i="1" kern="0" dirty="0">
                <a:solidFill>
                  <a:srgbClr val="00B0F0"/>
                </a:solidFill>
                <a:latin typeface="Century Gothic" panose="020B0502020202020204" pitchFamily="34" charset="0"/>
              </a:rPr>
              <a:t>Inverse Process, Linear Predict, and Reprocess Y</a:t>
            </a:r>
          </a:p>
        </p:txBody>
      </p:sp>
    </p:spTree>
    <p:extLst>
      <p:ext uri="{BB962C8B-B14F-4D97-AF65-F5344CB8AC3E}">
        <p14:creationId xmlns:p14="http://schemas.microsoft.com/office/powerpoint/2010/main" val="1400526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108" y="875951"/>
            <a:ext cx="5342309" cy="5352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invGray">
          <a:xfrm>
            <a:off x="7297250" y="168965"/>
            <a:ext cx="4072705"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5313" y="138086"/>
            <a:ext cx="5208104"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Linear Prediction (LP)</a:t>
            </a:r>
          </a:p>
          <a:p>
            <a:pPr algn="ctr"/>
            <a:endParaRPr lang="en-US" sz="2800" i="1" dirty="0">
              <a:solidFill>
                <a:srgbClr val="0070C0"/>
              </a:solidFill>
              <a:latin typeface="Arial" panose="020B0604020202020204" pitchFamily="34" charset="0"/>
              <a:cs typeface="Arial" panose="020B0604020202020204" pitchFamily="34" charset="0"/>
            </a:endParaRPr>
          </a:p>
        </p:txBody>
      </p:sp>
      <p:sp>
        <p:nvSpPr>
          <p:cNvPr id="5" name="TextBox 4"/>
          <p:cNvSpPr txBox="1"/>
          <p:nvPr/>
        </p:nvSpPr>
        <p:spPr>
          <a:xfrm>
            <a:off x="7464287" y="347991"/>
            <a:ext cx="687730" cy="523220"/>
          </a:xfrm>
          <a:prstGeom prst="rect">
            <a:avLst/>
          </a:prstGeom>
          <a:noFill/>
        </p:spPr>
        <p:txBody>
          <a:bodyPr wrap="square" rtlCol="0">
            <a:spAutoFit/>
          </a:bodyPr>
          <a:lstStyle/>
          <a:p>
            <a:r>
              <a:rPr lang="en-US" sz="2800" dirty="0">
                <a:solidFill>
                  <a:schemeClr val="bg1"/>
                </a:solidFill>
              </a:rPr>
              <a:t>FT</a:t>
            </a:r>
          </a:p>
        </p:txBody>
      </p:sp>
      <p:sp>
        <p:nvSpPr>
          <p:cNvPr id="6" name="TextBox 5"/>
          <p:cNvSpPr txBox="1"/>
          <p:nvPr/>
        </p:nvSpPr>
        <p:spPr>
          <a:xfrm>
            <a:off x="9181680" y="347991"/>
            <a:ext cx="687730" cy="523220"/>
          </a:xfrm>
          <a:prstGeom prst="rect">
            <a:avLst/>
          </a:prstGeom>
          <a:noFill/>
        </p:spPr>
        <p:txBody>
          <a:bodyPr wrap="square" rtlCol="0">
            <a:spAutoFit/>
          </a:bodyPr>
          <a:lstStyle/>
          <a:p>
            <a:r>
              <a:rPr lang="en-US" sz="2800" dirty="0">
                <a:solidFill>
                  <a:schemeClr val="bg1"/>
                </a:solidFill>
              </a:rPr>
              <a:t>LP</a:t>
            </a:r>
          </a:p>
        </p:txBody>
      </p:sp>
      <p:sp>
        <p:nvSpPr>
          <p:cNvPr id="7" name="TextBox 6"/>
          <p:cNvSpPr txBox="1"/>
          <p:nvPr/>
        </p:nvSpPr>
        <p:spPr>
          <a:xfrm>
            <a:off x="2425149" y="2011139"/>
            <a:ext cx="3438938" cy="400110"/>
          </a:xfrm>
          <a:prstGeom prst="rect">
            <a:avLst/>
          </a:prstGeom>
          <a:noFill/>
        </p:spPr>
        <p:txBody>
          <a:bodyPr wrap="square" rtlCol="0">
            <a:spAutoFit/>
          </a:bodyPr>
          <a:lstStyle/>
          <a:p>
            <a:pPr algn="r"/>
            <a:r>
              <a:rPr lang="en-US" sz="2000" i="1" dirty="0"/>
              <a:t>Original Spectrum</a:t>
            </a:r>
          </a:p>
        </p:txBody>
      </p:sp>
      <p:sp>
        <p:nvSpPr>
          <p:cNvPr id="8" name="TextBox 7"/>
          <p:cNvSpPr txBox="1"/>
          <p:nvPr/>
        </p:nvSpPr>
        <p:spPr>
          <a:xfrm>
            <a:off x="2425149" y="3106869"/>
            <a:ext cx="3438938" cy="400110"/>
          </a:xfrm>
          <a:prstGeom prst="rect">
            <a:avLst/>
          </a:prstGeom>
          <a:noFill/>
        </p:spPr>
        <p:txBody>
          <a:bodyPr wrap="square" rtlCol="0">
            <a:spAutoFit/>
          </a:bodyPr>
          <a:lstStyle/>
          <a:p>
            <a:pPr algn="r"/>
            <a:r>
              <a:rPr lang="en-US" sz="2000" i="1" dirty="0"/>
              <a:t>Inverse Transform</a:t>
            </a:r>
          </a:p>
        </p:txBody>
      </p:sp>
      <p:sp>
        <p:nvSpPr>
          <p:cNvPr id="9" name="TextBox 8"/>
          <p:cNvSpPr txBox="1"/>
          <p:nvPr/>
        </p:nvSpPr>
        <p:spPr>
          <a:xfrm>
            <a:off x="2425149" y="4280425"/>
            <a:ext cx="3438938" cy="400110"/>
          </a:xfrm>
          <a:prstGeom prst="rect">
            <a:avLst/>
          </a:prstGeom>
          <a:noFill/>
        </p:spPr>
        <p:txBody>
          <a:bodyPr wrap="square" rtlCol="0">
            <a:spAutoFit/>
          </a:bodyPr>
          <a:lstStyle/>
          <a:p>
            <a:pPr algn="r"/>
            <a:r>
              <a:rPr lang="en-US" sz="2000" i="1" dirty="0"/>
              <a:t>LP Extrapolated</a:t>
            </a:r>
          </a:p>
        </p:txBody>
      </p:sp>
      <p:sp>
        <p:nvSpPr>
          <p:cNvPr id="10" name="TextBox 9"/>
          <p:cNvSpPr txBox="1"/>
          <p:nvPr/>
        </p:nvSpPr>
        <p:spPr>
          <a:xfrm>
            <a:off x="2401267" y="5706928"/>
            <a:ext cx="3438938" cy="400110"/>
          </a:xfrm>
          <a:prstGeom prst="rect">
            <a:avLst/>
          </a:prstGeom>
          <a:noFill/>
        </p:spPr>
        <p:txBody>
          <a:bodyPr wrap="square" rtlCol="0">
            <a:spAutoFit/>
          </a:bodyPr>
          <a:lstStyle/>
          <a:p>
            <a:pPr algn="r"/>
            <a:r>
              <a:rPr lang="en-US" sz="2000" i="1" dirty="0"/>
              <a:t>Reprocessed</a:t>
            </a:r>
          </a:p>
        </p:txBody>
      </p:sp>
    </p:spTree>
    <p:extLst>
      <p:ext uri="{BB962C8B-B14F-4D97-AF65-F5344CB8AC3E}">
        <p14:creationId xmlns:p14="http://schemas.microsoft.com/office/powerpoint/2010/main" val="3349980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EF6D1C-83EA-4C74-9C2A-0DE3402059DD}"/>
              </a:ext>
            </a:extLst>
          </p:cNvPr>
          <p:cNvSpPr/>
          <p:nvPr/>
        </p:nvSpPr>
        <p:spPr>
          <a:xfrm>
            <a:off x="0" y="0"/>
            <a:ext cx="12192000" cy="1022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10;&#10;Description automatically generated with medium confidence">
            <a:extLst>
              <a:ext uri="{FF2B5EF4-FFF2-40B4-BE49-F238E27FC236}">
                <a16:creationId xmlns:a16="http://schemas.microsoft.com/office/drawing/2014/main" id="{2F7CF411-7188-4D59-B913-2532559FF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2032"/>
            <a:ext cx="12192000" cy="5226892"/>
          </a:xfrm>
          <a:prstGeom prst="rect">
            <a:avLst/>
          </a:prstGeom>
        </p:spPr>
      </p:pic>
      <p:sp>
        <p:nvSpPr>
          <p:cNvPr id="13" name="TextBox 12">
            <a:extLst>
              <a:ext uri="{FF2B5EF4-FFF2-40B4-BE49-F238E27FC236}">
                <a16:creationId xmlns:a16="http://schemas.microsoft.com/office/drawing/2014/main" id="{3C6AB501-7F29-48D4-9545-CFFF5ACD5743}"/>
              </a:ext>
            </a:extLst>
          </p:cNvPr>
          <p:cNvSpPr txBox="1"/>
          <p:nvPr/>
        </p:nvSpPr>
        <p:spPr>
          <a:xfrm>
            <a:off x="582930" y="89154"/>
            <a:ext cx="1092708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FF0000"/>
                </a:solidFill>
                <a:latin typeface="Century Gothic" panose="020B0502020202020204" pitchFamily="34" charset="0"/>
              </a:rPr>
              <a:t>Important:</a:t>
            </a:r>
            <a:r>
              <a:rPr lang="en-US" sz="2400" i="1" kern="0" dirty="0">
                <a:solidFill>
                  <a:srgbClr val="00B0F0"/>
                </a:solidFill>
                <a:latin typeface="Century Gothic" panose="020B0502020202020204" pitchFamily="34" charset="0"/>
              </a:rPr>
              <a:t> In Practice, LP is Not Very Effective at Determining Signal Parameters, Which is Why We Use LP for Extrapolation Only</a:t>
            </a:r>
            <a:endParaRPr lang="en-US" sz="24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2568920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a:solidFill>
                  <a:srgbClr val="05CDFF"/>
                </a:solidFill>
                <a:latin typeface="Century Gothic" panose="020B0502020202020204" pitchFamily="34" charset="0"/>
              </a:rPr>
              <a:t>Reconstruction of Non-Uniformly Sampled Data</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213425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52601" y="152401"/>
            <a:ext cx="86867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Arial" charset="0"/>
              </a:rPr>
              <a:t>About Non-Uniform Sampling</a:t>
            </a:r>
            <a:endParaRPr lang="en-US" sz="3200" kern="0" dirty="0">
              <a:solidFill>
                <a:srgbClr val="0070C0"/>
              </a:solidFill>
              <a:latin typeface="Arial" charset="0"/>
            </a:endParaRPr>
          </a:p>
        </p:txBody>
      </p:sp>
      <p:sp>
        <p:nvSpPr>
          <p:cNvPr id="4" name="TextBox 3"/>
          <p:cNvSpPr txBox="1"/>
          <p:nvPr/>
        </p:nvSpPr>
        <p:spPr>
          <a:xfrm>
            <a:off x="946484" y="838201"/>
            <a:ext cx="10299032" cy="5493812"/>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Non-Uniform Sampling (NUS) is an acquisition method for multidimensional NMR spectra that works by skipping some fraction of the data that would be acquired in a conventional measurement, which is uniformly sampled (US). </a:t>
            </a:r>
          </a:p>
          <a:p>
            <a:pPr algn="just" fontAlgn="base">
              <a:spcBef>
                <a:spcPct val="50000"/>
              </a:spcBef>
              <a:spcAft>
                <a:spcPct val="0"/>
              </a:spcAft>
            </a:pPr>
            <a:r>
              <a:rPr lang="en-US" dirty="0">
                <a:solidFill>
                  <a:prstClr val="black"/>
                </a:solidFill>
                <a:latin typeface="Arial" charset="0"/>
              </a:rPr>
              <a:t>The goal of NUS is to improve the spectral resolution (or other metric of spectral quality) obtained with a given amount of measurement time. </a:t>
            </a:r>
          </a:p>
          <a:p>
            <a:pPr algn="just" fontAlgn="base">
              <a:spcBef>
                <a:spcPct val="50000"/>
              </a:spcBef>
              <a:spcAft>
                <a:spcPct val="0"/>
              </a:spcAft>
            </a:pPr>
            <a:r>
              <a:rPr lang="en-US" dirty="0">
                <a:solidFill>
                  <a:prstClr val="black"/>
                </a:solidFill>
                <a:latin typeface="Arial" charset="0"/>
              </a:rPr>
              <a:t>In any sampling scheme, conventional or NUS, the number of increments must be sufficient for the number of signals, and the measurement time must be sufficient to capture the desired signal to noise. </a:t>
            </a:r>
          </a:p>
          <a:p>
            <a:pPr algn="just" fontAlgn="base">
              <a:spcBef>
                <a:spcPct val="50000"/>
              </a:spcBef>
              <a:spcAft>
                <a:spcPct val="0"/>
              </a:spcAft>
            </a:pPr>
            <a:r>
              <a:rPr lang="en-US" dirty="0">
                <a:solidFill>
                  <a:prstClr val="black"/>
                </a:solidFill>
                <a:latin typeface="Arial" charset="0"/>
              </a:rPr>
              <a:t>Within the above constraints, NUS gives us the opportunity to </a:t>
            </a:r>
            <a:r>
              <a:rPr lang="en-US" dirty="0">
                <a:solidFill>
                  <a:srgbClr val="0070C0"/>
                </a:solidFill>
                <a:latin typeface="Arial" charset="0"/>
              </a:rPr>
              <a:t>set the number of increments measured independently of the desired resolution</a:t>
            </a:r>
            <a:r>
              <a:rPr lang="en-US" dirty="0">
                <a:solidFill>
                  <a:prstClr val="black"/>
                </a:solidFill>
                <a:latin typeface="Arial" charset="0"/>
              </a:rPr>
              <a:t>. This means we can improve resolution with a given amount of measurement time or retain resolution with a shorter measurement time.</a:t>
            </a:r>
          </a:p>
          <a:p>
            <a:pPr algn="just" fontAlgn="base">
              <a:spcBef>
                <a:spcPct val="50000"/>
              </a:spcBef>
              <a:spcAft>
                <a:spcPct val="0"/>
              </a:spcAft>
            </a:pPr>
            <a:r>
              <a:rPr lang="en-US" dirty="0">
                <a:solidFill>
                  <a:prstClr val="black"/>
                </a:solidFill>
                <a:latin typeface="Arial" charset="0"/>
              </a:rPr>
              <a:t>In cases of indirect dimensions with decaying signals, it may be also be possible to use NUS to sample more densely during the early, more intense parts of the signal, leading to signal-to-noise improvements.</a:t>
            </a:r>
          </a:p>
          <a:p>
            <a:pPr algn="just" fontAlgn="base">
              <a:spcBef>
                <a:spcPct val="50000"/>
              </a:spcBef>
              <a:spcAft>
                <a:spcPct val="0"/>
              </a:spcAft>
            </a:pPr>
            <a:r>
              <a:rPr lang="en-US" dirty="0">
                <a:solidFill>
                  <a:prstClr val="black"/>
                </a:solidFill>
                <a:latin typeface="Arial" charset="0"/>
              </a:rPr>
              <a:t>Because some of the data is skipped in a NUS acquisition, the usual Fourier transform processing used for conventional data is not ideal, and so other reconstruction methods are required to take best advantage of NUS.</a:t>
            </a:r>
          </a:p>
        </p:txBody>
      </p:sp>
    </p:spTree>
    <p:extLst>
      <p:ext uri="{BB962C8B-B14F-4D97-AF65-F5344CB8AC3E}">
        <p14:creationId xmlns:p14="http://schemas.microsoft.com/office/powerpoint/2010/main" val="3472924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1178780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B0F0"/>
                </a:solidFill>
                <a:latin typeface="Century Gothic" panose="020B0502020202020204" pitchFamily="34" charset="0"/>
                <a:cs typeface="Arial" panose="020B0604020202020204" pitchFamily="34" charset="0"/>
              </a:rPr>
              <a:t>NUS Software from Our Friends</a:t>
            </a:r>
            <a:endParaRPr lang="en-US" sz="3200" b="0" kern="0" dirty="0">
              <a:solidFill>
                <a:srgbClr val="00B0F0"/>
              </a:solidFill>
              <a:latin typeface="Century Gothic" panose="020B0502020202020204" pitchFamily="34" charset="0"/>
              <a:cs typeface="Arial" panose="020B0604020202020204" pitchFamily="34" charset="0"/>
            </a:endParaRPr>
          </a:p>
        </p:txBody>
      </p:sp>
      <p:sp>
        <p:nvSpPr>
          <p:cNvPr id="3" name="TextBox 2"/>
          <p:cNvSpPr txBox="1"/>
          <p:nvPr/>
        </p:nvSpPr>
        <p:spPr>
          <a:xfrm>
            <a:off x="2799523" y="2053299"/>
            <a:ext cx="6324601" cy="461665"/>
          </a:xfrm>
          <a:prstGeom prst="rect">
            <a:avLst/>
          </a:prstGeom>
          <a:noFill/>
        </p:spPr>
        <p:txBody>
          <a:bodyPr wrap="square" rtlCol="0">
            <a:spAutoFit/>
          </a:bodyPr>
          <a:lstStyle/>
          <a:p>
            <a:pPr algn="just"/>
            <a:r>
              <a:rPr lang="en-US" sz="2400" b="0" dirty="0">
                <a:solidFill>
                  <a:srgbClr val="00B0F0"/>
                </a:solidFill>
                <a:latin typeface="Arial" panose="020B0604020202020204" pitchFamily="34" charset="0"/>
                <a:cs typeface="Arial" panose="020B0604020202020204" pitchFamily="34" charset="0"/>
              </a:rPr>
              <a:t>NESTA</a:t>
            </a:r>
            <a:r>
              <a:rPr lang="en-US" sz="1800" b="0" dirty="0">
                <a:solidFill>
                  <a:prstClr val="white"/>
                </a:solidFill>
                <a:latin typeface="Arial" panose="020B0604020202020204" pitchFamily="34" charset="0"/>
                <a:cs typeface="Arial" panose="020B0604020202020204" pitchFamily="34" charset="0"/>
              </a:rPr>
              <a:t>    </a:t>
            </a:r>
            <a:r>
              <a:rPr lang="en-US" sz="2000" b="0" dirty="0">
                <a:solidFill>
                  <a:prstClr val="white"/>
                </a:solidFill>
                <a:latin typeface="Arial" panose="020B0604020202020204" pitchFamily="34" charset="0"/>
                <a:cs typeface="Arial" panose="020B0604020202020204" pitchFamily="34" charset="0"/>
              </a:rPr>
              <a:t>nestanmr.com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023" y="1475598"/>
            <a:ext cx="1430935" cy="16098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68" y="4016703"/>
            <a:ext cx="1369690" cy="6083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436" y="581076"/>
            <a:ext cx="1200108" cy="990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936" y="3122181"/>
            <a:ext cx="1365108" cy="655862"/>
          </a:xfrm>
          <a:prstGeom prst="rect">
            <a:avLst/>
          </a:prstGeom>
        </p:spPr>
      </p:pic>
      <p:sp>
        <p:nvSpPr>
          <p:cNvPr id="8" name="TextBox 7"/>
          <p:cNvSpPr txBox="1"/>
          <p:nvPr/>
        </p:nvSpPr>
        <p:spPr>
          <a:xfrm>
            <a:off x="2799523" y="756288"/>
            <a:ext cx="6324601" cy="461665"/>
          </a:xfrm>
          <a:prstGeom prst="rect">
            <a:avLst/>
          </a:prstGeom>
          <a:noFill/>
        </p:spPr>
        <p:txBody>
          <a:bodyPr wrap="square" rtlCol="0">
            <a:spAutoFit/>
          </a:bodyPr>
          <a:lstStyle/>
          <a:p>
            <a:pPr algn="just"/>
            <a:r>
              <a:rPr lang="en-US" sz="2400" b="0" dirty="0">
                <a:solidFill>
                  <a:srgbClr val="00B0F0"/>
                </a:solidFill>
                <a:latin typeface="Arial" panose="020B0604020202020204" pitchFamily="34" charset="0"/>
                <a:cs typeface="Arial" panose="020B0604020202020204" pitchFamily="34" charset="0"/>
              </a:rPr>
              <a:t>SMILE</a:t>
            </a:r>
            <a:r>
              <a:rPr lang="en-US" sz="1800" b="0" dirty="0">
                <a:solidFill>
                  <a:prstClr val="white"/>
                </a:solidFill>
                <a:latin typeface="Arial" panose="020B0604020202020204" pitchFamily="34" charset="0"/>
                <a:cs typeface="Arial" panose="020B0604020202020204" pitchFamily="34" charset="0"/>
              </a:rPr>
              <a:t>     </a:t>
            </a:r>
            <a:r>
              <a:rPr lang="en-US" sz="2000" b="0" dirty="0">
                <a:solidFill>
                  <a:prstClr val="white"/>
                </a:solidFill>
                <a:latin typeface="Arial" panose="020B0604020202020204" pitchFamily="34" charset="0"/>
                <a:cs typeface="Arial" panose="020B0604020202020204" pitchFamily="34" charset="0"/>
              </a:rPr>
              <a:t>spin.niddk.nih.gov/</a:t>
            </a:r>
            <a:r>
              <a:rPr lang="en-US" sz="2000" b="0" dirty="0" err="1">
                <a:solidFill>
                  <a:prstClr val="white"/>
                </a:solidFill>
                <a:latin typeface="Arial" panose="020B0604020202020204" pitchFamily="34" charset="0"/>
                <a:cs typeface="Arial" panose="020B0604020202020204" pitchFamily="34" charset="0"/>
              </a:rPr>
              <a:t>bax</a:t>
            </a:r>
            <a:r>
              <a:rPr lang="en-US" sz="2000" b="0" dirty="0">
                <a:solidFill>
                  <a:prstClr val="white"/>
                </a:solidFill>
                <a:latin typeface="Arial" panose="020B0604020202020204" pitchFamily="34" charset="0"/>
                <a:cs typeface="Arial" panose="020B0604020202020204" pitchFamily="34" charset="0"/>
              </a:rPr>
              <a:t>/software/smile</a:t>
            </a:r>
            <a:endParaRPr lang="en-US" sz="800" b="0" dirty="0">
              <a:solidFill>
                <a:srgbClr val="00FFFF"/>
              </a:solidFill>
              <a:latin typeface="Arial" panose="020B0604020202020204" pitchFamily="34" charset="0"/>
              <a:cs typeface="Arial" panose="020B0604020202020204" pitchFamily="34" charset="0"/>
            </a:endParaRPr>
          </a:p>
        </p:txBody>
      </p:sp>
      <p:sp>
        <p:nvSpPr>
          <p:cNvPr id="9" name="TextBox 8"/>
          <p:cNvSpPr txBox="1"/>
          <p:nvPr/>
        </p:nvSpPr>
        <p:spPr>
          <a:xfrm>
            <a:off x="2799523" y="3168443"/>
            <a:ext cx="6324601" cy="461665"/>
          </a:xfrm>
          <a:prstGeom prst="rect">
            <a:avLst/>
          </a:prstGeom>
          <a:noFill/>
        </p:spPr>
        <p:txBody>
          <a:bodyPr wrap="square" rtlCol="0">
            <a:spAutoFit/>
          </a:bodyPr>
          <a:lstStyle/>
          <a:p>
            <a:pPr algn="just"/>
            <a:r>
              <a:rPr lang="en-US" sz="2400" b="0" dirty="0">
                <a:solidFill>
                  <a:srgbClr val="00B0F0"/>
                </a:solidFill>
                <a:latin typeface="Arial" panose="020B0604020202020204" pitchFamily="34" charset="0"/>
                <a:cs typeface="Arial" panose="020B0604020202020204" pitchFamily="34" charset="0"/>
              </a:rPr>
              <a:t>SCRUB</a:t>
            </a:r>
            <a:r>
              <a:rPr lang="en-US" sz="2400" b="0" dirty="0">
                <a:solidFill>
                  <a:prstClr val="white"/>
                </a:solidFill>
                <a:latin typeface="Arial" panose="020B0604020202020204" pitchFamily="34" charset="0"/>
                <a:cs typeface="Arial" panose="020B0604020202020204" pitchFamily="34" charset="0"/>
              </a:rPr>
              <a:t>  </a:t>
            </a:r>
            <a:r>
              <a:rPr lang="en-US" sz="2000" b="0" dirty="0">
                <a:solidFill>
                  <a:prstClr val="white"/>
                </a:solidFill>
                <a:latin typeface="Arial" panose="020B0604020202020204" pitchFamily="34" charset="0"/>
                <a:cs typeface="Arial" panose="020B0604020202020204" pitchFamily="34" charset="0"/>
              </a:rPr>
              <a:t>coggins.biochem.duke.edu/scrub</a:t>
            </a:r>
          </a:p>
        </p:txBody>
      </p:sp>
      <p:sp>
        <p:nvSpPr>
          <p:cNvPr id="10" name="TextBox 9"/>
          <p:cNvSpPr txBox="1"/>
          <p:nvPr/>
        </p:nvSpPr>
        <p:spPr>
          <a:xfrm>
            <a:off x="2799523" y="4115938"/>
            <a:ext cx="6324601" cy="461665"/>
          </a:xfrm>
          <a:prstGeom prst="rect">
            <a:avLst/>
          </a:prstGeom>
          <a:noFill/>
        </p:spPr>
        <p:txBody>
          <a:bodyPr wrap="square" rtlCol="0">
            <a:spAutoFit/>
          </a:bodyPr>
          <a:lstStyle/>
          <a:p>
            <a:pPr algn="just"/>
            <a:r>
              <a:rPr lang="en-US" sz="2400" b="0" dirty="0" err="1">
                <a:solidFill>
                  <a:srgbClr val="00B0F0"/>
                </a:solidFill>
                <a:latin typeface="Arial" panose="020B0604020202020204" pitchFamily="34" charset="0"/>
                <a:cs typeface="Arial" panose="020B0604020202020204" pitchFamily="34" charset="0"/>
              </a:rPr>
              <a:t>hmsIST</a:t>
            </a:r>
            <a:r>
              <a:rPr lang="en-US" sz="1800" b="0" dirty="0">
                <a:solidFill>
                  <a:prstClr val="white"/>
                </a:solidFill>
                <a:latin typeface="Arial" panose="020B0604020202020204" pitchFamily="34" charset="0"/>
                <a:cs typeface="Arial" panose="020B0604020202020204" pitchFamily="34" charset="0"/>
              </a:rPr>
              <a:t>   </a:t>
            </a:r>
            <a:r>
              <a:rPr lang="en-US" sz="2000" b="0" dirty="0">
                <a:solidFill>
                  <a:prstClr val="white"/>
                </a:solidFill>
                <a:latin typeface="Arial" panose="020B0604020202020204" pitchFamily="34" charset="0"/>
                <a:cs typeface="Arial" panose="020B0604020202020204" pitchFamily="34" charset="0"/>
              </a:rPr>
              <a:t>gwagner.med.harvard.edu/intranet/</a:t>
            </a:r>
            <a:r>
              <a:rPr lang="en-US" sz="2000" b="0" dirty="0" err="1">
                <a:solidFill>
                  <a:prstClr val="white"/>
                </a:solidFill>
                <a:latin typeface="Arial" panose="020B0604020202020204" pitchFamily="34" charset="0"/>
                <a:cs typeface="Arial" panose="020B0604020202020204" pitchFamily="34" charset="0"/>
              </a:rPr>
              <a:t>istHMS</a:t>
            </a:r>
            <a:endParaRPr lang="en-US" sz="2000" b="0" dirty="0">
              <a:solidFill>
                <a:prstClr val="white"/>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9851" y="5612884"/>
            <a:ext cx="971550" cy="1120521"/>
          </a:xfrm>
          <a:prstGeom prst="rect">
            <a:avLst/>
          </a:prstGeom>
        </p:spPr>
      </p:pic>
      <p:sp>
        <p:nvSpPr>
          <p:cNvPr id="13" name="TextBox 12"/>
          <p:cNvSpPr txBox="1"/>
          <p:nvPr/>
        </p:nvSpPr>
        <p:spPr>
          <a:xfrm>
            <a:off x="9402418" y="5904555"/>
            <a:ext cx="2895600" cy="523220"/>
          </a:xfrm>
          <a:prstGeom prst="rect">
            <a:avLst/>
          </a:prstGeom>
          <a:noFill/>
        </p:spPr>
        <p:txBody>
          <a:bodyPr wrap="square" rtlCol="0">
            <a:spAutoFit/>
          </a:bodyPr>
          <a:lstStyle/>
          <a:p>
            <a:r>
              <a:rPr lang="en-US" sz="2800" b="0" dirty="0">
                <a:solidFill>
                  <a:srgbClr val="5050A0"/>
                </a:solidFill>
                <a:latin typeface="Arial" panose="020B0604020202020204" pitchFamily="34" charset="0"/>
                <a:cs typeface="Arial" panose="020B0604020202020204" pitchFamily="34" charset="0"/>
              </a:rPr>
              <a:t>NMRbox.org</a:t>
            </a:r>
          </a:p>
        </p:txBody>
      </p:sp>
      <p:sp>
        <p:nvSpPr>
          <p:cNvPr id="14" name="TextBox 13"/>
          <p:cNvSpPr txBox="1"/>
          <p:nvPr/>
        </p:nvSpPr>
        <p:spPr>
          <a:xfrm>
            <a:off x="5211418" y="5812222"/>
            <a:ext cx="3322065" cy="707886"/>
          </a:xfrm>
          <a:prstGeom prst="rect">
            <a:avLst/>
          </a:prstGeom>
          <a:noFill/>
        </p:spPr>
        <p:txBody>
          <a:bodyPr wrap="square" rtlCol="0">
            <a:spAutoFit/>
          </a:bodyPr>
          <a:lstStyle/>
          <a:p>
            <a:pPr algn="ctr"/>
            <a:r>
              <a:rPr lang="en-US" sz="2000" b="0" i="1" dirty="0">
                <a:solidFill>
                  <a:srgbClr val="5151A2"/>
                </a:solidFill>
                <a:latin typeface="Arial" panose="020B0604020202020204" pitchFamily="34" charset="0"/>
                <a:cs typeface="Arial" panose="020B0604020202020204" pitchFamily="34" charset="0"/>
              </a:rPr>
              <a:t>Find these methods and more on </a:t>
            </a:r>
            <a:r>
              <a:rPr lang="en-US" sz="2000" b="0" i="1" dirty="0" err="1">
                <a:solidFill>
                  <a:srgbClr val="5151A2"/>
                </a:solidFill>
                <a:latin typeface="Arial" panose="020B0604020202020204" pitchFamily="34" charset="0"/>
                <a:cs typeface="Arial" panose="020B0604020202020204" pitchFamily="34" charset="0"/>
              </a:rPr>
              <a:t>NMRbox</a:t>
            </a:r>
            <a:endParaRPr lang="en-US" sz="700" b="0" i="1" dirty="0">
              <a:solidFill>
                <a:srgbClr val="5151A2"/>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587" y="4739164"/>
            <a:ext cx="971550" cy="1120521"/>
          </a:xfrm>
          <a:prstGeom prst="rect">
            <a:avLst/>
          </a:prstGeom>
        </p:spPr>
      </p:pic>
      <p:sp>
        <p:nvSpPr>
          <p:cNvPr id="16" name="TextBox 15"/>
          <p:cNvSpPr txBox="1"/>
          <p:nvPr/>
        </p:nvSpPr>
        <p:spPr>
          <a:xfrm>
            <a:off x="2799523" y="5005277"/>
            <a:ext cx="7219120" cy="461665"/>
          </a:xfrm>
          <a:prstGeom prst="rect">
            <a:avLst/>
          </a:prstGeom>
          <a:noFill/>
        </p:spPr>
        <p:txBody>
          <a:bodyPr wrap="square" rtlCol="0">
            <a:spAutoFit/>
          </a:bodyPr>
          <a:lstStyle/>
          <a:p>
            <a:pPr algn="just"/>
            <a:r>
              <a:rPr lang="en-US" sz="2400" b="0" dirty="0">
                <a:solidFill>
                  <a:srgbClr val="00B0F0"/>
                </a:solidFill>
                <a:latin typeface="Arial" panose="020B0604020202020204" pitchFamily="34" charset="0"/>
                <a:cs typeface="Arial" panose="020B0604020202020204" pitchFamily="34" charset="0"/>
              </a:rPr>
              <a:t>RNMRTK </a:t>
            </a:r>
            <a:r>
              <a:rPr lang="en-US" sz="2400" b="0" dirty="0" err="1">
                <a:solidFill>
                  <a:srgbClr val="00B0F0"/>
                </a:solidFill>
                <a:latin typeface="Arial" panose="020B0604020202020204" pitchFamily="34" charset="0"/>
                <a:cs typeface="Arial" panose="020B0604020202020204" pitchFamily="34" charset="0"/>
              </a:rPr>
              <a:t>MaxEnt</a:t>
            </a:r>
            <a:r>
              <a:rPr lang="en-US" sz="1800" b="0" dirty="0">
                <a:solidFill>
                  <a:srgbClr val="00B0F0"/>
                </a:solidFill>
                <a:latin typeface="Arial" panose="020B0604020202020204" pitchFamily="34" charset="0"/>
                <a:cs typeface="Arial" panose="020B0604020202020204" pitchFamily="34" charset="0"/>
              </a:rPr>
              <a:t>   </a:t>
            </a:r>
            <a:r>
              <a:rPr lang="en-US" sz="2000" b="0" dirty="0">
                <a:solidFill>
                  <a:prstClr val="white"/>
                </a:solidFill>
                <a:latin typeface="Arial" panose="020B0604020202020204" pitchFamily="34" charset="0"/>
                <a:cs typeface="Arial" panose="020B0604020202020204" pitchFamily="34" charset="0"/>
              </a:rPr>
              <a:t>nmrbox.org</a:t>
            </a:r>
          </a:p>
        </p:txBody>
      </p:sp>
    </p:spTree>
    <p:extLst>
      <p:ext uri="{BB962C8B-B14F-4D97-AF65-F5344CB8AC3E}">
        <p14:creationId xmlns:p14="http://schemas.microsoft.com/office/powerpoint/2010/main" val="2704951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962" y="803871"/>
            <a:ext cx="6357386" cy="4681514"/>
          </a:xfrm>
          <a:prstGeom prst="rect">
            <a:avLst/>
          </a:prstGeom>
        </p:spPr>
      </p:pic>
      <p:sp>
        <p:nvSpPr>
          <p:cNvPr id="3" name="TextBox 2"/>
          <p:cNvSpPr txBox="1"/>
          <p:nvPr/>
        </p:nvSpPr>
        <p:spPr>
          <a:xfrm>
            <a:off x="8538179" y="451994"/>
            <a:ext cx="1632860" cy="4891083"/>
          </a:xfrm>
          <a:prstGeom prst="rect">
            <a:avLst/>
          </a:prstGeom>
          <a:solidFill>
            <a:schemeClr val="tx1"/>
          </a:solidFill>
        </p:spPr>
        <p:txBody>
          <a:bodyPr wrap="square" rtlCol="0">
            <a:spAutoFit/>
          </a:bodyPr>
          <a:lstStyle/>
          <a:p>
            <a:pPr>
              <a:spcBef>
                <a:spcPts val="1700"/>
              </a:spcBef>
            </a:pPr>
            <a:endParaRPr lang="en-US" sz="1500" dirty="0">
              <a:solidFill>
                <a:srgbClr val="FFFF00"/>
              </a:solidFill>
            </a:endParaRPr>
          </a:p>
          <a:p>
            <a:pPr>
              <a:spcBef>
                <a:spcPts val="1700"/>
              </a:spcBef>
            </a:pPr>
            <a:r>
              <a:rPr lang="en-US" b="0" dirty="0" err="1">
                <a:solidFill>
                  <a:srgbClr val="FFFF00"/>
                </a:solidFill>
                <a:latin typeface="Arial" panose="020B0604020202020204" pitchFamily="34" charset="0"/>
                <a:cs typeface="Arial" panose="020B0604020202020204" pitchFamily="34" charset="0"/>
              </a:rPr>
              <a:t>NMRPipe</a:t>
            </a:r>
            <a:r>
              <a:rPr lang="en-US" sz="1600" b="0" dirty="0">
                <a:solidFill>
                  <a:srgbClr val="FFFF00"/>
                </a:solidFill>
                <a:latin typeface="Arial" panose="020B0604020202020204" pitchFamily="34" charset="0"/>
                <a:cs typeface="Arial" panose="020B0604020202020204" pitchFamily="34" charset="0"/>
              </a:rPr>
              <a:t> IST</a:t>
            </a:r>
          </a:p>
          <a:p>
            <a:pPr>
              <a:spcBef>
                <a:spcPts val="1700"/>
              </a:spcBef>
            </a:pPr>
            <a:r>
              <a:rPr lang="en-US" sz="1600" b="0" dirty="0" err="1">
                <a:solidFill>
                  <a:srgbClr val="FFFF00"/>
                </a:solidFill>
                <a:latin typeface="Arial" panose="020B0604020202020204" pitchFamily="34" charset="0"/>
                <a:cs typeface="Arial" panose="020B0604020202020204" pitchFamily="34" charset="0"/>
              </a:rPr>
              <a:t>hmsIST</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err="1">
                <a:solidFill>
                  <a:srgbClr val="FFFF00"/>
                </a:solidFill>
                <a:latin typeface="Arial" panose="020B0604020202020204" pitchFamily="34" charset="0"/>
                <a:cs typeface="Arial" panose="020B0604020202020204" pitchFamily="34" charset="0"/>
              </a:rPr>
              <a:t>MaxEnt</a:t>
            </a:r>
            <a:endParaRPr lang="en-US" sz="1600" b="0" dirty="0">
              <a:solidFill>
                <a:srgbClr val="FFFF00"/>
              </a:solidFill>
              <a:latin typeface="Arial" panose="020B0604020202020204" pitchFamily="34" charset="0"/>
              <a:cs typeface="Arial" panose="020B0604020202020204" pitchFamily="34" charset="0"/>
            </a:endParaRPr>
          </a:p>
          <a:p>
            <a:pPr>
              <a:spcBef>
                <a:spcPts val="1200"/>
              </a:spcBef>
            </a:pPr>
            <a:r>
              <a:rPr lang="en-US" sz="1600" b="0" dirty="0">
                <a:solidFill>
                  <a:srgbClr val="FFFF00"/>
                </a:solidFill>
                <a:latin typeface="Arial" panose="020B0604020202020204" pitchFamily="34" charset="0"/>
                <a:cs typeface="Arial" panose="020B0604020202020204" pitchFamily="34" charset="0"/>
              </a:rPr>
              <a:t>NESTA</a:t>
            </a:r>
          </a:p>
          <a:p>
            <a:pPr>
              <a:spcBef>
                <a:spcPts val="1700"/>
              </a:spcBef>
            </a:pPr>
            <a:r>
              <a:rPr lang="en-US" sz="1600" b="0" dirty="0">
                <a:solidFill>
                  <a:srgbClr val="FFFF00"/>
                </a:solidFill>
                <a:latin typeface="Arial" panose="020B0604020202020204" pitchFamily="34" charset="0"/>
                <a:cs typeface="Arial" panose="020B0604020202020204" pitchFamily="34" charset="0"/>
              </a:rPr>
              <a:t>SCRUB</a:t>
            </a:r>
          </a:p>
          <a:p>
            <a:pPr>
              <a:spcBef>
                <a:spcPts val="1700"/>
              </a:spcBef>
            </a:pPr>
            <a:r>
              <a:rPr lang="en-US" sz="1600" b="0" dirty="0">
                <a:solidFill>
                  <a:srgbClr val="FFFF00"/>
                </a:solidFill>
                <a:latin typeface="Arial" panose="020B0604020202020204" pitchFamily="34" charset="0"/>
                <a:cs typeface="Arial" panose="020B0604020202020204" pitchFamily="34" charset="0"/>
              </a:rPr>
              <a:t>SMILE</a:t>
            </a:r>
          </a:p>
          <a:p>
            <a:pPr>
              <a:spcBef>
                <a:spcPts val="1700"/>
              </a:spcBef>
            </a:pPr>
            <a:r>
              <a:rPr lang="en-US" sz="1600" b="0" dirty="0">
                <a:solidFill>
                  <a:srgbClr val="FFFF00"/>
                </a:solidFill>
                <a:latin typeface="Arial" panose="020B0604020202020204" pitchFamily="34" charset="0"/>
                <a:cs typeface="Arial" panose="020B0604020202020204" pitchFamily="34" charset="0"/>
              </a:rPr>
              <a:t>CAMERA</a:t>
            </a:r>
          </a:p>
          <a:p>
            <a:pPr>
              <a:spcBef>
                <a:spcPts val="1700"/>
              </a:spcBef>
            </a:pPr>
            <a:r>
              <a:rPr lang="en-US" sz="1600" b="0" dirty="0">
                <a:solidFill>
                  <a:srgbClr val="FFFF00"/>
                </a:solidFill>
                <a:latin typeface="Arial" panose="020B0604020202020204" pitchFamily="34" charset="0"/>
                <a:cs typeface="Arial" panose="020B0604020202020204" pitchFamily="34" charset="0"/>
              </a:rPr>
              <a:t>MDD</a:t>
            </a:r>
          </a:p>
          <a:p>
            <a:pPr>
              <a:spcBef>
                <a:spcPts val="1700"/>
              </a:spcBef>
            </a:pPr>
            <a:r>
              <a:rPr lang="en-US" sz="1600" b="0" dirty="0">
                <a:solidFill>
                  <a:srgbClr val="FFFF00"/>
                </a:solidFill>
                <a:latin typeface="Arial" panose="020B0604020202020204" pitchFamily="34" charset="0"/>
                <a:cs typeface="Arial" panose="020B0604020202020204" pitchFamily="34" charset="0"/>
              </a:rPr>
              <a:t>MDD-CS</a:t>
            </a:r>
          </a:p>
          <a:p>
            <a:pPr>
              <a:spcBef>
                <a:spcPts val="1500"/>
              </a:spcBef>
            </a:pPr>
            <a:endParaRPr lang="en-US" sz="1500" b="0" dirty="0">
              <a:solidFill>
                <a:srgbClr val="FFFF00"/>
              </a:solidFill>
            </a:endParaRPr>
          </a:p>
        </p:txBody>
      </p:sp>
      <p:sp>
        <p:nvSpPr>
          <p:cNvPr id="4" name="TextBox 3"/>
          <p:cNvSpPr txBox="1"/>
          <p:nvPr/>
        </p:nvSpPr>
        <p:spPr>
          <a:xfrm>
            <a:off x="534542" y="2267465"/>
            <a:ext cx="2220420" cy="1754326"/>
          </a:xfrm>
          <a:prstGeom prst="rect">
            <a:avLst/>
          </a:prstGeom>
          <a:noFill/>
        </p:spPr>
        <p:txBody>
          <a:bodyPr wrap="square" rtlCol="0">
            <a:spAutoFit/>
          </a:bodyPr>
          <a:lstStyle/>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Ubiquitin </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3D 15N-NOE</a:t>
            </a:r>
          </a:p>
          <a:p>
            <a:pPr algn="ctr">
              <a:spcBef>
                <a:spcPts val="0"/>
              </a:spcBef>
            </a:pPr>
            <a:endParaRPr lang="en-US" b="0" dirty="0">
              <a:solidFill>
                <a:prstClr val="white">
                  <a:lumMod val="65000"/>
                </a:prstClr>
              </a:solidFill>
              <a:latin typeface="Arial" panose="020B0604020202020204" pitchFamily="34" charset="0"/>
              <a:cs typeface="Arial" panose="020B0604020202020204" pitchFamily="34" charset="0"/>
            </a:endParaRP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Strips at:</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8.02ppm HN</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121.95ppm 15N</a:t>
            </a:r>
          </a:p>
        </p:txBody>
      </p:sp>
      <p:sp>
        <p:nvSpPr>
          <p:cNvPr id="5" name="TextBox 4"/>
          <p:cNvSpPr txBox="1"/>
          <p:nvPr/>
        </p:nvSpPr>
        <p:spPr>
          <a:xfrm>
            <a:off x="1309123" y="76200"/>
            <a:ext cx="83819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B0F0"/>
                </a:solidFill>
                <a:latin typeface="Century Gothic" panose="020B0502020202020204" pitchFamily="34" charset="0"/>
              </a:rPr>
              <a:t>NUS Software from Our Friends</a:t>
            </a:r>
            <a:endParaRPr lang="en-US" sz="3200" b="0" kern="0" dirty="0">
              <a:solidFill>
                <a:srgbClr val="00B0F0"/>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402" y="5561889"/>
            <a:ext cx="971550" cy="1120521"/>
          </a:xfrm>
          <a:prstGeom prst="rect">
            <a:avLst/>
          </a:prstGeom>
        </p:spPr>
      </p:pic>
      <p:sp>
        <p:nvSpPr>
          <p:cNvPr id="7" name="TextBox 6"/>
          <p:cNvSpPr txBox="1"/>
          <p:nvPr/>
        </p:nvSpPr>
        <p:spPr>
          <a:xfrm>
            <a:off x="6698969" y="5853560"/>
            <a:ext cx="2895600" cy="523220"/>
          </a:xfrm>
          <a:prstGeom prst="rect">
            <a:avLst/>
          </a:prstGeom>
          <a:noFill/>
        </p:spPr>
        <p:txBody>
          <a:bodyPr wrap="square" rtlCol="0">
            <a:spAutoFit/>
          </a:bodyPr>
          <a:lstStyle/>
          <a:p>
            <a:r>
              <a:rPr lang="en-US" sz="2800" b="0" dirty="0">
                <a:solidFill>
                  <a:srgbClr val="5050A0"/>
                </a:solidFill>
                <a:latin typeface="Calibri" panose="020F0502020204030204"/>
              </a:rPr>
              <a:t>NMRbox.org</a:t>
            </a:r>
          </a:p>
        </p:txBody>
      </p:sp>
      <p:sp>
        <p:nvSpPr>
          <p:cNvPr id="8" name="TextBox 7"/>
          <p:cNvSpPr txBox="1"/>
          <p:nvPr/>
        </p:nvSpPr>
        <p:spPr>
          <a:xfrm>
            <a:off x="2428457" y="5761227"/>
            <a:ext cx="3322065" cy="707886"/>
          </a:xfrm>
          <a:prstGeom prst="rect">
            <a:avLst/>
          </a:prstGeom>
          <a:noFill/>
        </p:spPr>
        <p:txBody>
          <a:bodyPr wrap="square" rtlCol="0">
            <a:spAutoFit/>
          </a:bodyPr>
          <a:lstStyle/>
          <a:p>
            <a:pPr algn="ctr"/>
            <a:r>
              <a:rPr lang="en-US" sz="2000" b="0" i="1" dirty="0">
                <a:solidFill>
                  <a:srgbClr val="5151A2"/>
                </a:solidFill>
                <a:latin typeface="Arial" panose="020B0604020202020204" pitchFamily="34" charset="0"/>
                <a:cs typeface="Arial" panose="020B0604020202020204" pitchFamily="34" charset="0"/>
              </a:rPr>
              <a:t>Find these methods and more on </a:t>
            </a:r>
            <a:r>
              <a:rPr lang="en-US" sz="2000" b="0" i="1" dirty="0" err="1">
                <a:solidFill>
                  <a:srgbClr val="5151A2"/>
                </a:solidFill>
                <a:latin typeface="Arial" panose="020B0604020202020204" pitchFamily="34" charset="0"/>
                <a:cs typeface="Arial" panose="020B0604020202020204" pitchFamily="34" charset="0"/>
              </a:rPr>
              <a:t>NMRbox</a:t>
            </a:r>
            <a:endParaRPr lang="en-US" sz="700" b="0" i="1" dirty="0">
              <a:solidFill>
                <a:srgbClr val="5151A2"/>
              </a:solidFill>
              <a:latin typeface="Arial" panose="020B0604020202020204" pitchFamily="34" charset="0"/>
              <a:cs typeface="Arial" panose="020B0604020202020204" pitchFamily="34" charset="0"/>
            </a:endParaRPr>
          </a:p>
        </p:txBody>
      </p:sp>
      <p:sp>
        <p:nvSpPr>
          <p:cNvPr id="9" name="TextBox 8"/>
          <p:cNvSpPr txBox="1"/>
          <p:nvPr/>
        </p:nvSpPr>
        <p:spPr>
          <a:xfrm>
            <a:off x="4923181" y="5257800"/>
            <a:ext cx="1428750" cy="276999"/>
          </a:xfrm>
          <a:prstGeom prst="rect">
            <a:avLst/>
          </a:prstGeom>
          <a:solidFill>
            <a:schemeClr val="tx1"/>
          </a:solidFill>
        </p:spPr>
        <p:txBody>
          <a:bodyPr wrap="square" rtlCol="0">
            <a:spAutoFit/>
          </a:bodyPr>
          <a:lstStyle/>
          <a:p>
            <a:pPr algn="ctr">
              <a:spcBef>
                <a:spcPts val="0"/>
              </a:spcBef>
            </a:pPr>
            <a:r>
              <a:rPr lang="en-US" sz="1200" b="0" dirty="0">
                <a:solidFill>
                  <a:prstClr val="white">
                    <a:lumMod val="65000"/>
                  </a:prstClr>
                </a:solidFill>
              </a:rPr>
              <a:t>1H PPM</a:t>
            </a:r>
          </a:p>
        </p:txBody>
      </p:sp>
    </p:spTree>
    <p:extLst>
      <p:ext uri="{BB962C8B-B14F-4D97-AF65-F5344CB8AC3E}">
        <p14:creationId xmlns:p14="http://schemas.microsoft.com/office/powerpoint/2010/main" val="1697390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26165" y="152400"/>
            <a:ext cx="10942983"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i="1" kern="0" dirty="0">
                <a:solidFill>
                  <a:srgbClr val="00B0F0"/>
                </a:solidFill>
                <a:latin typeface="Century Gothic" panose="020B0502020202020204" pitchFamily="34" charset="0"/>
              </a:rPr>
              <a:t>Some </a:t>
            </a:r>
            <a:r>
              <a:rPr lang="en-US" sz="3200" b="0" i="1" kern="0" dirty="0">
                <a:solidFill>
                  <a:srgbClr val="00B0F0"/>
                </a:solidFill>
                <a:latin typeface="Century Gothic" panose="020B0502020202020204" pitchFamily="34" charset="0"/>
              </a:rPr>
              <a:t>NUS Reconstruction Methods</a:t>
            </a:r>
            <a:endParaRPr lang="en-US" sz="3200" b="0" kern="0" dirty="0">
              <a:solidFill>
                <a:srgbClr val="00B0F0"/>
              </a:solidFill>
              <a:latin typeface="Century Gothic" panose="020B0502020202020204" pitchFamily="34" charset="0"/>
            </a:endParaRPr>
          </a:p>
        </p:txBody>
      </p:sp>
      <p:sp>
        <p:nvSpPr>
          <p:cNvPr id="5" name="TextBox 4"/>
          <p:cNvSpPr txBox="1"/>
          <p:nvPr/>
        </p:nvSpPr>
        <p:spPr>
          <a:xfrm>
            <a:off x="1552576" y="887895"/>
            <a:ext cx="9668702" cy="540147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US" sz="2400" b="0" dirty="0">
                <a:solidFill>
                  <a:srgbClr val="00B0F0"/>
                </a:solidFill>
                <a:latin typeface="Arial" panose="020B0604020202020204" pitchFamily="34" charset="0"/>
                <a:cs typeface="Arial" panose="020B0604020202020204" pitchFamily="34" charset="0"/>
              </a:rPr>
              <a:t>Compressed Sensing Reconstruction Methods </a:t>
            </a:r>
          </a:p>
          <a:p>
            <a:pPr lvl="1">
              <a:spcBef>
                <a:spcPts val="600"/>
              </a:spcBef>
            </a:pPr>
            <a:r>
              <a:rPr lang="en-US" sz="2400" b="0" dirty="0">
                <a:solidFill>
                  <a:schemeClr val="bg1"/>
                </a:solidFill>
                <a:latin typeface="Arial" panose="020B0604020202020204" pitchFamily="34" charset="0"/>
                <a:cs typeface="Arial" panose="020B0604020202020204" pitchFamily="34" charset="0"/>
              </a:rPr>
              <a:t>IST, IRLS, NESTA</a:t>
            </a:r>
          </a:p>
          <a:p>
            <a:pPr marL="628650" lvl="1" indent="-171450">
              <a:spcBef>
                <a:spcPts val="600"/>
              </a:spcBef>
              <a:buFont typeface="Wingdings" panose="05000000000000000000" pitchFamily="2" charset="2"/>
              <a:buChar char="§"/>
            </a:pPr>
            <a:endParaRPr lang="en-US" sz="900" b="0" dirty="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a:solidFill>
                  <a:srgbClr val="00B0F0"/>
                </a:solidFill>
                <a:latin typeface="Arial" panose="020B0604020202020204" pitchFamily="34" charset="0"/>
                <a:cs typeface="Arial" panose="020B0604020202020204" pitchFamily="34" charset="0"/>
              </a:rPr>
              <a:t>Matrix Decomposition (Spectra as Product of 1D Vectors)</a:t>
            </a:r>
          </a:p>
          <a:p>
            <a:pPr lvl="1">
              <a:spcBef>
                <a:spcPts val="600"/>
              </a:spcBef>
            </a:pPr>
            <a:r>
              <a:rPr lang="en-US" sz="2400" b="0" dirty="0">
                <a:solidFill>
                  <a:schemeClr val="bg1"/>
                </a:solidFill>
                <a:latin typeface="Arial" panose="020B0604020202020204" pitchFamily="34" charset="0"/>
                <a:cs typeface="Arial" panose="020B0604020202020204" pitchFamily="34" charset="0"/>
              </a:rPr>
              <a:t>Principal Component Analysis (PCA), MDD</a:t>
            </a:r>
          </a:p>
          <a:p>
            <a:pPr marL="628650" lvl="1" indent="-171450">
              <a:spcBef>
                <a:spcPts val="600"/>
              </a:spcBef>
              <a:buFont typeface="Wingdings" panose="05000000000000000000" pitchFamily="2" charset="2"/>
              <a:buChar char="§"/>
            </a:pPr>
            <a:endParaRPr lang="en-US" sz="900" b="0" dirty="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a:solidFill>
                  <a:srgbClr val="00B0F0"/>
                </a:solidFill>
                <a:latin typeface="Arial" panose="020B0604020202020204" pitchFamily="34" charset="0"/>
                <a:cs typeface="Arial" panose="020B0604020202020204" pitchFamily="34" charset="0"/>
              </a:rPr>
              <a:t>Parametric Methods (Model of Spectral Signals)</a:t>
            </a:r>
          </a:p>
          <a:p>
            <a:pPr lvl="1">
              <a:spcBef>
                <a:spcPts val="600"/>
              </a:spcBef>
            </a:pPr>
            <a:r>
              <a:rPr lang="en-US" sz="2400" b="0" dirty="0">
                <a:solidFill>
                  <a:schemeClr val="bg1"/>
                </a:solidFill>
                <a:latin typeface="Arial" panose="020B0604020202020204" pitchFamily="34" charset="0"/>
                <a:cs typeface="Arial" panose="020B0604020202020204" pitchFamily="34" charset="0"/>
              </a:rPr>
              <a:t>SMILE</a:t>
            </a:r>
          </a:p>
          <a:p>
            <a:pPr marL="628650" lvl="1" indent="-171450">
              <a:spcBef>
                <a:spcPts val="600"/>
              </a:spcBef>
              <a:buFont typeface="Wingdings" panose="05000000000000000000" pitchFamily="2" charset="2"/>
              <a:buChar char="§"/>
            </a:pPr>
            <a:endParaRPr lang="en-US" sz="900" b="0" dirty="0">
              <a:solidFill>
                <a:schemeClr val="bg1"/>
              </a:solidFill>
              <a:latin typeface="Arial" panose="020B0604020202020204" pitchFamily="34" charset="0"/>
              <a:cs typeface="Arial" panose="020B0604020202020204" pitchFamily="34" charset="0"/>
            </a:endParaRPr>
          </a:p>
          <a:p>
            <a:pPr marL="342900" lvl="0" indent="-342900">
              <a:spcBef>
                <a:spcPts val="600"/>
              </a:spcBef>
              <a:buFont typeface="Wingdings" panose="05000000000000000000" pitchFamily="2" charset="2"/>
              <a:buChar char="§"/>
            </a:pPr>
            <a:r>
              <a:rPr lang="en-US" sz="2400" b="0" dirty="0">
                <a:solidFill>
                  <a:srgbClr val="00B0F0"/>
                </a:solidFill>
                <a:latin typeface="Arial" panose="020B0604020202020204" pitchFamily="34" charset="0"/>
                <a:cs typeface="Arial" panose="020B0604020202020204" pitchFamily="34" charset="0"/>
              </a:rPr>
              <a:t>Artifact Subtraction Methods (Transform of Sampling Schedule)</a:t>
            </a:r>
          </a:p>
          <a:p>
            <a:pPr lvl="1">
              <a:spcBef>
                <a:spcPts val="600"/>
              </a:spcBef>
            </a:pPr>
            <a:r>
              <a:rPr lang="en-US" sz="2400" b="0" dirty="0">
                <a:solidFill>
                  <a:prstClr val="white"/>
                </a:solidFill>
                <a:latin typeface="Arial" panose="020B0604020202020204" pitchFamily="34" charset="0"/>
                <a:cs typeface="Arial" panose="020B0604020202020204" pitchFamily="34" charset="0"/>
              </a:rPr>
              <a:t>CLEAN, SCRUB</a:t>
            </a:r>
          </a:p>
          <a:p>
            <a:pPr marL="628650" lvl="1" indent="-171450">
              <a:spcBef>
                <a:spcPts val="600"/>
              </a:spcBef>
              <a:buFont typeface="Wingdings" panose="05000000000000000000" pitchFamily="2" charset="2"/>
              <a:buChar char="§"/>
            </a:pPr>
            <a:endParaRPr lang="en-US" sz="900" b="0" dirty="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a:solidFill>
                  <a:srgbClr val="00B0F0"/>
                </a:solidFill>
                <a:latin typeface="Arial" panose="020B0604020202020204" pitchFamily="34" charset="0"/>
                <a:cs typeface="Arial" panose="020B0604020202020204" pitchFamily="34" charset="0"/>
              </a:rPr>
              <a:t>Inverse Methods (Inverse Transform of “Ideal” Spectrum)</a:t>
            </a:r>
          </a:p>
          <a:p>
            <a:pPr lvl="1">
              <a:spcBef>
                <a:spcPts val="600"/>
              </a:spcBef>
            </a:pPr>
            <a:r>
              <a:rPr lang="en-US" sz="2400" b="0" dirty="0">
                <a:solidFill>
                  <a:schemeClr val="bg1"/>
                </a:solidFill>
                <a:latin typeface="Arial" panose="020B0604020202020204" pitchFamily="34" charset="0"/>
                <a:cs typeface="Arial" panose="020B0604020202020204" pitchFamily="34" charset="0"/>
              </a:rPr>
              <a:t>Maximum Entropy Reconstruction</a:t>
            </a:r>
          </a:p>
        </p:txBody>
      </p:sp>
    </p:spTree>
    <p:extLst>
      <p:ext uri="{BB962C8B-B14F-4D97-AF65-F5344CB8AC3E}">
        <p14:creationId xmlns:p14="http://schemas.microsoft.com/office/powerpoint/2010/main" val="1720700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0"/>
            <a:ext cx="7980217" cy="6858000"/>
          </a:xfrm>
          <a:prstGeom prst="rect">
            <a:avLst/>
          </a:prstGeom>
        </p:spPr>
      </p:pic>
      <p:sp>
        <p:nvSpPr>
          <p:cNvPr id="3" name="TextBox 2"/>
          <p:cNvSpPr txBox="1"/>
          <p:nvPr/>
        </p:nvSpPr>
        <p:spPr>
          <a:xfrm>
            <a:off x="2247900" y="138086"/>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B0F0"/>
                </a:solidFill>
                <a:latin typeface="Century Gothic" panose="020B0502020202020204" pitchFamily="34" charset="0"/>
                <a:cs typeface="Arial" panose="020B0604020202020204" pitchFamily="34" charset="0"/>
              </a:rPr>
              <a:t>Reconstruction of NUS Data</a:t>
            </a:r>
          </a:p>
          <a:p>
            <a:pPr algn="ctr"/>
            <a:endParaRPr lang="en-US" sz="2400" i="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45972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0"/>
            <a:ext cx="7980217" cy="6858000"/>
          </a:xfrm>
          <a:prstGeom prst="rect">
            <a:avLst/>
          </a:prstGeom>
        </p:spPr>
      </p:pic>
    </p:spTree>
    <p:extLst>
      <p:ext uri="{BB962C8B-B14F-4D97-AF65-F5344CB8AC3E}">
        <p14:creationId xmlns:p14="http://schemas.microsoft.com/office/powerpoint/2010/main" val="904843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Rectangle 7"/>
          <p:cNvSpPr>
            <a:spLocks noChangeArrowheads="1"/>
          </p:cNvSpPr>
          <p:nvPr/>
        </p:nvSpPr>
        <p:spPr bwMode="auto">
          <a:xfrm>
            <a:off x="1676400" y="2286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400" kern="0" dirty="0">
                <a:solidFill>
                  <a:srgbClr val="FFFF00"/>
                </a:solidFill>
                <a:latin typeface="Arial" charset="0"/>
              </a:rPr>
              <a:t>Non-Uniform Sampling: </a:t>
            </a:r>
            <a:br>
              <a:rPr lang="en-US" sz="2400" kern="0" dirty="0">
                <a:solidFill>
                  <a:srgbClr val="FFFF00"/>
                </a:solidFill>
                <a:latin typeface="Arial" charset="0"/>
              </a:rPr>
            </a:br>
            <a:r>
              <a:rPr lang="en-US" sz="2400" kern="0" dirty="0">
                <a:solidFill>
                  <a:srgbClr val="FFFF00"/>
                </a:solidFill>
                <a:latin typeface="Arial" charset="0"/>
              </a:rPr>
              <a:t>for Fourier Transform, Replace Missing Points with Zeros</a:t>
            </a:r>
          </a:p>
        </p:txBody>
      </p:sp>
    </p:spTree>
    <p:extLst>
      <p:ext uri="{BB962C8B-B14F-4D97-AF65-F5344CB8AC3E}">
        <p14:creationId xmlns:p14="http://schemas.microsoft.com/office/powerpoint/2010/main" val="3804477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15" y="206291"/>
            <a:ext cx="6047232" cy="5196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615"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00FFFF"/>
                </a:solidFill>
                <a:latin typeface="Symbol" pitchFamily="18" charset="2"/>
              </a:rPr>
              <a:t>S</a:t>
            </a:r>
            <a:r>
              <a:rPr lang="en-US" sz="1900" b="1" dirty="0">
                <a:solidFill>
                  <a:srgbClr val="00FFFF"/>
                </a:solidFill>
                <a:latin typeface="Arial" charset="0"/>
              </a:rPr>
              <a:t>+</a:t>
            </a:r>
          </a:p>
        </p:txBody>
      </p:sp>
      <p:sp>
        <p:nvSpPr>
          <p:cNvPr id="4" name="TextBox 3"/>
          <p:cNvSpPr txBox="1"/>
          <p:nvPr/>
        </p:nvSpPr>
        <p:spPr>
          <a:xfrm>
            <a:off x="313588"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F57BF5"/>
                </a:solidFill>
                <a:latin typeface="Symbol" pitchFamily="18" charset="2"/>
              </a:rPr>
              <a:t>S</a:t>
            </a:r>
            <a:r>
              <a:rPr lang="en-US" sz="1900" b="1" dirty="0">
                <a:solidFill>
                  <a:srgbClr val="F57BF5"/>
                </a:solidFill>
                <a:latin typeface="Arial" charset="0"/>
              </a:rPr>
              <a:t>-</a:t>
            </a:r>
          </a:p>
        </p:txBody>
      </p:sp>
      <p:sp>
        <p:nvSpPr>
          <p:cNvPr id="5" name="Rectangle 5"/>
          <p:cNvSpPr>
            <a:spLocks noChangeArrowheads="1"/>
          </p:cNvSpPr>
          <p:nvPr/>
        </p:nvSpPr>
        <p:spPr bwMode="auto">
          <a:xfrm>
            <a:off x="313588" y="5670009"/>
            <a:ext cx="11413698" cy="784830"/>
          </a:xfrm>
          <a:prstGeom prst="rect">
            <a:avLst/>
          </a:prstGeom>
          <a:solidFill>
            <a:schemeClr val="tx1"/>
          </a:solidFill>
          <a:ln>
            <a:noFill/>
          </a:ln>
          <a:effectLst/>
        </p:spPr>
        <p:txBody>
          <a:bodyPr wrap="square" tIns="0" anchor="ctr">
            <a:spAutoFit/>
          </a:bodyPr>
          <a:lstStyle/>
          <a:p>
            <a:pPr algn="ctr">
              <a:spcBef>
                <a:spcPct val="0"/>
              </a:spcBef>
              <a:spcAft>
                <a:spcPct val="10000"/>
              </a:spcAft>
              <a:defRPr/>
            </a:pPr>
            <a:r>
              <a:rPr lang="en-US" sz="2400" i="1" kern="0" dirty="0">
                <a:solidFill>
                  <a:prstClr val="white"/>
                </a:solidFill>
                <a:latin typeface="Arial" charset="0"/>
              </a:rPr>
              <a:t>For both truncated Uniform Sampling schedules and NUS, there is no longer ideal cancelation of positive and negative intensities. They </a:t>
            </a:r>
            <a:r>
              <a:rPr lang="en-US" sz="2400" i="1" kern="0" dirty="0">
                <a:solidFill>
                  <a:srgbClr val="FF0000"/>
                </a:solidFill>
                <a:latin typeface="Arial" charset="0"/>
              </a:rPr>
              <a:t>both</a:t>
            </a:r>
            <a:r>
              <a:rPr lang="en-US" sz="2400" i="1" kern="0" dirty="0">
                <a:solidFill>
                  <a:prstClr val="white"/>
                </a:solidFill>
                <a:latin typeface="Arial" charset="0"/>
              </a:rPr>
              <a:t> give rise to artifacts.</a:t>
            </a:r>
          </a:p>
        </p:txBody>
      </p:sp>
      <p:pic>
        <p:nvPicPr>
          <p:cNvPr id="6" name="Picture 4" descr="ft_nus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39501" y="206291"/>
            <a:ext cx="6047232" cy="51968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62488"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00FFFF"/>
                </a:solidFill>
                <a:latin typeface="Symbol" pitchFamily="18" charset="2"/>
              </a:rPr>
              <a:t>S</a:t>
            </a:r>
            <a:r>
              <a:rPr lang="en-US" sz="1900" b="1" dirty="0">
                <a:solidFill>
                  <a:srgbClr val="00FFFF"/>
                </a:solidFill>
                <a:latin typeface="Arial" charset="0"/>
              </a:rPr>
              <a:t>+</a:t>
            </a:r>
          </a:p>
        </p:txBody>
      </p:sp>
      <p:sp>
        <p:nvSpPr>
          <p:cNvPr id="10" name="TextBox 9"/>
          <p:cNvSpPr txBox="1"/>
          <p:nvPr/>
        </p:nvSpPr>
        <p:spPr>
          <a:xfrm>
            <a:off x="6456461"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F57BF5"/>
                </a:solidFill>
                <a:latin typeface="Symbol" pitchFamily="18" charset="2"/>
              </a:rPr>
              <a:t>S</a:t>
            </a:r>
            <a:r>
              <a:rPr lang="en-US" sz="1900" b="1" dirty="0">
                <a:solidFill>
                  <a:srgbClr val="F57BF5"/>
                </a:solidFill>
                <a:latin typeface="Arial" charset="0"/>
              </a:rPr>
              <a:t>-</a:t>
            </a:r>
          </a:p>
        </p:txBody>
      </p:sp>
    </p:spTree>
    <p:extLst>
      <p:ext uri="{BB962C8B-B14F-4D97-AF65-F5344CB8AC3E}">
        <p14:creationId xmlns:p14="http://schemas.microsoft.com/office/powerpoint/2010/main" val="2401750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47900" y="204789"/>
            <a:ext cx="7696200" cy="600075"/>
          </a:xfrm>
          <a:prstGeom prst="rect">
            <a:avLst/>
          </a:prstGeom>
        </p:spPr>
        <p:txBody>
          <a:bodyPr/>
          <a:lstStyle/>
          <a:p>
            <a:pPr algn="ctr"/>
            <a:r>
              <a:rPr lang="en-US" sz="2400" dirty="0">
                <a:solidFill>
                  <a:schemeClr val="bg1"/>
                </a:solidFill>
                <a:latin typeface="Arial" panose="020B0604020202020204" pitchFamily="34" charset="0"/>
                <a:cs typeface="Arial" panose="020B0604020202020204" pitchFamily="34" charset="0"/>
              </a:rPr>
              <a:t>Fourier transform of Uniform versus Non-Uniform Sampling Schedules </a:t>
            </a:r>
          </a:p>
        </p:txBody>
      </p:sp>
      <p:sp>
        <p:nvSpPr>
          <p:cNvPr id="6" name="Text Placeholder 5"/>
          <p:cNvSpPr>
            <a:spLocks noGrp="1"/>
          </p:cNvSpPr>
          <p:nvPr>
            <p:ph type="body" sz="quarter" idx="4294967295"/>
          </p:nvPr>
        </p:nvSpPr>
        <p:spPr>
          <a:xfrm>
            <a:off x="2292350" y="4524376"/>
            <a:ext cx="8375650" cy="2087563"/>
          </a:xfrm>
          <a:prstGeom prst="rect">
            <a:avLst/>
          </a:prstGeom>
          <a:noFill/>
          <a:effectLst/>
        </p:spPr>
        <p:txBody>
          <a:bodyPr>
            <a:spAutoFit/>
          </a:bodyPr>
          <a:lstStyle/>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Uniform Sampling Schedule: </a:t>
            </a: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Broad lines and periodic truncation wiggle artifacts</a:t>
            </a:r>
          </a:p>
          <a:p>
            <a:pPr marL="0" indent="0">
              <a:spcBef>
                <a:spcPts val="0"/>
              </a:spcBef>
              <a:buNone/>
            </a:pPr>
            <a:endPar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Non Uniform Sampling Schedule: </a:t>
            </a: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Narrow lines and random-noise-like artifacts</a:t>
            </a:r>
          </a:p>
          <a:p>
            <a:pPr marL="0" indent="0">
              <a:spcBef>
                <a:spcPts val="0"/>
              </a:spcBef>
              <a:buNone/>
            </a:pPr>
            <a:endPar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buNone/>
            </a:pPr>
            <a:r>
              <a:rPr lang="en-US" sz="18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peaks for a given schedule have the same artifacts, and the size of the artifacts is proportional to the size of the peaks.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696" y="1134270"/>
            <a:ext cx="8761905" cy="3285330"/>
          </a:xfrm>
          <a:prstGeom prst="rect">
            <a:avLst/>
          </a:prstGeom>
        </p:spPr>
      </p:pic>
    </p:spTree>
    <p:extLst>
      <p:ext uri="{BB962C8B-B14F-4D97-AF65-F5344CB8AC3E}">
        <p14:creationId xmlns:p14="http://schemas.microsoft.com/office/powerpoint/2010/main" val="3372058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509" y="1916087"/>
            <a:ext cx="4033016" cy="23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736" y="3698897"/>
            <a:ext cx="3972064" cy="1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5"/>
          <p:cNvSpPr txBox="1">
            <a:spLocks/>
          </p:cNvSpPr>
          <p:nvPr/>
        </p:nvSpPr>
        <p:spPr>
          <a:xfrm>
            <a:off x="1959482" y="5984707"/>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takes advantage of the fact that the size of sampling schedule artifacts is proportional to the size of the peaks.</a:t>
            </a:r>
          </a:p>
        </p:txBody>
      </p:sp>
      <p:sp>
        <p:nvSpPr>
          <p:cNvPr id="10" name="TextBox 9"/>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3484135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2072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txBox="1">
            <a:spLocks/>
          </p:cNvSpPr>
          <p:nvPr/>
        </p:nvSpPr>
        <p:spPr>
          <a:xfrm>
            <a:off x="1959482" y="6027034"/>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works by gradually moving intensity from the tops of the largest signals remaining and accumulating them in a reconstruction.</a:t>
            </a:r>
          </a:p>
        </p:txBody>
      </p:sp>
      <p:sp>
        <p:nvSpPr>
          <p:cNvPr id="13" name="TextBox 12"/>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10466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52601" y="166593"/>
            <a:ext cx="86867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Arial" charset="0"/>
              </a:rPr>
              <a:t>About Non-Uniform Sampling</a:t>
            </a:r>
            <a:endParaRPr lang="en-US" sz="3200" kern="0" dirty="0">
              <a:solidFill>
                <a:srgbClr val="0070C0"/>
              </a:solidFill>
              <a:latin typeface="Arial" charset="0"/>
            </a:endParaRPr>
          </a:p>
        </p:txBody>
      </p:sp>
      <p:sp>
        <p:nvSpPr>
          <p:cNvPr id="4" name="TextBox 3"/>
          <p:cNvSpPr txBox="1"/>
          <p:nvPr/>
        </p:nvSpPr>
        <p:spPr>
          <a:xfrm>
            <a:off x="958516" y="1030264"/>
            <a:ext cx="10274969" cy="5078313"/>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As mentioned, there are many tools for reconstructing NUS data, including Matrix Decomposition (MDD software, </a:t>
            </a:r>
            <a:r>
              <a:rPr lang="en-US" dirty="0" err="1">
                <a:solidFill>
                  <a:prstClr val="black"/>
                </a:solidFill>
                <a:latin typeface="Arial" charset="0"/>
              </a:rPr>
              <a:t>Orekhov</a:t>
            </a:r>
            <a:r>
              <a:rPr lang="en-US" dirty="0">
                <a:solidFill>
                  <a:prstClr val="black"/>
                </a:solidFill>
                <a:latin typeface="Arial" charset="0"/>
              </a:rPr>
              <a:t> et al.), Maximum Entropy (RNMRTK, Hoch et al.), Iterative Soft Thresholding (IST) (</a:t>
            </a:r>
            <a:r>
              <a:rPr lang="en-US" dirty="0" err="1">
                <a:solidFill>
                  <a:prstClr val="black"/>
                </a:solidFill>
                <a:latin typeface="Arial" charset="0"/>
              </a:rPr>
              <a:t>hmsIST</a:t>
            </a:r>
            <a:r>
              <a:rPr lang="en-US" dirty="0">
                <a:solidFill>
                  <a:prstClr val="black"/>
                </a:solidFill>
                <a:latin typeface="Arial" charset="0"/>
              </a:rPr>
              <a:t>, </a:t>
            </a:r>
            <a:r>
              <a:rPr lang="en-US" dirty="0" err="1">
                <a:solidFill>
                  <a:prstClr val="black"/>
                </a:solidFill>
                <a:latin typeface="Arial" charset="0"/>
              </a:rPr>
              <a:t>Hyberts</a:t>
            </a:r>
            <a:r>
              <a:rPr lang="en-US" dirty="0">
                <a:solidFill>
                  <a:prstClr val="black"/>
                </a:solidFill>
                <a:latin typeface="Arial" charset="0"/>
              </a:rPr>
              <a:t> and Wagner, and also applications from Stern, </a:t>
            </a:r>
            <a:r>
              <a:rPr lang="en-US" dirty="0" err="1">
                <a:solidFill>
                  <a:prstClr val="black"/>
                </a:solidFill>
                <a:latin typeface="Arial" charset="0"/>
              </a:rPr>
              <a:t>Donoho</a:t>
            </a:r>
            <a:r>
              <a:rPr lang="en-US" dirty="0">
                <a:solidFill>
                  <a:prstClr val="black"/>
                </a:solidFill>
                <a:latin typeface="Arial" charset="0"/>
              </a:rPr>
              <a:t>, Hoch et al.), SCRUB (Coggins and Zhou), NESTA (Sun, Gill, Byrd et al.), SSA (</a:t>
            </a:r>
            <a:r>
              <a:rPr lang="en-US" dirty="0" err="1">
                <a:solidFill>
                  <a:prstClr val="black"/>
                </a:solidFill>
                <a:latin typeface="Arial" charset="0"/>
              </a:rPr>
              <a:t>Kosiński</a:t>
            </a:r>
            <a:r>
              <a:rPr lang="en-US" dirty="0">
                <a:solidFill>
                  <a:prstClr val="black"/>
                </a:solidFill>
                <a:latin typeface="Arial" charset="0"/>
              </a:rPr>
              <a:t>, </a:t>
            </a:r>
            <a:r>
              <a:rPr lang="en-US" dirty="0" err="1">
                <a:solidFill>
                  <a:prstClr val="black"/>
                </a:solidFill>
                <a:latin typeface="Arial" charset="0"/>
              </a:rPr>
              <a:t>Koźmiński</a:t>
            </a:r>
            <a:r>
              <a:rPr lang="en-US" dirty="0">
                <a:solidFill>
                  <a:prstClr val="black"/>
                </a:solidFill>
                <a:latin typeface="Arial" charset="0"/>
              </a:rPr>
              <a:t>, et al.) and SMILE (Ying and </a:t>
            </a:r>
            <a:r>
              <a:rPr lang="en-US" dirty="0" err="1">
                <a:solidFill>
                  <a:prstClr val="black"/>
                </a:solidFill>
                <a:latin typeface="Arial" charset="0"/>
              </a:rPr>
              <a:t>Bax</a:t>
            </a:r>
            <a:r>
              <a:rPr lang="en-US" dirty="0">
                <a:solidFill>
                  <a:prstClr val="black"/>
                </a:solidFill>
                <a:latin typeface="Arial" charset="0"/>
              </a:rPr>
              <a:t>). Most of these tools use </a:t>
            </a:r>
            <a:r>
              <a:rPr lang="en-US" dirty="0" err="1">
                <a:solidFill>
                  <a:prstClr val="black"/>
                </a:solidFill>
                <a:latin typeface="Arial" charset="0"/>
              </a:rPr>
              <a:t>NMRPipe</a:t>
            </a:r>
            <a:r>
              <a:rPr lang="en-US" dirty="0">
                <a:solidFill>
                  <a:prstClr val="black"/>
                </a:solidFill>
                <a:latin typeface="Arial" charset="0"/>
              </a:rPr>
              <a:t> as part of the reconstruction workflow.</a:t>
            </a:r>
          </a:p>
          <a:p>
            <a:pPr algn="just" fontAlgn="base">
              <a:spcBef>
                <a:spcPct val="50000"/>
              </a:spcBef>
              <a:spcAft>
                <a:spcPct val="0"/>
              </a:spcAft>
            </a:pPr>
            <a:r>
              <a:rPr lang="en-US" dirty="0" err="1">
                <a:solidFill>
                  <a:prstClr val="black"/>
                </a:solidFill>
                <a:latin typeface="Arial" charset="0"/>
              </a:rPr>
              <a:t>NMRPipe</a:t>
            </a:r>
            <a:r>
              <a:rPr lang="en-US" dirty="0">
                <a:solidFill>
                  <a:prstClr val="black"/>
                </a:solidFill>
                <a:latin typeface="Arial" charset="0"/>
              </a:rPr>
              <a:t> includes its own implementation of IST, so that it is easy to perform all the steps needed for reconstruction of 2D, 3D, and 4D data.  </a:t>
            </a:r>
          </a:p>
          <a:p>
            <a:pPr algn="just" fontAlgn="base">
              <a:spcBef>
                <a:spcPct val="50000"/>
              </a:spcBef>
              <a:spcAft>
                <a:spcPct val="0"/>
              </a:spcAft>
            </a:pPr>
            <a:r>
              <a:rPr lang="en-US" dirty="0">
                <a:solidFill>
                  <a:prstClr val="black"/>
                </a:solidFill>
                <a:latin typeface="Arial" charset="0"/>
              </a:rPr>
              <a:t>This presentation explains NUS, and the reconstruction methods IST and SMILE that are implemented in </a:t>
            </a:r>
            <a:r>
              <a:rPr lang="en-US" dirty="0" err="1">
                <a:solidFill>
                  <a:prstClr val="black"/>
                </a:solidFill>
                <a:latin typeface="Arial" charset="0"/>
              </a:rPr>
              <a:t>NMRPipe</a:t>
            </a:r>
            <a:r>
              <a:rPr lang="en-US" dirty="0">
                <a:solidFill>
                  <a:prstClr val="black"/>
                </a:solidFill>
                <a:latin typeface="Arial" charset="0"/>
              </a:rPr>
              <a:t>.</a:t>
            </a:r>
          </a:p>
          <a:p>
            <a:pPr algn="just" fontAlgn="base">
              <a:spcBef>
                <a:spcPct val="50000"/>
              </a:spcBef>
              <a:spcAft>
                <a:spcPct val="0"/>
              </a:spcAft>
            </a:pPr>
            <a:r>
              <a:rPr lang="en-US" dirty="0">
                <a:solidFill>
                  <a:prstClr val="black"/>
                </a:solidFill>
                <a:latin typeface="Arial" charset="0"/>
              </a:rPr>
              <a:t>This presentation also shows how to use </a:t>
            </a:r>
            <a:r>
              <a:rPr lang="en-US" dirty="0" err="1">
                <a:solidFill>
                  <a:prstClr val="black"/>
                </a:solidFill>
                <a:latin typeface="Arial" charset="0"/>
              </a:rPr>
              <a:t>NMRPipe</a:t>
            </a:r>
            <a:r>
              <a:rPr lang="en-US" dirty="0">
                <a:solidFill>
                  <a:prstClr val="black"/>
                </a:solidFill>
                <a:latin typeface="Arial" charset="0"/>
              </a:rPr>
              <a:t> to convert and process NUS NMR data, and how to apply NUS reconstruction methods to conventional data as an alternative to Linear Prediction.</a:t>
            </a:r>
          </a:p>
          <a:p>
            <a:pPr algn="just" fontAlgn="base">
              <a:spcBef>
                <a:spcPct val="50000"/>
              </a:spcBef>
              <a:spcAft>
                <a:spcPct val="0"/>
              </a:spcAft>
            </a:pPr>
            <a:r>
              <a:rPr lang="en-US" dirty="0">
                <a:solidFill>
                  <a:prstClr val="black"/>
                </a:solidFill>
                <a:latin typeface="Arial" charset="0"/>
              </a:rPr>
              <a:t>In addition, </a:t>
            </a:r>
            <a:r>
              <a:rPr lang="en-US" dirty="0" err="1">
                <a:solidFill>
                  <a:prstClr val="black"/>
                </a:solidFill>
                <a:latin typeface="Arial" charset="0"/>
              </a:rPr>
              <a:t>NMRPipe</a:t>
            </a:r>
            <a:r>
              <a:rPr lang="en-US" dirty="0">
                <a:solidFill>
                  <a:prstClr val="black"/>
                </a:solidFill>
                <a:latin typeface="Arial" charset="0"/>
              </a:rPr>
              <a:t> includes tools for resampling conventionally measured data according to a NUS schedule for demonstration and evaluation purposes. This presentation shows how use these tools to create NUS data from conventional data.</a:t>
            </a:r>
          </a:p>
        </p:txBody>
      </p:sp>
    </p:spTree>
    <p:extLst>
      <p:ext uri="{BB962C8B-B14F-4D97-AF65-F5344CB8AC3E}">
        <p14:creationId xmlns:p14="http://schemas.microsoft.com/office/powerpoint/2010/main" val="1429207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553200"/>
            <a:ext cx="612775" cy="119063"/>
          </a:xfrm>
          <a:prstGeom prst="rect">
            <a:avLst/>
          </a:prstGeom>
        </p:spPr>
        <p:txBody>
          <a:bodyPr/>
          <a:lstStyle/>
          <a:p>
            <a:pPr fontAlgn="base">
              <a:spcBef>
                <a:spcPct val="50000"/>
              </a:spcBef>
              <a:spcAft>
                <a:spcPct val="0"/>
              </a:spcAft>
            </a:pPr>
            <a:fld id="{793EC66B-EF27-4603-8557-B6CFD2D77735}" type="slidenum">
              <a:rPr lang="en-US" sz="1600" b="1">
                <a:solidFill>
                  <a:prstClr val="black"/>
                </a:solidFill>
                <a:latin typeface="Arial" charset="0"/>
              </a:rPr>
              <a:pPr fontAlgn="base">
                <a:spcBef>
                  <a:spcPct val="50000"/>
                </a:spcBef>
                <a:spcAft>
                  <a:spcPct val="0"/>
                </a:spcAft>
              </a:pPr>
              <a:t>60</a:t>
            </a:fld>
            <a:endParaRPr lang="en-US" sz="1600" b="1" dirty="0">
              <a:solidFill>
                <a:prstClr val="black"/>
              </a:solidFill>
              <a:latin typeface="Arial" charset="0"/>
            </a:endParaRPr>
          </a:p>
        </p:txBody>
      </p:sp>
      <p:sp>
        <p:nvSpPr>
          <p:cNvPr id="17" name="Rectangle 16"/>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2072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588" y="4983620"/>
            <a:ext cx="4058413" cy="111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rved Right Arrow 10"/>
          <p:cNvSpPr/>
          <p:nvPr/>
        </p:nvSpPr>
        <p:spPr>
          <a:xfrm>
            <a:off x="16002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2" name="Curved Right Arrow 11"/>
          <p:cNvSpPr/>
          <p:nvPr/>
        </p:nvSpPr>
        <p:spPr>
          <a:xfrm rot="10800000">
            <a:off x="60960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3" name="Text Placeholder 5"/>
          <p:cNvSpPr txBox="1">
            <a:spLocks/>
          </p:cNvSpPr>
          <p:nvPr/>
        </p:nvSpPr>
        <p:spPr>
          <a:xfrm>
            <a:off x="1959482" y="6019801"/>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iteration, the reduced spectrum is inverse transformed, and the parts that were originally skipped in the sampling schedule are set to zero again.</a:t>
            </a:r>
          </a:p>
        </p:txBody>
      </p:sp>
      <p:sp>
        <p:nvSpPr>
          <p:cNvPr id="14" name="TextBox 13"/>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3862764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524001" y="1524000"/>
            <a:ext cx="8761905" cy="4684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Rectangle 11"/>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438400"/>
            <a:ext cx="8315324" cy="2605676"/>
          </a:xfrm>
          <a:prstGeom prst="rect">
            <a:avLst/>
          </a:prstGeom>
        </p:spPr>
      </p:pic>
      <p:sp>
        <p:nvSpPr>
          <p:cNvPr id="10" name="TextBox 9"/>
          <p:cNvSpPr txBox="1"/>
          <p:nvPr/>
        </p:nvSpPr>
        <p:spPr>
          <a:xfrm>
            <a:off x="1752600" y="1752600"/>
            <a:ext cx="4038600" cy="523220"/>
          </a:xfrm>
          <a:prstGeom prst="rect">
            <a:avLst/>
          </a:prstGeom>
          <a:noFill/>
        </p:spPr>
        <p:txBody>
          <a:bodyPr wrap="square" rtlCol="0">
            <a:spAutoFit/>
          </a:bodyPr>
          <a:lstStyle/>
          <a:p>
            <a:pPr algn="ctr" fontAlgn="base">
              <a:spcBef>
                <a:spcPct val="50000"/>
              </a:spcBef>
              <a:spcAft>
                <a:spcPct val="0"/>
              </a:spcAft>
            </a:pPr>
            <a:r>
              <a:rPr lang="en-US" sz="2800" i="1" dirty="0">
                <a:solidFill>
                  <a:srgbClr val="11FF39"/>
                </a:solidFill>
                <a:latin typeface="Arial" charset="0"/>
              </a:rPr>
              <a:t>Fourier Spectrum</a:t>
            </a:r>
          </a:p>
        </p:txBody>
      </p:sp>
      <p:sp>
        <p:nvSpPr>
          <p:cNvPr id="11" name="TextBox 10"/>
          <p:cNvSpPr txBox="1"/>
          <p:nvPr/>
        </p:nvSpPr>
        <p:spPr>
          <a:xfrm>
            <a:off x="5943600" y="1748135"/>
            <a:ext cx="4038600" cy="523220"/>
          </a:xfrm>
          <a:prstGeom prst="rect">
            <a:avLst/>
          </a:prstGeom>
          <a:noFill/>
        </p:spPr>
        <p:txBody>
          <a:bodyPr wrap="square" rtlCol="0">
            <a:spAutoFit/>
          </a:bodyPr>
          <a:lstStyle/>
          <a:p>
            <a:pPr algn="ctr" fontAlgn="base">
              <a:spcBef>
                <a:spcPct val="50000"/>
              </a:spcBef>
              <a:spcAft>
                <a:spcPct val="0"/>
              </a:spcAft>
            </a:pPr>
            <a:r>
              <a:rPr lang="en-US" sz="2800" i="1" dirty="0">
                <a:solidFill>
                  <a:srgbClr val="00FFFF"/>
                </a:solidFill>
                <a:latin typeface="Arial" charset="0"/>
              </a:rPr>
              <a:t>IST Spectrum</a:t>
            </a:r>
          </a:p>
        </p:txBody>
      </p:sp>
      <p:sp>
        <p:nvSpPr>
          <p:cNvPr id="8" name="Rectangle 7"/>
          <p:cNvSpPr/>
          <p:nvPr/>
        </p:nvSpPr>
        <p:spPr>
          <a:xfrm>
            <a:off x="1828800" y="2438400"/>
            <a:ext cx="8315324" cy="2605676"/>
          </a:xfrm>
          <a:prstGeom prst="rect">
            <a:avLst/>
          </a:prstGeom>
          <a:no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Text Placeholder 5"/>
          <p:cNvSpPr txBox="1">
            <a:spLocks/>
          </p:cNvSpPr>
          <p:nvPr/>
        </p:nvSpPr>
        <p:spPr>
          <a:xfrm>
            <a:off x="1942552" y="4876800"/>
            <a:ext cx="7924800" cy="1809726"/>
          </a:xfrm>
          <a:prstGeom prst="rect">
            <a:avLst/>
          </a:prstGeom>
          <a:no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IST iteration, the largest signals in the residual get smaller, and so do the corresponding artifacts.</a:t>
            </a:r>
          </a:p>
          <a:p>
            <a:pPr marL="0" indent="0" algn="just">
              <a:spcBef>
                <a:spcPts val="0"/>
              </a:spcBef>
              <a:buNone/>
            </a:pPr>
            <a:endParaRPr lang="en-US" sz="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Iterations conclude when the largest point remaining in the residual is below a target value.</a:t>
            </a:r>
          </a:p>
          <a:p>
            <a:pPr marL="0" indent="0" algn="just">
              <a:spcBef>
                <a:spcPts val="0"/>
              </a:spcBef>
              <a:buNone/>
            </a:pPr>
            <a:endParaRPr lang="en-US" sz="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When the IST iterations conclude, any remaining residual can be added to the reconstruction.</a:t>
            </a:r>
          </a:p>
        </p:txBody>
      </p:sp>
      <p:sp>
        <p:nvSpPr>
          <p:cNvPr id="14" name="TextBox 13"/>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4291150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787611" y="868874"/>
            <a:ext cx="2107936" cy="5684327"/>
            <a:chOff x="263611" y="690895"/>
            <a:chExt cx="2107936" cy="568432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11" y="690895"/>
              <a:ext cx="2107936" cy="14222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11" y="2111597"/>
              <a:ext cx="2107936" cy="142222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11" y="3532299"/>
              <a:ext cx="2107936" cy="142222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611" y="4953000"/>
              <a:ext cx="2107936" cy="1422222"/>
            </a:xfrm>
            <a:prstGeom prst="rect">
              <a:avLst/>
            </a:prstGeom>
          </p:spPr>
        </p:pic>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 b="18227"/>
          <a:stretch/>
        </p:blipFill>
        <p:spPr>
          <a:xfrm>
            <a:off x="4191000" y="4706148"/>
            <a:ext cx="3995822" cy="640080"/>
          </a:xfrm>
          <a:prstGeom prst="rect">
            <a:avLst/>
          </a:prstGeom>
        </p:spPr>
      </p:pic>
      <p:grpSp>
        <p:nvGrpSpPr>
          <p:cNvPr id="13" name="Group 12"/>
          <p:cNvGrpSpPr/>
          <p:nvPr/>
        </p:nvGrpSpPr>
        <p:grpSpPr>
          <a:xfrm>
            <a:off x="8298906" y="710260"/>
            <a:ext cx="2022857" cy="5766740"/>
            <a:chOff x="6774905" y="533400"/>
            <a:chExt cx="2022857" cy="5766740"/>
          </a:xfrm>
        </p:grpSpPr>
        <p:pic>
          <p:nvPicPr>
            <p:cNvPr id="8" name="Picture 7"/>
            <p:cNvPicPr>
              <a:picLocks/>
            </p:cNvPicPr>
            <p:nvPr/>
          </p:nvPicPr>
          <p:blipFill>
            <a:blip r:embed="rId8">
              <a:extLst>
                <a:ext uri="{28A0092B-C50C-407E-A947-70E740481C1C}">
                  <a14:useLocalDpi xmlns:a14="http://schemas.microsoft.com/office/drawing/2010/main" val="0"/>
                </a:ext>
              </a:extLst>
            </a:blip>
            <a:stretch>
              <a:fillRect/>
            </a:stretch>
          </p:blipFill>
          <p:spPr>
            <a:xfrm>
              <a:off x="6774905" y="533400"/>
              <a:ext cx="2022857" cy="1504635"/>
            </a:xfrm>
            <a:prstGeom prst="rect">
              <a:avLst/>
            </a:prstGeom>
          </p:spPr>
        </p:pic>
        <p:pic>
          <p:nvPicPr>
            <p:cNvPr id="9" name="Picture 8"/>
            <p:cNvPicPr>
              <a:picLocks/>
            </p:cNvPicPr>
            <p:nvPr/>
          </p:nvPicPr>
          <p:blipFill>
            <a:blip r:embed="rId9">
              <a:extLst>
                <a:ext uri="{28A0092B-C50C-407E-A947-70E740481C1C}">
                  <a14:useLocalDpi xmlns:a14="http://schemas.microsoft.com/office/drawing/2010/main" val="0"/>
                </a:ext>
              </a:extLst>
            </a:blip>
            <a:stretch>
              <a:fillRect/>
            </a:stretch>
          </p:blipFill>
          <p:spPr>
            <a:xfrm>
              <a:off x="6774905" y="1957910"/>
              <a:ext cx="2022857" cy="1499429"/>
            </a:xfrm>
            <a:prstGeom prst="rect">
              <a:avLst/>
            </a:prstGeom>
          </p:spPr>
        </p:pic>
        <p:pic>
          <p:nvPicPr>
            <p:cNvPr id="10" name="Picture 9"/>
            <p:cNvPicPr>
              <a:picLocks/>
            </p:cNvPicPr>
            <p:nvPr/>
          </p:nvPicPr>
          <p:blipFill>
            <a:blip r:embed="rId10">
              <a:extLst>
                <a:ext uri="{28A0092B-C50C-407E-A947-70E740481C1C}">
                  <a14:useLocalDpi xmlns:a14="http://schemas.microsoft.com/office/drawing/2010/main" val="0"/>
                </a:ext>
              </a:extLst>
            </a:blip>
            <a:stretch>
              <a:fillRect/>
            </a:stretch>
          </p:blipFill>
          <p:spPr>
            <a:xfrm>
              <a:off x="6774905" y="3370993"/>
              <a:ext cx="2022857" cy="1509841"/>
            </a:xfrm>
            <a:prstGeom prst="rect">
              <a:avLst/>
            </a:prstGeom>
          </p:spPr>
        </p:pic>
        <p:pic>
          <p:nvPicPr>
            <p:cNvPr id="11" name="Picture 10"/>
            <p:cNvPicPr>
              <a:picLocks/>
            </p:cNvPicPr>
            <p:nvPr/>
          </p:nvPicPr>
          <p:blipFill>
            <a:blip r:embed="rId11">
              <a:extLst>
                <a:ext uri="{28A0092B-C50C-407E-A947-70E740481C1C}">
                  <a14:useLocalDpi xmlns:a14="http://schemas.microsoft.com/office/drawing/2010/main" val="0"/>
                </a:ext>
              </a:extLst>
            </a:blip>
            <a:stretch>
              <a:fillRect/>
            </a:stretch>
          </p:blipFill>
          <p:spPr>
            <a:xfrm>
              <a:off x="6774905" y="4795505"/>
              <a:ext cx="2019047" cy="1504635"/>
            </a:xfrm>
            <a:prstGeom prst="rect">
              <a:avLst/>
            </a:prstGeom>
          </p:spPr>
        </p:pic>
      </p:grpSp>
      <p:sp>
        <p:nvSpPr>
          <p:cNvPr id="12" name="TextBox 11"/>
          <p:cNvSpPr txBox="1"/>
          <p:nvPr/>
        </p:nvSpPr>
        <p:spPr>
          <a:xfrm>
            <a:off x="3877987" y="1693685"/>
            <a:ext cx="4420919" cy="892552"/>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prstClr val="black"/>
                </a:solidFill>
                <a:latin typeface="Arial" charset="0"/>
              </a:rPr>
              <a:t>Establish Relationship Between Decay and Observed Linewidth</a:t>
            </a:r>
            <a:endParaRPr lang="en-US" sz="800" i="1" kern="0" dirty="0">
              <a:solidFill>
                <a:prstClr val="black"/>
              </a:solidFill>
              <a:latin typeface="Arial" charset="0"/>
            </a:endParaRPr>
          </a:p>
        </p:txBody>
      </p:sp>
      <p:sp>
        <p:nvSpPr>
          <p:cNvPr id="14" name="TextBox 13"/>
          <p:cNvSpPr txBox="1"/>
          <p:nvPr/>
        </p:nvSpPr>
        <p:spPr>
          <a:xfrm>
            <a:off x="4191000" y="5318726"/>
            <a:ext cx="3810000" cy="276999"/>
          </a:xfrm>
          <a:prstGeom prst="rect">
            <a:avLst/>
          </a:prstGeom>
          <a:noFill/>
        </p:spPr>
        <p:txBody>
          <a:bodyPr wrap="square" rtlCol="0">
            <a:spAutoFit/>
          </a:bodyPr>
          <a:lstStyle/>
          <a:p>
            <a:pPr algn="ctr" fontAlgn="base">
              <a:spcBef>
                <a:spcPct val="50000"/>
              </a:spcBef>
              <a:spcAft>
                <a:spcPct val="0"/>
              </a:spcAft>
            </a:pPr>
            <a:r>
              <a:rPr lang="en-US" sz="1200" i="1" dirty="0">
                <a:solidFill>
                  <a:prstClr val="white">
                    <a:lumMod val="50000"/>
                  </a:prstClr>
                </a:solidFill>
                <a:latin typeface="Arial" charset="0"/>
              </a:rPr>
              <a:t>Sampling Schedule, Pts</a:t>
            </a:r>
          </a:p>
        </p:txBody>
      </p:sp>
      <p:sp>
        <p:nvSpPr>
          <p:cNvPr id="15" name="Right Arrow 14"/>
          <p:cNvSpPr/>
          <p:nvPr/>
        </p:nvSpPr>
        <p:spPr>
          <a:xfrm>
            <a:off x="5274511" y="3532130"/>
            <a:ext cx="1828800" cy="849321"/>
          </a:xfrm>
          <a:prstGeom prst="rightArrow">
            <a:avLst>
              <a:gd name="adj1" fmla="val 50000"/>
              <a:gd name="adj2" fmla="val 6164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6" name="TextBox 15"/>
          <p:cNvSpPr txBox="1"/>
          <p:nvPr/>
        </p:nvSpPr>
        <p:spPr>
          <a:xfrm>
            <a:off x="4280651" y="2819400"/>
            <a:ext cx="3810000" cy="523220"/>
          </a:xfrm>
          <a:prstGeom prst="rect">
            <a:avLst/>
          </a:prstGeom>
          <a:noFill/>
        </p:spPr>
        <p:txBody>
          <a:bodyPr wrap="square" rtlCol="0">
            <a:spAutoFit/>
          </a:bodyPr>
          <a:lstStyle/>
          <a:p>
            <a:pPr algn="ctr" fontAlgn="base">
              <a:spcAft>
                <a:spcPct val="0"/>
              </a:spcAft>
            </a:pPr>
            <a:r>
              <a:rPr lang="en-US" sz="1400" i="1" dirty="0">
                <a:solidFill>
                  <a:prstClr val="black"/>
                </a:solidFill>
                <a:latin typeface="Arial" charset="0"/>
              </a:rPr>
              <a:t>Multiply by Sampling Schedule and</a:t>
            </a:r>
          </a:p>
          <a:p>
            <a:pPr algn="ctr" fontAlgn="base">
              <a:spcAft>
                <a:spcPct val="0"/>
              </a:spcAft>
            </a:pPr>
            <a:r>
              <a:rPr lang="en-US" sz="1400" i="1" dirty="0">
                <a:solidFill>
                  <a:prstClr val="black"/>
                </a:solidFill>
                <a:latin typeface="Arial" charset="0"/>
              </a:rPr>
              <a:t>Fourier Transform</a:t>
            </a:r>
          </a:p>
        </p:txBody>
      </p:sp>
      <p:sp>
        <p:nvSpPr>
          <p:cNvPr id="17" name="TextBox 16"/>
          <p:cNvSpPr txBox="1"/>
          <p:nvPr/>
        </p:nvSpPr>
        <p:spPr>
          <a:xfrm>
            <a:off x="1909366" y="1810267"/>
            <a:ext cx="533400"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5Hz</a:t>
            </a:r>
          </a:p>
        </p:txBody>
      </p:sp>
      <p:sp>
        <p:nvSpPr>
          <p:cNvPr id="18" name="TextBox 17"/>
          <p:cNvSpPr txBox="1"/>
          <p:nvPr/>
        </p:nvSpPr>
        <p:spPr>
          <a:xfrm>
            <a:off x="1909366" y="3229885"/>
            <a:ext cx="640244"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10Hz</a:t>
            </a:r>
          </a:p>
        </p:txBody>
      </p:sp>
      <p:sp>
        <p:nvSpPr>
          <p:cNvPr id="19" name="TextBox 18"/>
          <p:cNvSpPr txBox="1"/>
          <p:nvPr/>
        </p:nvSpPr>
        <p:spPr>
          <a:xfrm>
            <a:off x="1909366" y="4648527"/>
            <a:ext cx="640244"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15Hz</a:t>
            </a:r>
          </a:p>
        </p:txBody>
      </p:sp>
      <p:sp>
        <p:nvSpPr>
          <p:cNvPr id="20" name="TextBox 19"/>
          <p:cNvSpPr txBox="1"/>
          <p:nvPr/>
        </p:nvSpPr>
        <p:spPr>
          <a:xfrm>
            <a:off x="1909366" y="6069229"/>
            <a:ext cx="627888"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20Hz</a:t>
            </a:r>
          </a:p>
        </p:txBody>
      </p:sp>
      <p:sp>
        <p:nvSpPr>
          <p:cNvPr id="21" name="TextBox 20"/>
          <p:cNvSpPr txBox="1"/>
          <p:nvPr/>
        </p:nvSpPr>
        <p:spPr>
          <a:xfrm>
            <a:off x="3021701" y="68961"/>
            <a:ext cx="6327901" cy="138499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SMILE - S</a:t>
            </a:r>
            <a:r>
              <a:rPr lang="en-US" sz="2800" i="1" kern="0" dirty="0">
                <a:solidFill>
                  <a:prstClr val="black"/>
                </a:solidFill>
                <a:latin typeface="Arial" charset="0"/>
              </a:rPr>
              <a:t>parse</a:t>
            </a:r>
            <a:r>
              <a:rPr lang="en-US" sz="2800" i="1" kern="0" dirty="0">
                <a:solidFill>
                  <a:srgbClr val="00FFFF"/>
                </a:solidFill>
                <a:latin typeface="Arial" charset="0"/>
              </a:rPr>
              <a:t> </a:t>
            </a:r>
            <a:r>
              <a:rPr lang="en-US" sz="2800" i="1" kern="0" dirty="0">
                <a:solidFill>
                  <a:srgbClr val="00B0F0"/>
                </a:solidFill>
                <a:latin typeface="Arial" charset="0"/>
              </a:rPr>
              <a:t>M</a:t>
            </a:r>
            <a:r>
              <a:rPr lang="en-US" sz="2800" i="1" kern="0" dirty="0">
                <a:solidFill>
                  <a:prstClr val="black"/>
                </a:solidFill>
                <a:latin typeface="Arial" charset="0"/>
              </a:rPr>
              <a:t>ultidimensional</a:t>
            </a:r>
            <a:r>
              <a:rPr lang="en-US" sz="2800" i="1" kern="0" dirty="0">
                <a:solidFill>
                  <a:srgbClr val="00FFFF"/>
                </a:solidFill>
                <a:latin typeface="Arial" charset="0"/>
              </a:rPr>
              <a:t> </a:t>
            </a:r>
            <a:r>
              <a:rPr lang="en-US" sz="2800" i="1" kern="0" dirty="0">
                <a:solidFill>
                  <a:srgbClr val="00B0F0"/>
                </a:solidFill>
                <a:latin typeface="Arial" charset="0"/>
              </a:rPr>
              <a:t>I</a:t>
            </a:r>
            <a:r>
              <a:rPr lang="en-US" sz="2800" i="1" kern="0" dirty="0">
                <a:solidFill>
                  <a:prstClr val="black"/>
                </a:solidFill>
                <a:latin typeface="Arial" charset="0"/>
              </a:rPr>
              <a:t>terative</a:t>
            </a:r>
            <a:r>
              <a:rPr lang="en-US" sz="2800" i="1" kern="0" dirty="0">
                <a:solidFill>
                  <a:srgbClr val="00FFFF"/>
                </a:solidFill>
                <a:latin typeface="Arial" charset="0"/>
              </a:rPr>
              <a:t> </a:t>
            </a:r>
            <a:r>
              <a:rPr lang="en-US" sz="2800" i="1" kern="0" dirty="0" err="1">
                <a:solidFill>
                  <a:srgbClr val="00B0F0"/>
                </a:solidFill>
                <a:latin typeface="Arial" charset="0"/>
              </a:rPr>
              <a:t>L</a:t>
            </a:r>
            <a:r>
              <a:rPr lang="en-US" sz="2800" i="1" kern="0" dirty="0" err="1">
                <a:solidFill>
                  <a:prstClr val="black"/>
                </a:solidFill>
                <a:latin typeface="Arial" charset="0"/>
              </a:rPr>
              <a:t>ineshape</a:t>
            </a:r>
            <a:r>
              <a:rPr lang="en-US" sz="2800" i="1" kern="0" dirty="0">
                <a:solidFill>
                  <a:srgbClr val="00FFFF"/>
                </a:solidFill>
                <a:latin typeface="Arial" charset="0"/>
              </a:rPr>
              <a:t> </a:t>
            </a:r>
            <a:r>
              <a:rPr lang="en-US" sz="2800" i="1" kern="0" dirty="0">
                <a:solidFill>
                  <a:srgbClr val="00B0F0"/>
                </a:solidFill>
                <a:latin typeface="Arial" charset="0"/>
              </a:rPr>
              <a:t>E</a:t>
            </a:r>
            <a:r>
              <a:rPr lang="en-US" sz="2800" i="1" kern="0" dirty="0">
                <a:solidFill>
                  <a:prstClr val="black"/>
                </a:solidFill>
                <a:latin typeface="Arial" charset="0"/>
              </a:rPr>
              <a:t>nhanced</a:t>
            </a:r>
            <a:r>
              <a:rPr lang="en-US" sz="2800" i="1" kern="0" dirty="0">
                <a:solidFill>
                  <a:srgbClr val="00FFFF"/>
                </a:solidFill>
                <a:latin typeface="Arial" charset="0"/>
              </a:rPr>
              <a:t> </a:t>
            </a:r>
            <a:r>
              <a:rPr lang="en-US" sz="2800" i="1" kern="0" dirty="0">
                <a:solidFill>
                  <a:prstClr val="black"/>
                </a:solidFill>
                <a:latin typeface="Arial" charset="0"/>
              </a:rPr>
              <a:t>NUS Reconstruction</a:t>
            </a:r>
          </a:p>
        </p:txBody>
      </p:sp>
    </p:spTree>
    <p:extLst>
      <p:ext uri="{BB962C8B-B14F-4D97-AF65-F5344CB8AC3E}">
        <p14:creationId xmlns:p14="http://schemas.microsoft.com/office/powerpoint/2010/main" val="1548057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2" name="TextBox 11"/>
          <p:cNvSpPr txBox="1"/>
          <p:nvPr/>
        </p:nvSpPr>
        <p:spPr>
          <a:xfrm>
            <a:off x="1676400" y="1"/>
            <a:ext cx="8839200" cy="954107"/>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B0F0"/>
                </a:solidFill>
                <a:latin typeface="Arial" charset="0"/>
              </a:rPr>
              <a:t>SMILE:</a:t>
            </a:r>
          </a:p>
          <a:p>
            <a:pPr algn="ctr">
              <a:defRPr/>
            </a:pPr>
            <a:r>
              <a:rPr lang="en-US" sz="2000" i="1" kern="0" dirty="0">
                <a:solidFill>
                  <a:prstClr val="white"/>
                </a:solidFill>
                <a:latin typeface="Arial" charset="0"/>
              </a:rPr>
              <a:t>Each Iteration Models the Largest Remaining Signals</a:t>
            </a:r>
            <a:endParaRPr lang="en-US" sz="800" i="1" kern="0" dirty="0">
              <a:solidFill>
                <a:prstClr val="white"/>
              </a:solidFill>
              <a:latin typeface="Arial"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982939"/>
            <a:ext cx="7691257" cy="5410200"/>
          </a:xfrm>
          <a:prstGeom prst="rect">
            <a:avLst/>
          </a:prstGeom>
        </p:spPr>
      </p:pic>
    </p:spTree>
    <p:extLst>
      <p:ext uri="{BB962C8B-B14F-4D97-AF65-F5344CB8AC3E}">
        <p14:creationId xmlns:p14="http://schemas.microsoft.com/office/powerpoint/2010/main" val="2865808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08" y="1600201"/>
            <a:ext cx="7377778" cy="5028571"/>
          </a:xfrm>
          <a:prstGeom prst="rect">
            <a:avLst/>
          </a:prstGeom>
        </p:spPr>
      </p:pic>
      <p:sp>
        <p:nvSpPr>
          <p:cNvPr id="6" name="Title 1"/>
          <p:cNvSpPr txBox="1">
            <a:spLocks/>
          </p:cNvSpPr>
          <p:nvPr/>
        </p:nvSpPr>
        <p:spPr>
          <a:xfrm>
            <a:off x="2466754" y="117059"/>
            <a:ext cx="7279078"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i="1" dirty="0">
                <a:solidFill>
                  <a:prstClr val="white"/>
                </a:solidFill>
                <a:latin typeface="Arial" panose="020B0604020202020204" pitchFamily="34" charset="0"/>
                <a:cs typeface="Arial" panose="020B0604020202020204" pitchFamily="34" charset="0"/>
              </a:rPr>
              <a:t>Uniformly Sampled Data and 33% NUS Reconstructed by </a:t>
            </a:r>
            <a:r>
              <a:rPr lang="en-US" sz="2000" i="1" dirty="0" err="1">
                <a:solidFill>
                  <a:prstClr val="white"/>
                </a:solidFill>
                <a:latin typeface="Arial" panose="020B0604020202020204" pitchFamily="34" charset="0"/>
                <a:cs typeface="Arial" panose="020B0604020202020204" pitchFamily="34" charset="0"/>
              </a:rPr>
              <a:t>NMRPipe’s</a:t>
            </a:r>
            <a:r>
              <a:rPr lang="en-US" sz="2000" i="1" dirty="0">
                <a:solidFill>
                  <a:prstClr val="white"/>
                </a:solidFill>
                <a:latin typeface="Arial" panose="020B0604020202020204" pitchFamily="34" charset="0"/>
                <a:cs typeface="Arial" panose="020B0604020202020204" pitchFamily="34" charset="0"/>
              </a:rPr>
              <a:t> IST and By SMILE</a:t>
            </a:r>
          </a:p>
        </p:txBody>
      </p:sp>
      <p:sp>
        <p:nvSpPr>
          <p:cNvPr id="2" name="TextBox 1"/>
          <p:cNvSpPr txBox="1"/>
          <p:nvPr/>
        </p:nvSpPr>
        <p:spPr>
          <a:xfrm>
            <a:off x="2514600" y="1012995"/>
            <a:ext cx="1074243"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00A0E2"/>
                </a:solidFill>
                <a:latin typeface="Arial" charset="0"/>
              </a:rPr>
              <a:t>Uniformly Sampled</a:t>
            </a:r>
          </a:p>
        </p:txBody>
      </p:sp>
      <p:sp>
        <p:nvSpPr>
          <p:cNvPr id="5" name="TextBox 4"/>
          <p:cNvSpPr txBox="1"/>
          <p:nvPr/>
        </p:nvSpPr>
        <p:spPr>
          <a:xfrm>
            <a:off x="3733800" y="1120718"/>
            <a:ext cx="990600" cy="307777"/>
          </a:xfrm>
          <a:prstGeom prst="rect">
            <a:avLst/>
          </a:prstGeom>
          <a:noFill/>
        </p:spPr>
        <p:txBody>
          <a:bodyPr wrap="square" rtlCol="0">
            <a:spAutoFit/>
          </a:bodyPr>
          <a:lstStyle/>
          <a:p>
            <a:pPr algn="ctr" fontAlgn="base">
              <a:spcBef>
                <a:spcPct val="50000"/>
              </a:spcBef>
              <a:spcAft>
                <a:spcPct val="0"/>
              </a:spcAft>
            </a:pPr>
            <a:r>
              <a:rPr lang="en-US" sz="1400" dirty="0">
                <a:solidFill>
                  <a:srgbClr val="FFC0CB"/>
                </a:solidFill>
                <a:latin typeface="Arial" charset="0"/>
              </a:rPr>
              <a:t>NUS IST</a:t>
            </a:r>
          </a:p>
        </p:txBody>
      </p:sp>
      <p:sp>
        <p:nvSpPr>
          <p:cNvPr id="7" name="TextBox 6"/>
          <p:cNvSpPr txBox="1"/>
          <p:nvPr/>
        </p:nvSpPr>
        <p:spPr>
          <a:xfrm>
            <a:off x="4842258" y="1120718"/>
            <a:ext cx="1101343" cy="307777"/>
          </a:xfrm>
          <a:prstGeom prst="rect">
            <a:avLst/>
          </a:prstGeom>
          <a:noFill/>
        </p:spPr>
        <p:txBody>
          <a:bodyPr wrap="square" rtlCol="0">
            <a:spAutoFit/>
          </a:bodyPr>
          <a:lstStyle/>
          <a:p>
            <a:pPr algn="ctr" fontAlgn="base">
              <a:spcBef>
                <a:spcPct val="50000"/>
              </a:spcBef>
              <a:spcAft>
                <a:spcPct val="0"/>
              </a:spcAft>
            </a:pPr>
            <a:r>
              <a:rPr lang="en-US" sz="1400" dirty="0">
                <a:solidFill>
                  <a:srgbClr val="FFAF00"/>
                </a:solidFill>
                <a:latin typeface="Arial" charset="0"/>
              </a:rPr>
              <a:t>NUS RIST</a:t>
            </a:r>
          </a:p>
        </p:txBody>
      </p:sp>
      <p:sp>
        <p:nvSpPr>
          <p:cNvPr id="9" name="TextBox 8"/>
          <p:cNvSpPr txBox="1"/>
          <p:nvPr/>
        </p:nvSpPr>
        <p:spPr>
          <a:xfrm>
            <a:off x="5867400"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00FFFF"/>
                </a:solidFill>
                <a:latin typeface="Arial" charset="0"/>
              </a:rPr>
              <a:t>NUS IST + Extrapolation</a:t>
            </a:r>
          </a:p>
        </p:txBody>
      </p:sp>
      <p:sp>
        <p:nvSpPr>
          <p:cNvPr id="10" name="TextBox 9"/>
          <p:cNvSpPr txBox="1"/>
          <p:nvPr/>
        </p:nvSpPr>
        <p:spPr>
          <a:xfrm>
            <a:off x="7052853"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EE82EE"/>
                </a:solidFill>
                <a:latin typeface="Arial" charset="0"/>
              </a:rPr>
              <a:t>NUS RIST + Extrapolation</a:t>
            </a:r>
          </a:p>
        </p:txBody>
      </p:sp>
      <p:sp>
        <p:nvSpPr>
          <p:cNvPr id="11" name="TextBox 10"/>
          <p:cNvSpPr txBox="1"/>
          <p:nvPr/>
        </p:nvSpPr>
        <p:spPr>
          <a:xfrm>
            <a:off x="8229600"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9932CC"/>
                </a:solidFill>
                <a:latin typeface="Arial" charset="0"/>
              </a:rPr>
              <a:t>NUS SMILE + Extrapolation</a:t>
            </a:r>
          </a:p>
        </p:txBody>
      </p:sp>
    </p:spTree>
    <p:extLst>
      <p:ext uri="{BB962C8B-B14F-4D97-AF65-F5344CB8AC3E}">
        <p14:creationId xmlns:p14="http://schemas.microsoft.com/office/powerpoint/2010/main" val="3583929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821638"/>
            <a:ext cx="6886202" cy="5791517"/>
          </a:xfrm>
          <a:prstGeom prst="rect">
            <a:avLst/>
          </a:prstGeom>
        </p:spPr>
      </p:pic>
      <p:sp>
        <p:nvSpPr>
          <p:cNvPr id="4" name="TextBox 3"/>
          <p:cNvSpPr txBox="1"/>
          <p:nvPr/>
        </p:nvSpPr>
        <p:spPr>
          <a:xfrm>
            <a:off x="1" y="148680"/>
            <a:ext cx="11966712"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Century Gothic" panose="020B0502020202020204" pitchFamily="34" charset="0"/>
              </a:rPr>
              <a:t> </a:t>
            </a:r>
            <a:r>
              <a:rPr lang="en-US" sz="2400" i="1" kern="0" dirty="0">
                <a:solidFill>
                  <a:srgbClr val="00B0F0"/>
                </a:solidFill>
                <a:latin typeface="Century Gothic" panose="020B0502020202020204" pitchFamily="34" charset="0"/>
              </a:rPr>
              <a:t>Extrapolation of Conventional Data as an Alternative to Linear Prediction (LP)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524000"/>
            <a:ext cx="1594624" cy="16764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074" y="4191000"/>
            <a:ext cx="1594624" cy="1676400"/>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8791074" y="1512772"/>
            <a:ext cx="609600" cy="461665"/>
          </a:xfrm>
          <a:prstGeom prst="rect">
            <a:avLst/>
          </a:prstGeom>
          <a:noFill/>
        </p:spPr>
        <p:txBody>
          <a:bodyPr wrap="square" rtlCol="0">
            <a:spAutoFit/>
          </a:bodyPr>
          <a:lstStyle/>
          <a:p>
            <a:pPr fontAlgn="base">
              <a:spcBef>
                <a:spcPct val="50000"/>
              </a:spcBef>
              <a:spcAft>
                <a:spcPct val="0"/>
              </a:spcAft>
            </a:pPr>
            <a:r>
              <a:rPr lang="en-US" sz="2400" dirty="0">
                <a:solidFill>
                  <a:srgbClr val="FF0000"/>
                </a:solidFill>
                <a:latin typeface="Arial" charset="0"/>
              </a:rPr>
              <a:t>LP</a:t>
            </a:r>
          </a:p>
        </p:txBody>
      </p:sp>
      <p:sp>
        <p:nvSpPr>
          <p:cNvPr id="7" name="TextBox 6"/>
          <p:cNvSpPr txBox="1"/>
          <p:nvPr/>
        </p:nvSpPr>
        <p:spPr>
          <a:xfrm>
            <a:off x="8791074" y="4202230"/>
            <a:ext cx="1343526" cy="461665"/>
          </a:xfrm>
          <a:prstGeom prst="rect">
            <a:avLst/>
          </a:prstGeom>
          <a:noFill/>
        </p:spPr>
        <p:txBody>
          <a:bodyPr wrap="square" rtlCol="0">
            <a:spAutoFit/>
          </a:bodyPr>
          <a:lstStyle/>
          <a:p>
            <a:pPr fontAlgn="base">
              <a:spcBef>
                <a:spcPct val="50000"/>
              </a:spcBef>
              <a:spcAft>
                <a:spcPct val="0"/>
              </a:spcAft>
            </a:pPr>
            <a:r>
              <a:rPr lang="en-US" sz="2400" dirty="0">
                <a:solidFill>
                  <a:srgbClr val="0000F1"/>
                </a:solidFill>
                <a:latin typeface="Arial" charset="0"/>
              </a:rPr>
              <a:t>SMILE</a:t>
            </a:r>
          </a:p>
        </p:txBody>
      </p:sp>
    </p:spTree>
    <p:extLst>
      <p:ext uri="{BB962C8B-B14F-4D97-AF65-F5344CB8AC3E}">
        <p14:creationId xmlns:p14="http://schemas.microsoft.com/office/powerpoint/2010/main" val="3402726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619" y="1895241"/>
            <a:ext cx="9264762" cy="4284952"/>
          </a:xfrm>
          <a:prstGeom prst="rect">
            <a:avLst/>
          </a:prstGeom>
        </p:spPr>
      </p:pic>
      <p:sp>
        <p:nvSpPr>
          <p:cNvPr id="3" name="TextBox 2"/>
          <p:cNvSpPr txBox="1"/>
          <p:nvPr/>
        </p:nvSpPr>
        <p:spPr>
          <a:xfrm>
            <a:off x="1167225" y="1012684"/>
            <a:ext cx="2133600" cy="646331"/>
          </a:xfrm>
          <a:prstGeom prst="rect">
            <a:avLst/>
          </a:prstGeom>
          <a:solidFill>
            <a:schemeClr val="tx1"/>
          </a:solidFill>
        </p:spPr>
        <p:txBody>
          <a:bodyPr wrap="square" rtlCol="0">
            <a:spAutoFit/>
          </a:bodyPr>
          <a:lstStyle/>
          <a:p>
            <a:pPr algn="ctr">
              <a:spcBef>
                <a:spcPts val="0"/>
              </a:spcBef>
            </a:pPr>
            <a:r>
              <a:rPr lang="en-US" b="0" i="1" dirty="0">
                <a:solidFill>
                  <a:srgbClr val="1290DE"/>
                </a:solidFill>
                <a:latin typeface="Arial" panose="020B0604020202020204" pitchFamily="34" charset="0"/>
                <a:cs typeface="Arial" panose="020B0604020202020204" pitchFamily="34" charset="0"/>
              </a:rPr>
              <a:t>Conventional FT</a:t>
            </a:r>
          </a:p>
          <a:p>
            <a:pPr algn="ctr">
              <a:spcBef>
                <a:spcPts val="0"/>
              </a:spcBef>
            </a:pPr>
            <a:r>
              <a:rPr lang="en-US" b="0" i="1" dirty="0">
                <a:solidFill>
                  <a:prstClr val="white"/>
                </a:solidFill>
                <a:latin typeface="Arial" panose="020B0604020202020204" pitchFamily="34" charset="0"/>
                <a:cs typeface="Arial" panose="020B0604020202020204" pitchFamily="34" charset="0"/>
              </a:rPr>
              <a:t>4 sec</a:t>
            </a:r>
          </a:p>
        </p:txBody>
      </p:sp>
      <p:sp>
        <p:nvSpPr>
          <p:cNvPr id="4" name="TextBox 3"/>
          <p:cNvSpPr txBox="1"/>
          <p:nvPr/>
        </p:nvSpPr>
        <p:spPr>
          <a:xfrm>
            <a:off x="2219818" y="63574"/>
            <a:ext cx="7752364"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a:solidFill>
                  <a:srgbClr val="00B0F0"/>
                </a:solidFill>
                <a:latin typeface="Century Gothic" panose="020B0502020202020204" pitchFamily="34" charset="0"/>
              </a:rPr>
              <a:t>NUS Zero Fill as an Alternative to Linear Prediction for Conventional NMR Data (15N-NOE)</a:t>
            </a:r>
            <a:endParaRPr lang="en-US" sz="2400" b="0" kern="0" dirty="0">
              <a:solidFill>
                <a:srgbClr val="00B0F0"/>
              </a:solidFill>
              <a:latin typeface="Century Gothic" panose="020B0502020202020204" pitchFamily="34" charset="0"/>
            </a:endParaRPr>
          </a:p>
        </p:txBody>
      </p:sp>
      <p:sp>
        <p:nvSpPr>
          <p:cNvPr id="5" name="TextBox 4"/>
          <p:cNvSpPr txBox="1"/>
          <p:nvPr/>
        </p:nvSpPr>
        <p:spPr>
          <a:xfrm>
            <a:off x="3648748" y="1014473"/>
            <a:ext cx="2737898" cy="646331"/>
          </a:xfrm>
          <a:prstGeom prst="rect">
            <a:avLst/>
          </a:prstGeom>
          <a:solidFill>
            <a:schemeClr val="tx1"/>
          </a:solidFill>
        </p:spPr>
        <p:txBody>
          <a:bodyPr wrap="square" rtlCol="0">
            <a:spAutoFit/>
          </a:bodyPr>
          <a:lstStyle/>
          <a:p>
            <a:pPr algn="ctr">
              <a:spcBef>
                <a:spcPts val="0"/>
              </a:spcBef>
            </a:pPr>
            <a:r>
              <a:rPr lang="en-US" b="0" i="1" dirty="0">
                <a:solidFill>
                  <a:srgbClr val="00B050"/>
                </a:solidFill>
                <a:latin typeface="Arial" panose="020B0604020202020204" pitchFamily="34" charset="0"/>
                <a:cs typeface="Arial" panose="020B0604020202020204" pitchFamily="34" charset="0"/>
              </a:rPr>
              <a:t>Linear Prediction</a:t>
            </a:r>
          </a:p>
          <a:p>
            <a:pPr algn="ctr">
              <a:spcBef>
                <a:spcPts val="0"/>
              </a:spcBef>
            </a:pPr>
            <a:r>
              <a:rPr lang="en-US" b="0" i="1" dirty="0">
                <a:solidFill>
                  <a:prstClr val="white"/>
                </a:solidFill>
                <a:latin typeface="Arial" panose="020B0604020202020204" pitchFamily="34" charset="0"/>
                <a:cs typeface="Arial" panose="020B0604020202020204" pitchFamily="34" charset="0"/>
              </a:rPr>
              <a:t>2 min 30 sec</a:t>
            </a:r>
          </a:p>
        </p:txBody>
      </p:sp>
      <p:sp>
        <p:nvSpPr>
          <p:cNvPr id="6" name="TextBox 5"/>
          <p:cNvSpPr txBox="1"/>
          <p:nvPr/>
        </p:nvSpPr>
        <p:spPr>
          <a:xfrm>
            <a:off x="6734568" y="1040815"/>
            <a:ext cx="3993813" cy="646331"/>
          </a:xfrm>
          <a:prstGeom prst="rect">
            <a:avLst/>
          </a:prstGeom>
          <a:solidFill>
            <a:schemeClr val="tx1"/>
          </a:solidFill>
        </p:spPr>
        <p:txBody>
          <a:bodyPr wrap="square" rtlCol="0">
            <a:spAutoFit/>
          </a:bodyPr>
          <a:lstStyle/>
          <a:p>
            <a:pPr algn="ctr">
              <a:spcBef>
                <a:spcPts val="0"/>
              </a:spcBef>
            </a:pPr>
            <a:r>
              <a:rPr lang="en-US" b="0" i="1" dirty="0">
                <a:solidFill>
                  <a:srgbClr val="FF99FF"/>
                </a:solidFill>
                <a:latin typeface="Arial" panose="020B0604020202020204" pitchFamily="34" charset="0"/>
                <a:cs typeface="Arial" panose="020B0604020202020204" pitchFamily="34" charset="0"/>
              </a:rPr>
              <a:t>NUS Zero Fill via </a:t>
            </a:r>
            <a:r>
              <a:rPr lang="en-US" b="0" i="1" dirty="0" err="1">
                <a:solidFill>
                  <a:srgbClr val="FF99FF"/>
                </a:solidFill>
                <a:latin typeface="Arial" panose="020B0604020202020204" pitchFamily="34" charset="0"/>
                <a:cs typeface="Arial" panose="020B0604020202020204" pitchFamily="34" charset="0"/>
              </a:rPr>
              <a:t>NMRPipe</a:t>
            </a:r>
            <a:r>
              <a:rPr lang="en-US" b="0" i="1" dirty="0">
                <a:solidFill>
                  <a:srgbClr val="FF99FF"/>
                </a:solidFill>
                <a:latin typeface="Arial" panose="020B0604020202020204" pitchFamily="34" charset="0"/>
                <a:cs typeface="Arial" panose="020B0604020202020204" pitchFamily="34" charset="0"/>
              </a:rPr>
              <a:t>-IST</a:t>
            </a:r>
          </a:p>
          <a:p>
            <a:pPr algn="ctr">
              <a:spcBef>
                <a:spcPts val="0"/>
              </a:spcBef>
            </a:pPr>
            <a:r>
              <a:rPr lang="en-US" b="0" i="1" dirty="0">
                <a:solidFill>
                  <a:prstClr val="white"/>
                </a:solidFill>
                <a:latin typeface="Arial" panose="020B0604020202020204" pitchFamily="34" charset="0"/>
                <a:cs typeface="Arial" panose="020B0604020202020204" pitchFamily="34" charset="0"/>
              </a:rPr>
              <a:t>20 min 21 sec</a:t>
            </a:r>
          </a:p>
        </p:txBody>
      </p:sp>
      <p:sp>
        <p:nvSpPr>
          <p:cNvPr id="7" name="TextBox 6"/>
          <p:cNvSpPr txBox="1"/>
          <p:nvPr/>
        </p:nvSpPr>
        <p:spPr>
          <a:xfrm>
            <a:off x="2427148" y="6186407"/>
            <a:ext cx="1588183" cy="523220"/>
          </a:xfrm>
          <a:prstGeom prst="rect">
            <a:avLst/>
          </a:prstGeom>
          <a:noFill/>
        </p:spPr>
        <p:txBody>
          <a:bodyPr wrap="square" rtlCol="0">
            <a:spAutoFit/>
          </a:bodyPr>
          <a:lstStyle/>
          <a:p>
            <a:pPr algn="ctr">
              <a:spcBef>
                <a:spcPts val="0"/>
              </a:spcBef>
            </a:pPr>
            <a:r>
              <a:rPr lang="en-US" sz="1400" b="0" dirty="0">
                <a:solidFill>
                  <a:prstClr val="white"/>
                </a:solidFill>
                <a:latin typeface="Arial" panose="020B0604020202020204" pitchFamily="34" charset="0"/>
                <a:cs typeface="Arial" panose="020B0604020202020204" pitchFamily="34" charset="0"/>
              </a:rPr>
              <a:t>HN </a:t>
            </a:r>
          </a:p>
          <a:p>
            <a:pPr algn="ctr">
              <a:spcBef>
                <a:spcPts val="0"/>
              </a:spcBef>
            </a:pPr>
            <a:r>
              <a:rPr lang="en-US" sz="1400" b="0" dirty="0">
                <a:solidFill>
                  <a:prstClr val="white"/>
                </a:solidFill>
                <a:latin typeface="Arial" panose="020B0604020202020204" pitchFamily="34" charset="0"/>
                <a:cs typeface="Arial" panose="020B0604020202020204" pitchFamily="34" charset="0"/>
              </a:rPr>
              <a:t>8.929 ppm</a:t>
            </a:r>
          </a:p>
        </p:txBody>
      </p:sp>
      <p:sp>
        <p:nvSpPr>
          <p:cNvPr id="8" name="TextBox 7"/>
          <p:cNvSpPr txBox="1"/>
          <p:nvPr/>
        </p:nvSpPr>
        <p:spPr>
          <a:xfrm>
            <a:off x="3489875" y="6186407"/>
            <a:ext cx="1829367" cy="523220"/>
          </a:xfrm>
          <a:prstGeom prst="rect">
            <a:avLst/>
          </a:prstGeom>
          <a:noFill/>
        </p:spPr>
        <p:txBody>
          <a:bodyPr wrap="square" rtlCol="0">
            <a:spAutoFit/>
          </a:bodyPr>
          <a:lstStyle/>
          <a:p>
            <a:pPr algn="ctr">
              <a:spcBef>
                <a:spcPts val="0"/>
              </a:spcBef>
            </a:pPr>
            <a:r>
              <a:rPr lang="en-US" sz="1400" b="0" dirty="0">
                <a:solidFill>
                  <a:prstClr val="white"/>
                </a:solidFill>
                <a:latin typeface="Arial" panose="020B0604020202020204" pitchFamily="34" charset="0"/>
                <a:cs typeface="Arial" panose="020B0604020202020204" pitchFamily="34" charset="0"/>
              </a:rPr>
              <a:t>N </a:t>
            </a:r>
          </a:p>
          <a:p>
            <a:pPr algn="ctr">
              <a:spcBef>
                <a:spcPts val="0"/>
              </a:spcBef>
            </a:pPr>
            <a:r>
              <a:rPr lang="en-US" sz="1400" b="0" dirty="0">
                <a:solidFill>
                  <a:prstClr val="white"/>
                </a:solidFill>
                <a:latin typeface="Arial" panose="020B0604020202020204" pitchFamily="34" charset="0"/>
                <a:cs typeface="Arial" panose="020B0604020202020204" pitchFamily="34" charset="0"/>
              </a:rPr>
              <a:t>122.2 ppm</a:t>
            </a:r>
          </a:p>
        </p:txBody>
      </p:sp>
      <p:sp>
        <p:nvSpPr>
          <p:cNvPr id="9" name="TextBox 8"/>
          <p:cNvSpPr txBox="1"/>
          <p:nvPr/>
        </p:nvSpPr>
        <p:spPr>
          <a:xfrm>
            <a:off x="7186052" y="6186407"/>
            <a:ext cx="1298829" cy="523220"/>
          </a:xfrm>
          <a:prstGeom prst="rect">
            <a:avLst/>
          </a:prstGeom>
          <a:noFill/>
        </p:spPr>
        <p:txBody>
          <a:bodyPr wrap="square" rtlCol="0">
            <a:spAutoFit/>
          </a:bodyPr>
          <a:lstStyle/>
          <a:p>
            <a:pPr algn="ctr">
              <a:spcBef>
                <a:spcPts val="0"/>
              </a:spcBef>
            </a:pPr>
            <a:r>
              <a:rPr lang="en-US" sz="1400" b="0" dirty="0">
                <a:solidFill>
                  <a:prstClr val="white"/>
                </a:solidFill>
                <a:latin typeface="Arial" panose="020B0604020202020204" pitchFamily="34" charset="0"/>
                <a:cs typeface="Arial" panose="020B0604020202020204" pitchFamily="34" charset="0"/>
              </a:rPr>
              <a:t>HN </a:t>
            </a:r>
          </a:p>
          <a:p>
            <a:pPr algn="ctr">
              <a:spcBef>
                <a:spcPts val="0"/>
              </a:spcBef>
            </a:pPr>
            <a:r>
              <a:rPr lang="en-US" sz="1400" b="0" dirty="0">
                <a:solidFill>
                  <a:prstClr val="white"/>
                </a:solidFill>
                <a:latin typeface="Arial" panose="020B0604020202020204" pitchFamily="34" charset="0"/>
                <a:cs typeface="Arial" panose="020B0604020202020204" pitchFamily="34" charset="0"/>
              </a:rPr>
              <a:t>9.138 ppm</a:t>
            </a:r>
          </a:p>
        </p:txBody>
      </p:sp>
      <p:sp>
        <p:nvSpPr>
          <p:cNvPr id="10" name="TextBox 9"/>
          <p:cNvSpPr txBox="1"/>
          <p:nvPr/>
        </p:nvSpPr>
        <p:spPr>
          <a:xfrm>
            <a:off x="8305977" y="6186407"/>
            <a:ext cx="1381539" cy="523220"/>
          </a:xfrm>
          <a:prstGeom prst="rect">
            <a:avLst/>
          </a:prstGeom>
          <a:noFill/>
        </p:spPr>
        <p:txBody>
          <a:bodyPr wrap="square" rtlCol="0">
            <a:spAutoFit/>
          </a:bodyPr>
          <a:lstStyle/>
          <a:p>
            <a:pPr algn="ctr">
              <a:spcBef>
                <a:spcPts val="0"/>
              </a:spcBef>
            </a:pPr>
            <a:r>
              <a:rPr lang="en-US" sz="1400" b="0" dirty="0">
                <a:solidFill>
                  <a:prstClr val="white"/>
                </a:solidFill>
                <a:latin typeface="Arial" panose="020B0604020202020204" pitchFamily="34" charset="0"/>
                <a:cs typeface="Arial" panose="020B0604020202020204" pitchFamily="34" charset="0"/>
              </a:rPr>
              <a:t>N </a:t>
            </a:r>
          </a:p>
          <a:p>
            <a:pPr algn="ctr">
              <a:spcBef>
                <a:spcPts val="0"/>
              </a:spcBef>
            </a:pPr>
            <a:r>
              <a:rPr lang="en-US" sz="1400" b="0" dirty="0">
                <a:solidFill>
                  <a:prstClr val="white"/>
                </a:solidFill>
                <a:latin typeface="Arial" panose="020B0604020202020204" pitchFamily="34" charset="0"/>
                <a:cs typeface="Arial" panose="020B0604020202020204" pitchFamily="34" charset="0"/>
              </a:rPr>
              <a:t>121.9 ppm</a:t>
            </a:r>
          </a:p>
        </p:txBody>
      </p:sp>
    </p:spTree>
    <p:extLst>
      <p:ext uri="{BB962C8B-B14F-4D97-AF65-F5344CB8AC3E}">
        <p14:creationId xmlns:p14="http://schemas.microsoft.com/office/powerpoint/2010/main" val="58942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250" b="46879"/>
          <a:stretch/>
        </p:blipFill>
        <p:spPr>
          <a:xfrm>
            <a:off x="367746" y="1476954"/>
            <a:ext cx="11558449" cy="3962897"/>
          </a:xfrm>
          <a:prstGeom prst="rect">
            <a:avLst/>
          </a:prstGeom>
        </p:spPr>
      </p:pic>
      <p:sp>
        <p:nvSpPr>
          <p:cNvPr id="3" name="TextBox 2"/>
          <p:cNvSpPr txBox="1"/>
          <p:nvPr/>
        </p:nvSpPr>
        <p:spPr>
          <a:xfrm>
            <a:off x="1117771" y="292125"/>
            <a:ext cx="983974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a:solidFill>
                  <a:srgbClr val="00B0F0"/>
                </a:solidFill>
                <a:latin typeface="Century Gothic" panose="020B0502020202020204" pitchFamily="34" charset="0"/>
              </a:rPr>
              <a:t>NUS Zero Fill as an Alternative to Linear Prediction for Conventional NMR Data (4D Methyl-Methyl NOE)</a:t>
            </a:r>
            <a:endParaRPr lang="en-US" sz="2400" b="0" kern="0" dirty="0">
              <a:solidFill>
                <a:srgbClr val="00B0F0"/>
              </a:solidFill>
              <a:latin typeface="Century Gothic" panose="020B0502020202020204" pitchFamily="34" charset="0"/>
            </a:endParaRPr>
          </a:p>
        </p:txBody>
      </p:sp>
      <p:sp>
        <p:nvSpPr>
          <p:cNvPr id="4" name="TextBox 3"/>
          <p:cNvSpPr txBox="1"/>
          <p:nvPr/>
        </p:nvSpPr>
        <p:spPr>
          <a:xfrm>
            <a:off x="586406" y="1694116"/>
            <a:ext cx="3309731" cy="400110"/>
          </a:xfrm>
          <a:prstGeom prst="rect">
            <a:avLst/>
          </a:prstGeom>
          <a:noFill/>
        </p:spPr>
        <p:txBody>
          <a:bodyPr wrap="square" rtlCol="0">
            <a:spAutoFit/>
          </a:bodyPr>
          <a:lstStyle/>
          <a:p>
            <a:pPr algn="ctr">
              <a:spcBef>
                <a:spcPts val="0"/>
              </a:spcBef>
            </a:pPr>
            <a:r>
              <a:rPr lang="en-US" sz="2000" b="0" i="1" dirty="0">
                <a:solidFill>
                  <a:srgbClr val="1290DE"/>
                </a:solidFill>
                <a:latin typeface="Arial" panose="020B0604020202020204" pitchFamily="34" charset="0"/>
                <a:cs typeface="Arial" panose="020B0604020202020204" pitchFamily="34" charset="0"/>
              </a:rPr>
              <a:t>FT</a:t>
            </a:r>
          </a:p>
        </p:txBody>
      </p:sp>
      <p:sp>
        <p:nvSpPr>
          <p:cNvPr id="5" name="TextBox 4"/>
          <p:cNvSpPr txBox="1"/>
          <p:nvPr/>
        </p:nvSpPr>
        <p:spPr>
          <a:xfrm>
            <a:off x="4114797" y="1694116"/>
            <a:ext cx="3404132" cy="400110"/>
          </a:xfrm>
          <a:prstGeom prst="rect">
            <a:avLst/>
          </a:prstGeom>
          <a:noFill/>
        </p:spPr>
        <p:txBody>
          <a:bodyPr wrap="square" rtlCol="0">
            <a:spAutoFit/>
          </a:bodyPr>
          <a:lstStyle/>
          <a:p>
            <a:pPr algn="ctr">
              <a:spcBef>
                <a:spcPts val="0"/>
              </a:spcBef>
            </a:pPr>
            <a:r>
              <a:rPr lang="en-US" sz="2000" b="0" i="1" dirty="0">
                <a:solidFill>
                  <a:srgbClr val="00B050"/>
                </a:solidFill>
                <a:latin typeface="Arial" panose="020B0604020202020204" pitchFamily="34" charset="0"/>
                <a:cs typeface="Arial" panose="020B0604020202020204" pitchFamily="34" charset="0"/>
              </a:rPr>
              <a:t>LP</a:t>
            </a:r>
          </a:p>
        </p:txBody>
      </p:sp>
      <p:sp>
        <p:nvSpPr>
          <p:cNvPr id="6" name="TextBox 5"/>
          <p:cNvSpPr txBox="1"/>
          <p:nvPr/>
        </p:nvSpPr>
        <p:spPr>
          <a:xfrm>
            <a:off x="7772399" y="1694116"/>
            <a:ext cx="3294441" cy="400110"/>
          </a:xfrm>
          <a:prstGeom prst="rect">
            <a:avLst/>
          </a:prstGeom>
          <a:noFill/>
        </p:spPr>
        <p:txBody>
          <a:bodyPr wrap="square" rtlCol="0">
            <a:spAutoFit/>
          </a:bodyPr>
          <a:lstStyle/>
          <a:p>
            <a:pPr algn="ctr">
              <a:spcBef>
                <a:spcPts val="0"/>
              </a:spcBef>
            </a:pPr>
            <a:r>
              <a:rPr lang="en-US" sz="2000" b="0" i="1" dirty="0">
                <a:solidFill>
                  <a:srgbClr val="FF99FF"/>
                </a:solidFill>
                <a:latin typeface="Arial" panose="020B0604020202020204" pitchFamily="34" charset="0"/>
                <a:cs typeface="Arial" panose="020B0604020202020204" pitchFamily="34" charset="0"/>
              </a:rPr>
              <a:t>IST</a:t>
            </a:r>
          </a:p>
        </p:txBody>
      </p:sp>
    </p:spTree>
    <p:extLst>
      <p:ext uri="{BB962C8B-B14F-4D97-AF65-F5344CB8AC3E}">
        <p14:creationId xmlns:p14="http://schemas.microsoft.com/office/powerpoint/2010/main" val="1771114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p:cNvGrpSpPr/>
          <p:nvPr/>
        </p:nvGrpSpPr>
        <p:grpSpPr>
          <a:xfrm>
            <a:off x="3399110" y="112923"/>
            <a:ext cx="8393011" cy="6527804"/>
            <a:chOff x="1899494" y="112923"/>
            <a:chExt cx="8393011" cy="652780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494" y="314651"/>
              <a:ext cx="8393011" cy="6326076"/>
            </a:xfrm>
            <a:prstGeom prst="rect">
              <a:avLst/>
            </a:prstGeom>
          </p:spPr>
        </p:pic>
        <p:sp>
          <p:nvSpPr>
            <p:cNvPr id="3" name="TextBox 2"/>
            <p:cNvSpPr txBox="1"/>
            <p:nvPr/>
          </p:nvSpPr>
          <p:spPr>
            <a:xfrm>
              <a:off x="2190407" y="251422"/>
              <a:ext cx="9807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 FT</a:t>
              </a:r>
            </a:p>
          </p:txBody>
        </p:sp>
        <p:sp>
          <p:nvSpPr>
            <p:cNvPr id="4" name="TextBox 3"/>
            <p:cNvSpPr txBox="1"/>
            <p:nvPr/>
          </p:nvSpPr>
          <p:spPr>
            <a:xfrm>
              <a:off x="3304333" y="251422"/>
              <a:ext cx="904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 LP</a:t>
              </a:r>
            </a:p>
          </p:txBody>
        </p:sp>
        <p:sp>
          <p:nvSpPr>
            <p:cNvPr id="5" name="TextBox 4"/>
            <p:cNvSpPr txBox="1"/>
            <p:nvPr/>
          </p:nvSpPr>
          <p:spPr>
            <a:xfrm>
              <a:off x="4341767" y="112923"/>
              <a:ext cx="11629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NMRPipe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IST</a:t>
              </a:r>
            </a:p>
          </p:txBody>
        </p:sp>
        <p:sp>
          <p:nvSpPr>
            <p:cNvPr id="6" name="TextBox 5"/>
            <p:cNvSpPr txBox="1"/>
            <p:nvPr/>
          </p:nvSpPr>
          <p:spPr>
            <a:xfrm>
              <a:off x="7822764" y="251422"/>
              <a:ext cx="10141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hmsIST</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6675384" y="251422"/>
              <a:ext cx="10141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NESTA</a:t>
              </a:r>
            </a:p>
          </p:txBody>
        </p:sp>
        <p:sp>
          <p:nvSpPr>
            <p:cNvPr id="8" name="TextBox 7"/>
            <p:cNvSpPr txBox="1"/>
            <p:nvPr/>
          </p:nvSpPr>
          <p:spPr>
            <a:xfrm>
              <a:off x="5637950" y="251422"/>
              <a:ext cx="904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SMILE</a:t>
              </a:r>
            </a:p>
          </p:txBody>
        </p:sp>
        <p:sp>
          <p:nvSpPr>
            <p:cNvPr id="9" name="TextBox 8"/>
            <p:cNvSpPr txBox="1"/>
            <p:nvPr/>
          </p:nvSpPr>
          <p:spPr>
            <a:xfrm>
              <a:off x="8970139" y="112923"/>
              <a:ext cx="1216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RNMRTK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MaxEnt</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09" y="314650"/>
            <a:ext cx="3068272" cy="6112288"/>
          </a:xfrm>
          <a:prstGeom prst="rect">
            <a:avLst/>
          </a:prstGeom>
        </p:spPr>
      </p:pic>
    </p:spTree>
    <p:extLst>
      <p:ext uri="{BB962C8B-B14F-4D97-AF65-F5344CB8AC3E}">
        <p14:creationId xmlns:p14="http://schemas.microsoft.com/office/powerpoint/2010/main" val="506451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7" name="TextBox 16"/>
          <p:cNvSpPr txBox="1"/>
          <p:nvPr/>
        </p:nvSpPr>
        <p:spPr>
          <a:xfrm>
            <a:off x="1524000" y="215593"/>
            <a:ext cx="9144000" cy="646331"/>
          </a:xfrm>
          <a:prstGeom prst="rect">
            <a:avLst/>
          </a:prstGeom>
          <a:solidFill>
            <a:srgbClr val="1A1A1A"/>
          </a:solid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B0F0"/>
                </a:solidFill>
                <a:latin typeface="Arial" charset="0"/>
              </a:rPr>
              <a:t>Linearity of </a:t>
            </a:r>
            <a:r>
              <a:rPr lang="en-US" sz="2400" i="1" kern="0" dirty="0" err="1">
                <a:solidFill>
                  <a:srgbClr val="00B0F0"/>
                </a:solidFill>
                <a:latin typeface="Arial" charset="0"/>
              </a:rPr>
              <a:t>NMRPipe’s</a:t>
            </a:r>
            <a:r>
              <a:rPr lang="en-US" sz="2400" i="1" kern="0" dirty="0">
                <a:solidFill>
                  <a:srgbClr val="00B0F0"/>
                </a:solidFill>
                <a:latin typeface="Arial" charset="0"/>
              </a:rPr>
              <a:t> IST Reconstruction</a:t>
            </a:r>
            <a:endParaRPr lang="en-US" sz="900" i="1" kern="0" dirty="0">
              <a:solidFill>
                <a:srgbClr val="00B0F0"/>
              </a:solidFill>
              <a:latin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33" y="1066800"/>
            <a:ext cx="8645534" cy="4366558"/>
          </a:xfrm>
          <a:prstGeom prst="rect">
            <a:avLst/>
          </a:prstGeom>
        </p:spPr>
      </p:pic>
      <p:sp>
        <p:nvSpPr>
          <p:cNvPr id="19" name="TextBox 18"/>
          <p:cNvSpPr txBox="1"/>
          <p:nvPr/>
        </p:nvSpPr>
        <p:spPr>
          <a:xfrm>
            <a:off x="2819401" y="5264081"/>
            <a:ext cx="2381249"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20" name="TextBox 19"/>
          <p:cNvSpPr txBox="1"/>
          <p:nvPr/>
        </p:nvSpPr>
        <p:spPr>
          <a:xfrm>
            <a:off x="7086601" y="5264081"/>
            <a:ext cx="2381249"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21" name="TextBox 20"/>
          <p:cNvSpPr txBox="1"/>
          <p:nvPr/>
        </p:nvSpPr>
        <p:spPr>
          <a:xfrm>
            <a:off x="1600201" y="2149526"/>
            <a:ext cx="430887" cy="1736675"/>
          </a:xfrm>
          <a:prstGeom prst="rect">
            <a:avLst/>
          </a:prstGeom>
          <a:noFill/>
        </p:spPr>
        <p:txBody>
          <a:bodyPr vert="vert270"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9" name="Rectangle 8"/>
          <p:cNvSpPr/>
          <p:nvPr/>
        </p:nvSpPr>
        <p:spPr>
          <a:xfrm>
            <a:off x="2362200" y="4267200"/>
            <a:ext cx="609600" cy="609600"/>
          </a:xfrm>
          <a:prstGeom prst="rect">
            <a:avLst/>
          </a:prstGeom>
          <a:noFill/>
          <a:ln>
            <a:solidFill>
              <a:schemeClr val="bg1">
                <a:lumMod val="50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cxnSp>
        <p:nvCxnSpPr>
          <p:cNvPr id="3" name="Straight Connector 2"/>
          <p:cNvCxnSpPr/>
          <p:nvPr/>
        </p:nvCxnSpPr>
        <p:spPr>
          <a:xfrm flipV="1">
            <a:off x="2523309" y="1286691"/>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24100" y="1704547"/>
            <a:ext cx="1295400" cy="369332"/>
          </a:xfrm>
          <a:prstGeom prst="rect">
            <a:avLst/>
          </a:prstGeom>
          <a:solidFill>
            <a:schemeClr val="tx1"/>
          </a:solidFill>
        </p:spPr>
        <p:txBody>
          <a:bodyPr wrap="square" rtlCol="0">
            <a:spAutoFit/>
          </a:bodyPr>
          <a:lstStyle/>
          <a:p>
            <a:pPr fontAlgn="base">
              <a:spcBef>
                <a:spcPct val="50000"/>
              </a:spcBef>
              <a:spcAft>
                <a:spcPct val="0"/>
              </a:spcAft>
            </a:pPr>
            <a:r>
              <a:rPr lang="en-US" dirty="0">
                <a:solidFill>
                  <a:srgbClr val="0087FF"/>
                </a:solidFill>
                <a:latin typeface="Arial" charset="0"/>
              </a:rPr>
              <a:t>FT vs FT</a:t>
            </a:r>
          </a:p>
        </p:txBody>
      </p:sp>
      <p:sp>
        <p:nvSpPr>
          <p:cNvPr id="23" name="TextBox 22"/>
          <p:cNvSpPr txBox="1"/>
          <p:nvPr/>
        </p:nvSpPr>
        <p:spPr>
          <a:xfrm>
            <a:off x="2324100" y="1405248"/>
            <a:ext cx="1887534" cy="369332"/>
          </a:xfrm>
          <a:prstGeom prst="rect">
            <a:avLst/>
          </a:prstGeom>
          <a:solidFill>
            <a:schemeClr val="tx1"/>
          </a:solidFill>
        </p:spPr>
        <p:txBody>
          <a:bodyPr wrap="square" rtlCol="0">
            <a:spAutoFit/>
          </a:bodyPr>
          <a:lstStyle/>
          <a:p>
            <a:pPr fontAlgn="base">
              <a:spcBef>
                <a:spcPct val="50000"/>
              </a:spcBef>
              <a:spcAft>
                <a:spcPct val="0"/>
              </a:spcAft>
            </a:pPr>
            <a:r>
              <a:rPr lang="en-US" dirty="0">
                <a:solidFill>
                  <a:srgbClr val="E5027D"/>
                </a:solidFill>
                <a:latin typeface="Arial" charset="0"/>
              </a:rPr>
              <a:t>FT vs NUS IST</a:t>
            </a:r>
          </a:p>
        </p:txBody>
      </p:sp>
      <p:cxnSp>
        <p:nvCxnSpPr>
          <p:cNvPr id="12" name="Straight Connector 11"/>
          <p:cNvCxnSpPr/>
          <p:nvPr/>
        </p:nvCxnSpPr>
        <p:spPr>
          <a:xfrm flipV="1">
            <a:off x="7315200" y="1295400"/>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V="1">
            <a:off x="4091434" y="2836147"/>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V="1">
            <a:off x="8244680" y="2225208"/>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67500" y="1564461"/>
            <a:ext cx="2019300" cy="369332"/>
          </a:xfrm>
          <a:prstGeom prst="rect">
            <a:avLst/>
          </a:prstGeom>
          <a:solidFill>
            <a:schemeClr val="tx1"/>
          </a:solidFill>
        </p:spPr>
        <p:txBody>
          <a:bodyPr wrap="square" rtlCol="0">
            <a:spAutoFit/>
          </a:bodyPr>
          <a:lstStyle/>
          <a:p>
            <a:pPr fontAlgn="base">
              <a:spcBef>
                <a:spcPct val="50000"/>
              </a:spcBef>
              <a:spcAft>
                <a:spcPct val="0"/>
              </a:spcAft>
            </a:pPr>
            <a:r>
              <a:rPr lang="en-US" i="1" dirty="0">
                <a:solidFill>
                  <a:prstClr val="white"/>
                </a:solidFill>
                <a:latin typeface="Arial" charset="0"/>
              </a:rPr>
              <a:t>Expanded View</a:t>
            </a:r>
          </a:p>
        </p:txBody>
      </p:sp>
    </p:spTree>
    <p:extLst>
      <p:ext uri="{BB962C8B-B14F-4D97-AF65-F5344CB8AC3E}">
        <p14:creationId xmlns:p14="http://schemas.microsoft.com/office/powerpoint/2010/main" val="3033485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85274" y="675420"/>
            <a:ext cx="11221453" cy="5909310"/>
          </a:xfrm>
          <a:prstGeom prst="rect">
            <a:avLst/>
          </a:prstGeom>
          <a:noFill/>
        </p:spPr>
        <p:txBody>
          <a:bodyPr wrap="square" tIns="0" bIns="0" rtlCol="0">
            <a:spAutoFit/>
          </a:bodyPr>
          <a:lstStyle/>
          <a:p>
            <a:pPr algn="just" fontAlgn="base">
              <a:spcAft>
                <a:spcPct val="0"/>
              </a:spcAft>
            </a:pPr>
            <a:r>
              <a:rPr lang="en-US" sz="900" dirty="0">
                <a:solidFill>
                  <a:prstClr val="white"/>
                </a:solidFill>
                <a:latin typeface="Arial" charset="0"/>
              </a:rPr>
              <a:t> </a:t>
            </a:r>
            <a:r>
              <a:rPr lang="en-US" sz="1200" dirty="0">
                <a:solidFill>
                  <a:prstClr val="black"/>
                </a:solidFill>
                <a:latin typeface="Arial" charset="0"/>
              </a:rPr>
              <a:t>AS Stern, DL </a:t>
            </a:r>
            <a:r>
              <a:rPr lang="en-US" sz="1200" dirty="0" err="1">
                <a:solidFill>
                  <a:prstClr val="black"/>
                </a:solidFill>
                <a:latin typeface="Arial" charset="0"/>
              </a:rPr>
              <a:t>Donoho</a:t>
            </a:r>
            <a:r>
              <a:rPr lang="en-US" sz="1200" dirty="0">
                <a:solidFill>
                  <a:prstClr val="black"/>
                </a:solidFill>
                <a:latin typeface="Arial" charset="0"/>
              </a:rPr>
              <a:t>, and JC Hoch: NMR data processing using iterative thresholding and minimum l(1)-norm reconstruction. </a:t>
            </a:r>
            <a:r>
              <a:rPr lang="en-US" sz="1200" i="1" dirty="0">
                <a:solidFill>
                  <a:prstClr val="black"/>
                </a:solidFill>
                <a:latin typeface="Arial" charset="0"/>
              </a:rPr>
              <a:t>J </a:t>
            </a:r>
            <a:r>
              <a:rPr lang="en-US" sz="1200" i="1" dirty="0" err="1">
                <a:solidFill>
                  <a:prstClr val="black"/>
                </a:solidFill>
                <a:latin typeface="Arial" charset="0"/>
              </a:rPr>
              <a:t>Magn</a:t>
            </a:r>
            <a:r>
              <a:rPr lang="en-US" sz="1200" i="1" dirty="0">
                <a:solidFill>
                  <a:prstClr val="black"/>
                </a:solidFill>
                <a:latin typeface="Arial" charset="0"/>
              </a:rPr>
              <a:t> </a:t>
            </a:r>
            <a:r>
              <a:rPr lang="en-US" sz="1200" i="1" dirty="0" err="1">
                <a:solidFill>
                  <a:prstClr val="black"/>
                </a:solidFill>
                <a:latin typeface="Arial" charset="0"/>
              </a:rPr>
              <a:t>Reson</a:t>
            </a:r>
            <a:r>
              <a:rPr lang="en-US" sz="1200" dirty="0">
                <a:solidFill>
                  <a:prstClr val="black"/>
                </a:solidFill>
                <a:latin typeface="Arial" charset="0"/>
              </a:rPr>
              <a:t>., </a:t>
            </a:r>
            <a:r>
              <a:rPr lang="en-US" sz="1200" b="1" dirty="0">
                <a:solidFill>
                  <a:prstClr val="black"/>
                </a:solidFill>
                <a:latin typeface="Arial" charset="0"/>
              </a:rPr>
              <a:t>188</a:t>
            </a:r>
            <a:r>
              <a:rPr lang="en-US" sz="1200" dirty="0">
                <a:solidFill>
                  <a:prstClr val="black"/>
                </a:solidFill>
                <a:latin typeface="Arial" charset="0"/>
              </a:rPr>
              <a:t>, 295-300 (2007).</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SG </a:t>
            </a:r>
            <a:r>
              <a:rPr lang="en-US" sz="1200" dirty="0" err="1">
                <a:solidFill>
                  <a:prstClr val="black"/>
                </a:solidFill>
                <a:latin typeface="Arial" charset="0"/>
              </a:rPr>
              <a:t>Hyberts</a:t>
            </a:r>
            <a:r>
              <a:rPr lang="en-US" sz="1200" dirty="0">
                <a:solidFill>
                  <a:prstClr val="black"/>
                </a:solidFill>
                <a:latin typeface="Arial" charset="0"/>
              </a:rPr>
              <a:t>, K Takeuchi, and G Wagner: Poisson-gap sampling and forward maximum entropy reconstruction for enhancing the resolution and sensitivity of protein NMR data. </a:t>
            </a:r>
            <a:r>
              <a:rPr lang="en-US" sz="1200" i="1" dirty="0">
                <a:solidFill>
                  <a:prstClr val="black"/>
                </a:solidFill>
                <a:latin typeface="Arial" charset="0"/>
              </a:rPr>
              <a:t>J Am </a:t>
            </a:r>
            <a:r>
              <a:rPr lang="en-US" sz="1200" i="1" dirty="0" err="1">
                <a:solidFill>
                  <a:prstClr val="black"/>
                </a:solidFill>
                <a:latin typeface="Arial" charset="0"/>
              </a:rPr>
              <a:t>Chem</a:t>
            </a:r>
            <a:r>
              <a:rPr lang="en-US" sz="1200" i="1" dirty="0">
                <a:solidFill>
                  <a:prstClr val="black"/>
                </a:solidFill>
                <a:latin typeface="Arial" charset="0"/>
              </a:rPr>
              <a:t> Soc</a:t>
            </a:r>
            <a:r>
              <a:rPr lang="en-US" sz="1200" dirty="0">
                <a:solidFill>
                  <a:prstClr val="black"/>
                </a:solidFill>
                <a:latin typeface="Arial" charset="0"/>
              </a:rPr>
              <a:t>., </a:t>
            </a:r>
            <a:r>
              <a:rPr lang="en-US" sz="1200" b="1" dirty="0">
                <a:solidFill>
                  <a:prstClr val="black"/>
                </a:solidFill>
                <a:latin typeface="Arial" charset="0"/>
              </a:rPr>
              <a:t>132</a:t>
            </a:r>
            <a:r>
              <a:rPr lang="en-US" sz="1200" dirty="0">
                <a:solidFill>
                  <a:prstClr val="black"/>
                </a:solidFill>
                <a:latin typeface="Arial" charset="0"/>
              </a:rPr>
              <a:t>, 2145-2147 (2010).</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V </a:t>
            </a:r>
            <a:r>
              <a:rPr lang="en-US" sz="1200" dirty="0" err="1">
                <a:solidFill>
                  <a:prstClr val="black"/>
                </a:solidFill>
                <a:latin typeface="Arial" charset="0"/>
              </a:rPr>
              <a:t>Orekhov</a:t>
            </a:r>
            <a:r>
              <a:rPr lang="en-US" sz="1200" dirty="0">
                <a:solidFill>
                  <a:prstClr val="black"/>
                </a:solidFill>
                <a:latin typeface="Arial" charset="0"/>
              </a:rPr>
              <a:t> and VA </a:t>
            </a:r>
            <a:r>
              <a:rPr lang="en-US" sz="1200" dirty="0" err="1">
                <a:solidFill>
                  <a:prstClr val="black"/>
                </a:solidFill>
                <a:latin typeface="Arial" charset="0"/>
              </a:rPr>
              <a:t>Jaravine</a:t>
            </a:r>
            <a:r>
              <a:rPr lang="en-US" sz="1200" dirty="0">
                <a:solidFill>
                  <a:prstClr val="black"/>
                </a:solidFill>
                <a:latin typeface="Arial" charset="0"/>
              </a:rPr>
              <a:t>: Analysis of non-uniformly sampled spectra with Multi-Dimensional Decomposition. </a:t>
            </a:r>
            <a:r>
              <a:rPr lang="en-US" sz="1200" i="1" dirty="0">
                <a:solidFill>
                  <a:prstClr val="black"/>
                </a:solidFill>
                <a:latin typeface="Arial" charset="0"/>
              </a:rPr>
              <a:t>Progress in Nuclear Magnetic Resonance Spectroscopy</a:t>
            </a:r>
            <a:r>
              <a:rPr lang="en-US" sz="1200" dirty="0">
                <a:solidFill>
                  <a:prstClr val="black"/>
                </a:solidFill>
                <a:latin typeface="Arial" charset="0"/>
              </a:rPr>
              <a:t>, </a:t>
            </a:r>
            <a:r>
              <a:rPr lang="en-US" sz="1200" b="1" dirty="0">
                <a:solidFill>
                  <a:prstClr val="black"/>
                </a:solidFill>
                <a:latin typeface="Arial" charset="0"/>
              </a:rPr>
              <a:t>59</a:t>
            </a:r>
            <a:r>
              <a:rPr lang="en-US" sz="1200" dirty="0">
                <a:solidFill>
                  <a:prstClr val="black"/>
                </a:solidFill>
                <a:latin typeface="Arial" charset="0"/>
              </a:rPr>
              <a:t>, 271-292 (2011).</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BE Coggins, JW Werner-Allen, A Yan, and P Zhou: Rapid Protein Global Fold Determination Using </a:t>
            </a:r>
            <a:r>
              <a:rPr lang="en-US" sz="1200" dirty="0" err="1">
                <a:solidFill>
                  <a:prstClr val="black"/>
                </a:solidFill>
                <a:latin typeface="Arial" charset="0"/>
              </a:rPr>
              <a:t>Ultrasparse</a:t>
            </a:r>
            <a:r>
              <a:rPr lang="en-US" sz="1200" dirty="0">
                <a:solidFill>
                  <a:prstClr val="black"/>
                </a:solidFill>
                <a:latin typeface="Arial" charset="0"/>
              </a:rPr>
              <a:t> Sampling, High-Dynamic Range Artifact Suppression, and Time-Shared NOESY. </a:t>
            </a:r>
            <a:r>
              <a:rPr lang="en-US" sz="1200" i="1" dirty="0">
                <a:solidFill>
                  <a:prstClr val="black"/>
                </a:solidFill>
                <a:latin typeface="Arial" charset="0"/>
              </a:rPr>
              <a:t>J. Am. Chem. Soc</a:t>
            </a:r>
            <a:r>
              <a:rPr lang="en-US" sz="1200" dirty="0">
                <a:solidFill>
                  <a:prstClr val="black"/>
                </a:solidFill>
                <a:latin typeface="Arial" charset="0"/>
              </a:rPr>
              <a:t>., </a:t>
            </a:r>
            <a:r>
              <a:rPr lang="en-US" sz="1200" b="1" dirty="0">
                <a:solidFill>
                  <a:prstClr val="black"/>
                </a:solidFill>
                <a:latin typeface="Arial" charset="0"/>
              </a:rPr>
              <a:t>134</a:t>
            </a:r>
            <a:r>
              <a:rPr lang="en-US" sz="1200" dirty="0">
                <a:solidFill>
                  <a:prstClr val="black"/>
                </a:solidFill>
                <a:latin typeface="Arial" charset="0"/>
              </a:rPr>
              <a:t>, 18619-18630 (2012).</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K </a:t>
            </a:r>
            <a:r>
              <a:rPr lang="en-US" sz="1200" dirty="0" err="1">
                <a:solidFill>
                  <a:prstClr val="black"/>
                </a:solidFill>
                <a:latin typeface="Arial" charset="0"/>
              </a:rPr>
              <a:t>Kazimierczuk</a:t>
            </a:r>
            <a:r>
              <a:rPr lang="en-US" sz="1200" dirty="0">
                <a:solidFill>
                  <a:prstClr val="black"/>
                </a:solidFill>
                <a:latin typeface="Arial" charset="0"/>
              </a:rPr>
              <a:t> and V </a:t>
            </a:r>
            <a:r>
              <a:rPr lang="en-US" sz="1200" dirty="0" err="1">
                <a:solidFill>
                  <a:prstClr val="black"/>
                </a:solidFill>
                <a:latin typeface="Arial" charset="0"/>
              </a:rPr>
              <a:t>Orekhov</a:t>
            </a:r>
            <a:r>
              <a:rPr lang="en-US" sz="1200" dirty="0">
                <a:solidFill>
                  <a:prstClr val="black"/>
                </a:solidFill>
                <a:latin typeface="Arial" charset="0"/>
              </a:rPr>
              <a:t>: A comparison of convex and non-convex compressed sensing applied to multidimensional NMR. </a:t>
            </a:r>
            <a:r>
              <a:rPr lang="en-US" sz="1200" i="1" dirty="0">
                <a:solidFill>
                  <a:prstClr val="black"/>
                </a:solidFill>
                <a:latin typeface="Arial" charset="0"/>
              </a:rPr>
              <a:t>J </a:t>
            </a:r>
            <a:r>
              <a:rPr lang="en-US" sz="1200" i="1" dirty="0" err="1">
                <a:solidFill>
                  <a:prstClr val="black"/>
                </a:solidFill>
                <a:latin typeface="Arial" charset="0"/>
              </a:rPr>
              <a:t>Magn</a:t>
            </a:r>
            <a:r>
              <a:rPr lang="en-US" sz="1200" i="1" dirty="0">
                <a:solidFill>
                  <a:prstClr val="black"/>
                </a:solidFill>
                <a:latin typeface="Arial" charset="0"/>
              </a:rPr>
              <a:t> </a:t>
            </a:r>
            <a:r>
              <a:rPr lang="en-US" sz="1200" i="1" dirty="0" err="1">
                <a:solidFill>
                  <a:prstClr val="black"/>
                </a:solidFill>
                <a:latin typeface="Arial" charset="0"/>
              </a:rPr>
              <a:t>Reson</a:t>
            </a:r>
            <a:r>
              <a:rPr lang="en-US" sz="1200" dirty="0">
                <a:solidFill>
                  <a:prstClr val="black"/>
                </a:solidFill>
                <a:latin typeface="Arial" charset="0"/>
              </a:rPr>
              <a:t>., </a:t>
            </a:r>
            <a:r>
              <a:rPr lang="en-US" sz="1200" b="1" dirty="0">
                <a:solidFill>
                  <a:prstClr val="black"/>
                </a:solidFill>
                <a:latin typeface="Arial" charset="0"/>
              </a:rPr>
              <a:t>223</a:t>
            </a:r>
            <a:r>
              <a:rPr lang="en-US" sz="1200" dirty="0">
                <a:solidFill>
                  <a:prstClr val="black"/>
                </a:solidFill>
                <a:latin typeface="Arial" charset="0"/>
              </a:rPr>
              <a:t>, 1-10 (2012).</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SG </a:t>
            </a:r>
            <a:r>
              <a:rPr lang="en-US" sz="1200" dirty="0" err="1">
                <a:solidFill>
                  <a:prstClr val="black"/>
                </a:solidFill>
                <a:latin typeface="Arial" charset="0"/>
              </a:rPr>
              <a:t>Hyberts</a:t>
            </a:r>
            <a:r>
              <a:rPr lang="en-US" sz="1200" dirty="0">
                <a:solidFill>
                  <a:prstClr val="black"/>
                </a:solidFill>
                <a:latin typeface="Arial" charset="0"/>
              </a:rPr>
              <a:t>, AG </a:t>
            </a:r>
            <a:r>
              <a:rPr lang="en-US" sz="1200" dirty="0" err="1">
                <a:solidFill>
                  <a:prstClr val="black"/>
                </a:solidFill>
                <a:latin typeface="Arial" charset="0"/>
              </a:rPr>
              <a:t>Milbradt</a:t>
            </a:r>
            <a:r>
              <a:rPr lang="en-US" sz="1200" dirty="0">
                <a:solidFill>
                  <a:prstClr val="black"/>
                </a:solidFill>
                <a:latin typeface="Arial" charset="0"/>
              </a:rPr>
              <a:t>, AB Wagner, H </a:t>
            </a:r>
            <a:r>
              <a:rPr lang="en-US" sz="1200" dirty="0" err="1">
                <a:solidFill>
                  <a:prstClr val="black"/>
                </a:solidFill>
                <a:latin typeface="Arial" charset="0"/>
              </a:rPr>
              <a:t>Arthanari</a:t>
            </a:r>
            <a:r>
              <a:rPr lang="en-US" sz="1200" dirty="0">
                <a:solidFill>
                  <a:prstClr val="black"/>
                </a:solidFill>
                <a:latin typeface="Arial" charset="0"/>
              </a:rPr>
              <a:t>, and G Wagner: Application of iterative soft thresholding for fast reconstruction of NMR data non-uniformly sampled with multidimensional Poisson Gap scheduling. </a:t>
            </a:r>
            <a:r>
              <a:rPr lang="en-US" sz="1200" i="1" dirty="0">
                <a:solidFill>
                  <a:prstClr val="black"/>
                </a:solidFill>
                <a:latin typeface="Arial" charset="0"/>
              </a:rPr>
              <a:t>J </a:t>
            </a:r>
            <a:r>
              <a:rPr lang="en-US" sz="1200" i="1" dirty="0" err="1">
                <a:solidFill>
                  <a:prstClr val="black"/>
                </a:solidFill>
                <a:latin typeface="Arial" charset="0"/>
              </a:rPr>
              <a:t>Biomol</a:t>
            </a:r>
            <a:r>
              <a:rPr lang="en-US" sz="1200" i="1" dirty="0">
                <a:solidFill>
                  <a:prstClr val="black"/>
                </a:solidFill>
                <a:latin typeface="Arial" charset="0"/>
              </a:rPr>
              <a:t> NMR</a:t>
            </a:r>
            <a:r>
              <a:rPr lang="en-US" sz="1200" dirty="0">
                <a:solidFill>
                  <a:prstClr val="black"/>
                </a:solidFill>
                <a:latin typeface="Arial" charset="0"/>
              </a:rPr>
              <a:t>., </a:t>
            </a:r>
            <a:r>
              <a:rPr lang="en-US" sz="1200" b="1" dirty="0">
                <a:solidFill>
                  <a:prstClr val="black"/>
                </a:solidFill>
                <a:latin typeface="Arial" charset="0"/>
              </a:rPr>
              <a:t>52</a:t>
            </a:r>
            <a:r>
              <a:rPr lang="en-US" sz="1200" dirty="0">
                <a:solidFill>
                  <a:prstClr val="black"/>
                </a:solidFill>
                <a:latin typeface="Arial" charset="0"/>
              </a:rPr>
              <a:t>, 315-27 (2012).</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SG </a:t>
            </a:r>
            <a:r>
              <a:rPr lang="en-US" sz="1200" dirty="0" err="1">
                <a:solidFill>
                  <a:prstClr val="black"/>
                </a:solidFill>
                <a:latin typeface="Arial" charset="0"/>
              </a:rPr>
              <a:t>Hyberts</a:t>
            </a:r>
            <a:r>
              <a:rPr lang="en-US" sz="1200" dirty="0">
                <a:solidFill>
                  <a:prstClr val="black"/>
                </a:solidFill>
                <a:latin typeface="Arial" charset="0"/>
              </a:rPr>
              <a:t>, H </a:t>
            </a:r>
            <a:r>
              <a:rPr lang="en-US" sz="1200" dirty="0" err="1">
                <a:solidFill>
                  <a:prstClr val="black"/>
                </a:solidFill>
                <a:latin typeface="Arial" charset="0"/>
              </a:rPr>
              <a:t>Arthanari</a:t>
            </a:r>
            <a:r>
              <a:rPr lang="en-US" sz="1200" dirty="0">
                <a:solidFill>
                  <a:prstClr val="black"/>
                </a:solidFill>
                <a:latin typeface="Arial" charset="0"/>
              </a:rPr>
              <a:t>, SA Robson, and G Wagner: Perspectives in magnetic resonance: NMR in the post-FFT era. </a:t>
            </a:r>
            <a:r>
              <a:rPr lang="en-US" sz="1200" i="1" dirty="0">
                <a:solidFill>
                  <a:prstClr val="black"/>
                </a:solidFill>
                <a:latin typeface="Arial" charset="0"/>
              </a:rPr>
              <a:t>J </a:t>
            </a:r>
            <a:r>
              <a:rPr lang="en-US" sz="1200" i="1" dirty="0" err="1">
                <a:solidFill>
                  <a:prstClr val="black"/>
                </a:solidFill>
                <a:latin typeface="Arial" charset="0"/>
              </a:rPr>
              <a:t>Magn</a:t>
            </a:r>
            <a:r>
              <a:rPr lang="en-US" sz="1200" i="1" dirty="0">
                <a:solidFill>
                  <a:prstClr val="black"/>
                </a:solidFill>
                <a:latin typeface="Arial" charset="0"/>
              </a:rPr>
              <a:t> </a:t>
            </a:r>
            <a:r>
              <a:rPr lang="en-US" sz="1200" i="1" dirty="0" err="1">
                <a:solidFill>
                  <a:prstClr val="black"/>
                </a:solidFill>
                <a:latin typeface="Arial" charset="0"/>
              </a:rPr>
              <a:t>Reson</a:t>
            </a:r>
            <a:r>
              <a:rPr lang="en-US" sz="1200" dirty="0">
                <a:solidFill>
                  <a:prstClr val="black"/>
                </a:solidFill>
                <a:latin typeface="Arial" charset="0"/>
              </a:rPr>
              <a:t>., </a:t>
            </a:r>
            <a:r>
              <a:rPr lang="en-US" sz="1200" b="1" dirty="0">
                <a:solidFill>
                  <a:prstClr val="black"/>
                </a:solidFill>
                <a:latin typeface="Arial" charset="0"/>
              </a:rPr>
              <a:t>241</a:t>
            </a:r>
            <a:r>
              <a:rPr lang="en-US" sz="1200" dirty="0">
                <a:solidFill>
                  <a:prstClr val="black"/>
                </a:solidFill>
                <a:latin typeface="Arial" charset="0"/>
              </a:rPr>
              <a:t>, 60-73 (2014).</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JC Hoch, MW </a:t>
            </a:r>
            <a:r>
              <a:rPr lang="en-US" sz="1200" dirty="0" err="1">
                <a:solidFill>
                  <a:prstClr val="black"/>
                </a:solidFill>
                <a:latin typeface="Arial" charset="0"/>
              </a:rPr>
              <a:t>Maciejewski</a:t>
            </a:r>
            <a:r>
              <a:rPr lang="en-US" sz="1200" dirty="0">
                <a:solidFill>
                  <a:prstClr val="black"/>
                </a:solidFill>
                <a:latin typeface="Arial" charset="0"/>
              </a:rPr>
              <a:t>, M </a:t>
            </a:r>
            <a:r>
              <a:rPr lang="en-US" sz="1200" dirty="0" err="1">
                <a:solidFill>
                  <a:prstClr val="black"/>
                </a:solidFill>
                <a:latin typeface="Arial" charset="0"/>
              </a:rPr>
              <a:t>Mobli</a:t>
            </a:r>
            <a:r>
              <a:rPr lang="en-US" sz="1200" dirty="0">
                <a:solidFill>
                  <a:prstClr val="black"/>
                </a:solidFill>
                <a:latin typeface="Arial" charset="0"/>
              </a:rPr>
              <a:t>, AD Schuyler, and AS Stern: </a:t>
            </a:r>
            <a:r>
              <a:rPr lang="en-US" sz="1200" dirty="0" err="1">
                <a:solidFill>
                  <a:prstClr val="black"/>
                </a:solidFill>
                <a:latin typeface="Arial" charset="0"/>
              </a:rPr>
              <a:t>Nonuniform</a:t>
            </a:r>
            <a:r>
              <a:rPr lang="en-US" sz="1200" dirty="0">
                <a:solidFill>
                  <a:prstClr val="black"/>
                </a:solidFill>
                <a:latin typeface="Arial" charset="0"/>
              </a:rPr>
              <a:t> sampling and maximum entropy reconstruction in multidimensional NMR. </a:t>
            </a:r>
            <a:r>
              <a:rPr lang="en-US" sz="1200" i="1" dirty="0" err="1">
                <a:solidFill>
                  <a:prstClr val="black"/>
                </a:solidFill>
                <a:latin typeface="Arial" charset="0"/>
              </a:rPr>
              <a:t>Acc</a:t>
            </a:r>
            <a:r>
              <a:rPr lang="en-US" sz="1200" i="1" dirty="0">
                <a:solidFill>
                  <a:prstClr val="black"/>
                </a:solidFill>
                <a:latin typeface="Arial" charset="0"/>
              </a:rPr>
              <a:t> </a:t>
            </a:r>
            <a:r>
              <a:rPr lang="en-US" sz="1200" i="1" dirty="0" err="1">
                <a:solidFill>
                  <a:prstClr val="black"/>
                </a:solidFill>
                <a:latin typeface="Arial" charset="0"/>
              </a:rPr>
              <a:t>Chem</a:t>
            </a:r>
            <a:r>
              <a:rPr lang="en-US" sz="1200" i="1" dirty="0">
                <a:solidFill>
                  <a:prstClr val="black"/>
                </a:solidFill>
                <a:latin typeface="Arial" charset="0"/>
              </a:rPr>
              <a:t> Res</a:t>
            </a:r>
            <a:r>
              <a:rPr lang="en-US" sz="1200" dirty="0">
                <a:solidFill>
                  <a:prstClr val="black"/>
                </a:solidFill>
                <a:latin typeface="Arial" charset="0"/>
              </a:rPr>
              <a:t>., </a:t>
            </a:r>
            <a:r>
              <a:rPr lang="en-US" sz="1200" b="1" dirty="0">
                <a:solidFill>
                  <a:prstClr val="black"/>
                </a:solidFill>
                <a:latin typeface="Arial" charset="0"/>
              </a:rPr>
              <a:t>47</a:t>
            </a:r>
            <a:r>
              <a:rPr lang="en-US" sz="1200" dirty="0">
                <a:solidFill>
                  <a:prstClr val="black"/>
                </a:solidFill>
                <a:latin typeface="Arial" charset="0"/>
              </a:rPr>
              <a:t>, 708-17 (2014).</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S Sun, M Gill, Y Li, M Huang, and RA Byrd: Efficient and generalized processing of multidimensional NUS NMR data: the NESTA algorithm and comparison of regularization terms. </a:t>
            </a:r>
            <a:r>
              <a:rPr lang="en-US" sz="1200" i="1" dirty="0">
                <a:solidFill>
                  <a:prstClr val="black"/>
                </a:solidFill>
                <a:latin typeface="Arial" charset="0"/>
              </a:rPr>
              <a:t>J </a:t>
            </a:r>
            <a:r>
              <a:rPr lang="en-US" sz="1200" i="1" dirty="0" err="1">
                <a:solidFill>
                  <a:prstClr val="black"/>
                </a:solidFill>
                <a:latin typeface="Arial" charset="0"/>
              </a:rPr>
              <a:t>Biomol</a:t>
            </a:r>
            <a:r>
              <a:rPr lang="en-US" sz="1200" i="1" dirty="0">
                <a:solidFill>
                  <a:prstClr val="black"/>
                </a:solidFill>
                <a:latin typeface="Arial" charset="0"/>
              </a:rPr>
              <a:t> NMR</a:t>
            </a:r>
            <a:r>
              <a:rPr lang="en-US" sz="1200" dirty="0">
                <a:solidFill>
                  <a:prstClr val="black"/>
                </a:solidFill>
                <a:latin typeface="Arial" charset="0"/>
              </a:rPr>
              <a:t>., </a:t>
            </a:r>
            <a:r>
              <a:rPr lang="en-US" sz="1200" b="1" dirty="0">
                <a:solidFill>
                  <a:prstClr val="black"/>
                </a:solidFill>
                <a:latin typeface="Arial" charset="0"/>
              </a:rPr>
              <a:t>62</a:t>
            </a:r>
            <a:r>
              <a:rPr lang="en-US" sz="1200" dirty="0">
                <a:solidFill>
                  <a:prstClr val="black"/>
                </a:solidFill>
                <a:latin typeface="Arial" charset="0"/>
              </a:rPr>
              <a:t>, 105-117 (2015).</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MR Palmer, CL Suiter, GE Henry, J </a:t>
            </a:r>
            <a:r>
              <a:rPr lang="en-US" sz="1200" dirty="0" err="1">
                <a:solidFill>
                  <a:prstClr val="black"/>
                </a:solidFill>
                <a:latin typeface="Arial" charset="0"/>
              </a:rPr>
              <a:t>Rovnyak</a:t>
            </a:r>
            <a:r>
              <a:rPr lang="en-US" sz="1200" dirty="0">
                <a:solidFill>
                  <a:prstClr val="black"/>
                </a:solidFill>
                <a:latin typeface="Arial" charset="0"/>
              </a:rPr>
              <a:t>, JC Hoch, T </a:t>
            </a:r>
            <a:r>
              <a:rPr lang="en-US" sz="1200" dirty="0" err="1">
                <a:solidFill>
                  <a:prstClr val="black"/>
                </a:solidFill>
                <a:latin typeface="Arial" charset="0"/>
              </a:rPr>
              <a:t>Polenova</a:t>
            </a:r>
            <a:r>
              <a:rPr lang="en-US" sz="1200" dirty="0">
                <a:solidFill>
                  <a:prstClr val="black"/>
                </a:solidFill>
                <a:latin typeface="Arial" charset="0"/>
              </a:rPr>
              <a:t>, and D </a:t>
            </a:r>
            <a:r>
              <a:rPr lang="en-US" sz="1200" dirty="0" err="1">
                <a:solidFill>
                  <a:prstClr val="black"/>
                </a:solidFill>
                <a:latin typeface="Arial" charset="0"/>
              </a:rPr>
              <a:t>Rovnyak</a:t>
            </a:r>
            <a:r>
              <a:rPr lang="en-US" sz="1200" dirty="0">
                <a:solidFill>
                  <a:prstClr val="black"/>
                </a:solidFill>
                <a:latin typeface="Arial" charset="0"/>
              </a:rPr>
              <a:t>: Sensitivity of </a:t>
            </a:r>
            <a:r>
              <a:rPr lang="en-US" sz="1200" dirty="0" err="1">
                <a:solidFill>
                  <a:prstClr val="black"/>
                </a:solidFill>
                <a:latin typeface="Arial" charset="0"/>
              </a:rPr>
              <a:t>Nonuniform</a:t>
            </a:r>
            <a:r>
              <a:rPr lang="en-US" sz="1200" dirty="0">
                <a:solidFill>
                  <a:prstClr val="black"/>
                </a:solidFill>
                <a:latin typeface="Arial" charset="0"/>
              </a:rPr>
              <a:t> Sampling NMR. </a:t>
            </a:r>
            <a:r>
              <a:rPr lang="en-US" sz="1200" i="1" dirty="0">
                <a:solidFill>
                  <a:prstClr val="black"/>
                </a:solidFill>
                <a:latin typeface="Arial" charset="0"/>
              </a:rPr>
              <a:t>J. Phys. Chem. B</a:t>
            </a:r>
            <a:r>
              <a:rPr lang="en-US" sz="1200" dirty="0">
                <a:solidFill>
                  <a:prstClr val="black"/>
                </a:solidFill>
                <a:latin typeface="Arial" charset="0"/>
              </a:rPr>
              <a:t>, </a:t>
            </a:r>
            <a:r>
              <a:rPr lang="en-US" sz="1200" b="1" dirty="0">
                <a:solidFill>
                  <a:prstClr val="black"/>
                </a:solidFill>
                <a:latin typeface="Arial" charset="0"/>
              </a:rPr>
              <a:t>119</a:t>
            </a:r>
            <a:r>
              <a:rPr lang="en-US" sz="1200" dirty="0">
                <a:solidFill>
                  <a:prstClr val="black"/>
                </a:solidFill>
                <a:latin typeface="Arial" charset="0"/>
              </a:rPr>
              <a:t>, 6502−6515 (2015). </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AS Stern and JC Hoch: A new approach to compressed sensing for NMR. </a:t>
            </a:r>
            <a:r>
              <a:rPr lang="en-US" sz="1200" i="1" dirty="0" err="1">
                <a:solidFill>
                  <a:prstClr val="black"/>
                </a:solidFill>
                <a:latin typeface="Arial" charset="0"/>
              </a:rPr>
              <a:t>Magn</a:t>
            </a:r>
            <a:r>
              <a:rPr lang="en-US" sz="1200" i="1" dirty="0">
                <a:solidFill>
                  <a:prstClr val="black"/>
                </a:solidFill>
                <a:latin typeface="Arial" charset="0"/>
              </a:rPr>
              <a:t> </a:t>
            </a:r>
            <a:r>
              <a:rPr lang="en-US" sz="1200" i="1" dirty="0" err="1">
                <a:solidFill>
                  <a:prstClr val="black"/>
                </a:solidFill>
                <a:latin typeface="Arial" charset="0"/>
              </a:rPr>
              <a:t>Reson</a:t>
            </a:r>
            <a:r>
              <a:rPr lang="en-US" sz="1200" i="1" dirty="0">
                <a:solidFill>
                  <a:prstClr val="black"/>
                </a:solidFill>
                <a:latin typeface="Arial" charset="0"/>
              </a:rPr>
              <a:t> Chem</a:t>
            </a:r>
            <a:r>
              <a:rPr lang="en-US" sz="1200" dirty="0">
                <a:solidFill>
                  <a:prstClr val="black"/>
                </a:solidFill>
                <a:latin typeface="Arial" charset="0"/>
              </a:rPr>
              <a:t>., </a:t>
            </a:r>
            <a:r>
              <a:rPr lang="en-US" sz="1200" b="1" dirty="0">
                <a:solidFill>
                  <a:prstClr val="black"/>
                </a:solidFill>
                <a:latin typeface="Arial" charset="0"/>
              </a:rPr>
              <a:t>53</a:t>
            </a:r>
            <a:r>
              <a:rPr lang="en-US" sz="1200" dirty="0">
                <a:solidFill>
                  <a:prstClr val="black"/>
                </a:solidFill>
                <a:latin typeface="Arial" charset="0"/>
              </a:rPr>
              <a:t>, 908-912 (2015). </a:t>
            </a:r>
          </a:p>
          <a:p>
            <a:pPr algn="just" fontAlgn="base">
              <a:spcAft>
                <a:spcPct val="0"/>
              </a:spcAft>
            </a:pPr>
            <a:endParaRPr lang="en-US" sz="900" dirty="0">
              <a:solidFill>
                <a:prstClr val="black"/>
              </a:solidFill>
              <a:latin typeface="Arial" charset="0"/>
            </a:endParaRPr>
          </a:p>
          <a:p>
            <a:pPr algn="just" fontAlgn="base">
              <a:spcAft>
                <a:spcPct val="0"/>
              </a:spcAft>
            </a:pPr>
            <a:r>
              <a:rPr lang="en-US" sz="1200" dirty="0">
                <a:solidFill>
                  <a:prstClr val="black"/>
                </a:solidFill>
                <a:latin typeface="Arial" charset="0"/>
              </a:rPr>
              <a:t>J Ying, F Delaglio, DA </a:t>
            </a:r>
            <a:r>
              <a:rPr lang="en-US" sz="1200" dirty="0" err="1">
                <a:solidFill>
                  <a:prstClr val="black"/>
                </a:solidFill>
                <a:latin typeface="Arial" charset="0"/>
              </a:rPr>
              <a:t>Torchia</a:t>
            </a:r>
            <a:r>
              <a:rPr lang="en-US" sz="1200" dirty="0">
                <a:solidFill>
                  <a:prstClr val="black"/>
                </a:solidFill>
                <a:latin typeface="Arial" charset="0"/>
              </a:rPr>
              <a:t>, and A </a:t>
            </a:r>
            <a:r>
              <a:rPr lang="en-US" sz="1200" dirty="0" err="1">
                <a:solidFill>
                  <a:prstClr val="black"/>
                </a:solidFill>
                <a:latin typeface="Arial" charset="0"/>
              </a:rPr>
              <a:t>Bax</a:t>
            </a:r>
            <a:r>
              <a:rPr lang="en-US" sz="1200" dirty="0">
                <a:solidFill>
                  <a:prstClr val="black"/>
                </a:solidFill>
                <a:latin typeface="Arial" charset="0"/>
              </a:rPr>
              <a:t>: Sparse multidimensional iterative </a:t>
            </a:r>
            <a:r>
              <a:rPr lang="en-US" sz="1200" dirty="0" err="1">
                <a:solidFill>
                  <a:prstClr val="black"/>
                </a:solidFill>
                <a:latin typeface="Arial" charset="0"/>
              </a:rPr>
              <a:t>lineshape</a:t>
            </a:r>
            <a:r>
              <a:rPr lang="en-US" sz="1200" dirty="0">
                <a:solidFill>
                  <a:prstClr val="black"/>
                </a:solidFill>
                <a:latin typeface="Arial" charset="0"/>
              </a:rPr>
              <a:t>-enhanced (SMILE) reconstruction of both non-uniformly sampled and conventional NMR data. J. </a:t>
            </a:r>
            <a:r>
              <a:rPr lang="en-US" sz="1200" dirty="0" err="1">
                <a:solidFill>
                  <a:prstClr val="black"/>
                </a:solidFill>
                <a:latin typeface="Arial" charset="0"/>
              </a:rPr>
              <a:t>Biomol</a:t>
            </a:r>
            <a:r>
              <a:rPr lang="en-US" sz="1200" dirty="0">
                <a:solidFill>
                  <a:prstClr val="black"/>
                </a:solidFill>
                <a:latin typeface="Arial" charset="0"/>
              </a:rPr>
              <a:t>. NMR, doi:10.1007/s10858-016-0072-7 (2016).</a:t>
            </a:r>
          </a:p>
          <a:p>
            <a:pPr algn="just" fontAlgn="base">
              <a:spcAft>
                <a:spcPct val="0"/>
              </a:spcAft>
            </a:pPr>
            <a:endParaRPr lang="en-US" sz="900" dirty="0">
              <a:solidFill>
                <a:prstClr val="black"/>
              </a:solidFill>
              <a:latin typeface="Arial" charset="0"/>
            </a:endParaRPr>
          </a:p>
          <a:p>
            <a:pPr algn="just" fontAlgn="base">
              <a:spcAft>
                <a:spcPct val="0"/>
              </a:spcAft>
            </a:pPr>
            <a:r>
              <a:rPr lang="pl-PL" sz="1200" dirty="0">
                <a:solidFill>
                  <a:prstClr val="black"/>
                </a:solidFill>
                <a:latin typeface="Arial" charset="0"/>
              </a:rPr>
              <a:t>K</a:t>
            </a:r>
            <a:r>
              <a:rPr lang="en-US" sz="1200" dirty="0">
                <a:solidFill>
                  <a:prstClr val="black"/>
                </a:solidFill>
                <a:latin typeface="Arial" charset="0"/>
              </a:rPr>
              <a:t> </a:t>
            </a:r>
            <a:r>
              <a:rPr lang="pl-PL" sz="1200" dirty="0">
                <a:solidFill>
                  <a:prstClr val="black"/>
                </a:solidFill>
                <a:latin typeface="Arial" charset="0"/>
              </a:rPr>
              <a:t>Kosiński</a:t>
            </a:r>
            <a:r>
              <a:rPr lang="en-US" sz="1200" dirty="0">
                <a:solidFill>
                  <a:prstClr val="black"/>
                </a:solidFill>
                <a:latin typeface="Arial" charset="0"/>
              </a:rPr>
              <a:t>, J </a:t>
            </a:r>
            <a:r>
              <a:rPr lang="pl-PL" sz="1200" dirty="0">
                <a:solidFill>
                  <a:prstClr val="black"/>
                </a:solidFill>
                <a:latin typeface="Arial" charset="0"/>
              </a:rPr>
              <a:t>Stanek</a:t>
            </a:r>
            <a:r>
              <a:rPr lang="en-US" sz="1200" dirty="0">
                <a:solidFill>
                  <a:prstClr val="black"/>
                </a:solidFill>
                <a:latin typeface="Arial" charset="0"/>
              </a:rPr>
              <a:t>, </a:t>
            </a:r>
            <a:r>
              <a:rPr lang="pl-PL" sz="1200" dirty="0">
                <a:solidFill>
                  <a:prstClr val="black"/>
                </a:solidFill>
                <a:latin typeface="Arial" charset="0"/>
              </a:rPr>
              <a:t>MJ Górka</a:t>
            </a:r>
            <a:r>
              <a:rPr lang="en-US" sz="1200" dirty="0">
                <a:solidFill>
                  <a:prstClr val="black"/>
                </a:solidFill>
                <a:latin typeface="Arial" charset="0"/>
              </a:rPr>
              <a:t>, </a:t>
            </a:r>
            <a:r>
              <a:rPr lang="pl-PL" sz="1200" dirty="0">
                <a:solidFill>
                  <a:prstClr val="black"/>
                </a:solidFill>
                <a:latin typeface="Arial" charset="0"/>
              </a:rPr>
              <a:t>S Żerko</a:t>
            </a:r>
            <a:r>
              <a:rPr lang="en-US" sz="1200" dirty="0">
                <a:solidFill>
                  <a:prstClr val="black"/>
                </a:solidFill>
                <a:latin typeface="Arial" charset="0"/>
              </a:rPr>
              <a:t>, and </a:t>
            </a:r>
            <a:r>
              <a:rPr lang="pl-PL" sz="1200" dirty="0">
                <a:solidFill>
                  <a:prstClr val="black"/>
                </a:solidFill>
                <a:latin typeface="Arial" charset="0"/>
              </a:rPr>
              <a:t>W</a:t>
            </a:r>
            <a:r>
              <a:rPr lang="en-US" sz="1200" dirty="0">
                <a:solidFill>
                  <a:prstClr val="black"/>
                </a:solidFill>
                <a:latin typeface="Arial" charset="0"/>
              </a:rPr>
              <a:t> </a:t>
            </a:r>
            <a:r>
              <a:rPr lang="pl-PL" sz="1200" dirty="0">
                <a:solidFill>
                  <a:prstClr val="black"/>
                </a:solidFill>
                <a:latin typeface="Arial" charset="0"/>
              </a:rPr>
              <a:t>Koźmiński</a:t>
            </a:r>
            <a:r>
              <a:rPr lang="en-US" sz="1200" dirty="0">
                <a:solidFill>
                  <a:prstClr val="black"/>
                </a:solidFill>
                <a:latin typeface="Arial" charset="0"/>
              </a:rPr>
              <a:t>: Reconstruction of non-uniformly sampled five-dimensional NMR spectra by signal separation algorithm. J </a:t>
            </a:r>
            <a:r>
              <a:rPr lang="en-US" sz="1200" dirty="0" err="1">
                <a:solidFill>
                  <a:prstClr val="black"/>
                </a:solidFill>
                <a:latin typeface="Arial" charset="0"/>
              </a:rPr>
              <a:t>Biomol</a:t>
            </a:r>
            <a:r>
              <a:rPr lang="en-US" sz="1200" dirty="0">
                <a:solidFill>
                  <a:prstClr val="black"/>
                </a:solidFill>
                <a:latin typeface="Arial" charset="0"/>
              </a:rPr>
              <a:t> NMR doi:10.1007/s10858-017-0095-8  (2017).</a:t>
            </a:r>
            <a:endParaRPr lang="pl-PL" sz="1200" dirty="0">
              <a:solidFill>
                <a:prstClr val="black"/>
              </a:solidFill>
              <a:latin typeface="Arial" charset="0"/>
            </a:endParaRPr>
          </a:p>
        </p:txBody>
      </p:sp>
      <p:sp>
        <p:nvSpPr>
          <p:cNvPr id="4" name="TextBox 3"/>
          <p:cNvSpPr txBox="1"/>
          <p:nvPr/>
        </p:nvSpPr>
        <p:spPr>
          <a:xfrm>
            <a:off x="1752602" y="81410"/>
            <a:ext cx="8686799"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Some Related References</a:t>
            </a:r>
            <a:endParaRPr lang="en-US" sz="2400" kern="0" dirty="0">
              <a:solidFill>
                <a:srgbClr val="0070C0"/>
              </a:solidFill>
              <a:latin typeface="Arial" charset="0"/>
            </a:endParaRPr>
          </a:p>
        </p:txBody>
      </p:sp>
    </p:spTree>
    <p:extLst>
      <p:ext uri="{BB962C8B-B14F-4D97-AF65-F5344CB8AC3E}">
        <p14:creationId xmlns:p14="http://schemas.microsoft.com/office/powerpoint/2010/main" val="1100262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818"/>
          <a:stretch/>
        </p:blipFill>
        <p:spPr>
          <a:xfrm>
            <a:off x="3748883" y="139209"/>
            <a:ext cx="6595955" cy="4920140"/>
          </a:xfrm>
          <a:prstGeom prst="rect">
            <a:avLst/>
          </a:prstGeom>
        </p:spPr>
      </p:pic>
      <p:sp>
        <p:nvSpPr>
          <p:cNvPr id="2" name="TextBox 1"/>
          <p:cNvSpPr txBox="1"/>
          <p:nvPr/>
        </p:nvSpPr>
        <p:spPr>
          <a:xfrm>
            <a:off x="2434729" y="354902"/>
            <a:ext cx="961772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rPr>
              <a:t>An Example of NUS Applied to Small Molecule NMR</a:t>
            </a:r>
          </a:p>
        </p:txBody>
      </p:sp>
      <p:grpSp>
        <p:nvGrpSpPr>
          <p:cNvPr id="7" name="Group 6"/>
          <p:cNvGrpSpPr/>
          <p:nvPr/>
        </p:nvGrpSpPr>
        <p:grpSpPr>
          <a:xfrm>
            <a:off x="398778" y="239580"/>
            <a:ext cx="1856173" cy="1656425"/>
            <a:chOff x="1731819" y="152401"/>
            <a:chExt cx="1856173" cy="1656425"/>
          </a:xfrm>
        </p:grpSpPr>
        <p:pic>
          <p:nvPicPr>
            <p:cNvPr id="5" name="Picture 3" descr="NMRP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90" y="239580"/>
              <a:ext cx="1687430" cy="1503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731819" y="152401"/>
              <a:ext cx="1856173" cy="1656425"/>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latin typeface="Calibri" panose="020F0502020204030204"/>
              </a:endParaRPr>
            </a:p>
          </p:txBody>
        </p:sp>
      </p:grpSp>
      <p:sp>
        <p:nvSpPr>
          <p:cNvPr id="4" name="TextBox 3"/>
          <p:cNvSpPr txBox="1"/>
          <p:nvPr/>
        </p:nvSpPr>
        <p:spPr>
          <a:xfrm>
            <a:off x="846463" y="5244029"/>
            <a:ext cx="10499074" cy="923330"/>
          </a:xfrm>
          <a:prstGeom prst="rect">
            <a:avLst/>
          </a:prstGeom>
          <a:noFill/>
        </p:spPr>
        <p:txBody>
          <a:bodyPr wrap="square" rtlCol="0">
            <a:spAutoFit/>
          </a:bodyPr>
          <a:lstStyle/>
          <a:p>
            <a:pPr marL="228600" marR="0" algn="just">
              <a:spcBef>
                <a:spcPts val="0"/>
              </a:spcBef>
              <a:spcAft>
                <a:spcPts val="0"/>
              </a:spcAft>
            </a:pPr>
            <a:r>
              <a:rPr lang="en-US" dirty="0">
                <a:solidFill>
                  <a:schemeClr val="bg1"/>
                </a:solidFill>
                <a:latin typeface="Arial" panose="020B0604020202020204" pitchFamily="34" charset="0"/>
                <a:ea typeface="Batang" panose="02030600000101010101" pitchFamily="18" charset="-127"/>
                <a:cs typeface="Arial" panose="020B0604020202020204" pitchFamily="34" charset="0"/>
              </a:rPr>
              <a:t>F. Delaglio,  G.S. Walker, K.A. Farley, R. Sharma, J.C. Hoch, L.W. </a:t>
            </a:r>
            <a:r>
              <a:rPr lang="en-US" dirty="0" err="1">
                <a:solidFill>
                  <a:schemeClr val="bg1"/>
                </a:solidFill>
                <a:latin typeface="Arial" panose="020B0604020202020204" pitchFamily="34" charset="0"/>
                <a:ea typeface="Batang" panose="02030600000101010101" pitchFamily="18" charset="-127"/>
                <a:cs typeface="Arial" panose="020B0604020202020204" pitchFamily="34" charset="0"/>
              </a:rPr>
              <a:t>Arbogast</a:t>
            </a:r>
            <a:r>
              <a:rPr lang="en-US" dirty="0">
                <a:solidFill>
                  <a:schemeClr val="bg1"/>
                </a:solidFill>
                <a:latin typeface="Arial" panose="020B0604020202020204" pitchFamily="34" charset="0"/>
                <a:ea typeface="Batang" panose="02030600000101010101" pitchFamily="18" charset="-127"/>
                <a:cs typeface="Arial" panose="020B0604020202020204" pitchFamily="34" charset="0"/>
              </a:rPr>
              <a:t>, R.G. Brinson, and J.P. Marino: Non-Uniform Sampling for All: More NMR Spectral Quality, Less Measurement Time. </a:t>
            </a:r>
            <a:r>
              <a:rPr lang="en-US" i="1" dirty="0">
                <a:solidFill>
                  <a:schemeClr val="bg1"/>
                </a:solidFill>
                <a:latin typeface="Arial" panose="020B0604020202020204" pitchFamily="34" charset="0"/>
                <a:ea typeface="Batang" panose="02030600000101010101" pitchFamily="18" charset="-127"/>
                <a:cs typeface="Arial" panose="020B0604020202020204" pitchFamily="34" charset="0"/>
              </a:rPr>
              <a:t>American Pharmaceutical Review</a:t>
            </a:r>
            <a:r>
              <a:rPr lang="en-US" dirty="0">
                <a:solidFill>
                  <a:schemeClr val="bg1"/>
                </a:solidFill>
                <a:latin typeface="Arial" panose="020B0604020202020204" pitchFamily="34" charset="0"/>
                <a:ea typeface="Batang" panose="02030600000101010101" pitchFamily="18" charset="-127"/>
                <a:cs typeface="Arial" panose="020B0604020202020204" pitchFamily="34" charset="0"/>
              </a:rPr>
              <a:t>, </a:t>
            </a:r>
            <a:r>
              <a:rPr lang="en-US" b="1" dirty="0">
                <a:solidFill>
                  <a:schemeClr val="bg1"/>
                </a:solidFill>
                <a:latin typeface="Arial" panose="020B0604020202020204" pitchFamily="34" charset="0"/>
                <a:ea typeface="Batang" panose="02030600000101010101" pitchFamily="18" charset="-127"/>
                <a:cs typeface="Arial" panose="020B0604020202020204" pitchFamily="34" charset="0"/>
              </a:rPr>
              <a:t>20</a:t>
            </a:r>
            <a:r>
              <a:rPr lang="en-US" dirty="0">
                <a:solidFill>
                  <a:schemeClr val="bg1"/>
                </a:solidFill>
                <a:latin typeface="Arial" panose="020B0604020202020204" pitchFamily="34" charset="0"/>
                <a:ea typeface="Batang" panose="02030600000101010101" pitchFamily="18" charset="-127"/>
                <a:cs typeface="Arial" panose="020B0604020202020204" pitchFamily="34" charset="0"/>
              </a:rPr>
              <a:t>, 56-60 (2017</a:t>
            </a:r>
            <a:r>
              <a:rPr lang="en-US" dirty="0">
                <a:solidFill>
                  <a:schemeClr val="bg1"/>
                </a:solidFill>
                <a:latin typeface="Calibri" panose="020F0502020204030204" pitchFamily="34" charset="0"/>
                <a:ea typeface="Batang" panose="02030600000101010101" pitchFamily="18" charset="-127"/>
                <a:cs typeface="Arial" panose="020B0604020202020204" pitchFamily="34" charset="0"/>
              </a:rPr>
              <a:t>).</a:t>
            </a:r>
            <a:endParaRPr lang="en-US" dirty="0">
              <a:solidFill>
                <a:schemeClr val="bg1"/>
              </a:solidFill>
              <a:effectLst/>
              <a:latin typeface="Calibri" panose="020F0502020204030204" pitchFamily="34" charset="0"/>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3149290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311" y="196194"/>
            <a:ext cx="7410450" cy="572743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082" y="883340"/>
            <a:ext cx="3257956" cy="1747948"/>
          </a:xfrm>
          <a:prstGeom prst="rect">
            <a:avLst/>
          </a:prstGeom>
        </p:spPr>
      </p:pic>
      <p:sp>
        <p:nvSpPr>
          <p:cNvPr id="3" name="TextBox 2"/>
          <p:cNvSpPr txBox="1"/>
          <p:nvPr/>
        </p:nvSpPr>
        <p:spPr>
          <a:xfrm>
            <a:off x="1814111" y="419839"/>
            <a:ext cx="6248400" cy="369332"/>
          </a:xfrm>
          <a:prstGeom prst="rect">
            <a:avLst/>
          </a:prstGeom>
          <a:noFill/>
        </p:spPr>
        <p:txBody>
          <a:bodyPr wrap="square" rtlCol="0">
            <a:spAutoFit/>
          </a:bodyPr>
          <a:lstStyle/>
          <a:p>
            <a:pPr algn="ctr"/>
            <a:r>
              <a:rPr lang="en-US" dirty="0">
                <a:solidFill>
                  <a:prstClr val="black"/>
                </a:solidFill>
              </a:rPr>
              <a:t>G-</a:t>
            </a:r>
            <a:r>
              <a:rPr lang="en-US" dirty="0" err="1">
                <a:solidFill>
                  <a:prstClr val="black"/>
                </a:solidFill>
              </a:rPr>
              <a:t>UDCA,Glycoursodeoxycholic</a:t>
            </a:r>
            <a:r>
              <a:rPr lang="en-US" dirty="0">
                <a:solidFill>
                  <a:prstClr val="black"/>
                </a:solidFill>
              </a:rPr>
              <a:t> acid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261" y="3264799"/>
            <a:ext cx="1771650" cy="1736775"/>
          </a:xfrm>
          <a:prstGeom prst="rect">
            <a:avLst/>
          </a:prstGeom>
        </p:spPr>
      </p:pic>
      <p:sp>
        <p:nvSpPr>
          <p:cNvPr id="6" name="Rectangle 5"/>
          <p:cNvSpPr/>
          <p:nvPr/>
        </p:nvSpPr>
        <p:spPr>
          <a:xfrm>
            <a:off x="2630523" y="5029372"/>
            <a:ext cx="274320" cy="205740"/>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TextBox 12"/>
          <p:cNvSpPr txBox="1"/>
          <p:nvPr/>
        </p:nvSpPr>
        <p:spPr>
          <a:xfrm>
            <a:off x="3729996" y="5028283"/>
            <a:ext cx="4521320" cy="461665"/>
          </a:xfrm>
          <a:prstGeom prst="rect">
            <a:avLst/>
          </a:prstGeom>
          <a:noFill/>
        </p:spPr>
        <p:txBody>
          <a:bodyPr wrap="square" rtlCol="0">
            <a:spAutoFit/>
          </a:bodyPr>
          <a:lstStyle/>
          <a:p>
            <a:pPr algn="r"/>
            <a:r>
              <a:rPr lang="en-US" sz="1200" dirty="0">
                <a:solidFill>
                  <a:srgbClr val="FF0000"/>
                </a:solidFill>
              </a:rPr>
              <a:t>Measurement Time: 3 hours 43 min</a:t>
            </a:r>
          </a:p>
          <a:p>
            <a:pPr algn="r"/>
            <a:r>
              <a:rPr lang="en-US" sz="1200" dirty="0">
                <a:solidFill>
                  <a:prstClr val="black"/>
                </a:solidFill>
              </a:rPr>
              <a:t>600 MHz, US 1024 Complex Increments, Noise RMS 0.012%</a:t>
            </a:r>
          </a:p>
        </p:txBody>
      </p:sp>
      <p:sp>
        <p:nvSpPr>
          <p:cNvPr id="7" name="TextBox 6"/>
          <p:cNvSpPr txBox="1"/>
          <p:nvPr/>
        </p:nvSpPr>
        <p:spPr>
          <a:xfrm>
            <a:off x="8840988" y="1648972"/>
            <a:ext cx="2925026" cy="3231654"/>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Formula:               C26H43NO5 </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Sample Mass:      ~6 mg </a:t>
            </a:r>
          </a:p>
          <a:p>
            <a:r>
              <a:rPr lang="en-US" sz="1200" dirty="0">
                <a:solidFill>
                  <a:prstClr val="black"/>
                </a:solidFill>
                <a:latin typeface="Arial" panose="020B0604020202020204" pitchFamily="34" charset="0"/>
                <a:cs typeface="Arial" panose="020B0604020202020204" pitchFamily="34" charset="0"/>
              </a:rPr>
              <a:t>Solvent:                0.04 ml DMSO </a:t>
            </a:r>
          </a:p>
          <a:p>
            <a:r>
              <a:rPr lang="en-US" sz="1200" dirty="0">
                <a:solidFill>
                  <a:prstClr val="black"/>
                </a:solidFill>
                <a:latin typeface="Arial" panose="020B0604020202020204" pitchFamily="34" charset="0"/>
                <a:cs typeface="Arial" panose="020B0604020202020204" pitchFamily="34" charset="0"/>
              </a:rPr>
              <a:t>Concentration:     333 </a:t>
            </a:r>
            <a:r>
              <a:rPr lang="en-US" sz="1200" dirty="0" err="1">
                <a:solidFill>
                  <a:prstClr val="black"/>
                </a:solidFill>
                <a:latin typeface="Arial" panose="020B0604020202020204" pitchFamily="34" charset="0"/>
                <a:cs typeface="Arial" panose="020B0604020202020204" pitchFamily="34" charset="0"/>
              </a:rPr>
              <a:t>mM</a:t>
            </a:r>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NMR Tube:           1.7mm</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Console:       	Bruker </a:t>
            </a:r>
            <a:r>
              <a:rPr lang="en-US" sz="1200" dirty="0" err="1">
                <a:solidFill>
                  <a:prstClr val="black"/>
                </a:solidFill>
                <a:latin typeface="Arial" panose="020B0604020202020204" pitchFamily="34" charset="0"/>
                <a:cs typeface="Arial" panose="020B0604020202020204" pitchFamily="34" charset="0"/>
              </a:rPr>
              <a:t>Avance</a:t>
            </a:r>
            <a:r>
              <a:rPr lang="en-US" sz="1200" dirty="0">
                <a:solidFill>
                  <a:prstClr val="black"/>
                </a:solidFill>
                <a:latin typeface="Arial" panose="020B0604020202020204" pitchFamily="34" charset="0"/>
                <a:cs typeface="Arial" panose="020B0604020202020204" pitchFamily="34" charset="0"/>
              </a:rPr>
              <a:t> 600 MHz </a:t>
            </a:r>
          </a:p>
          <a:p>
            <a:r>
              <a:rPr lang="en-US" sz="1200" dirty="0">
                <a:solidFill>
                  <a:prstClr val="black"/>
                </a:solidFill>
                <a:latin typeface="Arial" panose="020B0604020202020204" pitchFamily="34" charset="0"/>
                <a:cs typeface="Arial" panose="020B0604020202020204" pitchFamily="34" charset="0"/>
              </a:rPr>
              <a:t>NMR Probe: 	1.7 mm TCI  </a:t>
            </a:r>
            <a:r>
              <a:rPr lang="en-US" sz="1200" dirty="0" err="1">
                <a:solidFill>
                  <a:prstClr val="black"/>
                </a:solidFill>
                <a:latin typeface="Arial" panose="020B0604020202020204" pitchFamily="34" charset="0"/>
                <a:cs typeface="Arial" panose="020B0604020202020204" pitchFamily="34" charset="0"/>
              </a:rPr>
              <a:t>Cryoprobe</a:t>
            </a:r>
            <a:r>
              <a:rPr lang="en-US" sz="1200" dirty="0">
                <a:solidFill>
                  <a:prstClr val="black"/>
                </a:solidFill>
                <a:latin typeface="Arial" panose="020B0604020202020204" pitchFamily="34" charset="0"/>
                <a:cs typeface="Arial" panose="020B0604020202020204" pitchFamily="34" charset="0"/>
              </a:rPr>
              <a:t>. </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Spectral Width 1H:     6600 Hz</a:t>
            </a:r>
          </a:p>
          <a:p>
            <a:r>
              <a:rPr lang="en-US" sz="1200" dirty="0">
                <a:solidFill>
                  <a:prstClr val="black"/>
                </a:solidFill>
                <a:latin typeface="Arial" panose="020B0604020202020204" pitchFamily="34" charset="0"/>
                <a:cs typeface="Arial" panose="020B0604020202020204" pitchFamily="34" charset="0"/>
              </a:rPr>
              <a:t>Spectral Width 13C: 25000 Hz</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Spectral Points 1H:      512 Complex</a:t>
            </a:r>
          </a:p>
          <a:p>
            <a:r>
              <a:rPr lang="en-US" sz="1200" dirty="0">
                <a:solidFill>
                  <a:prstClr val="black"/>
                </a:solidFill>
                <a:latin typeface="Arial" panose="020B0604020202020204" pitchFamily="34" charset="0"/>
                <a:cs typeface="Arial" panose="020B0604020202020204" pitchFamily="34" charset="0"/>
              </a:rPr>
              <a:t>Spectral Points 13C:  1024 Complex</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Total Recycle Time:   ~7 s. </a:t>
            </a:r>
          </a:p>
        </p:txBody>
      </p:sp>
      <p:sp>
        <p:nvSpPr>
          <p:cNvPr id="9" name="TextBox 8"/>
          <p:cNvSpPr txBox="1"/>
          <p:nvPr/>
        </p:nvSpPr>
        <p:spPr>
          <a:xfrm>
            <a:off x="1653449" y="5962612"/>
            <a:ext cx="7716098" cy="369332"/>
          </a:xfrm>
          <a:prstGeom prst="rect">
            <a:avLst/>
          </a:prstGeom>
          <a:noFill/>
        </p:spPr>
        <p:txBody>
          <a:bodyPr wrap="square" rtlCol="0">
            <a:spAutoFit/>
          </a:bodyPr>
          <a:lstStyle/>
          <a:p>
            <a:r>
              <a:rPr lang="en-US" i="1" dirty="0">
                <a:solidFill>
                  <a:schemeClr val="bg1">
                    <a:lumMod val="50000"/>
                  </a:schemeClr>
                </a:solidFill>
                <a:latin typeface="Arial" panose="020B0604020202020204" pitchFamily="34" charset="0"/>
                <a:cs typeface="Arial" panose="020B0604020202020204" pitchFamily="34" charset="0"/>
              </a:rPr>
              <a:t>G-UDCA Data Courtesy of Greg Walker and Kathleen Farley, Pfizer</a:t>
            </a:r>
          </a:p>
        </p:txBody>
      </p:sp>
    </p:spTree>
    <p:extLst>
      <p:ext uri="{BB962C8B-B14F-4D97-AF65-F5344CB8AC3E}">
        <p14:creationId xmlns:p14="http://schemas.microsoft.com/office/powerpoint/2010/main" val="3913619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157" y="1079650"/>
            <a:ext cx="5363607" cy="4496226"/>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10" name="TextBox 9"/>
          <p:cNvSpPr txBox="1"/>
          <p:nvPr/>
        </p:nvSpPr>
        <p:spPr>
          <a:xfrm>
            <a:off x="6322169" y="439845"/>
            <a:ext cx="483516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a:t>
            </a:r>
          </a:p>
          <a:p>
            <a:pPr algn="ctr">
              <a:defRPr/>
            </a:pPr>
            <a:r>
              <a:rPr lang="en-US" i="1" kern="0" dirty="0">
                <a:solidFill>
                  <a:srgbClr val="FFFF00"/>
                </a:solidFill>
                <a:latin typeface="Arial" panose="020B0604020202020204" pitchFamily="34" charset="0"/>
                <a:cs typeface="Arial" panose="020B0604020202020204" pitchFamily="34" charset="0"/>
              </a:rPr>
              <a:t>128 Complex Increments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225" y="5575878"/>
            <a:ext cx="5029200" cy="680033"/>
          </a:xfrm>
          <a:prstGeom prst="rect">
            <a:avLst/>
          </a:prstGeom>
        </p:spPr>
      </p:pic>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1" name="TextBox 10"/>
          <p:cNvSpPr txBox="1"/>
          <p:nvPr/>
        </p:nvSpPr>
        <p:spPr>
          <a:xfrm>
            <a:off x="9785735"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0.028%</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55" y="5559423"/>
            <a:ext cx="5038150" cy="681242"/>
          </a:xfrm>
          <a:prstGeom prst="rect">
            <a:avLst/>
          </a:prstGeom>
        </p:spPr>
      </p:pic>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sp>
        <p:nvSpPr>
          <p:cNvPr id="14" name="TextBox 13"/>
          <p:cNvSpPr txBox="1"/>
          <p:nvPr/>
        </p:nvSpPr>
        <p:spPr>
          <a:xfrm>
            <a:off x="9261651" y="4728070"/>
            <a:ext cx="1883505"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28 min</a:t>
            </a:r>
          </a:p>
        </p:txBody>
      </p:sp>
    </p:spTree>
    <p:extLst>
      <p:ext uri="{BB962C8B-B14F-4D97-AF65-F5344CB8AC3E}">
        <p14:creationId xmlns:p14="http://schemas.microsoft.com/office/powerpoint/2010/main" val="804954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06794"/>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39" y="1059188"/>
            <a:ext cx="5466683" cy="4572572"/>
          </a:xfrm>
          <a:prstGeom prst="rect">
            <a:avLst/>
          </a:prstGeom>
        </p:spPr>
      </p:pic>
      <p:sp>
        <p:nvSpPr>
          <p:cNvPr id="16" name="TextBox 15"/>
          <p:cNvSpPr txBox="1"/>
          <p:nvPr/>
        </p:nvSpPr>
        <p:spPr>
          <a:xfrm>
            <a:off x="6322291" y="406794"/>
            <a:ext cx="511226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Uniform Random</a:t>
            </a:r>
          </a:p>
          <a:p>
            <a:pPr algn="ctr">
              <a:defRPr/>
            </a:pPr>
            <a:r>
              <a:rPr lang="en-US" i="1" kern="0" dirty="0">
                <a:solidFill>
                  <a:srgbClr val="FFFF00"/>
                </a:solidFill>
                <a:latin typeface="Arial" panose="020B0604020202020204" pitchFamily="34" charset="0"/>
                <a:cs typeface="Arial" panose="020B0604020202020204" pitchFamily="34" charset="0"/>
              </a:rPr>
              <a:t>122 Complex Increments, IST and NUS Zero Fill</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668" y="5572545"/>
            <a:ext cx="5048889" cy="670476"/>
          </a:xfrm>
          <a:prstGeom prst="rect">
            <a:avLst/>
          </a:prstGeom>
        </p:spPr>
      </p:pic>
      <p:sp>
        <p:nvSpPr>
          <p:cNvPr id="18" name="TextBox 17"/>
          <p:cNvSpPr txBox="1"/>
          <p:nvPr/>
        </p:nvSpPr>
        <p:spPr>
          <a:xfrm>
            <a:off x="2385972" y="5673990"/>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Bruker Default NUST2 = 1</a:t>
            </a:r>
          </a:p>
        </p:txBody>
      </p:sp>
      <p:sp>
        <p:nvSpPr>
          <p:cNvPr id="19" name="TextBox 18"/>
          <p:cNvSpPr txBox="1"/>
          <p:nvPr/>
        </p:nvSpPr>
        <p:spPr>
          <a:xfrm>
            <a:off x="10002228" y="50381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0.003%</a:t>
            </a:r>
          </a:p>
        </p:txBody>
      </p:sp>
      <p:sp>
        <p:nvSpPr>
          <p:cNvPr id="20" name="TextBox 19"/>
          <p:cNvSpPr txBox="1"/>
          <p:nvPr/>
        </p:nvSpPr>
        <p:spPr>
          <a:xfrm>
            <a:off x="9365280" y="4830370"/>
            <a:ext cx="1996368"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
        <p:nvSpPr>
          <p:cNvPr id="21" name="TextBox 20"/>
          <p:cNvSpPr txBox="1"/>
          <p:nvPr/>
        </p:nvSpPr>
        <p:spPr>
          <a:xfrm>
            <a:off x="6423039" y="1188242"/>
            <a:ext cx="2400300" cy="276999"/>
          </a:xfrm>
          <a:prstGeom prst="rect">
            <a:avLst/>
          </a:prstGeom>
          <a:solidFill>
            <a:schemeClr val="tx1"/>
          </a:solidFill>
        </p:spPr>
        <p:txBody>
          <a:bodyPr wrap="square" rtlCol="0">
            <a:spAutoFit/>
          </a:bodyPr>
          <a:lstStyle/>
          <a:p>
            <a:r>
              <a:rPr lang="en-US" sz="1200" dirty="0">
                <a:solidFill>
                  <a:srgbClr val="00FFFF"/>
                </a:solidFill>
                <a:latin typeface="Arial" panose="020B0604020202020204" pitchFamily="34" charset="0"/>
                <a:cs typeface="Arial" panose="020B0604020202020204" pitchFamily="34" charset="0"/>
              </a:rPr>
              <a:t> </a:t>
            </a:r>
            <a:r>
              <a:rPr lang="en-US" sz="1200" dirty="0">
                <a:solidFill>
                  <a:prstClr val="white">
                    <a:lumMod val="65000"/>
                  </a:prstClr>
                </a:solidFill>
                <a:latin typeface="Arial" panose="020B0604020202020204" pitchFamily="34" charset="0"/>
                <a:cs typeface="Arial" panose="020B0604020202020204" pitchFamily="34" charset="0"/>
              </a:rPr>
              <a:t>Processing Time: </a:t>
            </a:r>
            <a:r>
              <a:rPr lang="en-US" sz="1200" dirty="0">
                <a:solidFill>
                  <a:srgbClr val="00FFFF"/>
                </a:solidFill>
                <a:latin typeface="Arial" panose="020B0604020202020204" pitchFamily="34" charset="0"/>
                <a:cs typeface="Arial" panose="020B0604020202020204" pitchFamily="34" charset="0"/>
              </a:rPr>
              <a:t>3 min 40 sec</a:t>
            </a:r>
          </a:p>
        </p:txBody>
      </p:sp>
    </p:spTree>
    <p:extLst>
      <p:ext uri="{BB962C8B-B14F-4D97-AF65-F5344CB8AC3E}">
        <p14:creationId xmlns:p14="http://schemas.microsoft.com/office/powerpoint/2010/main" val="2484608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40" y="1074813"/>
            <a:ext cx="5419174" cy="4535873"/>
          </a:xfrm>
          <a:prstGeom prst="rect">
            <a:avLst/>
          </a:prstGeom>
        </p:spPr>
      </p:pic>
      <p:sp>
        <p:nvSpPr>
          <p:cNvPr id="8" name="TextBox 7"/>
          <p:cNvSpPr txBox="1"/>
          <p:nvPr/>
        </p:nvSpPr>
        <p:spPr>
          <a:xfrm>
            <a:off x="6043307" y="428828"/>
            <a:ext cx="554898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Uniform Random</a:t>
            </a:r>
          </a:p>
          <a:p>
            <a:pPr algn="ctr">
              <a:defRPr/>
            </a:pPr>
            <a:r>
              <a:rPr lang="en-US" i="1" kern="0" dirty="0">
                <a:solidFill>
                  <a:srgbClr val="FFFF00"/>
                </a:solidFill>
                <a:latin typeface="Arial" panose="020B0604020202020204" pitchFamily="34" charset="0"/>
                <a:cs typeface="Arial" panose="020B0604020202020204" pitchFamily="34" charset="0"/>
              </a:rPr>
              <a:t>122 Complex Increments, </a:t>
            </a:r>
            <a:r>
              <a:rPr lang="en-US" i="1" kern="0" dirty="0">
                <a:solidFill>
                  <a:srgbClr val="00FFFF"/>
                </a:solidFill>
                <a:latin typeface="Arial" panose="020B0604020202020204" pitchFamily="34" charset="0"/>
                <a:cs typeface="Arial" panose="020B0604020202020204" pitchFamily="34" charset="0"/>
              </a:rPr>
              <a:t>SMILE</a:t>
            </a:r>
            <a:r>
              <a:rPr lang="en-US" i="1" kern="0" dirty="0">
                <a:solidFill>
                  <a:srgbClr val="FFFF00"/>
                </a:solidFill>
                <a:latin typeface="Arial" panose="020B0604020202020204" pitchFamily="34" charset="0"/>
                <a:cs typeface="Arial" panose="020B0604020202020204" pitchFamily="34" charset="0"/>
              </a:rPr>
              <a:t> and NUS Zero Fill</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068" y="5592279"/>
            <a:ext cx="5048889" cy="670476"/>
          </a:xfrm>
          <a:prstGeom prst="rect">
            <a:avLst/>
          </a:prstGeom>
        </p:spPr>
      </p:pic>
      <p:sp>
        <p:nvSpPr>
          <p:cNvPr id="11" name="TextBox 10"/>
          <p:cNvSpPr txBox="1"/>
          <p:nvPr/>
        </p:nvSpPr>
        <p:spPr>
          <a:xfrm>
            <a:off x="2332852" y="5692202"/>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Bruker Default NUST2 = 1</a:t>
            </a:r>
          </a:p>
        </p:txBody>
      </p:sp>
      <p:sp>
        <p:nvSpPr>
          <p:cNvPr id="14" name="TextBox 13"/>
          <p:cNvSpPr txBox="1"/>
          <p:nvPr/>
        </p:nvSpPr>
        <p:spPr>
          <a:xfrm>
            <a:off x="9980789" y="5016610"/>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0.039%</a:t>
            </a:r>
          </a:p>
        </p:txBody>
      </p:sp>
      <p:sp>
        <p:nvSpPr>
          <p:cNvPr id="15" name="TextBox 14"/>
          <p:cNvSpPr txBox="1"/>
          <p:nvPr/>
        </p:nvSpPr>
        <p:spPr>
          <a:xfrm>
            <a:off x="6408606" y="1196178"/>
            <a:ext cx="2000250" cy="276999"/>
          </a:xfrm>
          <a:prstGeom prst="rect">
            <a:avLst/>
          </a:prstGeom>
          <a:solidFill>
            <a:schemeClr val="tx1"/>
          </a:solidFill>
        </p:spPr>
        <p:txBody>
          <a:bodyPr wrap="square" rtlCol="0">
            <a:spAutoFit/>
          </a:bodyPr>
          <a:lstStyle/>
          <a:p>
            <a:r>
              <a:rPr lang="en-US" sz="1200" dirty="0">
                <a:solidFill>
                  <a:srgbClr val="00FFFF"/>
                </a:solidFill>
              </a:rPr>
              <a:t> </a:t>
            </a:r>
            <a:r>
              <a:rPr lang="en-US" sz="1200" dirty="0">
                <a:solidFill>
                  <a:prstClr val="white">
                    <a:lumMod val="65000"/>
                  </a:prstClr>
                </a:solidFill>
              </a:rPr>
              <a:t>Processing Time: </a:t>
            </a:r>
            <a:r>
              <a:rPr lang="en-US" sz="1200" dirty="0">
                <a:solidFill>
                  <a:srgbClr val="00FFFF"/>
                </a:solidFill>
              </a:rPr>
              <a:t>7 sec</a:t>
            </a:r>
          </a:p>
        </p:txBody>
      </p:sp>
      <p:sp>
        <p:nvSpPr>
          <p:cNvPr id="16" name="TextBox 15"/>
          <p:cNvSpPr txBox="1"/>
          <p:nvPr/>
        </p:nvSpPr>
        <p:spPr>
          <a:xfrm>
            <a:off x="9478002" y="4808861"/>
            <a:ext cx="186220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1302320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64" y="1048080"/>
            <a:ext cx="5317216" cy="44711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886" y="5545185"/>
            <a:ext cx="5033651" cy="680635"/>
          </a:xfrm>
          <a:prstGeom prst="rect">
            <a:avLst/>
          </a:prstGeom>
        </p:spPr>
      </p:pic>
      <p:sp>
        <p:nvSpPr>
          <p:cNvPr id="10" name="TextBox 9"/>
          <p:cNvSpPr txBox="1"/>
          <p:nvPr/>
        </p:nvSpPr>
        <p:spPr>
          <a:xfrm>
            <a:off x="2223574" y="5635612"/>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gwagner.med.harvard.edu/intranet/</a:t>
            </a:r>
            <a:r>
              <a:rPr lang="en-US" sz="1050" i="1" dirty="0" err="1">
                <a:solidFill>
                  <a:prstClr val="white">
                    <a:lumMod val="65000"/>
                  </a:prstClr>
                </a:solidFill>
                <a:latin typeface="Arial" panose="020B0604020202020204" pitchFamily="34" charset="0"/>
                <a:cs typeface="Arial" panose="020B0604020202020204" pitchFamily="34" charset="0"/>
              </a:rPr>
              <a:t>hmsIST</a:t>
            </a:r>
            <a:r>
              <a:rPr lang="en-US" sz="1050" i="1" dirty="0">
                <a:solidFill>
                  <a:prstClr val="white">
                    <a:lumMod val="65000"/>
                  </a:prstClr>
                </a:solidFill>
                <a:latin typeface="Arial" panose="020B0604020202020204" pitchFamily="34" charset="0"/>
                <a:cs typeface="Arial" panose="020B0604020202020204" pitchFamily="34" charset="0"/>
              </a:rPr>
              <a:t>/gensched_new.html</a:t>
            </a:r>
          </a:p>
        </p:txBody>
      </p:sp>
      <p:sp>
        <p:nvSpPr>
          <p:cNvPr id="11" name="TextBox 10"/>
          <p:cNvSpPr txBox="1"/>
          <p:nvPr/>
        </p:nvSpPr>
        <p:spPr>
          <a:xfrm>
            <a:off x="6378769" y="151829"/>
            <a:ext cx="4759287" cy="923330"/>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HMS Poisson Gap 1 </a:t>
            </a:r>
          </a:p>
          <a:p>
            <a:pPr algn="ctr">
              <a:defRPr/>
            </a:pPr>
            <a:r>
              <a:rPr lang="en-US" i="1" kern="0" dirty="0">
                <a:solidFill>
                  <a:srgbClr val="FFFF00"/>
                </a:solidFill>
                <a:latin typeface="Arial" panose="020B0604020202020204" pitchFamily="34" charset="0"/>
                <a:cs typeface="Arial" panose="020B0604020202020204" pitchFamily="34" charset="0"/>
              </a:rPr>
              <a:t>(Dense at Ends) 123 Complex Increments, IST and NUS Zero Fill</a:t>
            </a:r>
          </a:p>
        </p:txBody>
      </p:sp>
      <p:sp>
        <p:nvSpPr>
          <p:cNvPr id="14" name="TextBox 13"/>
          <p:cNvSpPr txBox="1"/>
          <p:nvPr/>
        </p:nvSpPr>
        <p:spPr>
          <a:xfrm>
            <a:off x="9766456" y="4935819"/>
            <a:ext cx="1371600" cy="230832"/>
          </a:xfrm>
          <a:prstGeom prst="rect">
            <a:avLst/>
          </a:prstGeom>
          <a:noFill/>
        </p:spPr>
        <p:txBody>
          <a:bodyPr wrap="square" rtlCol="0">
            <a:spAutoFit/>
          </a:bodyPr>
          <a:lstStyle/>
          <a:p>
            <a:pPr algn="r"/>
            <a:r>
              <a:rPr lang="en-US" sz="900" i="1" dirty="0">
                <a:solidFill>
                  <a:prstClr val="white">
                    <a:lumMod val="65000"/>
                  </a:prstClr>
                </a:solidFill>
                <a:latin typeface="Arial" panose="020B0604020202020204" pitchFamily="34" charset="0"/>
                <a:cs typeface="Arial" panose="020B0604020202020204" pitchFamily="34" charset="0"/>
              </a:rPr>
              <a:t>Noise RMS 0.003%</a:t>
            </a:r>
          </a:p>
        </p:txBody>
      </p:sp>
      <p:sp>
        <p:nvSpPr>
          <p:cNvPr id="15" name="TextBox 14"/>
          <p:cNvSpPr txBox="1"/>
          <p:nvPr/>
        </p:nvSpPr>
        <p:spPr>
          <a:xfrm>
            <a:off x="9251765" y="4707220"/>
            <a:ext cx="1874113"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2658743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187" y="1076891"/>
            <a:ext cx="5294628" cy="4442350"/>
          </a:xfrm>
          <a:prstGeom prst="rect">
            <a:avLst/>
          </a:prstGeom>
        </p:spPr>
      </p:pic>
      <p:sp>
        <p:nvSpPr>
          <p:cNvPr id="8" name="TextBox 7"/>
          <p:cNvSpPr txBox="1"/>
          <p:nvPr/>
        </p:nvSpPr>
        <p:spPr>
          <a:xfrm>
            <a:off x="6339187" y="143645"/>
            <a:ext cx="4920054" cy="923330"/>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HMS Poisson Gap 2 </a:t>
            </a:r>
          </a:p>
          <a:p>
            <a:pPr algn="ctr">
              <a:defRPr/>
            </a:pPr>
            <a:r>
              <a:rPr lang="en-US" i="1" kern="0" dirty="0">
                <a:solidFill>
                  <a:srgbClr val="FFFF00"/>
                </a:solidFill>
                <a:latin typeface="Arial" panose="020B0604020202020204" pitchFamily="34" charset="0"/>
                <a:cs typeface="Arial" panose="020B0604020202020204" pitchFamily="34" charset="0"/>
              </a:rPr>
              <a:t>(Dense at Start) 122 Complex Increments</a:t>
            </a:r>
          </a:p>
          <a:p>
            <a:pPr algn="ctr">
              <a:defRPr/>
            </a:pPr>
            <a:r>
              <a:rPr lang="en-US" i="1" kern="0" dirty="0">
                <a:solidFill>
                  <a:srgbClr val="FFFF00"/>
                </a:solidFill>
                <a:latin typeface="Arial" panose="020B0604020202020204" pitchFamily="34" charset="0"/>
                <a:cs typeface="Arial" panose="020B0604020202020204" pitchFamily="34" charset="0"/>
              </a:rPr>
              <a:t>IST and NUS Zero Fill</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87" y="5587145"/>
            <a:ext cx="5028571" cy="660318"/>
          </a:xfrm>
          <a:prstGeom prst="rect">
            <a:avLst/>
          </a:prstGeom>
        </p:spPr>
      </p:pic>
      <p:sp>
        <p:nvSpPr>
          <p:cNvPr id="11" name="TextBox 10"/>
          <p:cNvSpPr txBox="1"/>
          <p:nvPr/>
        </p:nvSpPr>
        <p:spPr>
          <a:xfrm>
            <a:off x="2355699" y="5671927"/>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gwagner.med.harvard.edu/intranet/</a:t>
            </a:r>
            <a:r>
              <a:rPr lang="en-US" sz="1050" i="1" dirty="0" err="1">
                <a:solidFill>
                  <a:prstClr val="white">
                    <a:lumMod val="65000"/>
                  </a:prstClr>
                </a:solidFill>
                <a:latin typeface="Arial" panose="020B0604020202020204" pitchFamily="34" charset="0"/>
                <a:cs typeface="Arial" panose="020B0604020202020204" pitchFamily="34" charset="0"/>
              </a:rPr>
              <a:t>hmsIST</a:t>
            </a:r>
            <a:r>
              <a:rPr lang="en-US" sz="1050" i="1" dirty="0">
                <a:solidFill>
                  <a:prstClr val="white">
                    <a:lumMod val="65000"/>
                  </a:prstClr>
                </a:solidFill>
                <a:latin typeface="Arial" panose="020B0604020202020204" pitchFamily="34" charset="0"/>
                <a:cs typeface="Arial" panose="020B0604020202020204" pitchFamily="34" charset="0"/>
              </a:rPr>
              <a:t>/gensched_new.html</a:t>
            </a:r>
          </a:p>
        </p:txBody>
      </p:sp>
      <p:sp>
        <p:nvSpPr>
          <p:cNvPr id="14" name="TextBox 13"/>
          <p:cNvSpPr txBox="1"/>
          <p:nvPr/>
        </p:nvSpPr>
        <p:spPr>
          <a:xfrm>
            <a:off x="9819704" y="4889652"/>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0.004%</a:t>
            </a:r>
          </a:p>
        </p:txBody>
      </p:sp>
      <p:sp>
        <p:nvSpPr>
          <p:cNvPr id="15" name="TextBox 14"/>
          <p:cNvSpPr txBox="1"/>
          <p:nvPr/>
        </p:nvSpPr>
        <p:spPr>
          <a:xfrm>
            <a:off x="9305013" y="4681903"/>
            <a:ext cx="1874113"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3774864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708" y="774768"/>
            <a:ext cx="7454340" cy="5221850"/>
          </a:xfrm>
          <a:prstGeom prst="rect">
            <a:avLst/>
          </a:prstGeom>
        </p:spPr>
      </p:pic>
      <p:sp>
        <p:nvSpPr>
          <p:cNvPr id="11" name="TextBox 10"/>
          <p:cNvSpPr txBox="1"/>
          <p:nvPr/>
        </p:nvSpPr>
        <p:spPr>
          <a:xfrm>
            <a:off x="3053509" y="6070858"/>
            <a:ext cx="6768539" cy="276999"/>
          </a:xfrm>
          <a:prstGeom prst="rect">
            <a:avLst/>
          </a:prstGeom>
          <a:noFill/>
        </p:spPr>
        <p:txBody>
          <a:bodyPr wrap="square" rtlCol="0">
            <a:spAutoFit/>
          </a:bodyPr>
          <a:lstStyle/>
          <a:p>
            <a:pPr algn="ctr"/>
            <a:r>
              <a:rPr lang="en-US" sz="1200" i="1" dirty="0">
                <a:solidFill>
                  <a:prstClr val="white">
                    <a:lumMod val="50000"/>
                  </a:prstClr>
                </a:solidFill>
              </a:rPr>
              <a:t>Relative Peak Volume in Uniformly Sampled Spectrum, 1024 Complex Increments</a:t>
            </a:r>
          </a:p>
        </p:txBody>
      </p:sp>
      <p:sp>
        <p:nvSpPr>
          <p:cNvPr id="12" name="TextBox 11"/>
          <p:cNvSpPr txBox="1"/>
          <p:nvPr/>
        </p:nvSpPr>
        <p:spPr>
          <a:xfrm>
            <a:off x="1102376" y="2739363"/>
            <a:ext cx="1485900" cy="646331"/>
          </a:xfrm>
          <a:prstGeom prst="rect">
            <a:avLst/>
          </a:prstGeom>
          <a:noFill/>
        </p:spPr>
        <p:txBody>
          <a:bodyPr wrap="square" rtlCol="0">
            <a:spAutoFit/>
          </a:bodyPr>
          <a:lstStyle/>
          <a:p>
            <a:pPr algn="ctr"/>
            <a:r>
              <a:rPr lang="en-US" sz="1200" i="1" dirty="0">
                <a:solidFill>
                  <a:prstClr val="white">
                    <a:lumMod val="50000"/>
                  </a:prstClr>
                </a:solidFill>
              </a:rPr>
              <a:t>Relative Peak Volume in Related Spectrum</a:t>
            </a:r>
          </a:p>
        </p:txBody>
      </p:sp>
      <p:sp>
        <p:nvSpPr>
          <p:cNvPr id="13" name="TextBox 12"/>
          <p:cNvSpPr txBox="1"/>
          <p:nvPr/>
        </p:nvSpPr>
        <p:spPr>
          <a:xfrm>
            <a:off x="2977309" y="194102"/>
            <a:ext cx="6844739" cy="41549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100" i="1" kern="0" dirty="0">
                <a:solidFill>
                  <a:prstClr val="black"/>
                </a:solidFill>
                <a:latin typeface="Arial" panose="020B0604020202020204" pitchFamily="34" charset="0"/>
                <a:cs typeface="Arial" panose="020B0604020202020204" pitchFamily="34" charset="0"/>
              </a:rPr>
              <a:t>Reproducibility of Peak Volumes for G-UDCA Example</a:t>
            </a:r>
          </a:p>
        </p:txBody>
      </p:sp>
      <p:grpSp>
        <p:nvGrpSpPr>
          <p:cNvPr id="4" name="Group 3"/>
          <p:cNvGrpSpPr/>
          <p:nvPr/>
        </p:nvGrpSpPr>
        <p:grpSpPr>
          <a:xfrm>
            <a:off x="3282109" y="1012422"/>
            <a:ext cx="3657595" cy="1251594"/>
            <a:chOff x="3193205" y="966422"/>
            <a:chExt cx="3588597" cy="1423266"/>
          </a:xfrm>
        </p:grpSpPr>
        <p:sp>
          <p:nvSpPr>
            <p:cNvPr id="5" name="TextBox 4"/>
            <p:cNvSpPr txBox="1"/>
            <p:nvPr/>
          </p:nvSpPr>
          <p:spPr>
            <a:xfrm>
              <a:off x="3300019" y="1252889"/>
              <a:ext cx="2903040" cy="288744"/>
            </a:xfrm>
            <a:prstGeom prst="rect">
              <a:avLst/>
            </a:prstGeom>
            <a:noFill/>
          </p:spPr>
          <p:txBody>
            <a:bodyPr wrap="square" rtlCol="0">
              <a:spAutoFit/>
            </a:bodyPr>
            <a:lstStyle/>
            <a:p>
              <a:r>
                <a:rPr lang="en-US" sz="1050" dirty="0">
                  <a:solidFill>
                    <a:prstClr val="black"/>
                  </a:solidFill>
                </a:rPr>
                <a:t>HMS Type 1 NUS   IST RMS 3.0%</a:t>
              </a:r>
            </a:p>
          </p:txBody>
        </p:sp>
        <p:sp>
          <p:nvSpPr>
            <p:cNvPr id="6" name="TextBox 5"/>
            <p:cNvSpPr txBox="1"/>
            <p:nvPr/>
          </p:nvSpPr>
          <p:spPr>
            <a:xfrm>
              <a:off x="3300019" y="966422"/>
              <a:ext cx="3481783" cy="288744"/>
            </a:xfrm>
            <a:prstGeom prst="rect">
              <a:avLst/>
            </a:prstGeom>
            <a:noFill/>
          </p:spPr>
          <p:txBody>
            <a:bodyPr wrap="square" rtlCol="0">
              <a:spAutoFit/>
            </a:bodyPr>
            <a:lstStyle/>
            <a:p>
              <a:r>
                <a:rPr lang="en-US" sz="1050" dirty="0">
                  <a:solidFill>
                    <a:prstClr val="black"/>
                  </a:solidFill>
                </a:rPr>
                <a:t>Linear Prediction         RMS 2.4%</a:t>
              </a:r>
            </a:p>
          </p:txBody>
        </p:sp>
        <p:sp>
          <p:nvSpPr>
            <p:cNvPr id="7" name="TextBox 6"/>
            <p:cNvSpPr txBox="1"/>
            <p:nvPr/>
          </p:nvSpPr>
          <p:spPr>
            <a:xfrm>
              <a:off x="3300019" y="1539356"/>
              <a:ext cx="2903039" cy="288744"/>
            </a:xfrm>
            <a:prstGeom prst="rect">
              <a:avLst/>
            </a:prstGeom>
            <a:noFill/>
          </p:spPr>
          <p:txBody>
            <a:bodyPr wrap="square" rtlCol="0">
              <a:spAutoFit/>
            </a:bodyPr>
            <a:lstStyle/>
            <a:p>
              <a:r>
                <a:rPr lang="en-US" sz="1050" dirty="0">
                  <a:solidFill>
                    <a:prstClr val="black"/>
                  </a:solidFill>
                </a:rPr>
                <a:t>HMS Type 2 NUS   IST RMS 1.4%</a:t>
              </a:r>
            </a:p>
          </p:txBody>
        </p:sp>
        <p:sp>
          <p:nvSpPr>
            <p:cNvPr id="8" name="TextBox 7"/>
            <p:cNvSpPr txBox="1"/>
            <p:nvPr/>
          </p:nvSpPr>
          <p:spPr>
            <a:xfrm>
              <a:off x="3300019" y="1825824"/>
              <a:ext cx="3481782" cy="288744"/>
            </a:xfrm>
            <a:prstGeom prst="rect">
              <a:avLst/>
            </a:prstGeom>
            <a:noFill/>
          </p:spPr>
          <p:txBody>
            <a:bodyPr wrap="square" rtlCol="0">
              <a:spAutoFit/>
            </a:bodyPr>
            <a:lstStyle/>
            <a:p>
              <a:r>
                <a:rPr lang="en-US" sz="1050" dirty="0">
                  <a:solidFill>
                    <a:prstClr val="black"/>
                  </a:solidFill>
                </a:rPr>
                <a:t>Random NUS         IST RMS 3.1%</a:t>
              </a:r>
            </a:p>
          </p:txBody>
        </p:sp>
        <p:sp>
          <p:nvSpPr>
            <p:cNvPr id="14" name="TextBox 13"/>
            <p:cNvSpPr txBox="1"/>
            <p:nvPr/>
          </p:nvSpPr>
          <p:spPr>
            <a:xfrm>
              <a:off x="3293732" y="2100944"/>
              <a:ext cx="3183267" cy="288744"/>
            </a:xfrm>
            <a:prstGeom prst="rect">
              <a:avLst/>
            </a:prstGeom>
            <a:noFill/>
          </p:spPr>
          <p:txBody>
            <a:bodyPr wrap="square" rtlCol="0">
              <a:spAutoFit/>
            </a:bodyPr>
            <a:lstStyle/>
            <a:p>
              <a:r>
                <a:rPr lang="en-US" sz="1050" dirty="0">
                  <a:solidFill>
                    <a:prstClr val="black"/>
                  </a:solidFill>
                </a:rPr>
                <a:t>Random NUS    SMILE RMS 2.5%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205" y="1068660"/>
              <a:ext cx="103177" cy="1304565"/>
            </a:xfrm>
            <a:prstGeom prst="rect">
              <a:avLst/>
            </a:prstGeom>
          </p:spPr>
        </p:pic>
      </p:grpSp>
    </p:spTree>
    <p:extLst>
      <p:ext uri="{BB962C8B-B14F-4D97-AF65-F5344CB8AC3E}">
        <p14:creationId xmlns:p14="http://schemas.microsoft.com/office/powerpoint/2010/main" val="2572856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460" y="1093311"/>
            <a:ext cx="5441172" cy="380919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91" y="1093310"/>
            <a:ext cx="5517730" cy="3809195"/>
          </a:xfrm>
          <a:prstGeom prst="rect">
            <a:avLst/>
          </a:prstGeom>
        </p:spPr>
      </p:pic>
      <p:sp>
        <p:nvSpPr>
          <p:cNvPr id="11" name="TextBox 10"/>
          <p:cNvSpPr txBox="1"/>
          <p:nvPr/>
        </p:nvSpPr>
        <p:spPr>
          <a:xfrm>
            <a:off x="925417" y="4978791"/>
            <a:ext cx="4825388" cy="461665"/>
          </a:xfrm>
          <a:prstGeom prst="rect">
            <a:avLst/>
          </a:prstGeom>
          <a:noFill/>
        </p:spPr>
        <p:txBody>
          <a:bodyPr wrap="square" rtlCol="0">
            <a:spAutoFit/>
          </a:bodyPr>
          <a:lstStyle/>
          <a:p>
            <a:pPr algn="ctr"/>
            <a:r>
              <a:rPr lang="en-US" sz="1200" i="1" baseline="30000" dirty="0">
                <a:solidFill>
                  <a:prstClr val="white">
                    <a:lumMod val="50000"/>
                  </a:prstClr>
                </a:solidFill>
              </a:rPr>
              <a:t>1</a:t>
            </a:r>
            <a:r>
              <a:rPr lang="en-US" sz="1200" i="1" dirty="0">
                <a:solidFill>
                  <a:prstClr val="white">
                    <a:lumMod val="50000"/>
                  </a:prstClr>
                </a:solidFill>
              </a:rPr>
              <a:t>H ppm Peak Position</a:t>
            </a:r>
          </a:p>
          <a:p>
            <a:pPr algn="ctr"/>
            <a:r>
              <a:rPr lang="en-US" sz="1200" i="1" dirty="0">
                <a:solidFill>
                  <a:prstClr val="white">
                    <a:lumMod val="50000"/>
                  </a:prstClr>
                </a:solidFill>
              </a:rPr>
              <a:t>Uniformly Sampled Spectrum 1024 Complex Increments</a:t>
            </a:r>
          </a:p>
        </p:txBody>
      </p:sp>
      <p:sp>
        <p:nvSpPr>
          <p:cNvPr id="12" name="TextBox 11"/>
          <p:cNvSpPr txBox="1"/>
          <p:nvPr/>
        </p:nvSpPr>
        <p:spPr>
          <a:xfrm>
            <a:off x="6869018" y="4978791"/>
            <a:ext cx="4919030" cy="461665"/>
          </a:xfrm>
          <a:prstGeom prst="rect">
            <a:avLst/>
          </a:prstGeom>
          <a:noFill/>
        </p:spPr>
        <p:txBody>
          <a:bodyPr wrap="square" rtlCol="0">
            <a:spAutoFit/>
          </a:bodyPr>
          <a:lstStyle/>
          <a:p>
            <a:pPr algn="ctr"/>
            <a:r>
              <a:rPr lang="en-US" sz="1200" i="1" baseline="30000" dirty="0">
                <a:solidFill>
                  <a:prstClr val="white">
                    <a:lumMod val="50000"/>
                  </a:prstClr>
                </a:solidFill>
              </a:rPr>
              <a:t>13</a:t>
            </a:r>
            <a:r>
              <a:rPr lang="en-US" sz="1200" i="1" dirty="0">
                <a:solidFill>
                  <a:prstClr val="white">
                    <a:lumMod val="50000"/>
                  </a:prstClr>
                </a:solidFill>
              </a:rPr>
              <a:t>C ppm Peak Position </a:t>
            </a:r>
          </a:p>
          <a:p>
            <a:pPr algn="ctr"/>
            <a:r>
              <a:rPr lang="en-US" sz="1200" i="1" dirty="0">
                <a:solidFill>
                  <a:prstClr val="white">
                    <a:lumMod val="50000"/>
                  </a:prstClr>
                </a:solidFill>
              </a:rPr>
              <a:t>Uniformly Sampled Spectrum 1024 Complex Increments</a:t>
            </a:r>
          </a:p>
        </p:txBody>
      </p:sp>
      <p:grpSp>
        <p:nvGrpSpPr>
          <p:cNvPr id="13" name="Group 12"/>
          <p:cNvGrpSpPr/>
          <p:nvPr/>
        </p:nvGrpSpPr>
        <p:grpSpPr>
          <a:xfrm>
            <a:off x="993586" y="1296296"/>
            <a:ext cx="2628900" cy="898467"/>
            <a:chOff x="3531962" y="859445"/>
            <a:chExt cx="3002658" cy="1197956"/>
          </a:xfrm>
        </p:grpSpPr>
        <p:sp>
          <p:nvSpPr>
            <p:cNvPr id="14" name="TextBox 13"/>
            <p:cNvSpPr txBox="1"/>
            <p:nvPr/>
          </p:nvSpPr>
          <p:spPr>
            <a:xfrm>
              <a:off x="3631580" y="1145912"/>
              <a:ext cx="2903040" cy="338555"/>
            </a:xfrm>
            <a:prstGeom prst="rect">
              <a:avLst/>
            </a:prstGeom>
            <a:noFill/>
          </p:spPr>
          <p:txBody>
            <a:bodyPr wrap="square" rtlCol="0">
              <a:spAutoFit/>
            </a:bodyPr>
            <a:lstStyle/>
            <a:p>
              <a:r>
                <a:rPr lang="en-US" sz="1050" dirty="0">
                  <a:solidFill>
                    <a:prstClr val="black"/>
                  </a:solidFill>
                </a:rPr>
                <a:t>HMS Type 1 NUS   RMS 0.003 ppm</a:t>
              </a:r>
            </a:p>
          </p:txBody>
        </p:sp>
        <p:sp>
          <p:nvSpPr>
            <p:cNvPr id="15" name="TextBox 14"/>
            <p:cNvSpPr txBox="1"/>
            <p:nvPr/>
          </p:nvSpPr>
          <p:spPr>
            <a:xfrm>
              <a:off x="3631580" y="859445"/>
              <a:ext cx="2903040" cy="338555"/>
            </a:xfrm>
            <a:prstGeom prst="rect">
              <a:avLst/>
            </a:prstGeom>
            <a:noFill/>
          </p:spPr>
          <p:txBody>
            <a:bodyPr wrap="square" rtlCol="0">
              <a:spAutoFit/>
            </a:bodyPr>
            <a:lstStyle/>
            <a:p>
              <a:r>
                <a:rPr lang="en-US" sz="1050" dirty="0">
                  <a:solidFill>
                    <a:prstClr val="black"/>
                  </a:solidFill>
                </a:rPr>
                <a:t>Linear Prediction   RMS 0.001 ppm</a:t>
              </a:r>
            </a:p>
          </p:txBody>
        </p:sp>
        <p:sp>
          <p:nvSpPr>
            <p:cNvPr id="16" name="TextBox 15"/>
            <p:cNvSpPr txBox="1"/>
            <p:nvPr/>
          </p:nvSpPr>
          <p:spPr>
            <a:xfrm>
              <a:off x="3631580" y="1432379"/>
              <a:ext cx="2903040" cy="338555"/>
            </a:xfrm>
            <a:prstGeom prst="rect">
              <a:avLst/>
            </a:prstGeom>
            <a:noFill/>
          </p:spPr>
          <p:txBody>
            <a:bodyPr wrap="square" rtlCol="0">
              <a:spAutoFit/>
            </a:bodyPr>
            <a:lstStyle/>
            <a:p>
              <a:r>
                <a:rPr lang="en-US" sz="1050" dirty="0">
                  <a:solidFill>
                    <a:prstClr val="black"/>
                  </a:solidFill>
                </a:rPr>
                <a:t>HMS Type 2 NUS   RMS 0.002 ppm</a:t>
              </a:r>
            </a:p>
          </p:txBody>
        </p:sp>
        <p:sp>
          <p:nvSpPr>
            <p:cNvPr id="17" name="TextBox 16"/>
            <p:cNvSpPr txBox="1"/>
            <p:nvPr/>
          </p:nvSpPr>
          <p:spPr>
            <a:xfrm>
              <a:off x="3631580" y="1718846"/>
              <a:ext cx="2903040" cy="338555"/>
            </a:xfrm>
            <a:prstGeom prst="rect">
              <a:avLst/>
            </a:prstGeom>
            <a:noFill/>
          </p:spPr>
          <p:txBody>
            <a:bodyPr wrap="square" rtlCol="0">
              <a:spAutoFit/>
            </a:bodyPr>
            <a:lstStyle/>
            <a:p>
              <a:r>
                <a:rPr lang="en-US" sz="1050" dirty="0">
                  <a:solidFill>
                    <a:prstClr val="black"/>
                  </a:solidFill>
                </a:rPr>
                <a:t>Random NUS	   RMS 0.003 ppm</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962" y="961159"/>
              <a:ext cx="103258" cy="1010045"/>
            </a:xfrm>
            <a:prstGeom prst="rect">
              <a:avLst/>
            </a:prstGeom>
          </p:spPr>
        </p:pic>
      </p:grpSp>
      <p:grpSp>
        <p:nvGrpSpPr>
          <p:cNvPr id="19" name="Group 18"/>
          <p:cNvGrpSpPr/>
          <p:nvPr/>
        </p:nvGrpSpPr>
        <p:grpSpPr>
          <a:xfrm>
            <a:off x="7057225" y="1293795"/>
            <a:ext cx="2628900" cy="898467"/>
            <a:chOff x="3531962" y="859445"/>
            <a:chExt cx="3002658" cy="1197956"/>
          </a:xfrm>
        </p:grpSpPr>
        <p:sp>
          <p:nvSpPr>
            <p:cNvPr id="20" name="TextBox 19"/>
            <p:cNvSpPr txBox="1"/>
            <p:nvPr/>
          </p:nvSpPr>
          <p:spPr>
            <a:xfrm>
              <a:off x="3631580" y="1145912"/>
              <a:ext cx="2903040" cy="338555"/>
            </a:xfrm>
            <a:prstGeom prst="rect">
              <a:avLst/>
            </a:prstGeom>
            <a:noFill/>
          </p:spPr>
          <p:txBody>
            <a:bodyPr wrap="square" rtlCol="0">
              <a:spAutoFit/>
            </a:bodyPr>
            <a:lstStyle/>
            <a:p>
              <a:r>
                <a:rPr lang="en-US" sz="1050" dirty="0">
                  <a:solidFill>
                    <a:prstClr val="black"/>
                  </a:solidFill>
                </a:rPr>
                <a:t>HMS Type 1 NUS   RMS 0.02 ppm</a:t>
              </a:r>
            </a:p>
          </p:txBody>
        </p:sp>
        <p:sp>
          <p:nvSpPr>
            <p:cNvPr id="21" name="TextBox 20"/>
            <p:cNvSpPr txBox="1"/>
            <p:nvPr/>
          </p:nvSpPr>
          <p:spPr>
            <a:xfrm>
              <a:off x="3631580" y="859445"/>
              <a:ext cx="2903040" cy="338555"/>
            </a:xfrm>
            <a:prstGeom prst="rect">
              <a:avLst/>
            </a:prstGeom>
            <a:noFill/>
          </p:spPr>
          <p:txBody>
            <a:bodyPr wrap="square" rtlCol="0">
              <a:spAutoFit/>
            </a:bodyPr>
            <a:lstStyle/>
            <a:p>
              <a:r>
                <a:rPr lang="en-US" sz="1050" dirty="0">
                  <a:solidFill>
                    <a:prstClr val="black"/>
                  </a:solidFill>
                </a:rPr>
                <a:t>Linear Prediction   RMS 0.01 ppm</a:t>
              </a:r>
            </a:p>
          </p:txBody>
        </p:sp>
        <p:sp>
          <p:nvSpPr>
            <p:cNvPr id="22" name="TextBox 21"/>
            <p:cNvSpPr txBox="1"/>
            <p:nvPr/>
          </p:nvSpPr>
          <p:spPr>
            <a:xfrm>
              <a:off x="3631580" y="1432379"/>
              <a:ext cx="2903040" cy="338555"/>
            </a:xfrm>
            <a:prstGeom prst="rect">
              <a:avLst/>
            </a:prstGeom>
            <a:noFill/>
          </p:spPr>
          <p:txBody>
            <a:bodyPr wrap="square" rtlCol="0">
              <a:spAutoFit/>
            </a:bodyPr>
            <a:lstStyle/>
            <a:p>
              <a:r>
                <a:rPr lang="en-US" sz="1050" dirty="0">
                  <a:solidFill>
                    <a:prstClr val="black"/>
                  </a:solidFill>
                </a:rPr>
                <a:t>HMS Type 2 NUS   RMS 0.01 ppm</a:t>
              </a:r>
            </a:p>
          </p:txBody>
        </p:sp>
        <p:sp>
          <p:nvSpPr>
            <p:cNvPr id="23" name="TextBox 22"/>
            <p:cNvSpPr txBox="1"/>
            <p:nvPr/>
          </p:nvSpPr>
          <p:spPr>
            <a:xfrm>
              <a:off x="3631580" y="1718846"/>
              <a:ext cx="2903040" cy="338555"/>
            </a:xfrm>
            <a:prstGeom prst="rect">
              <a:avLst/>
            </a:prstGeom>
            <a:noFill/>
          </p:spPr>
          <p:txBody>
            <a:bodyPr wrap="square" rtlCol="0">
              <a:spAutoFit/>
            </a:bodyPr>
            <a:lstStyle/>
            <a:p>
              <a:r>
                <a:rPr lang="en-US" sz="1050" dirty="0">
                  <a:solidFill>
                    <a:prstClr val="black"/>
                  </a:solidFill>
                </a:rPr>
                <a:t>Random NUS	   RMS 0.02 ppm</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962" y="961159"/>
              <a:ext cx="103258" cy="1010045"/>
            </a:xfrm>
            <a:prstGeom prst="rect">
              <a:avLst/>
            </a:prstGeom>
          </p:spPr>
        </p:pic>
      </p:grpSp>
      <p:sp>
        <p:nvSpPr>
          <p:cNvPr id="26" name="TextBox 25"/>
          <p:cNvSpPr txBox="1"/>
          <p:nvPr/>
        </p:nvSpPr>
        <p:spPr>
          <a:xfrm>
            <a:off x="2297019" y="464101"/>
            <a:ext cx="7716465" cy="41549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100" i="1" kern="0" dirty="0">
                <a:solidFill>
                  <a:prstClr val="black"/>
                </a:solidFill>
                <a:latin typeface="Arial" panose="020B0604020202020204" pitchFamily="34" charset="0"/>
                <a:cs typeface="Arial" panose="020B0604020202020204" pitchFamily="34" charset="0"/>
              </a:rPr>
              <a:t>Reproducibility of Peak Positions for G-UDCA Example</a:t>
            </a:r>
          </a:p>
        </p:txBody>
      </p:sp>
      <p:sp>
        <p:nvSpPr>
          <p:cNvPr id="27" name="TextBox 26"/>
          <p:cNvSpPr txBox="1"/>
          <p:nvPr/>
        </p:nvSpPr>
        <p:spPr>
          <a:xfrm>
            <a:off x="174463" y="1093310"/>
            <a:ext cx="369332" cy="3721061"/>
          </a:xfrm>
          <a:prstGeom prst="rect">
            <a:avLst/>
          </a:prstGeom>
          <a:noFill/>
        </p:spPr>
        <p:txBody>
          <a:bodyPr vert="vert270" wrap="square" rtlCol="0">
            <a:spAutoFit/>
          </a:bodyPr>
          <a:lstStyle/>
          <a:p>
            <a:pPr algn="ctr"/>
            <a:r>
              <a:rPr lang="en-US" sz="1200" i="1" baseline="30000" dirty="0">
                <a:solidFill>
                  <a:prstClr val="white">
                    <a:lumMod val="50000"/>
                  </a:prstClr>
                </a:solidFill>
              </a:rPr>
              <a:t>1</a:t>
            </a:r>
            <a:r>
              <a:rPr lang="en-US" sz="1200" i="1" dirty="0">
                <a:solidFill>
                  <a:prstClr val="white">
                    <a:lumMod val="50000"/>
                  </a:prstClr>
                </a:solidFill>
              </a:rPr>
              <a:t>H ppm Peak Position in Related Spectrum</a:t>
            </a:r>
          </a:p>
        </p:txBody>
      </p:sp>
      <p:sp>
        <p:nvSpPr>
          <p:cNvPr id="28" name="TextBox 27"/>
          <p:cNvSpPr txBox="1"/>
          <p:nvPr/>
        </p:nvSpPr>
        <p:spPr>
          <a:xfrm>
            <a:off x="6113905" y="1093310"/>
            <a:ext cx="369332" cy="3721061"/>
          </a:xfrm>
          <a:prstGeom prst="rect">
            <a:avLst/>
          </a:prstGeom>
          <a:noFill/>
        </p:spPr>
        <p:txBody>
          <a:bodyPr vert="vert270" wrap="square" rtlCol="0">
            <a:spAutoFit/>
          </a:bodyPr>
          <a:lstStyle/>
          <a:p>
            <a:pPr algn="ctr"/>
            <a:r>
              <a:rPr lang="en-US" sz="1200" i="1" baseline="30000" dirty="0">
                <a:solidFill>
                  <a:prstClr val="white">
                    <a:lumMod val="50000"/>
                  </a:prstClr>
                </a:solidFill>
              </a:rPr>
              <a:t>13</a:t>
            </a:r>
            <a:r>
              <a:rPr lang="en-US" sz="1200" i="1" dirty="0">
                <a:solidFill>
                  <a:prstClr val="white">
                    <a:lumMod val="50000"/>
                  </a:prstClr>
                </a:solidFill>
              </a:rPr>
              <a:t>C ppm Peak Position in Related Spectrum</a:t>
            </a:r>
          </a:p>
        </p:txBody>
      </p:sp>
    </p:spTree>
    <p:extLst>
      <p:ext uri="{BB962C8B-B14F-4D97-AF65-F5344CB8AC3E}">
        <p14:creationId xmlns:p14="http://schemas.microsoft.com/office/powerpoint/2010/main" val="3170402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1994507" y="892650"/>
            <a:ext cx="7427214" cy="188990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43526"/>
          <a:stretch/>
        </p:blipFill>
        <p:spPr>
          <a:xfrm>
            <a:off x="1983686" y="2778599"/>
            <a:ext cx="7427401" cy="57607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r="-610" b="43525"/>
          <a:stretch/>
        </p:blipFill>
        <p:spPr>
          <a:xfrm>
            <a:off x="1981200" y="3298747"/>
            <a:ext cx="7475220" cy="57607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2744"/>
          <a:stretch/>
        </p:blipFill>
        <p:spPr>
          <a:xfrm>
            <a:off x="1982294" y="3818896"/>
            <a:ext cx="7454646" cy="57607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3655"/>
          <a:stretch/>
        </p:blipFill>
        <p:spPr>
          <a:xfrm>
            <a:off x="1981200" y="4339044"/>
            <a:ext cx="7429886" cy="5760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5822" y="4859192"/>
            <a:ext cx="7427214" cy="991422"/>
          </a:xfrm>
          <a:prstGeom prst="rect">
            <a:avLst/>
          </a:prstGeom>
        </p:spPr>
      </p:pic>
      <p:sp>
        <p:nvSpPr>
          <p:cNvPr id="10" name="Rectangle 9"/>
          <p:cNvSpPr/>
          <p:nvPr/>
        </p:nvSpPr>
        <p:spPr>
          <a:xfrm>
            <a:off x="2028411" y="922562"/>
            <a:ext cx="7283196" cy="183794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TextBox 12"/>
          <p:cNvSpPr txBox="1"/>
          <p:nvPr/>
        </p:nvSpPr>
        <p:spPr>
          <a:xfrm>
            <a:off x="9284165" y="885198"/>
            <a:ext cx="228600" cy="1685077"/>
          </a:xfrm>
          <a:prstGeom prst="rect">
            <a:avLst/>
          </a:prstGeom>
          <a:noFill/>
        </p:spPr>
        <p:txBody>
          <a:bodyPr wrap="square" rtlCol="0">
            <a:spAutoFit/>
          </a:bodyPr>
          <a:lstStyle/>
          <a:p>
            <a:r>
              <a:rPr lang="en-US" sz="10350" dirty="0">
                <a:solidFill>
                  <a:prstClr val="white">
                    <a:lumMod val="65000"/>
                  </a:prstClr>
                </a:solidFill>
              </a:rPr>
              <a:t>}</a:t>
            </a:r>
          </a:p>
        </p:txBody>
      </p:sp>
      <p:sp>
        <p:nvSpPr>
          <p:cNvPr id="14" name="TextBox 13"/>
          <p:cNvSpPr txBox="1"/>
          <p:nvPr/>
        </p:nvSpPr>
        <p:spPr>
          <a:xfrm>
            <a:off x="9753600" y="1692749"/>
            <a:ext cx="914400" cy="415498"/>
          </a:xfrm>
          <a:prstGeom prst="rect">
            <a:avLst/>
          </a:prstGeom>
          <a:noFill/>
        </p:spPr>
        <p:txBody>
          <a:bodyPr wrap="square" rtlCol="0">
            <a:spAutoFit/>
          </a:bodyPr>
          <a:lstStyle/>
          <a:p>
            <a:r>
              <a:rPr lang="en-US" sz="2100" dirty="0">
                <a:solidFill>
                  <a:srgbClr val="FFFF00"/>
                </a:solidFill>
              </a:rPr>
              <a:t>~66%</a:t>
            </a:r>
          </a:p>
        </p:txBody>
      </p:sp>
      <p:sp>
        <p:nvSpPr>
          <p:cNvPr id="12" name="TextBox 11"/>
          <p:cNvSpPr txBox="1"/>
          <p:nvPr/>
        </p:nvSpPr>
        <p:spPr>
          <a:xfrm>
            <a:off x="1994507" y="32659"/>
            <a:ext cx="73171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FFFF00"/>
                </a:solidFill>
              </a:rPr>
              <a:t>Why are the Results for Different NUS Schedules Qualitatively Similar for the G-UDCA Example?</a:t>
            </a:r>
          </a:p>
        </p:txBody>
      </p:sp>
      <p:sp>
        <p:nvSpPr>
          <p:cNvPr id="15" name="TextBox 14"/>
          <p:cNvSpPr txBox="1"/>
          <p:nvPr/>
        </p:nvSpPr>
        <p:spPr>
          <a:xfrm>
            <a:off x="1028242" y="5758149"/>
            <a:ext cx="10135517" cy="584775"/>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just">
              <a:defRPr/>
            </a:pPr>
            <a:r>
              <a:rPr lang="en-US" sz="1600" i="1" kern="0" dirty="0">
                <a:solidFill>
                  <a:schemeClr val="bg1"/>
                </a:solidFill>
              </a:rPr>
              <a:t>The indirect dimension does not decay much, and the signal to noise is high for this concentrated sample. So, all of the NUS schedules capture a sufficient amount of signal, with more than enough points to account for the number of peaks.</a:t>
            </a:r>
          </a:p>
        </p:txBody>
      </p:sp>
    </p:spTree>
    <p:extLst>
      <p:ext uri="{BB962C8B-B14F-4D97-AF65-F5344CB8AC3E}">
        <p14:creationId xmlns:p14="http://schemas.microsoft.com/office/powerpoint/2010/main" val="1494746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704843" y="166378"/>
            <a:ext cx="6630068"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Arial" charset="0"/>
              </a:rPr>
              <a:t> </a:t>
            </a:r>
            <a:r>
              <a:rPr lang="en-US" sz="3200" i="1" kern="0" dirty="0">
                <a:solidFill>
                  <a:srgbClr val="0070C0"/>
                </a:solidFill>
                <a:latin typeface="Century Gothic" panose="020B0502020202020204" pitchFamily="34" charset="0"/>
              </a:rPr>
              <a:t>One-Dimensional NMR</a:t>
            </a:r>
          </a:p>
        </p:txBody>
      </p:sp>
      <p:grpSp>
        <p:nvGrpSpPr>
          <p:cNvPr id="8" name="Group 7"/>
          <p:cNvGrpSpPr/>
          <p:nvPr/>
        </p:nvGrpSpPr>
        <p:grpSpPr>
          <a:xfrm>
            <a:off x="1233457" y="1009683"/>
            <a:ext cx="9725087" cy="3563464"/>
            <a:chOff x="842532" y="1073183"/>
            <a:chExt cx="9725087" cy="356346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97" y="1209275"/>
              <a:ext cx="4351407" cy="28104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77" y="1073183"/>
              <a:ext cx="4420742" cy="2028756"/>
            </a:xfrm>
            <a:prstGeom prst="rect">
              <a:avLst/>
            </a:prstGeom>
          </p:spPr>
        </p:pic>
        <p:cxnSp>
          <p:nvCxnSpPr>
            <p:cNvPr id="26" name="Straight Connector 25"/>
            <p:cNvCxnSpPr/>
            <p:nvPr/>
          </p:nvCxnSpPr>
          <p:spPr>
            <a:xfrm flipV="1">
              <a:off x="842532" y="4089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261177" y="4019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04472" y="4236537"/>
              <a:ext cx="3901610"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Time</a:t>
              </a:r>
            </a:p>
          </p:txBody>
        </p:sp>
        <p:sp>
          <p:nvSpPr>
            <p:cNvPr id="37" name="TextBox 36"/>
            <p:cNvSpPr txBox="1"/>
            <p:nvPr/>
          </p:nvSpPr>
          <p:spPr>
            <a:xfrm>
              <a:off x="6223791" y="4126529"/>
              <a:ext cx="4234602"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Frequency</a:t>
              </a:r>
            </a:p>
          </p:txBody>
        </p:sp>
        <p:sp>
          <p:nvSpPr>
            <p:cNvPr id="38" name="TextBox 37"/>
            <p:cNvSpPr txBox="1"/>
            <p:nvPr/>
          </p:nvSpPr>
          <p:spPr>
            <a:xfrm>
              <a:off x="4506467" y="1560657"/>
              <a:ext cx="2011823" cy="707886"/>
            </a:xfrm>
            <a:prstGeom prst="rect">
              <a:avLst/>
            </a:prstGeom>
            <a:noFill/>
          </p:spPr>
          <p:txBody>
            <a:bodyPr wrap="square" rtlCol="0">
              <a:spAutoFit/>
            </a:bodyPr>
            <a:lstStyle/>
            <a:p>
              <a:pPr algn="ctr" fontAlgn="base">
                <a:spcAft>
                  <a:spcPct val="0"/>
                </a:spcAft>
              </a:pPr>
              <a:r>
                <a:rPr lang="en-US" sz="2000" i="1" dirty="0">
                  <a:solidFill>
                    <a:prstClr val="black"/>
                  </a:solidFill>
                  <a:latin typeface="Arial" panose="020B0604020202020204" pitchFamily="34" charset="0"/>
                  <a:cs typeface="Arial" panose="020B0604020202020204" pitchFamily="34" charset="0"/>
                </a:rPr>
                <a:t>Fourier </a:t>
              </a:r>
            </a:p>
            <a:p>
              <a:pPr algn="ctr" fontAlgn="base">
                <a:spcAft>
                  <a:spcPct val="0"/>
                </a:spcAft>
              </a:pPr>
              <a:r>
                <a:rPr lang="en-US" sz="2000" i="1" dirty="0">
                  <a:solidFill>
                    <a:prstClr val="black"/>
                  </a:solidFill>
                  <a:latin typeface="Arial" panose="020B0604020202020204" pitchFamily="34" charset="0"/>
                  <a:cs typeface="Arial" panose="020B0604020202020204" pitchFamily="34" charset="0"/>
                </a:rPr>
                <a:t>Transform</a:t>
              </a:r>
              <a:endParaRPr lang="en-US" sz="2000" i="1" baseline="-25000" dirty="0">
                <a:solidFill>
                  <a:prstClr val="black"/>
                </a:solidFill>
                <a:latin typeface="Arial" panose="020B0604020202020204" pitchFamily="34" charset="0"/>
                <a:cs typeface="Arial" panose="020B0604020202020204" pitchFamily="34" charset="0"/>
              </a:endParaRPr>
            </a:p>
          </p:txBody>
        </p:sp>
        <p:sp>
          <p:nvSpPr>
            <p:cNvPr id="13" name="Right Arrow 12"/>
            <p:cNvSpPr/>
            <p:nvPr/>
          </p:nvSpPr>
          <p:spPr>
            <a:xfrm>
              <a:off x="5219070" y="2581874"/>
              <a:ext cx="699168" cy="457200"/>
            </a:xfrm>
            <a:prstGeom prst="rightArrow">
              <a:avLst/>
            </a:prstGeom>
            <a:solidFill>
              <a:srgbClr val="0070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3" name="TextBox 42"/>
          <p:cNvSpPr txBox="1"/>
          <p:nvPr/>
        </p:nvSpPr>
        <p:spPr>
          <a:xfrm>
            <a:off x="1737703" y="5095945"/>
            <a:ext cx="9016422" cy="707886"/>
          </a:xfrm>
          <a:prstGeom prst="rect">
            <a:avLst/>
          </a:prstGeom>
          <a:noFill/>
        </p:spPr>
        <p:txBody>
          <a:bodyPr wrap="square" rtlCol="0">
            <a:spAutoFit/>
          </a:bodyPr>
          <a:lstStyle/>
          <a:p>
            <a:pPr algn="ctr"/>
            <a:r>
              <a:rPr lang="en-US" sz="2000" i="1" dirty="0">
                <a:solidFill>
                  <a:srgbClr val="E7E6E6">
                    <a:lumMod val="25000"/>
                  </a:srgbClr>
                </a:solidFill>
                <a:latin typeface="Arial" panose="020B0604020202020204" pitchFamily="34" charset="0"/>
                <a:cs typeface="Arial" panose="020B0604020202020204" pitchFamily="34" charset="0"/>
              </a:rPr>
              <a:t>By convention we re-arrange the spectrum with zero frequency in the middle. For discrete data, the zero frequency is at point 1 + N/2 of 1 … N.</a:t>
            </a:r>
          </a:p>
        </p:txBody>
      </p:sp>
      <p:cxnSp>
        <p:nvCxnSpPr>
          <p:cNvPr id="44" name="Straight Connector 43"/>
          <p:cNvCxnSpPr/>
          <p:nvPr/>
        </p:nvCxnSpPr>
        <p:spPr>
          <a:xfrm>
            <a:off x="8728513" y="3591308"/>
            <a:ext cx="0" cy="36576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58722" y="1113761"/>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52695" y="3212284"/>
            <a:ext cx="1526236" cy="400110"/>
          </a:xfrm>
          <a:prstGeom prst="rect">
            <a:avLst/>
          </a:prstGeom>
          <a:noFill/>
        </p:spPr>
        <p:txBody>
          <a:bodyPr wrap="square" rtlCol="0">
            <a:spAutoFit/>
          </a:bodyPr>
          <a:lstStyle/>
          <a:p>
            <a:pPr algn="ctr"/>
            <a:r>
              <a:rPr lang="en-US" sz="2000" i="1" dirty="0">
                <a:solidFill>
                  <a:prstClr val="black"/>
                </a:solidFill>
              </a:rPr>
              <a:t>f = 0</a:t>
            </a:r>
          </a:p>
        </p:txBody>
      </p:sp>
      <p:sp>
        <p:nvSpPr>
          <p:cNvPr id="47" name="TextBox 46"/>
          <p:cNvSpPr txBox="1"/>
          <p:nvPr/>
        </p:nvSpPr>
        <p:spPr>
          <a:xfrm>
            <a:off x="470339" y="4087993"/>
            <a:ext cx="1526236" cy="400110"/>
          </a:xfrm>
          <a:prstGeom prst="rect">
            <a:avLst/>
          </a:prstGeom>
          <a:noFill/>
        </p:spPr>
        <p:txBody>
          <a:bodyPr wrap="square" rtlCol="0">
            <a:spAutoFit/>
          </a:bodyPr>
          <a:lstStyle/>
          <a:p>
            <a:pPr algn="ctr"/>
            <a:r>
              <a:rPr lang="en-US" sz="2000" i="1" dirty="0">
                <a:solidFill>
                  <a:prstClr val="black"/>
                </a:solidFill>
              </a:rPr>
              <a:t>t = 0</a:t>
            </a:r>
          </a:p>
        </p:txBody>
      </p:sp>
    </p:spTree>
    <p:extLst>
      <p:ext uri="{BB962C8B-B14F-4D97-AF65-F5344CB8AC3E}">
        <p14:creationId xmlns:p14="http://schemas.microsoft.com/office/powerpoint/2010/main" val="1888635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3011913" y="685800"/>
            <a:ext cx="5939574" cy="4590618"/>
            <a:chOff x="5257800" y="1524000"/>
            <a:chExt cx="5939574" cy="45906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524000"/>
              <a:ext cx="5939574" cy="4590618"/>
            </a:xfrm>
            <a:prstGeom prst="rect">
              <a:avLst/>
            </a:prstGeom>
          </p:spPr>
        </p:pic>
        <p:sp>
          <p:nvSpPr>
            <p:cNvPr id="6" name="Rectangle 5"/>
            <p:cNvSpPr/>
            <p:nvPr/>
          </p:nvSpPr>
          <p:spPr>
            <a:xfrm>
              <a:off x="9144000" y="1653208"/>
              <a:ext cx="152400" cy="4114800"/>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374573" y="5334001"/>
            <a:ext cx="11347373" cy="923330"/>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What’s the max number of signals expected in a band from the spectrum? The number of increments should be at least several times this number for </a:t>
            </a:r>
            <a:r>
              <a:rPr lang="en-US" dirty="0">
                <a:solidFill>
                  <a:srgbClr val="FF0000"/>
                </a:solidFill>
                <a:latin typeface="Arial" panose="020B0604020202020204" pitchFamily="34" charset="0"/>
                <a:cs typeface="Arial" panose="020B0604020202020204" pitchFamily="34" charset="0"/>
              </a:rPr>
              <a:t>any schedule</a:t>
            </a:r>
            <a:r>
              <a:rPr lang="en-US" dirty="0">
                <a:latin typeface="Arial" panose="020B0604020202020204" pitchFamily="34" charset="0"/>
                <a:cs typeface="Arial" panose="020B0604020202020204" pitchFamily="34" charset="0"/>
              </a:rPr>
              <a:t>, conventional or NUS. In the G-UDCA examples, which have ~8 signals in the most crowded bands, there were ~16x8 increments.</a:t>
            </a:r>
          </a:p>
        </p:txBody>
      </p:sp>
      <p:sp>
        <p:nvSpPr>
          <p:cNvPr id="7" name="TextBox 6"/>
          <p:cNvSpPr txBox="1"/>
          <p:nvPr/>
        </p:nvSpPr>
        <p:spPr>
          <a:xfrm>
            <a:off x="1926433" y="76200"/>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rPr>
              <a:t>How Many Increments Should I Measure?</a:t>
            </a:r>
          </a:p>
        </p:txBody>
      </p:sp>
    </p:spTree>
    <p:extLst>
      <p:ext uri="{BB962C8B-B14F-4D97-AF65-F5344CB8AC3E}">
        <p14:creationId xmlns:p14="http://schemas.microsoft.com/office/powerpoint/2010/main" val="414074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440" y="762461"/>
            <a:ext cx="6264761" cy="5028571"/>
          </a:xfrm>
          <a:prstGeom prst="rect">
            <a:avLst/>
          </a:prstGeom>
        </p:spPr>
      </p:pic>
      <p:sp>
        <p:nvSpPr>
          <p:cNvPr id="3" name="TextBox 2"/>
          <p:cNvSpPr txBox="1"/>
          <p:nvPr/>
        </p:nvSpPr>
        <p:spPr>
          <a:xfrm>
            <a:off x="4419600" y="5753100"/>
            <a:ext cx="5715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charset="0"/>
                <a:ea typeface="+mn-ea"/>
                <a:cs typeface="+mn-cs"/>
              </a:rPr>
              <a:t>NUS Sampling Density</a:t>
            </a:r>
          </a:p>
        </p:txBody>
      </p:sp>
      <p:sp>
        <p:nvSpPr>
          <p:cNvPr id="4" name="TextBox 3"/>
          <p:cNvSpPr txBox="1"/>
          <p:nvPr/>
        </p:nvSpPr>
        <p:spPr>
          <a:xfrm>
            <a:off x="5600140" y="2141264"/>
            <a:ext cx="166116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Arial" charset="0"/>
                <a:ea typeface="+mn-ea"/>
                <a:cs typeface="+mn-cs"/>
              </a:rPr>
              <a:t>Bad Reconstruction</a:t>
            </a:r>
          </a:p>
        </p:txBody>
      </p:sp>
      <p:sp>
        <p:nvSpPr>
          <p:cNvPr id="5" name="TextBox 4"/>
          <p:cNvSpPr txBox="1"/>
          <p:nvPr/>
        </p:nvSpPr>
        <p:spPr>
          <a:xfrm>
            <a:off x="8384601" y="4501576"/>
            <a:ext cx="166116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dirty="0">
                <a:ln>
                  <a:noFill/>
                </a:ln>
                <a:solidFill>
                  <a:srgbClr val="70AD47">
                    <a:lumMod val="50000"/>
                  </a:srgbClr>
                </a:solidFill>
                <a:effectLst/>
                <a:uLnTx/>
                <a:uFillTx/>
                <a:latin typeface="Arial" charset="0"/>
                <a:ea typeface="+mn-ea"/>
                <a:cs typeface="+mn-cs"/>
              </a:rPr>
              <a:t>Good Reconstruction</a:t>
            </a:r>
          </a:p>
        </p:txBody>
      </p:sp>
      <p:sp>
        <p:nvSpPr>
          <p:cNvPr id="6" name="TextBox 5"/>
          <p:cNvSpPr txBox="1"/>
          <p:nvPr/>
        </p:nvSpPr>
        <p:spPr>
          <a:xfrm>
            <a:off x="5373429" y="990600"/>
            <a:ext cx="35814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307FF"/>
                </a:solidFill>
                <a:effectLst/>
                <a:uLnTx/>
                <a:uFillTx/>
                <a:latin typeface="Arial" charset="0"/>
                <a:ea typeface="+mn-ea"/>
                <a:cs typeface="+mn-cs"/>
              </a:rPr>
              <a:t>Conventional Compressed Sensing</a:t>
            </a:r>
          </a:p>
        </p:txBody>
      </p:sp>
      <p:sp>
        <p:nvSpPr>
          <p:cNvPr id="7" name="TextBox 6"/>
          <p:cNvSpPr txBox="1"/>
          <p:nvPr/>
        </p:nvSpPr>
        <p:spPr>
          <a:xfrm>
            <a:off x="5373429" y="1287277"/>
            <a:ext cx="35814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2D NMR</a:t>
            </a:r>
          </a:p>
        </p:txBody>
      </p:sp>
      <p:sp>
        <p:nvSpPr>
          <p:cNvPr id="8" name="TextBox 7"/>
          <p:cNvSpPr txBox="1"/>
          <p:nvPr/>
        </p:nvSpPr>
        <p:spPr>
          <a:xfrm>
            <a:off x="1674826" y="1845428"/>
            <a:ext cx="2345838" cy="28623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charset="0"/>
                <a:ea typeface="+mn-ea"/>
                <a:cs typeface="+mn-cs"/>
              </a:rPr>
              <a:t>Ratio of Number of Signals to Final Size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0" i="1" u="none" strike="noStrike" kern="1200" cap="none" spc="0" normalizeH="0" baseline="0" noProof="0" dirty="0">
              <a:ln>
                <a:noFill/>
              </a:ln>
              <a:solidFill>
                <a:srgbClr val="0070C0"/>
              </a:solidFill>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charset="0"/>
                <a:ea typeface="+mn-ea"/>
                <a:cs typeface="+mn-cs"/>
              </a:rPr>
              <a:t>For Example: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0" i="1" u="none" strike="noStrike" kern="1200" cap="none" spc="0" normalizeH="0" baseline="0" noProof="0" dirty="0">
              <a:ln>
                <a:noFill/>
              </a:ln>
              <a:solidFill>
                <a:srgbClr val="0070C0"/>
              </a:solidFill>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charset="0"/>
                <a:ea typeface="+mn-ea"/>
                <a:cs typeface="+mn-cs"/>
              </a:rPr>
              <a:t>128 Points Sampled at 50% Density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charset="0"/>
                <a:ea typeface="+mn-ea"/>
                <a:cs typeface="+mn-cs"/>
              </a:rPr>
              <a:t>(64 Samples) Allows for ~12 Signals Max per Column</a:t>
            </a:r>
          </a:p>
        </p:txBody>
      </p:sp>
      <p:sp>
        <p:nvSpPr>
          <p:cNvPr id="9" name="TextBox 8"/>
          <p:cNvSpPr txBox="1"/>
          <p:nvPr/>
        </p:nvSpPr>
        <p:spPr>
          <a:xfrm>
            <a:off x="1204292" y="76201"/>
            <a:ext cx="9783417" cy="641189"/>
          </a:xfrm>
          <a:prstGeom prst="rect">
            <a:avLst/>
          </a:prstGeom>
          <a:noFill/>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For NUS, the Signal Needs to be “Sparse” (More Empty Space Than Signal) </a:t>
            </a:r>
            <a:r>
              <a:rPr kumimoji="0" lang="en-US" sz="2000" b="0" i="1"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50% Sampling Density Requires ~5 to 10 x more Samples than Signals</a:t>
            </a:r>
          </a:p>
        </p:txBody>
      </p:sp>
      <p:sp>
        <p:nvSpPr>
          <p:cNvPr id="10" name="TextBox 9"/>
          <p:cNvSpPr txBox="1"/>
          <p:nvPr/>
        </p:nvSpPr>
        <p:spPr>
          <a:xfrm>
            <a:off x="1214231" y="6172201"/>
            <a:ext cx="9763539"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Arial" charset="0"/>
                <a:ea typeface="+mn-ea"/>
                <a:cs typeface="+mn-cs"/>
              </a:rPr>
              <a:t>Adapted from: Analysis of </a:t>
            </a:r>
            <a:r>
              <a:rPr kumimoji="0" lang="en-US" sz="1800" b="0" i="1" u="none" strike="noStrike" kern="1200" cap="none" spc="0" normalizeH="0" baseline="0" noProof="0" dirty="0" err="1">
                <a:ln>
                  <a:noFill/>
                </a:ln>
                <a:solidFill>
                  <a:prstClr val="white">
                    <a:lumMod val="50000"/>
                  </a:prstClr>
                </a:solidFill>
                <a:effectLst/>
                <a:uLnTx/>
                <a:uFillTx/>
                <a:latin typeface="Arial" charset="0"/>
                <a:ea typeface="+mn-ea"/>
                <a:cs typeface="+mn-cs"/>
              </a:rPr>
              <a:t>Undersampled</a:t>
            </a:r>
            <a:r>
              <a:rPr kumimoji="0" lang="en-US" sz="1800" b="0" i="1" u="none" strike="noStrike" kern="1200" cap="none" spc="0" normalizeH="0" baseline="0" noProof="0" dirty="0">
                <a:ln>
                  <a:noFill/>
                </a:ln>
                <a:solidFill>
                  <a:prstClr val="white">
                    <a:lumMod val="50000"/>
                  </a:prstClr>
                </a:solidFill>
                <a:effectLst/>
                <a:uLnTx/>
                <a:uFillTx/>
                <a:latin typeface="Arial" charset="0"/>
                <a:ea typeface="+mn-ea"/>
                <a:cs typeface="+mn-cs"/>
              </a:rPr>
              <a:t> Measurement Schemes, with Application to Magnetic Resonance Spectroscopy, </a:t>
            </a:r>
            <a:r>
              <a:rPr kumimoji="0" lang="en-US" sz="1800" b="0" i="1" u="none" strike="noStrike" kern="1200" cap="none" spc="0" normalizeH="0" baseline="0" noProof="0" dirty="0" err="1">
                <a:ln>
                  <a:noFill/>
                </a:ln>
                <a:solidFill>
                  <a:prstClr val="white">
                    <a:lumMod val="50000"/>
                  </a:prstClr>
                </a:solidFill>
                <a:effectLst/>
                <a:uLnTx/>
                <a:uFillTx/>
                <a:latin typeface="Arial" charset="0"/>
                <a:ea typeface="+mn-ea"/>
                <a:cs typeface="+mn-cs"/>
              </a:rPr>
              <a:t>Hatef</a:t>
            </a:r>
            <a:r>
              <a:rPr kumimoji="0" lang="en-US" sz="1800" b="0" i="1" u="none" strike="noStrike" kern="1200" cap="none" spc="0" normalizeH="0" baseline="0" noProof="0" dirty="0">
                <a:ln>
                  <a:noFill/>
                </a:ln>
                <a:solidFill>
                  <a:prstClr val="white">
                    <a:lumMod val="50000"/>
                  </a:prstClr>
                </a:solidFill>
                <a:effectLst/>
                <a:uLnTx/>
                <a:uFillTx/>
                <a:latin typeface="Arial" charset="0"/>
                <a:ea typeface="+mn-ea"/>
                <a:cs typeface="+mn-cs"/>
              </a:rPr>
              <a:t> </a:t>
            </a:r>
            <a:r>
              <a:rPr kumimoji="0" lang="en-US" sz="1800" b="0" i="1" u="none" strike="noStrike" kern="1200" cap="none" spc="0" normalizeH="0" baseline="0" noProof="0" dirty="0" err="1">
                <a:ln>
                  <a:noFill/>
                </a:ln>
                <a:solidFill>
                  <a:prstClr val="white">
                    <a:lumMod val="50000"/>
                  </a:prstClr>
                </a:solidFill>
                <a:effectLst/>
                <a:uLnTx/>
                <a:uFillTx/>
                <a:latin typeface="Arial" charset="0"/>
                <a:ea typeface="+mn-ea"/>
                <a:cs typeface="+mn-cs"/>
              </a:rPr>
              <a:t>Monajemi</a:t>
            </a:r>
            <a:r>
              <a:rPr kumimoji="0" lang="en-US" sz="1800" b="0" i="1" u="none" strike="noStrike" kern="1200" cap="none" spc="0" normalizeH="0" baseline="0" noProof="0" dirty="0">
                <a:ln>
                  <a:noFill/>
                </a:ln>
                <a:solidFill>
                  <a:prstClr val="white">
                    <a:lumMod val="50000"/>
                  </a:prstClr>
                </a:solidFill>
                <a:effectLst/>
                <a:uLnTx/>
                <a:uFillTx/>
                <a:latin typeface="Arial" charset="0"/>
                <a:ea typeface="+mn-ea"/>
                <a:cs typeface="+mn-cs"/>
              </a:rPr>
              <a:t> PhD Defense, Stanford University 2016</a:t>
            </a:r>
          </a:p>
        </p:txBody>
      </p:sp>
      <p:cxnSp>
        <p:nvCxnSpPr>
          <p:cNvPr id="12" name="Straight Connector 11"/>
          <p:cNvCxnSpPr/>
          <p:nvPr/>
        </p:nvCxnSpPr>
        <p:spPr>
          <a:xfrm flipH="1">
            <a:off x="4495800" y="4419600"/>
            <a:ext cx="3383280" cy="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00641" y="4430751"/>
            <a:ext cx="0" cy="99060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812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319" y="757175"/>
            <a:ext cx="10058400" cy="6031136"/>
          </a:xfrm>
          <a:prstGeom prst="rect">
            <a:avLst/>
          </a:prstGeom>
        </p:spPr>
      </p:pic>
      <p:sp>
        <p:nvSpPr>
          <p:cNvPr id="3" name="TextBox 2"/>
          <p:cNvSpPr txBox="1"/>
          <p:nvPr/>
        </p:nvSpPr>
        <p:spPr>
          <a:xfrm>
            <a:off x="215757" y="80483"/>
            <a:ext cx="1168058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5CDFF"/>
                </a:solidFill>
                <a:effectLst/>
                <a:uLnTx/>
                <a:uFillTx/>
                <a:latin typeface="Century Gothic" panose="020B0502020202020204" pitchFamily="34" charset="0"/>
                <a:ea typeface="+mn-ea"/>
                <a:cs typeface="+mn-cs"/>
              </a:rPr>
              <a:t>2D Indirect Plane Simulations with Varying Numbers of Peaks and NUS Density</a:t>
            </a:r>
            <a:endParaRPr kumimoji="0" lang="en-US" sz="2400" b="0" i="0" u="none" strike="noStrike" kern="0" cap="none" spc="0" normalizeH="0" baseline="0" noProof="0" dirty="0">
              <a:ln>
                <a:noFill/>
              </a:ln>
              <a:solidFill>
                <a:srgbClr val="05CD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76474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2962656" y="1051560"/>
            <a:ext cx="6382512" cy="459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9916" y="1005840"/>
            <a:ext cx="6912412" cy="4810535"/>
          </a:xfrm>
          <a:prstGeom prst="rect">
            <a:avLst/>
          </a:prstGeom>
        </p:spPr>
      </p:pic>
      <p:sp>
        <p:nvSpPr>
          <p:cNvPr id="3" name="TextBox 2"/>
          <p:cNvSpPr txBox="1"/>
          <p:nvPr/>
        </p:nvSpPr>
        <p:spPr>
          <a:xfrm>
            <a:off x="2743200" y="5843016"/>
            <a:ext cx="68945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NUS Sampling Density, Percent</a:t>
            </a:r>
          </a:p>
        </p:txBody>
      </p:sp>
      <p:sp>
        <p:nvSpPr>
          <p:cNvPr id="4" name="TextBox 3"/>
          <p:cNvSpPr txBox="1"/>
          <p:nvPr/>
        </p:nvSpPr>
        <p:spPr>
          <a:xfrm>
            <a:off x="512064" y="2852813"/>
            <a:ext cx="2048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Relative RMS Difference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(Higher is Worse)</a:t>
            </a:r>
          </a:p>
        </p:txBody>
      </p:sp>
      <p:sp>
        <p:nvSpPr>
          <p:cNvPr id="7" name="TextBox 6"/>
          <p:cNvSpPr txBox="1"/>
          <p:nvPr/>
        </p:nvSpPr>
        <p:spPr>
          <a:xfrm>
            <a:off x="184935" y="63184"/>
            <a:ext cx="11655395"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70C0"/>
                </a:solidFill>
                <a:effectLst/>
                <a:uLnTx/>
                <a:uFillTx/>
                <a:latin typeface="Century Gothic" panose="020B0502020202020204" pitchFamily="34" charset="0"/>
                <a:ea typeface="+mn-ea"/>
                <a:cs typeface="+mn-cs"/>
              </a:rPr>
              <a:t>NUS IST Reconstructions Compared to “Ideal” Reconstruction Generated from the Sum of IST Reconstructions of Fully-Sampled Individual Peaks</a:t>
            </a:r>
          </a:p>
        </p:txBody>
      </p:sp>
      <p:sp>
        <p:nvSpPr>
          <p:cNvPr id="8" name="TextBox 7"/>
          <p:cNvSpPr txBox="1"/>
          <p:nvPr/>
        </p:nvSpPr>
        <p:spPr>
          <a:xfrm>
            <a:off x="2962656" y="1359293"/>
            <a:ext cx="192024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378 Peaks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800"/>
                </a:solidFill>
                <a:effectLst/>
                <a:uLnTx/>
                <a:uFillTx/>
                <a:latin typeface="Arial" panose="020B0604020202020204" pitchFamily="34" charset="0"/>
                <a:ea typeface="+mn-ea"/>
                <a:cs typeface="Arial" panose="020B0604020202020204" pitchFamily="34" charset="0"/>
              </a:rPr>
              <a:t>189 Peaks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5CFF"/>
                </a:solidFill>
                <a:effectLst/>
                <a:uLnTx/>
                <a:uFillTx/>
                <a:latin typeface="Arial" panose="020B0604020202020204" pitchFamily="34" charset="0"/>
                <a:ea typeface="+mn-ea"/>
                <a:cs typeface="Arial" panose="020B0604020202020204" pitchFamily="34" charset="0"/>
              </a:rPr>
              <a:t>94 Peaks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18 Peaks</a:t>
            </a:r>
          </a:p>
        </p:txBody>
      </p:sp>
    </p:spTree>
    <p:extLst>
      <p:ext uri="{BB962C8B-B14F-4D97-AF65-F5344CB8AC3E}">
        <p14:creationId xmlns:p14="http://schemas.microsoft.com/office/powerpoint/2010/main" val="28719534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2962656" y="978408"/>
            <a:ext cx="6382512" cy="459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246" y="923544"/>
            <a:ext cx="6797752" cy="4810535"/>
          </a:xfrm>
          <a:prstGeom prst="rect">
            <a:avLst/>
          </a:prstGeom>
        </p:spPr>
      </p:pic>
      <p:sp>
        <p:nvSpPr>
          <p:cNvPr id="3" name="TextBox 2"/>
          <p:cNvSpPr txBox="1"/>
          <p:nvPr/>
        </p:nvSpPr>
        <p:spPr>
          <a:xfrm>
            <a:off x="2139696" y="5724935"/>
            <a:ext cx="82570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Ratio of Total Samples to Total Hypothetical Peak Parameters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(4*NUS Samples) / (5*Peak Count)</a:t>
            </a:r>
          </a:p>
        </p:txBody>
      </p:sp>
      <p:sp>
        <p:nvSpPr>
          <p:cNvPr id="4" name="TextBox 3"/>
          <p:cNvSpPr txBox="1"/>
          <p:nvPr/>
        </p:nvSpPr>
        <p:spPr>
          <a:xfrm>
            <a:off x="463296" y="2852813"/>
            <a:ext cx="2097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Relative RMS Difference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(Higher is Worse)</a:t>
            </a:r>
          </a:p>
        </p:txBody>
      </p:sp>
      <p:sp>
        <p:nvSpPr>
          <p:cNvPr id="7" name="TextBox 6"/>
          <p:cNvSpPr txBox="1"/>
          <p:nvPr/>
        </p:nvSpPr>
        <p:spPr>
          <a:xfrm>
            <a:off x="184935" y="63184"/>
            <a:ext cx="11655395"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70C0"/>
                </a:solidFill>
                <a:effectLst/>
                <a:uLnTx/>
                <a:uFillTx/>
                <a:latin typeface="Century Gothic" panose="020B0502020202020204" pitchFamily="34" charset="0"/>
                <a:ea typeface="+mn-ea"/>
                <a:cs typeface="+mn-cs"/>
              </a:rPr>
              <a:t>NUS IST Reconstructions Compared to “Ideal” Reconstruction Generated from the Sum of IST Reconstructions of Fully-Sampled Individual Peaks</a:t>
            </a:r>
          </a:p>
        </p:txBody>
      </p:sp>
      <p:sp>
        <p:nvSpPr>
          <p:cNvPr id="8" name="TextBox 7"/>
          <p:cNvSpPr txBox="1"/>
          <p:nvPr/>
        </p:nvSpPr>
        <p:spPr>
          <a:xfrm>
            <a:off x="3438144" y="1405013"/>
            <a:ext cx="140558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378 Peaks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800"/>
                </a:solidFill>
                <a:effectLst/>
                <a:uLnTx/>
                <a:uFillTx/>
                <a:latin typeface="Arial" panose="020B0604020202020204" pitchFamily="34" charset="0"/>
                <a:ea typeface="+mn-ea"/>
                <a:cs typeface="Arial" panose="020B0604020202020204" pitchFamily="34" charset="0"/>
              </a:rPr>
              <a:t>189 Peaks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5CFF"/>
                </a:solidFill>
                <a:effectLst/>
                <a:uLnTx/>
                <a:uFillTx/>
                <a:latin typeface="Arial" panose="020B0604020202020204" pitchFamily="34" charset="0"/>
                <a:ea typeface="+mn-ea"/>
                <a:cs typeface="Arial" panose="020B0604020202020204" pitchFamily="34" charset="0"/>
              </a:rPr>
              <a:t>94 Peaks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18 Peaks</a:t>
            </a:r>
          </a:p>
        </p:txBody>
      </p:sp>
    </p:spTree>
    <p:extLst>
      <p:ext uri="{BB962C8B-B14F-4D97-AF65-F5344CB8AC3E}">
        <p14:creationId xmlns:p14="http://schemas.microsoft.com/office/powerpoint/2010/main" val="19102331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a:solidFill>
                  <a:srgbClr val="05CDFF"/>
                </a:solidFill>
                <a:latin typeface="Century Gothic" panose="020B0502020202020204" pitchFamily="34" charset="0"/>
              </a:rPr>
              <a:t>Other Applications of NUS Reconstruction Methods</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1793160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 Box 30"/>
          <p:cNvSpPr txBox="1">
            <a:spLocks noChangeArrowheads="1"/>
          </p:cNvSpPr>
          <p:nvPr/>
        </p:nvSpPr>
        <p:spPr bwMode="auto">
          <a:xfrm>
            <a:off x="2492285" y="2047334"/>
            <a:ext cx="659806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pPr>
            <a:r>
              <a:rPr lang="en-US" i="1" dirty="0">
                <a:solidFill>
                  <a:prstClr val="black"/>
                </a:solidFill>
                <a:latin typeface="Arial" panose="020B0604020202020204" pitchFamily="34" charset="0"/>
                <a:cs typeface="Arial" panose="020B0604020202020204" pitchFamily="34" charset="0"/>
              </a:rPr>
              <a:t>For Forward FT</a:t>
            </a:r>
            <a:r>
              <a:rPr lang="en-US" dirty="0">
                <a:solidFill>
                  <a:prstClr val="black"/>
                </a:solidFill>
                <a:latin typeface="Arial" panose="020B0604020202020204" pitchFamily="34" charset="0"/>
                <a:cs typeface="Arial" panose="020B0604020202020204" pitchFamily="34" charset="0"/>
              </a:rPr>
              <a:t>:   </a:t>
            </a:r>
          </a:p>
          <a:p>
            <a:pPr>
              <a:spcAft>
                <a:spcPts val="600"/>
              </a:spcAft>
            </a:pPr>
            <a:r>
              <a:rPr lang="en-US" dirty="0">
                <a:solidFill>
                  <a:srgbClr val="00B050"/>
                </a:solidFill>
                <a:latin typeface="Courier New" panose="02070309020205020404" pitchFamily="49" charset="0"/>
                <a:cs typeface="Courier New" panose="02070309020205020404" pitchFamily="49" charset="0"/>
              </a:rPr>
              <a:t>  </a:t>
            </a:r>
            <a:r>
              <a:rPr lang="en-US" b="1" dirty="0" err="1">
                <a:solidFill>
                  <a:srgbClr val="00B050"/>
                </a:solidFill>
                <a:latin typeface="Courier New" panose="02070309020205020404" pitchFamily="49" charset="0"/>
                <a:cs typeface="Courier New" panose="02070309020205020404" pitchFamily="49" charset="0"/>
              </a:rPr>
              <a:t>exp</a:t>
            </a:r>
            <a:r>
              <a:rPr lang="en-US" b="1" dirty="0">
                <a:solidFill>
                  <a:srgbClr val="00B050"/>
                </a:solidFill>
                <a:latin typeface="Courier New" panose="02070309020205020404" pitchFamily="49" charset="0"/>
                <a:cs typeface="Courier New" panose="02070309020205020404" pitchFamily="49" charset="0"/>
              </a:rPr>
              <a:t>( </a:t>
            </a:r>
            <a:r>
              <a:rPr lang="en-US" b="1" i="1" dirty="0">
                <a:solidFill>
                  <a:srgbClr val="00B050"/>
                </a:solidFill>
                <a:latin typeface="Courier New" panose="02070309020205020404" pitchFamily="49" charset="0"/>
                <a:cs typeface="Courier New" panose="02070309020205020404" pitchFamily="49" charset="0"/>
              </a:rPr>
              <a:t>-</a:t>
            </a:r>
            <a:r>
              <a:rPr lang="en-US" b="1" dirty="0">
                <a:solidFill>
                  <a:srgbClr val="00B050"/>
                </a:solidFill>
                <a:latin typeface="Courier New" panose="02070309020205020404" pitchFamily="49" charset="0"/>
                <a:cs typeface="Courier New" panose="02070309020205020404" pitchFamily="49" charset="0"/>
              </a:rPr>
              <a:t>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ift ) = cos( 2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ft ) - </a:t>
            </a:r>
            <a:r>
              <a:rPr lang="en-US" b="1" i="1" dirty="0" err="1">
                <a:solidFill>
                  <a:srgbClr val="00B050"/>
                </a:solidFill>
                <a:latin typeface="Courier New" panose="02070309020205020404" pitchFamily="49" charset="0"/>
                <a:cs typeface="Courier New" panose="02070309020205020404" pitchFamily="49" charset="0"/>
              </a:rPr>
              <a:t>i</a:t>
            </a:r>
            <a:r>
              <a:rPr lang="en-US" b="1" dirty="0">
                <a:solidFill>
                  <a:srgbClr val="00B050"/>
                </a:solidFill>
                <a:latin typeface="Courier New" panose="02070309020205020404" pitchFamily="49" charset="0"/>
                <a:cs typeface="Courier New" panose="02070309020205020404" pitchFamily="49" charset="0"/>
              </a:rPr>
              <a:t> sin( 2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ft )</a:t>
            </a:r>
          </a:p>
          <a:p>
            <a:pPr>
              <a:spcAft>
                <a:spcPts val="600"/>
              </a:spcAft>
            </a:pPr>
            <a:endParaRPr lang="en-US" sz="800" dirty="0">
              <a:solidFill>
                <a:srgbClr val="00B050"/>
              </a:solidFill>
              <a:latin typeface="Courier New" panose="02070309020205020404" pitchFamily="49" charset="0"/>
              <a:cs typeface="Courier New" panose="02070309020205020404" pitchFamily="49" charset="0"/>
            </a:endParaRPr>
          </a:p>
          <a:p>
            <a:pPr>
              <a:spcAft>
                <a:spcPts val="600"/>
              </a:spcAft>
            </a:pPr>
            <a:r>
              <a:rPr lang="en-US" i="1" dirty="0">
                <a:solidFill>
                  <a:prstClr val="black"/>
                </a:solidFill>
                <a:latin typeface="Arial" panose="020B0604020202020204" pitchFamily="34" charset="0"/>
                <a:cs typeface="Arial" panose="020B0604020202020204" pitchFamily="34" charset="0"/>
              </a:rPr>
              <a:t>For Inverse FT</a:t>
            </a:r>
            <a:r>
              <a:rPr lang="en-US" dirty="0">
                <a:solidFill>
                  <a:prstClr val="black"/>
                </a:solidFill>
                <a:latin typeface="Arial" panose="020B0604020202020204" pitchFamily="34" charset="0"/>
                <a:cs typeface="Arial" panose="020B0604020202020204" pitchFamily="34" charset="0"/>
              </a:rPr>
              <a:t>:     </a:t>
            </a:r>
          </a:p>
          <a:p>
            <a:pPr>
              <a:spcAft>
                <a:spcPts val="600"/>
              </a:spcAft>
            </a:pPr>
            <a:r>
              <a:rPr lang="en-US" dirty="0">
                <a:solidFill>
                  <a:prstClr val="black"/>
                </a:solidFill>
                <a:latin typeface="Courier New" panose="02070309020205020404" pitchFamily="49" charset="0"/>
                <a:cs typeface="Courier New" panose="02070309020205020404" pitchFamily="49" charset="0"/>
              </a:rPr>
              <a:t>  </a:t>
            </a:r>
            <a:r>
              <a:rPr lang="en-US" b="1" dirty="0" err="1">
                <a:solidFill>
                  <a:srgbClr val="0070C0"/>
                </a:solidFill>
                <a:latin typeface="Courier New" panose="02070309020205020404" pitchFamily="49" charset="0"/>
                <a:cs typeface="Courier New" panose="02070309020205020404" pitchFamily="49" charset="0"/>
              </a:rPr>
              <a:t>exp</a:t>
            </a:r>
            <a:r>
              <a:rPr lang="en-US" b="1" dirty="0">
                <a:solidFill>
                  <a:srgbClr val="0070C0"/>
                </a:solidFill>
                <a:latin typeface="Courier New" panose="02070309020205020404" pitchFamily="49" charset="0"/>
                <a:cs typeface="Courier New" panose="02070309020205020404" pitchFamily="49" charset="0"/>
              </a:rPr>
              <a:t>( 2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ift )  = cos( 2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ft ) + </a:t>
            </a:r>
            <a:r>
              <a:rPr lang="en-US" b="1" i="1" dirty="0" err="1">
                <a:solidFill>
                  <a:srgbClr val="0070C0"/>
                </a:solidFill>
                <a:latin typeface="Courier New" panose="02070309020205020404" pitchFamily="49" charset="0"/>
                <a:cs typeface="Courier New" panose="02070309020205020404" pitchFamily="49" charset="0"/>
              </a:rPr>
              <a:t>i</a:t>
            </a:r>
            <a:r>
              <a:rPr lang="en-US" b="1" dirty="0">
                <a:solidFill>
                  <a:srgbClr val="0070C0"/>
                </a:solidFill>
                <a:latin typeface="Courier New" panose="02070309020205020404" pitchFamily="49" charset="0"/>
                <a:cs typeface="Courier New" panose="02070309020205020404" pitchFamily="49" charset="0"/>
              </a:rPr>
              <a:t> sin( 2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ft )</a:t>
            </a:r>
          </a:p>
        </p:txBody>
      </p:sp>
      <p:grpSp>
        <p:nvGrpSpPr>
          <p:cNvPr id="8" name="Group 7"/>
          <p:cNvGrpSpPr/>
          <p:nvPr/>
        </p:nvGrpSpPr>
        <p:grpSpPr>
          <a:xfrm>
            <a:off x="2677699" y="737170"/>
            <a:ext cx="2876550" cy="990600"/>
            <a:chOff x="1162050" y="533400"/>
            <a:chExt cx="2876550" cy="990600"/>
          </a:xfrm>
        </p:grpSpPr>
        <p:graphicFrame>
          <p:nvGraphicFramePr>
            <p:cNvPr id="9" name="Object 8"/>
            <p:cNvGraphicFramePr>
              <a:graphicFrameLocks noChangeAspect="1"/>
            </p:cNvGraphicFramePr>
            <p:nvPr/>
          </p:nvGraphicFramePr>
          <p:xfrm>
            <a:off x="1162050" y="533400"/>
            <a:ext cx="876300" cy="990600"/>
          </p:xfrm>
          <a:graphic>
            <a:graphicData uri="http://schemas.openxmlformats.org/presentationml/2006/ole">
              <mc:AlternateContent xmlns:mc="http://schemas.openxmlformats.org/markup-compatibility/2006">
                <mc:Choice xmlns:v="urn:schemas-microsoft-com:vml" Requires="v">
                  <p:oleObj name="Equation" r:id="rId2" imgW="291960" imgH="330120" progId="Equation.3">
                    <p:embed/>
                  </p:oleObj>
                </mc:Choice>
                <mc:Fallback>
                  <p:oleObj name="Equation" r:id="rId2" imgW="291960" imgH="330120" progId="Equation.3">
                    <p:embed/>
                    <p:pic>
                      <p:nvPicPr>
                        <p:cNvPr id="0" name=""/>
                        <p:cNvPicPr/>
                        <p:nvPr/>
                      </p:nvPicPr>
                      <p:blipFill>
                        <a:blip r:embed="rId3"/>
                        <a:stretch>
                          <a:fillRect/>
                        </a:stretch>
                      </p:blipFill>
                      <p:spPr>
                        <a:xfrm>
                          <a:off x="1162050" y="533400"/>
                          <a:ext cx="876300" cy="990600"/>
                        </a:xfrm>
                        <a:prstGeom prst="rect">
                          <a:avLst/>
                        </a:prstGeom>
                      </p:spPr>
                    </p:pic>
                  </p:oleObj>
                </mc:Fallback>
              </mc:AlternateContent>
            </a:graphicData>
          </a:graphic>
        </p:graphicFrame>
        <p:sp>
          <p:nvSpPr>
            <p:cNvPr id="10" name="TextBox 9"/>
            <p:cNvSpPr txBox="1"/>
            <p:nvPr/>
          </p:nvSpPr>
          <p:spPr>
            <a:xfrm>
              <a:off x="1524000" y="713232"/>
              <a:ext cx="2514600" cy="584775"/>
            </a:xfrm>
            <a:prstGeom prst="rect">
              <a:avLst/>
            </a:prstGeom>
            <a:noFill/>
          </p:spPr>
          <p:txBody>
            <a:bodyPr wrap="square" rtlCol="0">
              <a:spAutoFit/>
            </a:bodyPr>
            <a:lstStyle/>
            <a:p>
              <a:r>
                <a:rPr lang="en-US" sz="2400" i="1" dirty="0">
                  <a:solidFill>
                    <a:prstClr val="black"/>
                  </a:solidFill>
                </a:rPr>
                <a:t>x(t) e </a:t>
              </a:r>
              <a:r>
                <a:rPr lang="en-US" sz="3200" i="1" baseline="30000" dirty="0">
                  <a:solidFill>
                    <a:prstClr val="black"/>
                  </a:solidFill>
                </a:rPr>
                <a:t>–</a:t>
              </a:r>
              <a:r>
                <a:rPr lang="en-US" sz="3200" i="1" dirty="0">
                  <a:solidFill>
                    <a:prstClr val="black"/>
                  </a:solidFill>
                </a:rPr>
                <a:t> </a:t>
              </a:r>
              <a:r>
                <a:rPr lang="en-US" sz="3200" i="1" baseline="30000" dirty="0">
                  <a:solidFill>
                    <a:prstClr val="black"/>
                  </a:solidFill>
                </a:rPr>
                <a:t>2</a:t>
              </a:r>
              <a:r>
                <a:rPr lang="en-US" sz="4000" i="1" baseline="25000" dirty="0">
                  <a:solidFill>
                    <a:prstClr val="black"/>
                  </a:solidFill>
                  <a:latin typeface="Symbol" panose="05050102010706020507" pitchFamily="18" charset="2"/>
                </a:rPr>
                <a:t>p </a:t>
              </a:r>
              <a:r>
                <a:rPr lang="en-US" sz="3200" i="1" baseline="30000" dirty="0" err="1">
                  <a:solidFill>
                    <a:prstClr val="black"/>
                  </a:solidFill>
                </a:rPr>
                <a:t>i</a:t>
              </a:r>
              <a:r>
                <a:rPr lang="en-US" sz="3200" i="1" baseline="30000" dirty="0">
                  <a:solidFill>
                    <a:prstClr val="black"/>
                  </a:solidFill>
                </a:rPr>
                <a:t> f t </a:t>
              </a:r>
              <a:r>
                <a:rPr lang="en-US" sz="2400" i="1" dirty="0" err="1">
                  <a:solidFill>
                    <a:prstClr val="black"/>
                  </a:solidFill>
                </a:rPr>
                <a:t>dt</a:t>
              </a:r>
              <a:endParaRPr lang="en-US" sz="2400" i="1" dirty="0">
                <a:solidFill>
                  <a:prstClr val="black"/>
                </a:solidFill>
              </a:endParaRPr>
            </a:p>
          </p:txBody>
        </p:sp>
      </p:grpSp>
      <p:sp>
        <p:nvSpPr>
          <p:cNvPr id="11" name="TextBox 10"/>
          <p:cNvSpPr txBox="1"/>
          <p:nvPr/>
        </p:nvSpPr>
        <p:spPr>
          <a:xfrm>
            <a:off x="1591849" y="889570"/>
            <a:ext cx="1143000" cy="646331"/>
          </a:xfrm>
          <a:prstGeom prst="rect">
            <a:avLst/>
          </a:prstGeom>
          <a:noFill/>
        </p:spPr>
        <p:txBody>
          <a:bodyPr wrap="square" rtlCol="0">
            <a:spAutoFit/>
          </a:bodyPr>
          <a:lstStyle/>
          <a:p>
            <a:r>
              <a:rPr lang="en-US" sz="36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rPr>
              <a:t>(f)  = </a:t>
            </a:r>
          </a:p>
        </p:txBody>
      </p:sp>
      <p:sp>
        <p:nvSpPr>
          <p:cNvPr id="12" name="TextBox 11"/>
          <p:cNvSpPr txBox="1"/>
          <p:nvPr/>
        </p:nvSpPr>
        <p:spPr>
          <a:xfrm>
            <a:off x="7321818" y="855446"/>
            <a:ext cx="2209800" cy="646331"/>
          </a:xfrm>
          <a:prstGeom prst="rect">
            <a:avLst/>
          </a:prstGeom>
          <a:noFill/>
        </p:spPr>
        <p:txBody>
          <a:bodyPr wrap="square" rtlCol="0">
            <a:spAutoFit/>
          </a:bodyPr>
          <a:lstStyle/>
          <a:p>
            <a:r>
              <a:rPr lang="en-US" sz="3600" i="1" dirty="0">
                <a:solidFill>
                  <a:prstClr val="black"/>
                </a:solidFill>
                <a:latin typeface="Monotype Corsiva" panose="03010101010201010101" pitchFamily="66" charset="0"/>
                <a:ea typeface="Batang" panose="02030600000101010101" pitchFamily="18" charset="-127"/>
              </a:rPr>
              <a:t>X</a:t>
            </a:r>
            <a:r>
              <a:rPr lang="en-US" sz="2400" i="1" dirty="0">
                <a:solidFill>
                  <a:prstClr val="black"/>
                </a:solidFill>
              </a:rPr>
              <a:t>(f) e </a:t>
            </a:r>
            <a:r>
              <a:rPr lang="en-US" sz="3200" i="1" baseline="30000" dirty="0">
                <a:solidFill>
                  <a:prstClr val="black"/>
                </a:solidFill>
              </a:rPr>
              <a:t>2</a:t>
            </a:r>
            <a:r>
              <a:rPr lang="en-US" sz="4000" i="1" baseline="25000" dirty="0">
                <a:solidFill>
                  <a:prstClr val="black"/>
                </a:solidFill>
                <a:latin typeface="Symbol" panose="05050102010706020507" pitchFamily="18" charset="2"/>
              </a:rPr>
              <a:t>p </a:t>
            </a:r>
            <a:r>
              <a:rPr lang="en-US" sz="3200" i="1" baseline="30000" dirty="0" err="1">
                <a:solidFill>
                  <a:prstClr val="black"/>
                </a:solidFill>
              </a:rPr>
              <a:t>i</a:t>
            </a:r>
            <a:r>
              <a:rPr lang="en-US" sz="3200" i="1" baseline="30000" dirty="0">
                <a:solidFill>
                  <a:prstClr val="black"/>
                </a:solidFill>
              </a:rPr>
              <a:t> f t </a:t>
            </a:r>
            <a:r>
              <a:rPr lang="en-US" sz="2400" i="1" dirty="0" err="1">
                <a:solidFill>
                  <a:prstClr val="black"/>
                </a:solidFill>
              </a:rPr>
              <a:t>df</a:t>
            </a:r>
            <a:endParaRPr lang="en-US" sz="2400" i="1" dirty="0">
              <a:solidFill>
                <a:prstClr val="black"/>
              </a:solidFill>
            </a:endParaRPr>
          </a:p>
        </p:txBody>
      </p:sp>
      <p:sp>
        <p:nvSpPr>
          <p:cNvPr id="13" name="TextBox 12"/>
          <p:cNvSpPr txBox="1"/>
          <p:nvPr/>
        </p:nvSpPr>
        <p:spPr>
          <a:xfrm>
            <a:off x="6068599" y="894660"/>
            <a:ext cx="1143000" cy="523220"/>
          </a:xfrm>
          <a:prstGeom prst="rect">
            <a:avLst/>
          </a:prstGeom>
          <a:noFill/>
        </p:spPr>
        <p:txBody>
          <a:bodyPr wrap="square" rtlCol="0">
            <a:spAutoFit/>
          </a:bodyPr>
          <a:lstStyle/>
          <a:p>
            <a:r>
              <a:rPr lang="en-US" sz="2400" i="1" dirty="0">
                <a:solidFill>
                  <a:prstClr val="black"/>
                </a:solidFill>
              </a:rPr>
              <a:t>x(t)</a:t>
            </a:r>
            <a:r>
              <a:rPr lang="en-US" sz="2800" i="1" dirty="0">
                <a:solidFill>
                  <a:prstClr val="black"/>
                </a:solidFill>
                <a:latin typeface="Batang" panose="02030600000101010101" pitchFamily="18" charset="-127"/>
                <a:ea typeface="Batang" panose="02030600000101010101" pitchFamily="18" charset="-127"/>
              </a:rPr>
              <a:t> </a:t>
            </a:r>
            <a:r>
              <a:rPr lang="en-US" sz="2400" i="1" dirty="0">
                <a:solidFill>
                  <a:prstClr val="black"/>
                </a:solidFill>
              </a:rPr>
              <a:t>= </a:t>
            </a:r>
          </a:p>
        </p:txBody>
      </p:sp>
      <p:graphicFrame>
        <p:nvGraphicFramePr>
          <p:cNvPr id="14" name="Object 13"/>
          <p:cNvGraphicFramePr>
            <a:graphicFrameLocks noChangeAspect="1"/>
          </p:cNvGraphicFramePr>
          <p:nvPr/>
        </p:nvGraphicFramePr>
        <p:xfrm>
          <a:off x="7002049" y="660970"/>
          <a:ext cx="876300" cy="990600"/>
        </p:xfrm>
        <a:graphic>
          <a:graphicData uri="http://schemas.openxmlformats.org/presentationml/2006/ole">
            <mc:AlternateContent xmlns:mc="http://schemas.openxmlformats.org/markup-compatibility/2006">
              <mc:Choice xmlns:v="urn:schemas-microsoft-com:vml" Requires="v">
                <p:oleObj name="Equation" r:id="rId4" imgW="291960" imgH="330120" progId="Equation.3">
                  <p:embed/>
                </p:oleObj>
              </mc:Choice>
              <mc:Fallback>
                <p:oleObj name="Equation" r:id="rId4" imgW="291960" imgH="330120" progId="Equation.3">
                  <p:embed/>
                  <p:pic>
                    <p:nvPicPr>
                      <p:cNvPr id="0" name=""/>
                      <p:cNvPicPr/>
                      <p:nvPr/>
                    </p:nvPicPr>
                    <p:blipFill>
                      <a:blip r:embed="rId3"/>
                      <a:stretch>
                        <a:fillRect/>
                      </a:stretch>
                    </p:blipFill>
                    <p:spPr>
                      <a:xfrm>
                        <a:off x="7002049" y="660970"/>
                        <a:ext cx="876300" cy="990600"/>
                      </a:xfrm>
                      <a:prstGeom prst="rect">
                        <a:avLst/>
                      </a:prstGeom>
                    </p:spPr>
                  </p:pic>
                </p:oleObj>
              </mc:Fallback>
            </mc:AlternateContent>
          </a:graphicData>
        </a:graphic>
      </p:graphicFrame>
      <p:sp>
        <p:nvSpPr>
          <p:cNvPr id="16" name="TextBox 15"/>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Century Gothic" panose="020B0502020202020204" pitchFamily="34" charset="0"/>
              </a:rPr>
              <a:t>The Forward and Inverse Fourier Transform are “</a:t>
            </a:r>
            <a:r>
              <a:rPr lang="en-US" sz="3200" i="1" kern="0" dirty="0">
                <a:solidFill>
                  <a:srgbClr val="C00000"/>
                </a:solidFill>
                <a:latin typeface="Century Gothic" panose="020B0502020202020204" pitchFamily="34" charset="0"/>
              </a:rPr>
              <a:t>the Same</a:t>
            </a:r>
            <a:r>
              <a:rPr lang="en-US" sz="3200" i="1" kern="0" dirty="0">
                <a:solidFill>
                  <a:srgbClr val="0070C0"/>
                </a:solidFill>
                <a:latin typeface="Century Gothic" panose="020B0502020202020204" pitchFamily="34" charset="0"/>
              </a:rPr>
              <a:t>”</a:t>
            </a:r>
          </a:p>
        </p:txBody>
      </p:sp>
      <p:sp>
        <p:nvSpPr>
          <p:cNvPr id="17" name="TextBox 16"/>
          <p:cNvSpPr txBox="1"/>
          <p:nvPr/>
        </p:nvSpPr>
        <p:spPr>
          <a:xfrm>
            <a:off x="1463848" y="4036095"/>
            <a:ext cx="9209501" cy="1938992"/>
          </a:xfrm>
          <a:prstGeom prst="rect">
            <a:avLst/>
          </a:prstGeom>
          <a:noFill/>
        </p:spPr>
        <p:txBody>
          <a:bodyPr wrap="square" rtlCol="0">
            <a:spAutoFit/>
          </a:bodyPr>
          <a:lstStyle/>
          <a:p>
            <a:pPr marL="342900" indent="-342900">
              <a:buFont typeface="Wingdings" panose="05000000000000000000" pitchFamily="2" charset="2"/>
              <a:buChar char="§"/>
            </a:pPr>
            <a:r>
              <a:rPr lang="en-US" sz="2400" i="1" dirty="0">
                <a:solidFill>
                  <a:prstClr val="black"/>
                </a:solidFill>
                <a:latin typeface="Arial" panose="020B0604020202020204" pitchFamily="34" charset="0"/>
                <a:cs typeface="Arial" panose="020B0604020202020204" pitchFamily="34" charset="0"/>
              </a:rPr>
              <a:t>The </a:t>
            </a:r>
            <a:r>
              <a:rPr lang="en-US" sz="2400" i="1" dirty="0">
                <a:solidFill>
                  <a:srgbClr val="0070C0"/>
                </a:solidFill>
                <a:latin typeface="Arial" panose="020B0604020202020204" pitchFamily="34" charset="0"/>
                <a:cs typeface="Arial" panose="020B0604020202020204" pitchFamily="34" charset="0"/>
              </a:rPr>
              <a:t>position</a:t>
            </a:r>
            <a:r>
              <a:rPr lang="en-US" sz="2400" i="1" dirty="0">
                <a:solidFill>
                  <a:prstClr val="black"/>
                </a:solidFill>
                <a:latin typeface="Arial" panose="020B0604020202020204" pitchFamily="34" charset="0"/>
                <a:cs typeface="Arial" panose="020B0604020202020204" pitchFamily="34" charset="0"/>
              </a:rPr>
              <a:t> of a point in one domain represents the </a:t>
            </a:r>
            <a:r>
              <a:rPr lang="en-US" sz="2400" i="1" dirty="0">
                <a:solidFill>
                  <a:srgbClr val="0070C0"/>
                </a:solidFill>
                <a:latin typeface="Arial" panose="020B0604020202020204" pitchFamily="34" charset="0"/>
                <a:cs typeface="Arial" panose="020B0604020202020204" pitchFamily="34" charset="0"/>
              </a:rPr>
              <a:t>frequency of a sinusoid </a:t>
            </a:r>
            <a:r>
              <a:rPr lang="en-US" sz="2400" i="1" dirty="0">
                <a:solidFill>
                  <a:prstClr val="black"/>
                </a:solidFill>
                <a:latin typeface="Arial" panose="020B0604020202020204" pitchFamily="34" charset="0"/>
                <a:cs typeface="Arial" panose="020B0604020202020204" pitchFamily="34" charset="0"/>
              </a:rPr>
              <a:t>in the other domain.</a:t>
            </a:r>
          </a:p>
          <a:p>
            <a:pPr marL="342900" indent="-342900">
              <a:buFont typeface="Wingdings" panose="05000000000000000000" pitchFamily="2" charset="2"/>
              <a:buChar char="§"/>
            </a:pPr>
            <a:endParaRPr lang="en-US" sz="2400" i="1" dirty="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i="1" dirty="0">
                <a:solidFill>
                  <a:prstClr val="black"/>
                </a:solidFill>
                <a:latin typeface="Arial" panose="020B0604020202020204" pitchFamily="34" charset="0"/>
                <a:cs typeface="Arial" panose="020B0604020202020204" pitchFamily="34" charset="0"/>
              </a:rPr>
              <a:t>The </a:t>
            </a:r>
            <a:r>
              <a:rPr lang="en-US" sz="2400" i="1" dirty="0">
                <a:solidFill>
                  <a:srgbClr val="0070C0"/>
                </a:solidFill>
                <a:latin typeface="Arial" panose="020B0604020202020204" pitchFamily="34" charset="0"/>
                <a:cs typeface="Arial" panose="020B0604020202020204" pitchFamily="34" charset="0"/>
              </a:rPr>
              <a:t>amplitude</a:t>
            </a:r>
            <a:r>
              <a:rPr lang="en-US" sz="2400" i="1" dirty="0">
                <a:solidFill>
                  <a:prstClr val="black"/>
                </a:solidFill>
                <a:latin typeface="Arial" panose="020B0604020202020204" pitchFamily="34" charset="0"/>
                <a:cs typeface="Arial" panose="020B0604020202020204" pitchFamily="34" charset="0"/>
              </a:rPr>
              <a:t> of a point in one domain represents the </a:t>
            </a:r>
            <a:r>
              <a:rPr lang="en-US" sz="2400" i="1" dirty="0">
                <a:solidFill>
                  <a:srgbClr val="0070C0"/>
                </a:solidFill>
                <a:latin typeface="Arial" panose="020B0604020202020204" pitchFamily="34" charset="0"/>
                <a:cs typeface="Arial" panose="020B0604020202020204" pitchFamily="34" charset="0"/>
              </a:rPr>
              <a:t>amplitude of a sinusoid </a:t>
            </a:r>
            <a:r>
              <a:rPr lang="en-US" sz="2400" i="1" dirty="0">
                <a:solidFill>
                  <a:prstClr val="black"/>
                </a:solidFill>
                <a:latin typeface="Arial" panose="020B0604020202020204" pitchFamily="34" charset="0"/>
                <a:cs typeface="Arial" panose="020B0604020202020204" pitchFamily="34" charset="0"/>
              </a:rPr>
              <a:t>in the other domain.</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327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18"/>
          <p:cNvSpPr/>
          <p:nvPr/>
        </p:nvSpPr>
        <p:spPr>
          <a:xfrm>
            <a:off x="9789058" y="4142194"/>
            <a:ext cx="793306" cy="4868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8538622" y="2451100"/>
            <a:ext cx="478377" cy="21748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84935" y="81472"/>
            <a:ext cx="11655395"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Century Gothic" panose="020B0502020202020204" pitchFamily="34" charset="0"/>
              </a:rPr>
              <a:t>The Time Domain and Frequency Domain Have </a:t>
            </a:r>
          </a:p>
          <a:p>
            <a:pPr algn="ctr">
              <a:defRPr/>
            </a:pPr>
            <a:r>
              <a:rPr lang="en-US" sz="3200" i="1" kern="0" dirty="0">
                <a:solidFill>
                  <a:srgbClr val="C00000"/>
                </a:solidFill>
                <a:latin typeface="Century Gothic" panose="020B0502020202020204" pitchFamily="34" charset="0"/>
              </a:rPr>
              <a:t>the Same </a:t>
            </a:r>
            <a:r>
              <a:rPr lang="en-US" sz="3200" i="1" kern="0" dirty="0">
                <a:solidFill>
                  <a:srgbClr val="0070C0"/>
                </a:solidFill>
                <a:latin typeface="Century Gothic" panose="020B0502020202020204" pitchFamily="34" charset="0"/>
              </a:rPr>
              <a:t>Information Content … But Some Things are Easier to See or Do in One Domain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22" y="2733275"/>
            <a:ext cx="4351407" cy="2810466"/>
          </a:xfrm>
          <a:prstGeom prst="rect">
            <a:avLst/>
          </a:prstGeom>
        </p:spPr>
      </p:pic>
      <p:cxnSp>
        <p:nvCxnSpPr>
          <p:cNvPr id="26" name="Straight Connector 25"/>
          <p:cNvCxnSpPr/>
          <p:nvPr/>
        </p:nvCxnSpPr>
        <p:spPr>
          <a:xfrm flipV="1">
            <a:off x="1233457" y="5613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6521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46023" y="5760537"/>
            <a:ext cx="3960978"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Time</a:t>
            </a:r>
          </a:p>
        </p:txBody>
      </p:sp>
      <p:sp>
        <p:nvSpPr>
          <p:cNvPr id="37" name="TextBox 36"/>
          <p:cNvSpPr txBox="1"/>
          <p:nvPr/>
        </p:nvSpPr>
        <p:spPr>
          <a:xfrm>
            <a:off x="6832599" y="5650529"/>
            <a:ext cx="3921525"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Frequency</a:t>
            </a:r>
          </a:p>
        </p:txBody>
      </p:sp>
      <p:cxnSp>
        <p:nvCxnSpPr>
          <p:cNvPr id="15" name="Straight Connector 14"/>
          <p:cNvCxnSpPr/>
          <p:nvPr/>
        </p:nvCxnSpPr>
        <p:spPr>
          <a:xfrm>
            <a:off x="88174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9635" y="26995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1477975" y="2395609"/>
            <a:ext cx="3891115" cy="3937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233456" y="1962682"/>
            <a:ext cx="4227543"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Signal Extends Over All Points</a:t>
            </a:r>
          </a:p>
        </p:txBody>
      </p:sp>
      <p:sp>
        <p:nvSpPr>
          <p:cNvPr id="18" name="TextBox 17"/>
          <p:cNvSpPr txBox="1"/>
          <p:nvPr/>
        </p:nvSpPr>
        <p:spPr>
          <a:xfrm>
            <a:off x="8725989" y="1922804"/>
            <a:ext cx="2919444" cy="707886"/>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Signal is Localized in One Region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802" y="2597183"/>
            <a:ext cx="4420742" cy="2028756"/>
          </a:xfrm>
          <a:prstGeom prst="rect">
            <a:avLst/>
          </a:prstGeom>
        </p:spPr>
      </p:pic>
      <p:sp>
        <p:nvSpPr>
          <p:cNvPr id="20" name="TextBox 19"/>
          <p:cNvSpPr txBox="1"/>
          <p:nvPr/>
        </p:nvSpPr>
        <p:spPr>
          <a:xfrm>
            <a:off x="8766961" y="3361267"/>
            <a:ext cx="2919444" cy="707886"/>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Noise Level is Easily Identified</a:t>
            </a:r>
          </a:p>
        </p:txBody>
      </p:sp>
    </p:spTree>
    <p:extLst>
      <p:ext uri="{BB962C8B-B14F-4D97-AF65-F5344CB8AC3E}">
        <p14:creationId xmlns:p14="http://schemas.microsoft.com/office/powerpoint/2010/main" val="2412763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23" name="Straight Connector 22"/>
          <p:cNvCxnSpPr/>
          <p:nvPr/>
        </p:nvCxnSpPr>
        <p:spPr>
          <a:xfrm flipV="1">
            <a:off x="1245494" y="2495522"/>
            <a:ext cx="4537875" cy="29306"/>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22357" y="2825722"/>
            <a:ext cx="5548343" cy="20814"/>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360457" y="3149040"/>
            <a:ext cx="4422912" cy="6882"/>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Century Gothic" panose="020B0502020202020204" pitchFamily="34" charset="0"/>
              </a:rPr>
              <a:t>Baseline Distortion: Replace Points in  the Time Domain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22" y="2377675"/>
            <a:ext cx="4351407" cy="2810466"/>
          </a:xfrm>
          <a:prstGeom prst="rect">
            <a:avLst/>
          </a:prstGeom>
        </p:spPr>
      </p:pic>
      <p:cxnSp>
        <p:nvCxnSpPr>
          <p:cNvPr id="26" name="Straight Connector 25"/>
          <p:cNvCxnSpPr/>
          <p:nvPr/>
        </p:nvCxnSpPr>
        <p:spPr>
          <a:xfrm flipV="1">
            <a:off x="1119157" y="52576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9950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31723" y="5404937"/>
            <a:ext cx="3960978"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Time</a:t>
            </a:r>
          </a:p>
        </p:txBody>
      </p:sp>
      <p:sp>
        <p:nvSpPr>
          <p:cNvPr id="37" name="TextBox 36"/>
          <p:cNvSpPr txBox="1"/>
          <p:nvPr/>
        </p:nvSpPr>
        <p:spPr>
          <a:xfrm>
            <a:off x="7175499" y="5650529"/>
            <a:ext cx="3921525"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Frequency</a:t>
            </a:r>
          </a:p>
        </p:txBody>
      </p:sp>
      <p:cxnSp>
        <p:nvCxnSpPr>
          <p:cNvPr id="15" name="Straight Connector 14"/>
          <p:cNvCxnSpPr/>
          <p:nvPr/>
        </p:nvCxnSpPr>
        <p:spPr>
          <a:xfrm>
            <a:off x="91603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35335" y="23439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928" y="1143850"/>
            <a:ext cx="3055908" cy="1015663"/>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Distortion Localized in Early Points of Time Domain</a:t>
            </a:r>
          </a:p>
        </p:txBody>
      </p:sp>
      <p:sp>
        <p:nvSpPr>
          <p:cNvPr id="2" name="Oval 1"/>
          <p:cNvSpPr/>
          <p:nvPr/>
        </p:nvSpPr>
        <p:spPr>
          <a:xfrm>
            <a:off x="1176914" y="24327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215014" y="27502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1253114" y="30804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 Box 30"/>
          <p:cNvSpPr txBox="1">
            <a:spLocks noChangeArrowheads="1"/>
          </p:cNvSpPr>
          <p:nvPr/>
        </p:nvSpPr>
        <p:spPr bwMode="auto">
          <a:xfrm>
            <a:off x="1833223" y="2618785"/>
            <a:ext cx="2904972" cy="400110"/>
          </a:xfrm>
          <a:prstGeom prst="rect">
            <a:avLst/>
          </a:prstGeom>
          <a:solidFill>
            <a:srgbClr val="EAF2FA"/>
          </a:solidFill>
          <a:ln>
            <a:noFill/>
          </a:ln>
          <a:effectLst/>
        </p:spPr>
        <p:txBody>
          <a:bodyPr wrap="square">
            <a:spAutoFit/>
          </a:bodyPr>
          <a:lstStyle/>
          <a:p>
            <a:r>
              <a:rPr lang="en-US" sz="2000" i="1" dirty="0">
                <a:solidFill>
                  <a:prstClr val="black"/>
                </a:solidFill>
                <a:latin typeface="Courier New" panose="02070309020205020404" pitchFamily="49" charset="0"/>
                <a:cs typeface="Courier New" panose="02070309020205020404" pitchFamily="49" charset="0"/>
              </a:rPr>
              <a:t>cos( 2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 f = 1</a:t>
            </a:r>
          </a:p>
        </p:txBody>
      </p:sp>
      <p:sp>
        <p:nvSpPr>
          <p:cNvPr id="30" name="Text Box 30"/>
          <p:cNvSpPr txBox="1">
            <a:spLocks noChangeArrowheads="1"/>
          </p:cNvSpPr>
          <p:nvPr/>
        </p:nvSpPr>
        <p:spPr bwMode="auto">
          <a:xfrm>
            <a:off x="1548327" y="2296259"/>
            <a:ext cx="2795073" cy="400110"/>
          </a:xfrm>
          <a:prstGeom prst="rect">
            <a:avLst/>
          </a:prstGeom>
          <a:solidFill>
            <a:srgbClr val="EAF2FA"/>
          </a:solidFill>
          <a:ln>
            <a:noFill/>
          </a:ln>
          <a:effectLst/>
        </p:spPr>
        <p:txBody>
          <a:bodyPr wrap="square">
            <a:spAutoFit/>
          </a:bodyPr>
          <a:lstStyle/>
          <a:p>
            <a:r>
              <a:rPr lang="en-US" sz="2000" i="1" dirty="0">
                <a:solidFill>
                  <a:prstClr val="black"/>
                </a:solidFill>
                <a:latin typeface="Courier New" panose="02070309020205020404" pitchFamily="49" charset="0"/>
                <a:cs typeface="Courier New" panose="02070309020205020404" pitchFamily="49" charset="0"/>
              </a:rPr>
              <a:t>cos( 2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 f = 0</a:t>
            </a:r>
          </a:p>
        </p:txBody>
      </p:sp>
      <p:sp>
        <p:nvSpPr>
          <p:cNvPr id="31" name="Text Box 30"/>
          <p:cNvSpPr txBox="1">
            <a:spLocks noChangeArrowheads="1"/>
          </p:cNvSpPr>
          <p:nvPr/>
        </p:nvSpPr>
        <p:spPr bwMode="auto">
          <a:xfrm>
            <a:off x="2193537" y="2963798"/>
            <a:ext cx="2776877" cy="400110"/>
          </a:xfrm>
          <a:prstGeom prst="rect">
            <a:avLst/>
          </a:prstGeom>
          <a:solidFill>
            <a:srgbClr val="EAF2FA"/>
          </a:solidFill>
          <a:ln>
            <a:noFill/>
          </a:ln>
          <a:effectLst/>
        </p:spPr>
        <p:txBody>
          <a:bodyPr wrap="square">
            <a:spAutoFit/>
          </a:bodyPr>
          <a:lstStyle/>
          <a:p>
            <a:r>
              <a:rPr lang="en-US" sz="2000" i="1" dirty="0">
                <a:solidFill>
                  <a:prstClr val="black"/>
                </a:solidFill>
                <a:latin typeface="Courier New" panose="02070309020205020404" pitchFamily="49" charset="0"/>
                <a:cs typeface="Courier New" panose="02070309020205020404" pitchFamily="49" charset="0"/>
              </a:rPr>
              <a:t>cos( 2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 f = 2</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342" y="923283"/>
            <a:ext cx="4379942" cy="997060"/>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833" y="2290687"/>
            <a:ext cx="4337776" cy="1333333"/>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705" y="3782274"/>
            <a:ext cx="4311111" cy="1128889"/>
          </a:xfrm>
          <a:prstGeom prst="rect">
            <a:avLst/>
          </a:prstGeom>
        </p:spPr>
      </p:pic>
      <p:cxnSp>
        <p:nvCxnSpPr>
          <p:cNvPr id="38" name="Straight Connector 37"/>
          <p:cNvCxnSpPr/>
          <p:nvPr/>
        </p:nvCxnSpPr>
        <p:spPr>
          <a:xfrm>
            <a:off x="5748882" y="3149040"/>
            <a:ext cx="0" cy="1050777"/>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740725" y="1520117"/>
            <a:ext cx="8157" cy="949961"/>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36182" y="1532817"/>
            <a:ext cx="1075435" cy="17300"/>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36182" y="4187117"/>
            <a:ext cx="1075435" cy="17300"/>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881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757" r="-10757"/>
          <a:stretch/>
        </p:blipFill>
        <p:spPr>
          <a:xfrm>
            <a:off x="1691640" y="2657529"/>
            <a:ext cx="4292006" cy="29018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22" y="2733275"/>
            <a:ext cx="4351407" cy="281046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277" y="2597183"/>
            <a:ext cx="4335792" cy="2028756"/>
          </a:xfrm>
          <a:prstGeom prst="rect">
            <a:avLst/>
          </a:prstGeom>
        </p:spPr>
      </p:pic>
      <p:cxnSp>
        <p:nvCxnSpPr>
          <p:cNvPr id="26" name="Straight Connector 25"/>
          <p:cNvCxnSpPr/>
          <p:nvPr/>
        </p:nvCxnSpPr>
        <p:spPr>
          <a:xfrm flipV="1">
            <a:off x="1233457" y="5613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6521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46023" y="5760537"/>
            <a:ext cx="3960978"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Time</a:t>
            </a:r>
          </a:p>
        </p:txBody>
      </p:sp>
      <p:sp>
        <p:nvSpPr>
          <p:cNvPr id="37" name="TextBox 36"/>
          <p:cNvSpPr txBox="1"/>
          <p:nvPr/>
        </p:nvSpPr>
        <p:spPr>
          <a:xfrm>
            <a:off x="6832599" y="5650529"/>
            <a:ext cx="3921525" cy="400110"/>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Frequency</a:t>
            </a:r>
          </a:p>
        </p:txBody>
      </p:sp>
      <p:cxnSp>
        <p:nvCxnSpPr>
          <p:cNvPr id="15" name="Straight Connector 14"/>
          <p:cNvCxnSpPr/>
          <p:nvPr/>
        </p:nvCxnSpPr>
        <p:spPr>
          <a:xfrm>
            <a:off x="88174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9635" y="26995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6652103" y="1990571"/>
            <a:ext cx="4228796" cy="3937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64300" y="1247528"/>
            <a:ext cx="4889500" cy="707886"/>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Baseline Distortion Extends Over All Points in the Frequency Domain</a:t>
            </a:r>
          </a:p>
        </p:txBody>
      </p:sp>
      <p:sp>
        <p:nvSpPr>
          <p:cNvPr id="18" name="TextBox 17"/>
          <p:cNvSpPr txBox="1"/>
          <p:nvPr/>
        </p:nvSpPr>
        <p:spPr>
          <a:xfrm>
            <a:off x="1432107" y="1854993"/>
            <a:ext cx="3868708" cy="707886"/>
          </a:xfrm>
          <a:prstGeom prst="rect">
            <a:avLst/>
          </a:prstGeom>
          <a:noFill/>
        </p:spPr>
        <p:txBody>
          <a:bodyPr wrap="square" rtlCol="0">
            <a:spAutoFit/>
          </a:bodyPr>
          <a:lstStyle/>
          <a:p>
            <a:pPr algn="ctr"/>
            <a:r>
              <a:rPr lang="en-US" sz="2000" i="1" dirty="0">
                <a:solidFill>
                  <a:prstClr val="black"/>
                </a:solidFill>
                <a:latin typeface="Arial" panose="020B0604020202020204" pitchFamily="34" charset="0"/>
                <a:cs typeface="Arial" panose="020B0604020202020204" pitchFamily="34" charset="0"/>
              </a:rPr>
              <a:t>Distortion Localized in Early Points of Time Domain</a:t>
            </a:r>
            <a:endParaRPr lang="en-US" sz="2000" i="1" dirty="0">
              <a:solidFill>
                <a:prstClr val="black"/>
              </a:solidFill>
              <a:effectLst>
                <a:glow rad="228600">
                  <a:srgbClr val="70AD47">
                    <a:satMod val="175000"/>
                    <a:alpha val="40000"/>
                  </a:srgbClr>
                </a:glow>
              </a:effectLst>
              <a:latin typeface="Arial" panose="020B0604020202020204" pitchFamily="34" charset="0"/>
              <a:cs typeface="Arial" panose="020B0604020202020204" pitchFamily="34" charset="0"/>
            </a:endParaRPr>
          </a:p>
        </p:txBody>
      </p:sp>
      <p:sp>
        <p:nvSpPr>
          <p:cNvPr id="19" name="TextBox 18"/>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Century Gothic" panose="020B0502020202020204" pitchFamily="34" charset="0"/>
              </a:rPr>
              <a:t>Baseline Distortion: Replace Points in  the Time Domain</a:t>
            </a:r>
          </a:p>
        </p:txBody>
      </p:sp>
    </p:spTree>
    <p:extLst>
      <p:ext uri="{BB962C8B-B14F-4D97-AF65-F5344CB8AC3E}">
        <p14:creationId xmlns:p14="http://schemas.microsoft.com/office/powerpoint/2010/main" val="256902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342442" y="149426"/>
            <a:ext cx="490621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Direct Dimension</a:t>
            </a:r>
          </a:p>
        </p:txBody>
      </p:sp>
      <p:sp>
        <p:nvSpPr>
          <p:cNvPr id="11" name="TextBox 10"/>
          <p:cNvSpPr txBox="1"/>
          <p:nvPr/>
        </p:nvSpPr>
        <p:spPr>
          <a:xfrm>
            <a:off x="404595" y="1057167"/>
            <a:ext cx="4273170" cy="646331"/>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Resolution</a:t>
            </a:r>
            <a:r>
              <a:rPr lang="en-US" i="1" dirty="0">
                <a:solidFill>
                  <a:prstClr val="black"/>
                </a:solidFill>
                <a:latin typeface="Arial" panose="020B0604020202020204" pitchFamily="34" charset="0"/>
                <a:cs typeface="Arial" panose="020B0604020202020204" pitchFamily="34" charset="0"/>
              </a:rPr>
              <a:t> in the Direct Dimension is Determined by Max Sampling Time t2</a:t>
            </a:r>
          </a:p>
        </p:txBody>
      </p:sp>
      <p:sp>
        <p:nvSpPr>
          <p:cNvPr id="26" name="TextBox 25"/>
          <p:cNvSpPr txBox="1"/>
          <p:nvPr/>
        </p:nvSpPr>
        <p:spPr>
          <a:xfrm>
            <a:off x="35455" y="4691261"/>
            <a:ext cx="5332073" cy="1200329"/>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Measurement Time</a:t>
            </a:r>
            <a:r>
              <a:rPr lang="en-US" i="1" dirty="0">
                <a:solidFill>
                  <a:prstClr val="black"/>
                </a:solidFill>
                <a:latin typeface="Arial" panose="020B0604020202020204" pitchFamily="34" charset="0"/>
                <a:cs typeface="Arial" panose="020B0604020202020204" pitchFamily="34" charset="0"/>
              </a:rPr>
              <a:t> in the Direct Dimension is Also Determined by Max Sampling Time t2 …</a:t>
            </a:r>
          </a:p>
          <a:p>
            <a:pPr algn="ctr" fontAlgn="base">
              <a:spcAft>
                <a:spcPct val="0"/>
              </a:spcAft>
            </a:pPr>
            <a:endParaRPr lang="en-US" i="1" dirty="0">
              <a:solidFill>
                <a:prstClr val="black"/>
              </a:solidFill>
              <a:latin typeface="Arial" panose="020B0604020202020204" pitchFamily="34" charset="0"/>
              <a:cs typeface="Arial" panose="020B0604020202020204" pitchFamily="34" charset="0"/>
            </a:endParaRPr>
          </a:p>
          <a:p>
            <a:pPr algn="ctr" fontAlgn="base">
              <a:spcAft>
                <a:spcPct val="0"/>
              </a:spcAft>
            </a:pPr>
            <a:r>
              <a:rPr lang="en-US" i="1" dirty="0">
                <a:solidFill>
                  <a:prstClr val="black"/>
                </a:solidFill>
                <a:latin typeface="Arial" panose="020B0604020202020204" pitchFamily="34" charset="0"/>
                <a:cs typeface="Arial" panose="020B0604020202020204" pitchFamily="34" charset="0"/>
              </a:rPr>
              <a:t>It is </a:t>
            </a:r>
            <a:r>
              <a:rPr lang="en-US" i="1" dirty="0">
                <a:solidFill>
                  <a:srgbClr val="FF0000"/>
                </a:solidFill>
                <a:latin typeface="Arial" panose="020B0604020202020204" pitchFamily="34" charset="0"/>
                <a:cs typeface="Arial" panose="020B0604020202020204" pitchFamily="34" charset="0"/>
              </a:rPr>
              <a:t>Not</a:t>
            </a:r>
            <a:r>
              <a:rPr lang="en-US" i="1" dirty="0">
                <a:solidFill>
                  <a:prstClr val="black"/>
                </a:solidFill>
                <a:latin typeface="Arial" panose="020B0604020202020204" pitchFamily="34" charset="0"/>
                <a:cs typeface="Arial" panose="020B0604020202020204" pitchFamily="34" charset="0"/>
              </a:rPr>
              <a:t> Determined by the Number of Samples</a:t>
            </a:r>
          </a:p>
        </p:txBody>
      </p:sp>
      <p:grpSp>
        <p:nvGrpSpPr>
          <p:cNvPr id="3" name="Group 2"/>
          <p:cNvGrpSpPr/>
          <p:nvPr/>
        </p:nvGrpSpPr>
        <p:grpSpPr>
          <a:xfrm>
            <a:off x="704088" y="2661415"/>
            <a:ext cx="4117848" cy="1845503"/>
            <a:chOff x="268224" y="2057400"/>
            <a:chExt cx="5760720" cy="2740318"/>
          </a:xfrm>
        </p:grpSpPr>
        <p:cxnSp>
          <p:nvCxnSpPr>
            <p:cNvPr id="5" name="Straight Connector 4"/>
            <p:cNvCxnSpPr/>
            <p:nvPr/>
          </p:nvCxnSpPr>
          <p:spPr>
            <a:xfrm>
              <a:off x="1731264" y="3699391"/>
              <a:ext cx="429768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8224" y="2057400"/>
              <a:ext cx="5375823" cy="2740318"/>
              <a:chOff x="268224" y="2057400"/>
              <a:chExt cx="5375823" cy="274031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364" y="2057401"/>
                <a:ext cx="4019683" cy="2740317"/>
              </a:xfrm>
              <a:prstGeom prst="rect">
                <a:avLst/>
              </a:prstGeom>
            </p:spPr>
          </p:pic>
          <p:sp>
            <p:nvSpPr>
              <p:cNvPr id="8" name="Rectangle 7"/>
              <p:cNvSpPr>
                <a:spLocks noChangeAspect="1"/>
              </p:cNvSpPr>
              <p:nvPr/>
            </p:nvSpPr>
            <p:spPr>
              <a:xfrm>
                <a:off x="548861" y="2124680"/>
                <a:ext cx="1074837" cy="1554480"/>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300" b="1" dirty="0">
                    <a:solidFill>
                      <a:srgbClr val="002060"/>
                    </a:solidFill>
                    <a:latin typeface="Arial" panose="020B0604020202020204" pitchFamily="34" charset="0"/>
                    <a:cs typeface="Arial" panose="020B0604020202020204" pitchFamily="34" charset="0"/>
                  </a:rPr>
                  <a:t>RF </a:t>
                </a:r>
              </a:p>
              <a:p>
                <a:pPr algn="ctr" fontAlgn="base">
                  <a:spcBef>
                    <a:spcPct val="50000"/>
                  </a:spcBef>
                  <a:spcAft>
                    <a:spcPct val="0"/>
                  </a:spcAft>
                </a:pPr>
                <a:r>
                  <a:rPr lang="en-US" sz="1300" b="1" dirty="0">
                    <a:solidFill>
                      <a:srgbClr val="002060"/>
                    </a:solidFill>
                    <a:latin typeface="Arial" panose="020B0604020202020204" pitchFamily="34" charset="0"/>
                    <a:cs typeface="Arial" panose="020B0604020202020204" pitchFamily="34" charset="0"/>
                  </a:rPr>
                  <a:t>PULSE</a:t>
                </a:r>
              </a:p>
            </p:txBody>
          </p:sp>
          <p:cxnSp>
            <p:nvCxnSpPr>
              <p:cNvPr id="9" name="Straight Connector 8"/>
              <p:cNvCxnSpPr/>
              <p:nvPr/>
            </p:nvCxnSpPr>
            <p:spPr>
              <a:xfrm>
                <a:off x="268224" y="3688240"/>
                <a:ext cx="1463040"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22866" y="2057400"/>
                <a:ext cx="3840480" cy="1"/>
              </a:xfrm>
              <a:prstGeom prst="line">
                <a:avLst/>
              </a:prstGeom>
              <a:ln w="508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1684428" y="220237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8" name="Oval 27"/>
            <p:cNvSpPr/>
            <p:nvPr/>
          </p:nvSpPr>
          <p:spPr>
            <a:xfrm>
              <a:off x="5402768" y="361857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9" name="Oval 28"/>
            <p:cNvSpPr/>
            <p:nvPr/>
          </p:nvSpPr>
          <p:spPr>
            <a:xfrm>
              <a:off x="2215619" y="327286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0" name="Oval 29"/>
            <p:cNvSpPr/>
            <p:nvPr/>
          </p:nvSpPr>
          <p:spPr>
            <a:xfrm>
              <a:off x="2746810" y="393079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1" name="Oval 30"/>
            <p:cNvSpPr/>
            <p:nvPr/>
          </p:nvSpPr>
          <p:spPr>
            <a:xfrm>
              <a:off x="3278001" y="370778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2" name="Oval 31"/>
            <p:cNvSpPr/>
            <p:nvPr/>
          </p:nvSpPr>
          <p:spPr>
            <a:xfrm>
              <a:off x="3809192" y="355166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Oval 32"/>
            <p:cNvSpPr/>
            <p:nvPr/>
          </p:nvSpPr>
          <p:spPr>
            <a:xfrm>
              <a:off x="4340383" y="357396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4" name="Oval 33"/>
            <p:cNvSpPr/>
            <p:nvPr/>
          </p:nvSpPr>
          <p:spPr>
            <a:xfrm>
              <a:off x="4871574" y="361857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140" y="819811"/>
            <a:ext cx="6495549" cy="5703595"/>
          </a:xfrm>
          <a:prstGeom prst="rect">
            <a:avLst/>
          </a:prstGeom>
        </p:spPr>
      </p:pic>
      <p:sp>
        <p:nvSpPr>
          <p:cNvPr id="20" name="TextBox 19"/>
          <p:cNvSpPr txBox="1"/>
          <p:nvPr/>
        </p:nvSpPr>
        <p:spPr>
          <a:xfrm>
            <a:off x="5713948" y="2488485"/>
            <a:ext cx="2175206" cy="584775"/>
          </a:xfrm>
          <a:prstGeom prst="rect">
            <a:avLst/>
          </a:prstGeom>
          <a:noFill/>
        </p:spPr>
        <p:txBody>
          <a:bodyPr wrap="square" rtlCol="0">
            <a:spAutoFit/>
          </a:bodyPr>
          <a:lstStyle/>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Evolution Time</a:t>
            </a:r>
          </a:p>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Incremented by </a:t>
            </a:r>
            <a:r>
              <a:rPr lang="en-US" sz="1600" dirty="0">
                <a:solidFill>
                  <a:prstClr val="black"/>
                </a:solidFill>
                <a:latin typeface="Symbol" panose="05050102010706020507" pitchFamily="18" charset="2"/>
              </a:rPr>
              <a:t>D</a:t>
            </a:r>
            <a:r>
              <a:rPr lang="en-US" sz="900" dirty="0">
                <a:solidFill>
                  <a:prstClr val="black"/>
                </a:solidFill>
                <a:latin typeface="Symbol" panose="05050102010706020507" pitchFamily="18" charset="2"/>
              </a:rPr>
              <a:t> </a:t>
            </a:r>
            <a:r>
              <a:rPr lang="en-US" sz="1600" baseline="-25000" dirty="0">
                <a:solidFill>
                  <a:prstClr val="black"/>
                </a:solidFill>
                <a:latin typeface="Arial" panose="020B0604020202020204" pitchFamily="34" charset="0"/>
                <a:cs typeface="Arial" panose="020B0604020202020204" pitchFamily="34" charset="0"/>
              </a:rPr>
              <a:t>t1</a:t>
            </a:r>
          </a:p>
        </p:txBody>
      </p:sp>
      <p:sp>
        <p:nvSpPr>
          <p:cNvPr id="22" name="TextBox 21"/>
          <p:cNvSpPr txBox="1"/>
          <p:nvPr/>
        </p:nvSpPr>
        <p:spPr>
          <a:xfrm>
            <a:off x="9060812" y="1398254"/>
            <a:ext cx="2403565"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Acquire 1D Data at Each Evolution Time</a:t>
            </a:r>
            <a:endParaRPr lang="en-US" sz="1600" i="1" baseline="-250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6280795" y="149426"/>
            <a:ext cx="5309616"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Indirect Dimension</a:t>
            </a:r>
          </a:p>
        </p:txBody>
      </p:sp>
    </p:spTree>
    <p:extLst>
      <p:ext uri="{BB962C8B-B14F-4D97-AF65-F5344CB8AC3E}">
        <p14:creationId xmlns:p14="http://schemas.microsoft.com/office/powerpoint/2010/main" val="26970852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328" y="1026232"/>
            <a:ext cx="5776913" cy="3057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19" y="1026232"/>
            <a:ext cx="5776913" cy="3057525"/>
          </a:xfrm>
          <a:prstGeom prst="rect">
            <a:avLst/>
          </a:prstGeom>
        </p:spPr>
      </p:pic>
      <p:sp>
        <p:nvSpPr>
          <p:cNvPr id="8" name="TextBox 7"/>
          <p:cNvSpPr txBox="1"/>
          <p:nvPr/>
        </p:nvSpPr>
        <p:spPr>
          <a:xfrm>
            <a:off x="184935" y="81472"/>
            <a:ext cx="11655395"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070C0"/>
                </a:solidFill>
                <a:latin typeface="Century Gothic" panose="020B0502020202020204" pitchFamily="34" charset="0"/>
              </a:rPr>
              <a:t>Baseline Distortion Repaired with IST</a:t>
            </a:r>
          </a:p>
        </p:txBody>
      </p:sp>
      <p:sp>
        <p:nvSpPr>
          <p:cNvPr id="2" name="TextBox 1"/>
          <p:cNvSpPr txBox="1"/>
          <p:nvPr/>
        </p:nvSpPr>
        <p:spPr>
          <a:xfrm>
            <a:off x="106511" y="5844208"/>
            <a:ext cx="9819861" cy="400110"/>
          </a:xfrm>
          <a:prstGeom prst="rect">
            <a:avLst/>
          </a:prstGeom>
          <a:noFill/>
        </p:spPr>
        <p:txBody>
          <a:bodyPr wrap="square" rtlCol="0">
            <a:spAutoFit/>
          </a:bodyPr>
          <a:lstStyle/>
          <a:p>
            <a:r>
              <a:rPr lang="en-US" sz="2000" i="1" baseline="30000" dirty="0">
                <a:solidFill>
                  <a:schemeClr val="bg1">
                    <a:lumMod val="75000"/>
                  </a:schemeClr>
                </a:solidFill>
                <a:latin typeface="Arial" panose="020B0604020202020204" pitchFamily="34" charset="0"/>
                <a:cs typeface="Arial" panose="020B0604020202020204" pitchFamily="34" charset="0"/>
              </a:rPr>
              <a:t>13</a:t>
            </a:r>
            <a:r>
              <a:rPr lang="en-US" sz="2000" i="1" dirty="0">
                <a:solidFill>
                  <a:schemeClr val="bg1">
                    <a:lumMod val="75000"/>
                  </a:schemeClr>
                </a:solidFill>
                <a:latin typeface="Arial" panose="020B0604020202020204" pitchFamily="34" charset="0"/>
                <a:cs typeface="Arial" panose="020B0604020202020204" pitchFamily="34" charset="0"/>
              </a:rPr>
              <a:t>C Metabolomics Data courtesy of Prof. Art Edison</a:t>
            </a:r>
          </a:p>
        </p:txBody>
      </p:sp>
      <p:sp>
        <p:nvSpPr>
          <p:cNvPr id="3" name="TextBox 2"/>
          <p:cNvSpPr txBox="1"/>
          <p:nvPr/>
        </p:nvSpPr>
        <p:spPr>
          <a:xfrm>
            <a:off x="1227220" y="4451670"/>
            <a:ext cx="8855243" cy="1077218"/>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Baseline correction by replacing the first 10 time-domain points:    </a:t>
            </a:r>
          </a:p>
          <a:p>
            <a:pPr algn="ctr"/>
            <a:endParaRPr lang="en-US" sz="2000" dirty="0">
              <a:solidFill>
                <a:schemeClr val="bg1"/>
              </a:solidFill>
              <a:latin typeface="Courier New" panose="02070309020205020404" pitchFamily="49" charset="0"/>
              <a:cs typeface="Courier New" panose="02070309020205020404" pitchFamily="49" charset="0"/>
            </a:endParaRPr>
          </a:p>
          <a:p>
            <a:pPr algn="ctr"/>
            <a:r>
              <a:rPr lang="en-US" sz="2000" dirty="0">
                <a:solidFill>
                  <a:schemeClr val="bg1"/>
                </a:solidFill>
                <a:latin typeface="Courier New" panose="02070309020205020404" pitchFamily="49" charset="0"/>
                <a:cs typeface="Courier New" panose="02070309020205020404" pitchFamily="49" charset="0"/>
              </a:rPr>
              <a:t>tdBaseline.com -in test.ft1 -out corrected.ft1 –n 10</a:t>
            </a:r>
          </a:p>
        </p:txBody>
      </p:sp>
    </p:spTree>
    <p:extLst>
      <p:ext uri="{BB962C8B-B14F-4D97-AF65-F5344CB8AC3E}">
        <p14:creationId xmlns:p14="http://schemas.microsoft.com/office/powerpoint/2010/main" val="4152326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268303" y="3357945"/>
            <a:ext cx="11655395" cy="116955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Century Gothic" panose="020B0502020202020204" pitchFamily="34" charset="0"/>
              </a:rPr>
              <a:t>SIERRA Pulse Sequence for Excipient Signal Suppression</a:t>
            </a:r>
          </a:p>
          <a:p>
            <a:pPr algn="ctr">
              <a:defRPr/>
            </a:pPr>
            <a:endParaRPr lang="en-US" sz="1400" i="1" kern="0" dirty="0">
              <a:solidFill>
                <a:srgbClr val="0070C0"/>
              </a:solidFill>
              <a:latin typeface="Century Gothic" panose="020B0502020202020204" pitchFamily="34" charset="0"/>
            </a:endParaRPr>
          </a:p>
          <a:p>
            <a:pPr algn="ctr">
              <a:defRPr/>
            </a:pPr>
            <a:r>
              <a:rPr lang="en-US" sz="2800" i="1" kern="0" dirty="0">
                <a:solidFill>
                  <a:srgbClr val="0070C0"/>
                </a:solidFill>
                <a:latin typeface="Century Gothic" panose="020B0502020202020204" pitchFamily="34" charset="0"/>
              </a:rPr>
              <a:t>Residual Excipient Signal Modeled and Subtracted by SMILE</a:t>
            </a:r>
          </a:p>
        </p:txBody>
      </p:sp>
      <p:sp>
        <p:nvSpPr>
          <p:cNvPr id="6" name="TextBox 5"/>
          <p:cNvSpPr txBox="1"/>
          <p:nvPr/>
        </p:nvSpPr>
        <p:spPr>
          <a:xfrm>
            <a:off x="796490" y="4671392"/>
            <a:ext cx="10599021" cy="1569660"/>
          </a:xfrm>
          <a:prstGeom prst="rect">
            <a:avLst/>
          </a:prstGeom>
          <a:noFill/>
        </p:spPr>
        <p:txBody>
          <a:bodyPr wrap="square" rtlCol="0">
            <a:spAutoFit/>
          </a:bodyPr>
          <a:lstStyle/>
          <a:p>
            <a:pPr algn="just"/>
            <a:r>
              <a:rPr lang="en-US" sz="2000" dirty="0">
                <a:solidFill>
                  <a:prstClr val="black"/>
                </a:solidFill>
                <a:latin typeface="Arial" panose="020B0604020202020204" pitchFamily="34" charset="0"/>
                <a:cs typeface="Arial" panose="020B0604020202020204" pitchFamily="34" charset="0"/>
              </a:rPr>
              <a:t>LW </a:t>
            </a:r>
            <a:r>
              <a:rPr lang="en-US" sz="2000" dirty="0" err="1">
                <a:solidFill>
                  <a:prstClr val="black"/>
                </a:solidFill>
                <a:latin typeface="Arial" panose="020B0604020202020204" pitchFamily="34" charset="0"/>
                <a:cs typeface="Arial" panose="020B0604020202020204" pitchFamily="34" charset="0"/>
              </a:rPr>
              <a:t>Arbogast</a:t>
            </a:r>
            <a:r>
              <a:rPr lang="en-US" sz="2000" dirty="0">
                <a:solidFill>
                  <a:prstClr val="black"/>
                </a:solidFill>
                <a:latin typeface="Arial" panose="020B0604020202020204" pitchFamily="34" charset="0"/>
                <a:cs typeface="Arial" panose="020B0604020202020204" pitchFamily="34" charset="0"/>
              </a:rPr>
              <a:t>, F Delaglio, J </a:t>
            </a:r>
            <a:r>
              <a:rPr lang="en-US" sz="2000" dirty="0" err="1">
                <a:solidFill>
                  <a:prstClr val="black"/>
                </a:solidFill>
                <a:latin typeface="Arial" panose="020B0604020202020204" pitchFamily="34" charset="0"/>
                <a:cs typeface="Arial" panose="020B0604020202020204" pitchFamily="34" charset="0"/>
              </a:rPr>
              <a:t>Tolman</a:t>
            </a:r>
            <a:r>
              <a:rPr lang="en-US" sz="2000" dirty="0">
                <a:solidFill>
                  <a:prstClr val="black"/>
                </a:solidFill>
                <a:latin typeface="Arial" panose="020B0604020202020204" pitchFamily="34" charset="0"/>
                <a:cs typeface="Arial" panose="020B0604020202020204" pitchFamily="34" charset="0"/>
              </a:rPr>
              <a:t>, and JP Marino: Selective suppression of excipient signals in 2D 1H–13C methyl spectra of biopharmaceutical products. J. </a:t>
            </a:r>
            <a:r>
              <a:rPr lang="en-US" sz="2000" dirty="0" err="1">
                <a:solidFill>
                  <a:prstClr val="black"/>
                </a:solidFill>
                <a:latin typeface="Arial" panose="020B0604020202020204" pitchFamily="34" charset="0"/>
                <a:cs typeface="Arial" panose="020B0604020202020204" pitchFamily="34" charset="0"/>
              </a:rPr>
              <a:t>Biomol</a:t>
            </a:r>
            <a:r>
              <a:rPr lang="en-US" sz="2000" dirty="0">
                <a:solidFill>
                  <a:prstClr val="black"/>
                </a:solidFill>
                <a:latin typeface="Arial" panose="020B0604020202020204" pitchFamily="34" charset="0"/>
                <a:cs typeface="Arial" panose="020B0604020202020204" pitchFamily="34" charset="0"/>
              </a:rPr>
              <a:t> NMR (2018) doi:10.1007/s10858-018-0214-1</a:t>
            </a:r>
          </a:p>
          <a:p>
            <a:pPr algn="just"/>
            <a:endParaRPr lang="en-US" sz="1200" dirty="0">
              <a:solidFill>
                <a:prstClr val="black"/>
              </a:solidFill>
              <a:latin typeface="Arial" panose="020B0604020202020204" pitchFamily="34" charset="0"/>
              <a:cs typeface="Arial" panose="020B0604020202020204" pitchFamily="34" charset="0"/>
            </a:endParaRPr>
          </a:p>
          <a:p>
            <a:pPr algn="ctr"/>
            <a:r>
              <a:rPr lang="en-US" sz="2400" i="1" dirty="0">
                <a:solidFill>
                  <a:srgbClr val="0070C0"/>
                </a:solidFill>
                <a:latin typeface="Arial" panose="020B0604020202020204" pitchFamily="34" charset="0"/>
                <a:cs typeface="Arial" panose="020B0604020202020204" pitchFamily="34" charset="0"/>
              </a:rPr>
              <a:t>https://www.ibbr.umd.edu/sierra/home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278433"/>
          </a:xfrm>
          <a:prstGeom prst="rect">
            <a:avLst/>
          </a:prstGeom>
        </p:spPr>
      </p:pic>
    </p:spTree>
    <p:extLst>
      <p:ext uri="{BB962C8B-B14F-4D97-AF65-F5344CB8AC3E}">
        <p14:creationId xmlns:p14="http://schemas.microsoft.com/office/powerpoint/2010/main" val="1196034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566530" y="70148"/>
            <a:ext cx="11449879" cy="1477328"/>
          </a:xfrm>
          <a:prstGeom prst="rect">
            <a:avLst/>
          </a:prstGeom>
          <a:noFill/>
        </p:spPr>
        <p:txBody>
          <a:bodyPr wrap="square" rtlCol="0">
            <a:spAutoFit/>
          </a:bodyPr>
          <a:lstStyle/>
          <a:p>
            <a:pPr algn="ctr"/>
            <a:r>
              <a:rPr lang="en-US" sz="2800" i="1" dirty="0">
                <a:solidFill>
                  <a:srgbClr val="0070C0"/>
                </a:solidFill>
                <a:latin typeface="Arial" panose="020B0604020202020204" pitchFamily="34" charset="0"/>
                <a:cs typeface="Arial" panose="020B0604020202020204" pitchFamily="34" charset="0"/>
              </a:rPr>
              <a:t>Formulation of Protein Therapeutics</a:t>
            </a:r>
          </a:p>
          <a:p>
            <a:pPr algn="ctr"/>
            <a:endParaRPr lang="en-US" sz="800" i="1" dirty="0">
              <a:solidFill>
                <a:srgbClr val="0070C0"/>
              </a:solidFill>
              <a:latin typeface="Arial" panose="020B0604020202020204" pitchFamily="34" charset="0"/>
              <a:cs typeface="Arial" panose="020B0604020202020204" pitchFamily="34" charset="0"/>
            </a:endParaRPr>
          </a:p>
          <a:p>
            <a:pPr algn="ctr"/>
            <a:r>
              <a:rPr lang="en-US" i="1" dirty="0">
                <a:solidFill>
                  <a:prstClr val="black"/>
                </a:solidFill>
                <a:latin typeface="Arial" panose="020B0604020202020204" pitchFamily="34" charset="0"/>
                <a:cs typeface="Arial" panose="020B0604020202020204" pitchFamily="34" charset="0"/>
              </a:rPr>
              <a:t>Most biologics are taken intravenously, and are provided as either solution or lyophilized (freeze dried) powder. Solutions may be viscous, in concentrations exceeding 100 mg/</a:t>
            </a:r>
            <a:r>
              <a:rPr lang="en-US" i="1" dirty="0" err="1">
                <a:solidFill>
                  <a:prstClr val="black"/>
                </a:solidFill>
                <a:latin typeface="Arial" panose="020B0604020202020204" pitchFamily="34" charset="0"/>
                <a:cs typeface="Arial" panose="020B0604020202020204" pitchFamily="34" charset="0"/>
              </a:rPr>
              <a:t>mL.</a:t>
            </a:r>
            <a:r>
              <a:rPr lang="en-US" i="1" dirty="0">
                <a:solidFill>
                  <a:prstClr val="black"/>
                </a:solidFill>
                <a:latin typeface="Arial" panose="020B0604020202020204" pitchFamily="34" charset="0"/>
                <a:cs typeface="Arial" panose="020B0604020202020204" pitchFamily="34" charset="0"/>
              </a:rPr>
              <a:t> Excipients are used to maintain stability during freeze drying, extend the shelf life of the biologic, and improve its half-life in the blood.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3" b="19936"/>
          <a:stretch/>
        </p:blipFill>
        <p:spPr>
          <a:xfrm>
            <a:off x="7743014" y="1797261"/>
            <a:ext cx="2808871" cy="2557172"/>
          </a:xfrm>
          <a:prstGeom prst="rect">
            <a:avLst/>
          </a:prstGeom>
        </p:spPr>
      </p:pic>
      <p:sp>
        <p:nvSpPr>
          <p:cNvPr id="5" name="TextBox 4"/>
          <p:cNvSpPr txBox="1"/>
          <p:nvPr/>
        </p:nvSpPr>
        <p:spPr>
          <a:xfrm>
            <a:off x="1932566" y="1726339"/>
            <a:ext cx="2743200" cy="2769989"/>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Excipients can include: </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Other proteins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Polymers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Amino Acids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Surfactants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Preservatives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Salts</a:t>
            </a:r>
          </a:p>
          <a:p>
            <a:endParaRPr lang="en-US"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83" y="1803123"/>
            <a:ext cx="1838276" cy="2757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829" y="1686125"/>
            <a:ext cx="1421108" cy="8326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519" y="4474691"/>
            <a:ext cx="2035021" cy="137363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997" y="5092906"/>
            <a:ext cx="1169690" cy="49994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756" y="4853762"/>
            <a:ext cx="1905000" cy="10858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8490" y="5161511"/>
            <a:ext cx="830888" cy="415444"/>
          </a:xfrm>
          <a:prstGeom prst="rect">
            <a:avLst/>
          </a:prstGeom>
        </p:spPr>
      </p:pic>
      <p:sp>
        <p:nvSpPr>
          <p:cNvPr id="12" name="TextBox 11"/>
          <p:cNvSpPr txBox="1"/>
          <p:nvPr/>
        </p:nvSpPr>
        <p:spPr>
          <a:xfrm>
            <a:off x="1575326" y="5952589"/>
            <a:ext cx="1997406" cy="307777"/>
          </a:xfrm>
          <a:prstGeom prst="rect">
            <a:avLst/>
          </a:prstGeom>
          <a:noFill/>
        </p:spPr>
        <p:txBody>
          <a:bodyPr wrap="none" rtlCol="0">
            <a:spAutoFit/>
          </a:bodyPr>
          <a:lstStyle/>
          <a:p>
            <a:r>
              <a:rPr lang="en-US" sz="1400" i="1" dirty="0">
                <a:solidFill>
                  <a:prstClr val="black">
                    <a:lumMod val="50000"/>
                    <a:lumOff val="50000"/>
                  </a:prstClr>
                </a:solidFill>
                <a:latin typeface="Arial" panose="020B0604020202020204" pitchFamily="34" charset="0"/>
                <a:cs typeface="Arial" panose="020B0604020202020204" pitchFamily="34" charset="0"/>
              </a:rPr>
              <a:t>Bovine Serum Albumin</a:t>
            </a:r>
          </a:p>
        </p:txBody>
      </p:sp>
      <p:sp>
        <p:nvSpPr>
          <p:cNvPr id="13" name="TextBox 12"/>
          <p:cNvSpPr txBox="1"/>
          <p:nvPr/>
        </p:nvSpPr>
        <p:spPr>
          <a:xfrm>
            <a:off x="4284330" y="5645758"/>
            <a:ext cx="1758815" cy="307777"/>
          </a:xfrm>
          <a:prstGeom prst="rect">
            <a:avLst/>
          </a:prstGeom>
          <a:noFill/>
        </p:spPr>
        <p:txBody>
          <a:bodyPr wrap="none" rtlCol="0">
            <a:spAutoFit/>
          </a:bodyPr>
          <a:lstStyle/>
          <a:p>
            <a:r>
              <a:rPr lang="en-US" sz="1400" i="1" dirty="0">
                <a:solidFill>
                  <a:prstClr val="black">
                    <a:lumMod val="50000"/>
                    <a:lumOff val="50000"/>
                  </a:prstClr>
                </a:solidFill>
                <a:latin typeface="Arial" panose="020B0604020202020204" pitchFamily="34" charset="0"/>
                <a:cs typeface="Arial" panose="020B0604020202020204" pitchFamily="34" charset="0"/>
              </a:rPr>
              <a:t>Polyethylene Glycol</a:t>
            </a:r>
          </a:p>
        </p:txBody>
      </p:sp>
      <p:sp>
        <p:nvSpPr>
          <p:cNvPr id="14" name="TextBox 13"/>
          <p:cNvSpPr txBox="1"/>
          <p:nvPr/>
        </p:nvSpPr>
        <p:spPr>
          <a:xfrm>
            <a:off x="5317232" y="4481469"/>
            <a:ext cx="1130438" cy="307777"/>
          </a:xfrm>
          <a:prstGeom prst="rect">
            <a:avLst/>
          </a:prstGeom>
          <a:noFill/>
        </p:spPr>
        <p:txBody>
          <a:bodyPr wrap="none" rtlCol="0">
            <a:spAutoFit/>
          </a:bodyPr>
          <a:lstStyle/>
          <a:p>
            <a:r>
              <a:rPr lang="en-US" sz="1400" i="1" dirty="0" err="1">
                <a:solidFill>
                  <a:prstClr val="black">
                    <a:lumMod val="50000"/>
                    <a:lumOff val="50000"/>
                  </a:prstClr>
                </a:solidFill>
                <a:latin typeface="Arial" panose="020B0604020202020204" pitchFamily="34" charset="0"/>
                <a:cs typeface="Arial" panose="020B0604020202020204" pitchFamily="34" charset="0"/>
              </a:rPr>
              <a:t>Polysorbate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5" name="TextBox 14"/>
          <p:cNvSpPr txBox="1"/>
          <p:nvPr/>
        </p:nvSpPr>
        <p:spPr>
          <a:xfrm>
            <a:off x="7423959" y="5859803"/>
            <a:ext cx="973087" cy="307777"/>
          </a:xfrm>
          <a:prstGeom prst="rect">
            <a:avLst/>
          </a:prstGeom>
          <a:noFill/>
        </p:spPr>
        <p:txBody>
          <a:bodyPr wrap="none" rtlCol="0">
            <a:spAutoFit/>
          </a:bodyPr>
          <a:lstStyle/>
          <a:p>
            <a:r>
              <a:rPr lang="en-US" sz="1400" i="1" dirty="0" err="1">
                <a:solidFill>
                  <a:prstClr val="black">
                    <a:lumMod val="50000"/>
                    <a:lumOff val="50000"/>
                  </a:prstClr>
                </a:solidFill>
                <a:latin typeface="Arial" panose="020B0604020202020204" pitchFamily="34" charset="0"/>
                <a:cs typeface="Arial" panose="020B0604020202020204" pitchFamily="34" charset="0"/>
              </a:rPr>
              <a:t>Trehalose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6" name="TextBox 15"/>
          <p:cNvSpPr txBox="1"/>
          <p:nvPr/>
        </p:nvSpPr>
        <p:spPr>
          <a:xfrm>
            <a:off x="5045389" y="2547467"/>
            <a:ext cx="872355" cy="307777"/>
          </a:xfrm>
          <a:prstGeom prst="rect">
            <a:avLst/>
          </a:prstGeom>
          <a:noFill/>
        </p:spPr>
        <p:txBody>
          <a:bodyPr wrap="none" rtlCol="0">
            <a:spAutoFit/>
          </a:bodyPr>
          <a:lstStyle/>
          <a:p>
            <a:r>
              <a:rPr lang="en-US" sz="1400" i="1" dirty="0">
                <a:solidFill>
                  <a:prstClr val="black">
                    <a:lumMod val="50000"/>
                    <a:lumOff val="50000"/>
                  </a:prstClr>
                </a:solidFill>
                <a:latin typeface="Arial" panose="020B0604020202020204" pitchFamily="34" charset="0"/>
                <a:cs typeface="Arial" panose="020B0604020202020204" pitchFamily="34" charset="0"/>
              </a:rPr>
              <a:t>Histidine</a:t>
            </a:r>
          </a:p>
        </p:txBody>
      </p:sp>
      <p:sp>
        <p:nvSpPr>
          <p:cNvPr id="17" name="TextBox 16"/>
          <p:cNvSpPr txBox="1"/>
          <p:nvPr/>
        </p:nvSpPr>
        <p:spPr>
          <a:xfrm>
            <a:off x="9333710" y="5617813"/>
            <a:ext cx="1351396" cy="307777"/>
          </a:xfrm>
          <a:prstGeom prst="rect">
            <a:avLst/>
          </a:prstGeom>
          <a:noFill/>
        </p:spPr>
        <p:txBody>
          <a:bodyPr wrap="none" rtlCol="0">
            <a:spAutoFit/>
          </a:bodyPr>
          <a:lstStyle/>
          <a:p>
            <a:r>
              <a:rPr lang="en-US" sz="1400" i="1" dirty="0">
                <a:solidFill>
                  <a:prstClr val="black">
                    <a:lumMod val="50000"/>
                    <a:lumOff val="50000"/>
                  </a:prstClr>
                </a:solidFill>
                <a:latin typeface="Arial" panose="020B0604020202020204" pitchFamily="34" charset="0"/>
                <a:cs typeface="Arial" panose="020B0604020202020204" pitchFamily="34" charset="0"/>
              </a:rPr>
              <a:t>Benzyl Alcohol</a:t>
            </a:r>
          </a:p>
        </p:txBody>
      </p:sp>
    </p:spTree>
    <p:extLst>
      <p:ext uri="{BB962C8B-B14F-4D97-AF65-F5344CB8AC3E}">
        <p14:creationId xmlns:p14="http://schemas.microsoft.com/office/powerpoint/2010/main" val="71631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Original Spectrum with </a:t>
            </a:r>
            <a:r>
              <a:rPr lang="en-US" sz="2800" i="1" kern="0" dirty="0" err="1">
                <a:solidFill>
                  <a:srgbClr val="00B0F0"/>
                </a:solidFill>
                <a:latin typeface="Century Gothic" panose="020B0502020202020204" pitchFamily="34" charset="0"/>
              </a:rPr>
              <a:t>Polysorbate</a:t>
            </a:r>
            <a:r>
              <a:rPr lang="en-US" sz="2800" i="1" kern="0" dirty="0">
                <a:solidFill>
                  <a:srgbClr val="00B0F0"/>
                </a:solidFill>
                <a:latin typeface="Century Gothic" panose="020B0502020202020204" pitchFamily="34" charset="0"/>
              </a:rPr>
              <a:t> and Histidine Excipient Peaks</a:t>
            </a:r>
          </a:p>
        </p:txBody>
      </p:sp>
    </p:spTree>
    <p:extLst>
      <p:ext uri="{BB962C8B-B14F-4D97-AF65-F5344CB8AC3E}">
        <p14:creationId xmlns:p14="http://schemas.microsoft.com/office/powerpoint/2010/main" val="20628647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a:solidFill>
                  <a:srgbClr val="FFFF00"/>
                </a:solidFill>
                <a:latin typeface="Arial" panose="020B0604020202020204" pitchFamily="34" charset="0"/>
                <a:cs typeface="Arial" panose="020B0604020202020204" pitchFamily="34" charset="0"/>
              </a:rPr>
              <a:t>Histidine:</a:t>
            </a:r>
          </a:p>
          <a:p>
            <a:pPr algn="ctr"/>
            <a:r>
              <a:rPr lang="en-US" dirty="0">
                <a:solidFill>
                  <a:srgbClr val="FFFF00"/>
                </a:solidFill>
                <a:latin typeface="Arial" panose="020B0604020202020204" pitchFamily="34" charset="0"/>
                <a:cs typeface="Arial" panose="020B0604020202020204" pitchFamily="34" charset="0"/>
              </a:rPr>
              <a:t>Not Included in Suppression</a:t>
            </a:r>
          </a:p>
        </p:txBody>
      </p:sp>
      <p:sp>
        <p:nvSpPr>
          <p:cNvPr id="11" name="TextBox 10"/>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Original Spectrum with </a:t>
            </a:r>
            <a:r>
              <a:rPr lang="en-US" sz="2800" i="1" kern="0" dirty="0" err="1">
                <a:solidFill>
                  <a:srgbClr val="00B0F0"/>
                </a:solidFill>
                <a:latin typeface="Century Gothic" panose="020B0502020202020204" pitchFamily="34" charset="0"/>
              </a:rPr>
              <a:t>Polysorbate</a:t>
            </a:r>
            <a:r>
              <a:rPr lang="en-US" sz="2800" i="1" kern="0" dirty="0">
                <a:solidFill>
                  <a:srgbClr val="00B0F0"/>
                </a:solidFill>
                <a:latin typeface="Century Gothic" panose="020B0502020202020204" pitchFamily="34" charset="0"/>
              </a:rPr>
              <a:t> and Histidine Excipient Peaks</a:t>
            </a:r>
          </a:p>
        </p:txBody>
      </p:sp>
    </p:spTree>
    <p:extLst>
      <p:ext uri="{BB962C8B-B14F-4D97-AF65-F5344CB8AC3E}">
        <p14:creationId xmlns:p14="http://schemas.microsoft.com/office/powerpoint/2010/main" val="20724281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SIERRA </a:t>
            </a:r>
            <a:r>
              <a:rPr kumimoji="0" lang="en-US" sz="2400" b="0" i="1" u="none" strike="noStrike" kern="0" cap="none" spc="0" normalizeH="0" baseline="0" noProof="0" dirty="0" err="1">
                <a:ln>
                  <a:noFill/>
                </a:ln>
                <a:solidFill>
                  <a:srgbClr val="00B0F0"/>
                </a:solidFill>
                <a:effectLst/>
                <a:uLnTx/>
                <a:uFillTx/>
                <a:latin typeface="Century Gothic" panose="020B0502020202020204" pitchFamily="34" charset="0"/>
                <a:ea typeface="+mn-ea"/>
                <a:cs typeface="+mn-cs"/>
              </a:rPr>
              <a:t>NISTmAb</a:t>
            </a:r>
            <a:r>
              <a:rPr kumimoji="0" lang="en-US" sz="2400" b="0" i="1"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Spectrum with </a:t>
            </a:r>
            <a:r>
              <a:rPr kumimoji="0" lang="en-US" sz="2400" b="0" i="1" u="none" strike="noStrike" kern="0" cap="none" spc="0" normalizeH="0" baseline="0" noProof="0" dirty="0" err="1">
                <a:ln>
                  <a:noFill/>
                </a:ln>
                <a:solidFill>
                  <a:srgbClr val="00B0F0"/>
                </a:solidFill>
                <a:effectLst/>
                <a:uLnTx/>
                <a:uFillTx/>
                <a:latin typeface="Century Gothic" panose="020B0502020202020204" pitchFamily="34" charset="0"/>
                <a:ea typeface="+mn-ea"/>
                <a:cs typeface="+mn-cs"/>
              </a:rPr>
              <a:t>Polysorbate</a:t>
            </a:r>
            <a:r>
              <a:rPr kumimoji="0" lang="en-US" sz="2400" b="0" i="1"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Excipient Peaks Reduced</a:t>
            </a:r>
          </a:p>
        </p:txBody>
      </p:sp>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290064" y="4291652"/>
            <a:ext cx="523494"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18.7%</a:t>
            </a:r>
          </a:p>
        </p:txBody>
      </p:sp>
      <p:sp>
        <p:nvSpPr>
          <p:cNvPr id="11" name="TextBox 10"/>
          <p:cNvSpPr txBox="1"/>
          <p:nvPr/>
        </p:nvSpPr>
        <p:spPr>
          <a:xfrm>
            <a:off x="4232422" y="3452362"/>
            <a:ext cx="603702" cy="246221"/>
          </a:xfrm>
          <a:prstGeom prst="rect">
            <a:avLst/>
          </a:prstGeom>
          <a:solidFill>
            <a:schemeClr val="tx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12.0%</a:t>
            </a:r>
          </a:p>
        </p:txBody>
      </p:sp>
      <p:sp>
        <p:nvSpPr>
          <p:cNvPr id="12" name="TextBox 11"/>
          <p:cNvSpPr txBox="1"/>
          <p:nvPr/>
        </p:nvSpPr>
        <p:spPr>
          <a:xfrm>
            <a:off x="4293894" y="3032399"/>
            <a:ext cx="84166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9.9%</a:t>
            </a:r>
          </a:p>
        </p:txBody>
      </p:sp>
      <p:sp>
        <p:nvSpPr>
          <p:cNvPr id="13" name="TextBox 12"/>
          <p:cNvSpPr txBox="1"/>
          <p:nvPr/>
        </p:nvSpPr>
        <p:spPr>
          <a:xfrm>
            <a:off x="6277555" y="1570753"/>
            <a:ext cx="8416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7.4%</a:t>
            </a:r>
          </a:p>
        </p:txBody>
      </p:sp>
      <p:sp>
        <p:nvSpPr>
          <p:cNvPr id="14" name="TextBox 13"/>
          <p:cNvSpPr txBox="1"/>
          <p:nvPr/>
        </p:nvSpPr>
        <p:spPr>
          <a:xfrm>
            <a:off x="1679713" y="2669045"/>
            <a:ext cx="17095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Histidine: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Not Included in Suppression</a:t>
            </a:r>
          </a:p>
        </p:txBody>
      </p:sp>
    </p:spTree>
    <p:extLst>
      <p:ext uri="{BB962C8B-B14F-4D97-AF65-F5344CB8AC3E}">
        <p14:creationId xmlns:p14="http://schemas.microsoft.com/office/powerpoint/2010/main" val="2800637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SIERRA Spectrum with Excipient Signals Subtracted by SMILE</a:t>
            </a:r>
          </a:p>
        </p:txBody>
      </p:sp>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a:solidFill>
                  <a:srgbClr val="FFFF00"/>
                </a:solidFill>
                <a:latin typeface="Arial" panose="020B0604020202020204" pitchFamily="34" charset="0"/>
                <a:cs typeface="Arial" panose="020B0604020202020204" pitchFamily="34" charset="0"/>
              </a:rPr>
              <a:t>Histidine:</a:t>
            </a:r>
          </a:p>
          <a:p>
            <a:pPr algn="ctr"/>
            <a:r>
              <a:rPr lang="en-US" dirty="0">
                <a:solidFill>
                  <a:srgbClr val="FFFF00"/>
                </a:solidFill>
                <a:latin typeface="Arial" panose="020B0604020202020204" pitchFamily="34" charset="0"/>
                <a:cs typeface="Arial" panose="020B0604020202020204" pitchFamily="34" charset="0"/>
              </a:rPr>
              <a:t>Not Included in Suppression</a:t>
            </a:r>
          </a:p>
        </p:txBody>
      </p:sp>
    </p:spTree>
    <p:extLst>
      <p:ext uri="{BB962C8B-B14F-4D97-AF65-F5344CB8AC3E}">
        <p14:creationId xmlns:p14="http://schemas.microsoft.com/office/powerpoint/2010/main" val="2510618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Original SIERRA Spectrum with </a:t>
            </a:r>
            <a:r>
              <a:rPr lang="en-US" sz="2800" i="1" kern="0" dirty="0" err="1">
                <a:solidFill>
                  <a:srgbClr val="00B0F0"/>
                </a:solidFill>
                <a:latin typeface="Century Gothic" panose="020B0502020202020204" pitchFamily="34" charset="0"/>
              </a:rPr>
              <a:t>Polysorbate</a:t>
            </a:r>
            <a:r>
              <a:rPr lang="en-US" sz="2800" i="1" kern="0" dirty="0">
                <a:solidFill>
                  <a:srgbClr val="00B0F0"/>
                </a:solidFill>
                <a:latin typeface="Century Gothic" panose="020B0502020202020204" pitchFamily="34" charset="0"/>
              </a:rPr>
              <a:t> Excipient Peaks  Reduced</a:t>
            </a:r>
          </a:p>
        </p:txBody>
      </p:sp>
    </p:spTree>
    <p:extLst>
      <p:ext uri="{BB962C8B-B14F-4D97-AF65-F5344CB8AC3E}">
        <p14:creationId xmlns:p14="http://schemas.microsoft.com/office/powerpoint/2010/main" val="26193479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SIERRA Spectrum with Excipient Signals Subtracted by SMILE</a:t>
            </a:r>
          </a:p>
        </p:txBody>
      </p:sp>
    </p:spTree>
    <p:extLst>
      <p:ext uri="{BB962C8B-B14F-4D97-AF65-F5344CB8AC3E}">
        <p14:creationId xmlns:p14="http://schemas.microsoft.com/office/powerpoint/2010/main" val="14924139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5" y="689673"/>
            <a:ext cx="9647950"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SMILE Excipient Signal Model</a:t>
            </a:r>
          </a:p>
        </p:txBody>
      </p:sp>
    </p:spTree>
    <p:extLst>
      <p:ext uri="{BB962C8B-B14F-4D97-AF65-F5344CB8AC3E}">
        <p14:creationId xmlns:p14="http://schemas.microsoft.com/office/powerpoint/2010/main" val="181290247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2154</TotalTime>
  <Words>15369</Words>
  <Application>Microsoft Office PowerPoint</Application>
  <PresentationFormat>Widescreen</PresentationFormat>
  <Paragraphs>1974</Paragraphs>
  <Slides>210</Slides>
  <Notes>56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210</vt:i4>
      </vt:variant>
    </vt:vector>
  </HeadingPairs>
  <TitlesOfParts>
    <vt:vector size="222" baseType="lpstr">
      <vt:lpstr>Batang</vt:lpstr>
      <vt:lpstr>Arial</vt:lpstr>
      <vt:lpstr>Calibri</vt:lpstr>
      <vt:lpstr>Century Gothic</vt:lpstr>
      <vt:lpstr>Courier New</vt:lpstr>
      <vt:lpstr>Monotype Corsiva</vt:lpstr>
      <vt:lpstr>Symbol</vt:lpstr>
      <vt:lpstr>Times New Roman</vt:lpstr>
      <vt:lpstr>Wingdings</vt:lpstr>
      <vt:lpstr>1_Custom Design</vt:lpstr>
      <vt:lpstr>5_Custom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Fourier transform of Uniform versus Non-Uniform Sampling Schedules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Delaglio</dc:creator>
  <cp:lastModifiedBy>Frank Delaglio</cp:lastModifiedBy>
  <cp:revision>151</cp:revision>
  <dcterms:created xsi:type="dcterms:W3CDTF">2018-04-26T17:57:22Z</dcterms:created>
  <dcterms:modified xsi:type="dcterms:W3CDTF">2021-10-02T17:23:46Z</dcterms:modified>
</cp:coreProperties>
</file>