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475" r:id="rId3"/>
    <p:sldId id="411" r:id="rId4"/>
    <p:sldId id="446" r:id="rId5"/>
    <p:sldId id="447" r:id="rId6"/>
    <p:sldId id="448" r:id="rId7"/>
    <p:sldId id="449" r:id="rId8"/>
    <p:sldId id="349" r:id="rId9"/>
    <p:sldId id="405" r:id="rId10"/>
    <p:sldId id="406" r:id="rId11"/>
    <p:sldId id="419" r:id="rId12"/>
    <p:sldId id="435" r:id="rId13"/>
    <p:sldId id="437" r:id="rId14"/>
    <p:sldId id="420" r:id="rId15"/>
    <p:sldId id="373" r:id="rId16"/>
    <p:sldId id="337" r:id="rId17"/>
    <p:sldId id="438" r:id="rId18"/>
    <p:sldId id="442" r:id="rId19"/>
    <p:sldId id="441" r:id="rId20"/>
    <p:sldId id="393" r:id="rId21"/>
    <p:sldId id="443" r:id="rId22"/>
    <p:sldId id="444" r:id="rId23"/>
    <p:sldId id="392" r:id="rId24"/>
    <p:sldId id="391" r:id="rId25"/>
    <p:sldId id="390" r:id="rId26"/>
    <p:sldId id="410" r:id="rId27"/>
    <p:sldId id="477" r:id="rId28"/>
    <p:sldId id="445" r:id="rId29"/>
    <p:sldId id="453" r:id="rId30"/>
    <p:sldId id="452" r:id="rId31"/>
    <p:sldId id="454" r:id="rId32"/>
    <p:sldId id="430" r:id="rId33"/>
    <p:sldId id="386" r:id="rId34"/>
    <p:sldId id="397" r:id="rId35"/>
    <p:sldId id="457" r:id="rId36"/>
    <p:sldId id="462" r:id="rId37"/>
    <p:sldId id="455" r:id="rId38"/>
    <p:sldId id="460" r:id="rId39"/>
    <p:sldId id="469" r:id="rId40"/>
    <p:sldId id="456" r:id="rId41"/>
    <p:sldId id="458" r:id="rId42"/>
    <p:sldId id="468" r:id="rId43"/>
    <p:sldId id="482" r:id="rId44"/>
    <p:sldId id="483" r:id="rId45"/>
    <p:sldId id="461" r:id="rId46"/>
    <p:sldId id="463" r:id="rId47"/>
    <p:sldId id="478" r:id="rId48"/>
    <p:sldId id="479" r:id="rId49"/>
    <p:sldId id="480" r:id="rId50"/>
    <p:sldId id="465" r:id="rId51"/>
    <p:sldId id="471" r:id="rId52"/>
    <p:sldId id="472" r:id="rId53"/>
    <p:sldId id="473" r:id="rId54"/>
    <p:sldId id="474" r:id="rId55"/>
    <p:sldId id="481" r:id="rId56"/>
    <p:sldId id="470" r:id="rId57"/>
    <p:sldId id="431" r:id="rId58"/>
    <p:sldId id="467" r:id="rId59"/>
    <p:sldId id="417" r:id="rId60"/>
    <p:sldId id="418" r:id="rId61"/>
    <p:sldId id="422" r:id="rId62"/>
    <p:sldId id="428" r:id="rId63"/>
    <p:sldId id="429" r:id="rId64"/>
    <p:sldId id="476" r:id="rId6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Robert Brinson" initials="RB" lastIdx="0" clrIdx="1">
    <p:extLst>
      <p:ext uri="{19B8F6BF-5375-455C-9EA6-DF929625EA0E}">
        <p15:presenceInfo xmlns:p15="http://schemas.microsoft.com/office/powerpoint/2012/main" userId="S-1-5-21-2247597540-2748264917-911075268-13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AE02"/>
    <a:srgbClr val="0066FF"/>
    <a:srgbClr val="FF33CC"/>
    <a:srgbClr val="66FF33"/>
    <a:srgbClr val="01A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87917" autoAdjust="0"/>
  </p:normalViewPr>
  <p:slideViewPr>
    <p:cSldViewPr>
      <p:cViewPr varScale="1">
        <p:scale>
          <a:sx n="88" d="100"/>
          <a:sy n="88" d="100"/>
        </p:scale>
        <p:origin x="1878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253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4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4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5N_Peak_Analysis\Combined_Peak_lists_15N_V1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nson\Documents\Biologics\Round%20Robin\NISTmAb\data\13C_Peak_Analysis\Combined_Peak_lists_V4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 b="1"/>
              <a:t>Combined Chemical Shift Deviation:</a:t>
            </a:r>
          </a:p>
          <a:p>
            <a:pPr>
              <a:defRPr/>
            </a:pPr>
            <a:r>
              <a:rPr lang="en-US" sz="2500" b="1"/>
              <a:t>System Suitability</a:t>
            </a:r>
            <a:r>
              <a:rPr lang="en-US" sz="2500" b="1" baseline="0"/>
              <a:t> Sample vs. NIST-Fab at 37 </a:t>
            </a:r>
            <a:r>
              <a:rPr lang="en-US" sz="2500" b="1" baseline="0">
                <a:latin typeface="Calibri" panose="020F0502020204030204" pitchFamily="34" charset="0"/>
              </a:rPr>
              <a:t>°</a:t>
            </a:r>
            <a:r>
              <a:rPr lang="en-US" sz="2500" b="1" baseline="0"/>
              <a:t>C</a:t>
            </a:r>
            <a:endParaRPr lang="en-US" sz="25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3444657354230867E-2"/>
          <c:y val="0.21364347515438278"/>
          <c:w val="0.8603068650118354"/>
          <c:h val="0.6476141012731117"/>
        </c:manualLayout>
      </c:layout>
      <c:scatterChart>
        <c:scatterStyle val="smoothMarker"/>
        <c:varyColors val="0"/>
        <c:ser>
          <c:idx val="0"/>
          <c:order val="0"/>
          <c:tx>
            <c:v>2974-004  SSS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D2C!$FO$3:$FO$112</c:f>
              <c:numCache>
                <c:formatCode>0.00000</c:formatCode>
                <c:ptCount val="110"/>
                <c:pt idx="0">
                  <c:v>3.8290848874373384E-3</c:v>
                </c:pt>
                <c:pt idx="1">
                  <c:v>1.6663806987735517E-3</c:v>
                </c:pt>
                <c:pt idx="2">
                  <c:v>3.1112323950342256E-3</c:v>
                </c:pt>
                <c:pt idx="3">
                  <c:v>6.1793003732275266E-3</c:v>
                </c:pt>
                <c:pt idx="4">
                  <c:v>1.9235032998269133E-3</c:v>
                </c:pt>
                <c:pt idx="5">
                  <c:v>2.513013279639618E-3</c:v>
                </c:pt>
                <c:pt idx="6">
                  <c:v>2.720439101827898E-3</c:v>
                </c:pt>
                <c:pt idx="7">
                  <c:v>3.0567853054984506E-3</c:v>
                </c:pt>
                <c:pt idx="8">
                  <c:v>2.5954053372831938E-3</c:v>
                </c:pt>
                <c:pt idx="9">
                  <c:v>2.113739636736528E-3</c:v>
                </c:pt>
                <c:pt idx="10">
                  <c:v>3.4795383399524068E-3</c:v>
                </c:pt>
                <c:pt idx="11">
                  <c:v>2.3524319680611932E-3</c:v>
                </c:pt>
                <c:pt idx="12">
                  <c:v>3.460405671067104E-3</c:v>
                </c:pt>
                <c:pt idx="13">
                  <c:v>2.2885316830770913E-3</c:v>
                </c:pt>
                <c:pt idx="14">
                  <c:v>1.8202298181885128E-3</c:v>
                </c:pt>
                <c:pt idx="15">
                  <c:v>1.7167457817106476E-3</c:v>
                </c:pt>
                <c:pt idx="16">
                  <c:v>3.8219933198849363E-3</c:v>
                </c:pt>
                <c:pt idx="17">
                  <c:v>3.6190700619659301E-3</c:v>
                </c:pt>
                <c:pt idx="20">
                  <c:v>2.5624227486412848E-3</c:v>
                </c:pt>
                <c:pt idx="21">
                  <c:v>2.7649770198118913E-3</c:v>
                </c:pt>
                <c:pt idx="23">
                  <c:v>3.9920032523812383E-3</c:v>
                </c:pt>
                <c:pt idx="24">
                  <c:v>1.1733474075292295E-3</c:v>
                </c:pt>
                <c:pt idx="26">
                  <c:v>4.9513072514998976E-3</c:v>
                </c:pt>
                <c:pt idx="27">
                  <c:v>5.9088929471959439E-3</c:v>
                </c:pt>
                <c:pt idx="28">
                  <c:v>9.428090415646885E-6</c:v>
                </c:pt>
                <c:pt idx="29">
                  <c:v>3.0657801712308543E-3</c:v>
                </c:pt>
                <c:pt idx="30">
                  <c:v>4.2651419674171473E-3</c:v>
                </c:pt>
                <c:pt idx="31">
                  <c:v>3.789642917696334E-3</c:v>
                </c:pt>
                <c:pt idx="32">
                  <c:v>3.5460001298614082E-3</c:v>
                </c:pt>
                <c:pt idx="33">
                  <c:v>2.7222381517329839E-3</c:v>
                </c:pt>
                <c:pt idx="34">
                  <c:v>1.9658374184840272E-3</c:v>
                </c:pt>
                <c:pt idx="36">
                  <c:v>5.0662179034940752E-3</c:v>
                </c:pt>
                <c:pt idx="37">
                  <c:v>2.5634654350697702E-3</c:v>
                </c:pt>
                <c:pt idx="38">
                  <c:v>4.6517620056060653E-3</c:v>
                </c:pt>
                <c:pt idx="39">
                  <c:v>2.0656036505693025E-3</c:v>
                </c:pt>
                <c:pt idx="40">
                  <c:v>2.0396030517732902E-3</c:v>
                </c:pt>
                <c:pt idx="41">
                  <c:v>3.0772191041919267E-3</c:v>
                </c:pt>
                <c:pt idx="42">
                  <c:v>5.9438747421826175E-3</c:v>
                </c:pt>
                <c:pt idx="43">
                  <c:v>4.5477646386859886E-4</c:v>
                </c:pt>
                <c:pt idx="44">
                  <c:v>2.5716787841581178E-3</c:v>
                </c:pt>
                <c:pt idx="47">
                  <c:v>1.5276788027740501E-3</c:v>
                </c:pt>
                <c:pt idx="48">
                  <c:v>9.2939577987235285E-4</c:v>
                </c:pt>
                <c:pt idx="49">
                  <c:v>3.98170461123368E-3</c:v>
                </c:pt>
                <c:pt idx="50">
                  <c:v>4.0983337774269232E-3</c:v>
                </c:pt>
                <c:pt idx="51">
                  <c:v>7.0191314442080992E-4</c:v>
                </c:pt>
                <c:pt idx="52">
                  <c:v>2.6672040496024548E-3</c:v>
                </c:pt>
                <c:pt idx="53">
                  <c:v>1.4713866959050934E-3</c:v>
                </c:pt>
                <c:pt idx="54">
                  <c:v>2.1752168799967541E-3</c:v>
                </c:pt>
                <c:pt idx="56">
                  <c:v>1.8337218051707679E-3</c:v>
                </c:pt>
                <c:pt idx="57">
                  <c:v>1.9254822074483884E-3</c:v>
                </c:pt>
                <c:pt idx="58">
                  <c:v>1.3136785728635508E-3</c:v>
                </c:pt>
                <c:pt idx="59">
                  <c:v>6.9777402412464478E-3</c:v>
                </c:pt>
                <c:pt idx="60">
                  <c:v>7.8046630169939654E-4</c:v>
                </c:pt>
                <c:pt idx="61">
                  <c:v>4.5360306965452797E-3</c:v>
                </c:pt>
                <c:pt idx="62">
                  <c:v>2.2325419783236645E-3</c:v>
                </c:pt>
                <c:pt idx="63">
                  <c:v>2.0493036727626708E-3</c:v>
                </c:pt>
                <c:pt idx="65">
                  <c:v>2.5889012094630973E-3</c:v>
                </c:pt>
                <c:pt idx="66">
                  <c:v>3.1690483114583381E-3</c:v>
                </c:pt>
                <c:pt idx="67">
                  <c:v>2.7124335916250825E-3</c:v>
                </c:pt>
                <c:pt idx="68">
                  <c:v>2.0408931319183207E-3</c:v>
                </c:pt>
                <c:pt idx="69">
                  <c:v>2.9289036749994488E-3</c:v>
                </c:pt>
                <c:pt idx="70">
                  <c:v>1.7725584033377575E-3</c:v>
                </c:pt>
                <c:pt idx="71">
                  <c:v>1.96263413886046E-3</c:v>
                </c:pt>
                <c:pt idx="72">
                  <c:v>2.3596217999030419E-3</c:v>
                </c:pt>
                <c:pt idx="73">
                  <c:v>2.7933477606786111E-3</c:v>
                </c:pt>
                <c:pt idx="75">
                  <c:v>3.0379082827351016E-3</c:v>
                </c:pt>
                <c:pt idx="76">
                  <c:v>3.3630100433857122E-3</c:v>
                </c:pt>
                <c:pt idx="77">
                  <c:v>2.5040618551821613E-3</c:v>
                </c:pt>
                <c:pt idx="78">
                  <c:v>2.924156664050802E-3</c:v>
                </c:pt>
                <c:pt idx="79">
                  <c:v>1.566142940659568E-3</c:v>
                </c:pt>
                <c:pt idx="80">
                  <c:v>2.8567770148118167E-3</c:v>
                </c:pt>
                <c:pt idx="81">
                  <c:v>4.8557623612452503E-3</c:v>
                </c:pt>
                <c:pt idx="83">
                  <c:v>3.3928034478227184E-3</c:v>
                </c:pt>
                <c:pt idx="84">
                  <c:v>1.9586032611471145E-3</c:v>
                </c:pt>
                <c:pt idx="85">
                  <c:v>4.3663126061142836E-3</c:v>
                </c:pt>
                <c:pt idx="86">
                  <c:v>3.4672771709092858E-3</c:v>
                </c:pt>
                <c:pt idx="87">
                  <c:v>2.5379672042188535E-3</c:v>
                </c:pt>
                <c:pt idx="88">
                  <c:v>2.1030687866602621E-3</c:v>
                </c:pt>
                <c:pt idx="89">
                  <c:v>3.5049789471681614E-3</c:v>
                </c:pt>
                <c:pt idx="90">
                  <c:v>2.8654147110518677E-3</c:v>
                </c:pt>
                <c:pt idx="92">
                  <c:v>4.494734466452141E-3</c:v>
                </c:pt>
                <c:pt idx="93">
                  <c:v>2.8574438374798536E-3</c:v>
                </c:pt>
                <c:pt idx="94">
                  <c:v>2.1979936512899236E-3</c:v>
                </c:pt>
                <c:pt idx="95">
                  <c:v>4.1857914856390779E-3</c:v>
                </c:pt>
                <c:pt idx="96">
                  <c:v>3.4459713828179535E-3</c:v>
                </c:pt>
                <c:pt idx="97">
                  <c:v>6.0113583120549293E-3</c:v>
                </c:pt>
                <c:pt idx="98">
                  <c:v>5.3370266036351106E-3</c:v>
                </c:pt>
                <c:pt idx="99">
                  <c:v>9.9937847364410075E-3</c:v>
                </c:pt>
                <c:pt idx="101">
                  <c:v>1.3872522502009342E-3</c:v>
                </c:pt>
                <c:pt idx="102">
                  <c:v>9.8086687831626623E-4</c:v>
                </c:pt>
                <c:pt idx="104">
                  <c:v>2.9825947576039838E-3</c:v>
                </c:pt>
                <c:pt idx="105">
                  <c:v>1.2952938875105652E-2</c:v>
                </c:pt>
                <c:pt idx="106">
                  <c:v>2.6837610819972981E-3</c:v>
                </c:pt>
                <c:pt idx="107">
                  <c:v>1.4467793875899946E-3</c:v>
                </c:pt>
                <c:pt idx="108">
                  <c:v>2.2711547066827636E-3</c:v>
                </c:pt>
                <c:pt idx="109">
                  <c:v>3.6233134539291729E-3</c:v>
                </c:pt>
              </c:numCache>
            </c:numRef>
          </c:yVal>
          <c:smooth val="1"/>
        </c:ser>
        <c:ser>
          <c:idx val="1"/>
          <c:order val="1"/>
          <c:tx>
            <c:v>2974-007  NIST-Fab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yVal>
            <c:numRef>
              <c:f>D3A!$GV$3:$GV$112</c:f>
              <c:numCache>
                <c:formatCode>0.00000</c:formatCode>
                <c:ptCount val="110"/>
                <c:pt idx="0">
                  <c:v>5.6043690220394984E-3</c:v>
                </c:pt>
                <c:pt idx="1">
                  <c:v>6.6198754765055333E-4</c:v>
                </c:pt>
                <c:pt idx="2">
                  <c:v>1.7229910821722966E-3</c:v>
                </c:pt>
                <c:pt idx="3">
                  <c:v>3.2106881648682972E-2</c:v>
                </c:pt>
                <c:pt idx="4">
                  <c:v>8.4451067357279111E-4</c:v>
                </c:pt>
                <c:pt idx="5">
                  <c:v>2.3158952852197462E-2</c:v>
                </c:pt>
                <c:pt idx="6">
                  <c:v>2.2092024262364749E-3</c:v>
                </c:pt>
                <c:pt idx="7">
                  <c:v>1.1140203935496122E-3</c:v>
                </c:pt>
                <c:pt idx="8">
                  <c:v>1.0891138713649969E-3</c:v>
                </c:pt>
                <c:pt idx="9">
                  <c:v>1.5171308969823608E-3</c:v>
                </c:pt>
                <c:pt idx="10">
                  <c:v>2.049100191692E-2</c:v>
                </c:pt>
                <c:pt idx="11">
                  <c:v>6.2585189098024125E-3</c:v>
                </c:pt>
                <c:pt idx="12">
                  <c:v>2.7020927818430097E-3</c:v>
                </c:pt>
                <c:pt idx="13">
                  <c:v>1.3929064124978198E-2</c:v>
                </c:pt>
                <c:pt idx="14">
                  <c:v>4.1575834049246421E-4</c:v>
                </c:pt>
                <c:pt idx="15">
                  <c:v>1.3573265901600478E-3</c:v>
                </c:pt>
                <c:pt idx="16">
                  <c:v>3.8437351110494219E-3</c:v>
                </c:pt>
                <c:pt idx="17">
                  <c:v>4.7346764197869753E-3</c:v>
                </c:pt>
                <c:pt idx="20">
                  <c:v>9.8577644326114378E-4</c:v>
                </c:pt>
                <c:pt idx="21">
                  <c:v>3.4941534225174276E-3</c:v>
                </c:pt>
                <c:pt idx="23">
                  <c:v>2.3081563437129188E-3</c:v>
                </c:pt>
                <c:pt idx="24">
                  <c:v>5.6280026541877758E-4</c:v>
                </c:pt>
                <c:pt idx="26">
                  <c:v>9.1463012782267133E-3</c:v>
                </c:pt>
                <c:pt idx="27">
                  <c:v>2.7142871614396265E-3</c:v>
                </c:pt>
                <c:pt idx="28">
                  <c:v>9.428090415646885E-6</c:v>
                </c:pt>
                <c:pt idx="29">
                  <c:v>1.4759538631620783E-2</c:v>
                </c:pt>
                <c:pt idx="30">
                  <c:v>2.3928891885938884E-3</c:v>
                </c:pt>
                <c:pt idx="31">
                  <c:v>7.601638186016122E-5</c:v>
                </c:pt>
                <c:pt idx="32">
                  <c:v>3.3564941820758212E-3</c:v>
                </c:pt>
                <c:pt idx="33">
                  <c:v>1.2122435404754012E-3</c:v>
                </c:pt>
                <c:pt idx="34">
                  <c:v>2.1847176421476789E-3</c:v>
                </c:pt>
                <c:pt idx="36">
                  <c:v>1.3856558587979251E-3</c:v>
                </c:pt>
                <c:pt idx="37">
                  <c:v>8.0530704504593823E-4</c:v>
                </c:pt>
                <c:pt idx="38">
                  <c:v>1.4966160552393082E-3</c:v>
                </c:pt>
                <c:pt idx="39">
                  <c:v>9.8053324671347475E-4</c:v>
                </c:pt>
                <c:pt idx="40">
                  <c:v>2.1678258417087874E-4</c:v>
                </c:pt>
                <c:pt idx="41">
                  <c:v>1.6510643703990702E-3</c:v>
                </c:pt>
                <c:pt idx="42">
                  <c:v>5.2321882341353869E-3</c:v>
                </c:pt>
                <c:pt idx="43">
                  <c:v>2.5849880481133608E-4</c:v>
                </c:pt>
                <c:pt idx="44">
                  <c:v>4.3021515898700466E-3</c:v>
                </c:pt>
                <c:pt idx="47">
                  <c:v>2.548703564124081E-3</c:v>
                </c:pt>
                <c:pt idx="48">
                  <c:v>3.595334211026785E-3</c:v>
                </c:pt>
                <c:pt idx="49">
                  <c:v>1.0189388816045047E-3</c:v>
                </c:pt>
                <c:pt idx="50">
                  <c:v>3.0853469547525336E-3</c:v>
                </c:pt>
                <c:pt idx="51">
                  <c:v>3.3686206290273954E-3</c:v>
                </c:pt>
                <c:pt idx="52">
                  <c:v>3.9645122914289937E-3</c:v>
                </c:pt>
                <c:pt idx="53">
                  <c:v>4.9634181376237542E-3</c:v>
                </c:pt>
                <c:pt idx="54">
                  <c:v>8.5712195652396103E-4</c:v>
                </c:pt>
                <c:pt idx="56">
                  <c:v>1.2450730468894988E-3</c:v>
                </c:pt>
                <c:pt idx="57">
                  <c:v>2.7921297482745547E-3</c:v>
                </c:pt>
                <c:pt idx="58">
                  <c:v>2.8721142617942771E-3</c:v>
                </c:pt>
                <c:pt idx="59">
                  <c:v>9.5302759271515391E-3</c:v>
                </c:pt>
                <c:pt idx="60">
                  <c:v>4.9005580091887151E-3</c:v>
                </c:pt>
                <c:pt idx="61">
                  <c:v>9.7044326408094305E-3</c:v>
                </c:pt>
                <c:pt idx="62">
                  <c:v>1.3262014420811674E-3</c:v>
                </c:pt>
                <c:pt idx="63">
                  <c:v>1.1641517440605243E-3</c:v>
                </c:pt>
                <c:pt idx="65">
                  <c:v>1.3177112979671671E-2</c:v>
                </c:pt>
                <c:pt idx="66">
                  <c:v>5.0334759461390707E-3</c:v>
                </c:pt>
                <c:pt idx="67">
                  <c:v>9.5370710509626267E-4</c:v>
                </c:pt>
                <c:pt idx="68">
                  <c:v>1.4605892244503448E-3</c:v>
                </c:pt>
                <c:pt idx="69">
                  <c:v>9.5128668869579123E-4</c:v>
                </c:pt>
                <c:pt idx="70">
                  <c:v>1.0655029922892068E-3</c:v>
                </c:pt>
                <c:pt idx="71">
                  <c:v>1.16277817446915E-3</c:v>
                </c:pt>
                <c:pt idx="72">
                  <c:v>1.3640668282425567E-3</c:v>
                </c:pt>
                <c:pt idx="73">
                  <c:v>2.4532842053234674E-3</c:v>
                </c:pt>
                <c:pt idx="75">
                  <c:v>3.3375402266482023E-4</c:v>
                </c:pt>
                <c:pt idx="76">
                  <c:v>2.065697673566084E-3</c:v>
                </c:pt>
                <c:pt idx="77">
                  <c:v>4.2646191847678383E-4</c:v>
                </c:pt>
                <c:pt idx="78">
                  <c:v>5.4972730478460964E-3</c:v>
                </c:pt>
                <c:pt idx="79">
                  <c:v>1.7629011176400872E-3</c:v>
                </c:pt>
                <c:pt idx="80">
                  <c:v>2.7177077374490582E-2</c:v>
                </c:pt>
                <c:pt idx="81">
                  <c:v>2.9173378919068707E-3</c:v>
                </c:pt>
                <c:pt idx="83">
                  <c:v>2.8032880922865148E-2</c:v>
                </c:pt>
                <c:pt idx="84">
                  <c:v>1.6389132134565216E-3</c:v>
                </c:pt>
                <c:pt idx="85">
                  <c:v>1.1915913901072944E-3</c:v>
                </c:pt>
                <c:pt idx="86">
                  <c:v>1.7012442877426114E-3</c:v>
                </c:pt>
                <c:pt idx="87">
                  <c:v>3.0901909298646632E-3</c:v>
                </c:pt>
                <c:pt idx="88">
                  <c:v>9.5353300664205551E-4</c:v>
                </c:pt>
                <c:pt idx="89">
                  <c:v>4.1034363178196476E-2</c:v>
                </c:pt>
                <c:pt idx="90">
                  <c:v>3.6649115568650058E-3</c:v>
                </c:pt>
                <c:pt idx="92">
                  <c:v>2.1003675100435635E-3</c:v>
                </c:pt>
                <c:pt idx="93">
                  <c:v>2.1379250386811452E-3</c:v>
                </c:pt>
                <c:pt idx="94">
                  <c:v>1.0260987563484004E-3</c:v>
                </c:pt>
                <c:pt idx="95">
                  <c:v>1.2827548744446997E-3</c:v>
                </c:pt>
                <c:pt idx="96">
                  <c:v>1.4954396514739437E-3</c:v>
                </c:pt>
                <c:pt idx="97">
                  <c:v>3.7327196960451224E-3</c:v>
                </c:pt>
                <c:pt idx="98">
                  <c:v>4.4266845992504212E-3</c:v>
                </c:pt>
                <c:pt idx="99">
                  <c:v>9.1377575410116693E-3</c:v>
                </c:pt>
                <c:pt idx="101">
                  <c:v>1.2251947133783013E-3</c:v>
                </c:pt>
                <c:pt idx="102">
                  <c:v>5.1802816448184383E-3</c:v>
                </c:pt>
                <c:pt idx="104">
                  <c:v>4.032987141241064E-3</c:v>
                </c:pt>
                <c:pt idx="105">
                  <c:v>1.5373671441858633E-2</c:v>
                </c:pt>
                <c:pt idx="106">
                  <c:v>1.1966644747979974E-3</c:v>
                </c:pt>
                <c:pt idx="107">
                  <c:v>6.4429572119959508E-4</c:v>
                </c:pt>
                <c:pt idx="108">
                  <c:v>1.4881992412606934E-3</c:v>
                </c:pt>
                <c:pt idx="109">
                  <c:v>4.6432143613476841E-3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7573072"/>
        <c:axId val="557573632"/>
      </c:scatterChart>
      <c:valAx>
        <c:axId val="557573072"/>
        <c:scaling>
          <c:orientation val="minMax"/>
          <c:max val="11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Arbitrary Peak Number</a:t>
                </a:r>
              </a:p>
            </c:rich>
          </c:tx>
          <c:layout>
            <c:manualLayout>
              <c:xMode val="edge"/>
              <c:yMode val="edge"/>
              <c:x val="0.43283010257242072"/>
              <c:y val="0.930323333559596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573632"/>
        <c:crosses val="autoZero"/>
        <c:crossBetween val="midCat"/>
      </c:valAx>
      <c:valAx>
        <c:axId val="557573632"/>
        <c:scaling>
          <c:orientation val="minMax"/>
          <c:max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CCSD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5730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364515605798605"/>
          <c:y val="0.20511939094230941"/>
          <c:w val="0.17587296525293958"/>
          <c:h val="0.10810583033327667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 b="1" dirty="0"/>
              <a:t>Combined Chemical Shift Deviation:</a:t>
            </a:r>
            <a:r>
              <a:rPr lang="en-US" sz="2500" b="1" baseline="0" dirty="0"/>
              <a:t> </a:t>
            </a:r>
          </a:p>
          <a:p>
            <a:pPr>
              <a:defRPr/>
            </a:pPr>
            <a:r>
              <a:rPr lang="en-US" sz="2500" b="1" baseline="0" dirty="0"/>
              <a:t>Temperature </a:t>
            </a:r>
            <a:r>
              <a:rPr lang="en-US" sz="2500" b="1" baseline="0" dirty="0" smtClean="0"/>
              <a:t>Effect on Select SSS Spectra</a:t>
            </a:r>
            <a:endParaRPr lang="en-US" sz="25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2684504400722328E-2"/>
          <c:y val="0.17973871021254725"/>
          <c:w val="0.88267142284916023"/>
          <c:h val="0.73196151223950001"/>
        </c:manualLayout>
      </c:layout>
      <c:scatterChart>
        <c:scatterStyle val="smoothMarker"/>
        <c:varyColors val="0"/>
        <c:ser>
          <c:idx val="0"/>
          <c:order val="0"/>
          <c:tx>
            <c:v>6324-014  45C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E1B_US!$A$3:$A$112</c:f>
              <c:numCache>
                <c:formatCode>General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20">
                  <c:v>21</c:v>
                </c:pt>
                <c:pt idx="21">
                  <c:v>22</c:v>
                </c:pt>
                <c:pt idx="23">
                  <c:v>24</c:v>
                </c:pt>
                <c:pt idx="24">
                  <c:v>25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1">
                  <c:v>102</c:v>
                </c:pt>
                <c:pt idx="102">
                  <c:v>103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</c:numCache>
            </c:numRef>
          </c:xVal>
          <c:yVal>
            <c:numRef>
              <c:f>E1B_US!$CY$3:$CY$112</c:f>
              <c:numCache>
                <c:formatCode>0.000000</c:formatCode>
                <c:ptCount val="110"/>
                <c:pt idx="0">
                  <c:v>2.3801493256835966E-2</c:v>
                </c:pt>
                <c:pt idx="1">
                  <c:v>3.0279997688095876E-3</c:v>
                </c:pt>
                <c:pt idx="2">
                  <c:v>1.0018845869788259E-2</c:v>
                </c:pt>
                <c:pt idx="3">
                  <c:v>2.0839256998691955E-3</c:v>
                </c:pt>
                <c:pt idx="4">
                  <c:v>2.199026097566201E-3</c:v>
                </c:pt>
                <c:pt idx="5">
                  <c:v>3.0468113696950832E-2</c:v>
                </c:pt>
                <c:pt idx="6">
                  <c:v>7.4322731098964232E-3</c:v>
                </c:pt>
                <c:pt idx="7">
                  <c:v>7.6736054244780734E-3</c:v>
                </c:pt>
                <c:pt idx="8">
                  <c:v>3.2905123590102783E-3</c:v>
                </c:pt>
                <c:pt idx="9">
                  <c:v>7.2166165677024453E-3</c:v>
                </c:pt>
                <c:pt idx="10">
                  <c:v>7.5163283549352549E-3</c:v>
                </c:pt>
                <c:pt idx="11">
                  <c:v>1.2374383522329202E-2</c:v>
                </c:pt>
                <c:pt idx="12">
                  <c:v>3.7392521981929648E-3</c:v>
                </c:pt>
                <c:pt idx="13">
                  <c:v>6.2647012749566982E-3</c:v>
                </c:pt>
                <c:pt idx="14">
                  <c:v>1.7609925641585483E-3</c:v>
                </c:pt>
                <c:pt idx="15">
                  <c:v>4.9926957533670113E-3</c:v>
                </c:pt>
                <c:pt idx="16">
                  <c:v>4.1846194415473886E-3</c:v>
                </c:pt>
                <c:pt idx="17">
                  <c:v>3.522505605402234E-3</c:v>
                </c:pt>
                <c:pt idx="20">
                  <c:v>1.4067303614271606E-2</c:v>
                </c:pt>
                <c:pt idx="21">
                  <c:v>3.4433687071557888E-3</c:v>
                </c:pt>
                <c:pt idx="23">
                  <c:v>2.2572887916857871E-2</c:v>
                </c:pt>
                <c:pt idx="24">
                  <c:v>7.8827684700289724E-3</c:v>
                </c:pt>
                <c:pt idx="26">
                  <c:v>1.1191807831568453E-2</c:v>
                </c:pt>
                <c:pt idx="27">
                  <c:v>2.0107217679453571E-3</c:v>
                </c:pt>
                <c:pt idx="28">
                  <c:v>9.428090415646885E-6</c:v>
                </c:pt>
                <c:pt idx="29">
                  <c:v>2.9348140657146336E-2</c:v>
                </c:pt>
                <c:pt idx="30">
                  <c:v>4.9187346376436507E-3</c:v>
                </c:pt>
                <c:pt idx="31">
                  <c:v>2.4957345445735172E-3</c:v>
                </c:pt>
                <c:pt idx="32">
                  <c:v>7.7530751860774988E-3</c:v>
                </c:pt>
                <c:pt idx="33">
                  <c:v>3.9334840165956252E-2</c:v>
                </c:pt>
                <c:pt idx="34">
                  <c:v>3.3035863599466905E-2</c:v>
                </c:pt>
                <c:pt idx="36">
                  <c:v>5.9253157237140492E-3</c:v>
                </c:pt>
                <c:pt idx="37">
                  <c:v>1.8537941894406992E-3</c:v>
                </c:pt>
                <c:pt idx="38">
                  <c:v>1.6331240053351383E-3</c:v>
                </c:pt>
                <c:pt idx="39">
                  <c:v>9.1388866507131333E-3</c:v>
                </c:pt>
                <c:pt idx="40">
                  <c:v>7.0449346532664298E-3</c:v>
                </c:pt>
                <c:pt idx="41">
                  <c:v>4.1674156566395186E-3</c:v>
                </c:pt>
                <c:pt idx="42">
                  <c:v>5.3445658399371354E-3</c:v>
                </c:pt>
                <c:pt idx="43">
                  <c:v>6.0832309731005466E-3</c:v>
                </c:pt>
                <c:pt idx="44">
                  <c:v>1.0146924422481897E-2</c:v>
                </c:pt>
                <c:pt idx="47">
                  <c:v>4.5349368967801448E-3</c:v>
                </c:pt>
                <c:pt idx="48">
                  <c:v>8.9148360053516815E-3</c:v>
                </c:pt>
                <c:pt idx="49">
                  <c:v>2.4249724636466703E-2</c:v>
                </c:pt>
                <c:pt idx="50">
                  <c:v>1.6438589274971535E-2</c:v>
                </c:pt>
                <c:pt idx="51">
                  <c:v>9.1958032117363496E-3</c:v>
                </c:pt>
                <c:pt idx="52">
                  <c:v>7.2828387946507755E-3</c:v>
                </c:pt>
                <c:pt idx="53">
                  <c:v>1.1682052826546904E-2</c:v>
                </c:pt>
                <c:pt idx="54">
                  <c:v>1.6739730212531796E-2</c:v>
                </c:pt>
                <c:pt idx="56">
                  <c:v>1.9104396600576896E-2</c:v>
                </c:pt>
                <c:pt idx="57">
                  <c:v>7.9681094452323849E-3</c:v>
                </c:pt>
                <c:pt idx="58">
                  <c:v>6.4692210746579628E-3</c:v>
                </c:pt>
                <c:pt idx="59">
                  <c:v>1.2357320371523966E-3</c:v>
                </c:pt>
                <c:pt idx="60">
                  <c:v>2.5586771532874744E-3</c:v>
                </c:pt>
                <c:pt idx="61">
                  <c:v>1.2755313248994912E-2</c:v>
                </c:pt>
                <c:pt idx="62">
                  <c:v>2.9990265139949513E-3</c:v>
                </c:pt>
                <c:pt idx="63">
                  <c:v>1.2112417083439251E-2</c:v>
                </c:pt>
                <c:pt idx="65">
                  <c:v>1.58610329183077E-3</c:v>
                </c:pt>
                <c:pt idx="66">
                  <c:v>4.5591584954930812E-3</c:v>
                </c:pt>
                <c:pt idx="67">
                  <c:v>9.39549661144338E-3</c:v>
                </c:pt>
                <c:pt idx="68">
                  <c:v>2.5901348180967071E-3</c:v>
                </c:pt>
                <c:pt idx="69">
                  <c:v>9.0368581596385941E-3</c:v>
                </c:pt>
                <c:pt idx="70">
                  <c:v>7.5934022655579775E-3</c:v>
                </c:pt>
                <c:pt idx="71">
                  <c:v>1.6042634415925489E-2</c:v>
                </c:pt>
                <c:pt idx="72">
                  <c:v>2.0362590697615097E-2</c:v>
                </c:pt>
                <c:pt idx="73">
                  <c:v>1.4049389268058196E-2</c:v>
                </c:pt>
                <c:pt idx="75">
                  <c:v>2.0776689167533659E-3</c:v>
                </c:pt>
                <c:pt idx="76">
                  <c:v>1.6884334984176052E-3</c:v>
                </c:pt>
                <c:pt idx="77">
                  <c:v>5.7427469955221612E-3</c:v>
                </c:pt>
                <c:pt idx="78">
                  <c:v>6.2064841643702708E-3</c:v>
                </c:pt>
                <c:pt idx="79">
                  <c:v>1.5639453080076304E-2</c:v>
                </c:pt>
                <c:pt idx="80">
                  <c:v>6.0257783900247268E-3</c:v>
                </c:pt>
                <c:pt idx="81">
                  <c:v>2.8840051795301037E-3</c:v>
                </c:pt>
                <c:pt idx="83">
                  <c:v>4.7419797872008031E-3</c:v>
                </c:pt>
                <c:pt idx="84">
                  <c:v>2.7658381950587396E-3</c:v>
                </c:pt>
                <c:pt idx="85">
                  <c:v>7.7391277485025856E-3</c:v>
                </c:pt>
                <c:pt idx="86">
                  <c:v>1.4546736982564768E-2</c:v>
                </c:pt>
                <c:pt idx="87">
                  <c:v>1.1364135312303679E-2</c:v>
                </c:pt>
                <c:pt idx="88">
                  <c:v>1.225637749206889E-2</c:v>
                </c:pt>
                <c:pt idx="89">
                  <c:v>5.9745812913341526E-3</c:v>
                </c:pt>
                <c:pt idx="90">
                  <c:v>5.2442280340365879E-3</c:v>
                </c:pt>
                <c:pt idx="92">
                  <c:v>1.1627003052259674E-2</c:v>
                </c:pt>
                <c:pt idx="93">
                  <c:v>5.5790973467370686E-3</c:v>
                </c:pt>
                <c:pt idx="94">
                  <c:v>6.3930280142589632E-3</c:v>
                </c:pt>
                <c:pt idx="95">
                  <c:v>1.4556075711692101E-3</c:v>
                </c:pt>
                <c:pt idx="96">
                  <c:v>5.3996498767234303E-3</c:v>
                </c:pt>
                <c:pt idx="97">
                  <c:v>7.418169968569208E-3</c:v>
                </c:pt>
                <c:pt idx="98">
                  <c:v>6.1642990032317125E-3</c:v>
                </c:pt>
                <c:pt idx="99">
                  <c:v>1.7685204210629399E-2</c:v>
                </c:pt>
                <c:pt idx="101">
                  <c:v>1.4953001479144328E-3</c:v>
                </c:pt>
                <c:pt idx="102">
                  <c:v>2.0253317291191119E-3</c:v>
                </c:pt>
                <c:pt idx="104">
                  <c:v>9.1236602304891924E-3</c:v>
                </c:pt>
                <c:pt idx="105">
                  <c:v>8.4645130595658244E-3</c:v>
                </c:pt>
                <c:pt idx="106">
                  <c:v>3.5803496391525135E-3</c:v>
                </c:pt>
                <c:pt idx="107">
                  <c:v>7.2125678022622508E-4</c:v>
                </c:pt>
                <c:pt idx="108">
                  <c:v>1.487289563181967E-2</c:v>
                </c:pt>
                <c:pt idx="109">
                  <c:v>9.6728577581237964E-4</c:v>
                </c:pt>
              </c:numCache>
            </c:numRef>
          </c:yVal>
          <c:smooth val="1"/>
        </c:ser>
        <c:ser>
          <c:idx val="3"/>
          <c:order val="1"/>
          <c:tx>
            <c:v>6324-006  37C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D2C!$A$3:$A$112</c:f>
              <c:numCache>
                <c:formatCode>General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20">
                  <c:v>21</c:v>
                </c:pt>
                <c:pt idx="21">
                  <c:v>22</c:v>
                </c:pt>
                <c:pt idx="23">
                  <c:v>24</c:v>
                </c:pt>
                <c:pt idx="24">
                  <c:v>25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1">
                  <c:v>102</c:v>
                </c:pt>
                <c:pt idx="102">
                  <c:v>103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</c:numCache>
            </c:numRef>
          </c:xVal>
          <c:yVal>
            <c:numRef>
              <c:f>D2C!$FL$3:$FL$112</c:f>
              <c:numCache>
                <c:formatCode>0.00000</c:formatCode>
                <c:ptCount val="110"/>
                <c:pt idx="0">
                  <c:v>2.2773977858950279E-3</c:v>
                </c:pt>
                <c:pt idx="1">
                  <c:v>2.5355044073933522E-3</c:v>
                </c:pt>
                <c:pt idx="2">
                  <c:v>2.4074811254180843E-3</c:v>
                </c:pt>
                <c:pt idx="3">
                  <c:v>3.4318048209723696E-3</c:v>
                </c:pt>
                <c:pt idx="4">
                  <c:v>1.9267621660300292E-3</c:v>
                </c:pt>
                <c:pt idx="5">
                  <c:v>1.1586012300660649E-3</c:v>
                </c:pt>
                <c:pt idx="6">
                  <c:v>1.5717285537760685E-3</c:v>
                </c:pt>
                <c:pt idx="7">
                  <c:v>4.9492601862389748E-4</c:v>
                </c:pt>
                <c:pt idx="8">
                  <c:v>8.40828855831877E-4</c:v>
                </c:pt>
                <c:pt idx="9">
                  <c:v>1.1912577856670644E-3</c:v>
                </c:pt>
                <c:pt idx="10">
                  <c:v>9.4094821281560687E-4</c:v>
                </c:pt>
                <c:pt idx="11">
                  <c:v>7.4120201768623068E-4</c:v>
                </c:pt>
                <c:pt idx="12">
                  <c:v>6.3755467348971682E-4</c:v>
                </c:pt>
                <c:pt idx="13">
                  <c:v>5.1392278710998308E-4</c:v>
                </c:pt>
                <c:pt idx="14">
                  <c:v>2.3527643566007236E-3</c:v>
                </c:pt>
                <c:pt idx="15">
                  <c:v>1.2085319244252725E-3</c:v>
                </c:pt>
                <c:pt idx="16">
                  <c:v>1.6321591417232115E-3</c:v>
                </c:pt>
                <c:pt idx="17">
                  <c:v>3.4321566941818882E-3</c:v>
                </c:pt>
                <c:pt idx="20">
                  <c:v>3.1236891024680717E-4</c:v>
                </c:pt>
                <c:pt idx="21">
                  <c:v>9.3191813665316156E-4</c:v>
                </c:pt>
                <c:pt idx="23">
                  <c:v>1.4394798668350543E-3</c:v>
                </c:pt>
                <c:pt idx="24">
                  <c:v>1.4443460107451296E-3</c:v>
                </c:pt>
                <c:pt idx="26">
                  <c:v>1.8802676295556968E-3</c:v>
                </c:pt>
                <c:pt idx="27">
                  <c:v>1.514488118613856E-3</c:v>
                </c:pt>
                <c:pt idx="28">
                  <c:v>9.428090415646885E-6</c:v>
                </c:pt>
                <c:pt idx="29">
                  <c:v>1.0182224797712217E-3</c:v>
                </c:pt>
                <c:pt idx="30">
                  <c:v>2.2165752342044511E-3</c:v>
                </c:pt>
                <c:pt idx="31">
                  <c:v>1.4763095983942856E-3</c:v>
                </c:pt>
                <c:pt idx="32">
                  <c:v>2.6716930102416879E-3</c:v>
                </c:pt>
                <c:pt idx="33">
                  <c:v>2.0137267544075312E-3</c:v>
                </c:pt>
                <c:pt idx="34">
                  <c:v>1.6106031197171331E-3</c:v>
                </c:pt>
                <c:pt idx="36">
                  <c:v>2.9715937316001756E-3</c:v>
                </c:pt>
                <c:pt idx="37">
                  <c:v>4.6444195672663115E-3</c:v>
                </c:pt>
                <c:pt idx="38">
                  <c:v>1.1436151800328173E-4</c:v>
                </c:pt>
                <c:pt idx="39">
                  <c:v>8.1738125411421215E-4</c:v>
                </c:pt>
                <c:pt idx="40">
                  <c:v>8.6169932621428665E-4</c:v>
                </c:pt>
                <c:pt idx="41">
                  <c:v>1.8143215082234326E-3</c:v>
                </c:pt>
                <c:pt idx="42">
                  <c:v>5.2579622550479109E-4</c:v>
                </c:pt>
                <c:pt idx="43">
                  <c:v>1.3837162445463989E-3</c:v>
                </c:pt>
                <c:pt idx="44">
                  <c:v>6.5091396258559996E-3</c:v>
                </c:pt>
                <c:pt idx="47">
                  <c:v>1.9685142259525685E-3</c:v>
                </c:pt>
                <c:pt idx="48">
                  <c:v>3.835141835419522E-4</c:v>
                </c:pt>
                <c:pt idx="49">
                  <c:v>6.7741748165018288E-4</c:v>
                </c:pt>
                <c:pt idx="50">
                  <c:v>8.9032293646682632E-4</c:v>
                </c:pt>
                <c:pt idx="51">
                  <c:v>2.5827951349215008E-3</c:v>
                </c:pt>
                <c:pt idx="52">
                  <c:v>3.1784127027310598E-3</c:v>
                </c:pt>
                <c:pt idx="53">
                  <c:v>4.6953236546791054E-4</c:v>
                </c:pt>
                <c:pt idx="54">
                  <c:v>1.0010363238608766E-3</c:v>
                </c:pt>
                <c:pt idx="56">
                  <c:v>5.7831252112304932E-4</c:v>
                </c:pt>
                <c:pt idx="57">
                  <c:v>1.8455565153091438E-3</c:v>
                </c:pt>
                <c:pt idx="58">
                  <c:v>9.8443796797950288E-4</c:v>
                </c:pt>
                <c:pt idx="59">
                  <c:v>8.3042953135296291E-3</c:v>
                </c:pt>
                <c:pt idx="60">
                  <c:v>9.9022032636995536E-4</c:v>
                </c:pt>
                <c:pt idx="61">
                  <c:v>3.853461947392842E-3</c:v>
                </c:pt>
                <c:pt idx="62">
                  <c:v>9.8894786093338145E-4</c:v>
                </c:pt>
                <c:pt idx="63">
                  <c:v>1.6273606924097851E-3</c:v>
                </c:pt>
                <c:pt idx="65">
                  <c:v>1.1396735346964274E-3</c:v>
                </c:pt>
                <c:pt idx="66">
                  <c:v>2.2991319391651986E-3</c:v>
                </c:pt>
                <c:pt idx="67">
                  <c:v>3.8846161108888142E-3</c:v>
                </c:pt>
                <c:pt idx="68">
                  <c:v>3.0078315482387776E-3</c:v>
                </c:pt>
                <c:pt idx="69">
                  <c:v>6.3020496990210339E-4</c:v>
                </c:pt>
                <c:pt idx="70">
                  <c:v>2.4940743078835205E-3</c:v>
                </c:pt>
                <c:pt idx="71">
                  <c:v>1.5723265764531896E-3</c:v>
                </c:pt>
                <c:pt idx="72">
                  <c:v>2.0841218690963318E-3</c:v>
                </c:pt>
                <c:pt idx="73">
                  <c:v>2.4782378212663057E-3</c:v>
                </c:pt>
                <c:pt idx="75">
                  <c:v>1.0962900198593509E-3</c:v>
                </c:pt>
                <c:pt idx="76">
                  <c:v>2.8869386412906737E-3</c:v>
                </c:pt>
                <c:pt idx="77">
                  <c:v>2.7572552562118769E-3</c:v>
                </c:pt>
                <c:pt idx="78">
                  <c:v>1.730079841447836E-4</c:v>
                </c:pt>
                <c:pt idx="79">
                  <c:v>1.1701209868689351E-3</c:v>
                </c:pt>
                <c:pt idx="80">
                  <c:v>2.0490968089275732E-3</c:v>
                </c:pt>
                <c:pt idx="81">
                  <c:v>2.0811038118161173E-3</c:v>
                </c:pt>
                <c:pt idx="83">
                  <c:v>1.3218719058805018E-3</c:v>
                </c:pt>
                <c:pt idx="84">
                  <c:v>1.5585225186845175E-3</c:v>
                </c:pt>
                <c:pt idx="85">
                  <c:v>1.358439102172686E-3</c:v>
                </c:pt>
                <c:pt idx="86">
                  <c:v>2.0442682113444481E-3</c:v>
                </c:pt>
                <c:pt idx="87">
                  <c:v>5.5505285305865832E-4</c:v>
                </c:pt>
                <c:pt idx="88">
                  <c:v>2.5011702878646654E-4</c:v>
                </c:pt>
                <c:pt idx="89">
                  <c:v>1.861476476731318E-3</c:v>
                </c:pt>
                <c:pt idx="90">
                  <c:v>1.7755841178733916E-3</c:v>
                </c:pt>
                <c:pt idx="92">
                  <c:v>1.0066130027199403E-3</c:v>
                </c:pt>
                <c:pt idx="93">
                  <c:v>4.4139143811755413E-3</c:v>
                </c:pt>
                <c:pt idx="94">
                  <c:v>8.7738390938366508E-4</c:v>
                </c:pt>
                <c:pt idx="95">
                  <c:v>8.473991668103601E-4</c:v>
                </c:pt>
                <c:pt idx="96">
                  <c:v>4.6836506189077115E-4</c:v>
                </c:pt>
                <c:pt idx="97">
                  <c:v>1.6272749171267601E-3</c:v>
                </c:pt>
                <c:pt idx="98">
                  <c:v>1.0567648814080826E-3</c:v>
                </c:pt>
                <c:pt idx="99">
                  <c:v>6.1271142749515489E-3</c:v>
                </c:pt>
                <c:pt idx="101">
                  <c:v>5.0478594511959452E-3</c:v>
                </c:pt>
                <c:pt idx="102">
                  <c:v>7.0710072807503906E-4</c:v>
                </c:pt>
                <c:pt idx="104">
                  <c:v>1.2142946380873127E-3</c:v>
                </c:pt>
                <c:pt idx="105">
                  <c:v>1.4873122523606779E-2</c:v>
                </c:pt>
                <c:pt idx="106">
                  <c:v>1.3429742384888324E-3</c:v>
                </c:pt>
                <c:pt idx="107">
                  <c:v>1.6581270929437837E-3</c:v>
                </c:pt>
                <c:pt idx="108">
                  <c:v>2.283111010957795E-3</c:v>
                </c:pt>
                <c:pt idx="109">
                  <c:v>5.8326655066179688E-3</c:v>
                </c:pt>
              </c:numCache>
            </c:numRef>
          </c:yVal>
          <c:smooth val="1"/>
        </c:ser>
        <c:ser>
          <c:idx val="1"/>
          <c:order val="2"/>
          <c:tx>
            <c:v>6324-015  25C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E1B_US!$A$3:$A$112</c:f>
              <c:numCache>
                <c:formatCode>General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20">
                  <c:v>21</c:v>
                </c:pt>
                <c:pt idx="21">
                  <c:v>22</c:v>
                </c:pt>
                <c:pt idx="23">
                  <c:v>24</c:v>
                </c:pt>
                <c:pt idx="24">
                  <c:v>25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1">
                  <c:v>102</c:v>
                </c:pt>
                <c:pt idx="102">
                  <c:v>103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</c:numCache>
            </c:numRef>
          </c:xVal>
          <c:yVal>
            <c:numRef>
              <c:f>E1B_US!$CZ$3:$CZ$112</c:f>
              <c:numCache>
                <c:formatCode>0.000000</c:formatCode>
                <c:ptCount val="110"/>
                <c:pt idx="0">
                  <c:v>5.2048503408024756E-2</c:v>
                </c:pt>
                <c:pt idx="1">
                  <c:v>6.9291962799863738E-3</c:v>
                </c:pt>
                <c:pt idx="2">
                  <c:v>1.113061900536463E-2</c:v>
                </c:pt>
                <c:pt idx="3">
                  <c:v>4.7836283609739303E-3</c:v>
                </c:pt>
                <c:pt idx="4">
                  <c:v>5.382474936722571E-3</c:v>
                </c:pt>
                <c:pt idx="5">
                  <c:v>4.4699591084598297E-2</c:v>
                </c:pt>
                <c:pt idx="6">
                  <c:v>1.2099914430830612E-2</c:v>
                </c:pt>
                <c:pt idx="7">
                  <c:v>1.8741742254049822E-2</c:v>
                </c:pt>
                <c:pt idx="8">
                  <c:v>7.9015330401636368E-3</c:v>
                </c:pt>
                <c:pt idx="9">
                  <c:v>1.0461031861082729E-2</c:v>
                </c:pt>
                <c:pt idx="10">
                  <c:v>1.7517289005984676E-2</c:v>
                </c:pt>
                <c:pt idx="11">
                  <c:v>1.8963852026536106E-2</c:v>
                </c:pt>
                <c:pt idx="12">
                  <c:v>7.3631542458616828E-3</c:v>
                </c:pt>
                <c:pt idx="13">
                  <c:v>1.0428680514065612E-2</c:v>
                </c:pt>
                <c:pt idx="14">
                  <c:v>5.2294599240925218E-3</c:v>
                </c:pt>
                <c:pt idx="15">
                  <c:v>1.2381955271510507E-2</c:v>
                </c:pt>
                <c:pt idx="16">
                  <c:v>5.3185313057818205E-3</c:v>
                </c:pt>
                <c:pt idx="17">
                  <c:v>5.6895798444834833E-3</c:v>
                </c:pt>
                <c:pt idx="20">
                  <c:v>2.2708969396020632E-2</c:v>
                </c:pt>
                <c:pt idx="21">
                  <c:v>8.6860310261226113E-3</c:v>
                </c:pt>
                <c:pt idx="23">
                  <c:v>4.2838913474243394E-2</c:v>
                </c:pt>
                <c:pt idx="24">
                  <c:v>1.2129889187131851E-2</c:v>
                </c:pt>
                <c:pt idx="26">
                  <c:v>2.5505291210101588E-2</c:v>
                </c:pt>
                <c:pt idx="27">
                  <c:v>7.4712952541548952E-3</c:v>
                </c:pt>
                <c:pt idx="28">
                  <c:v>9.428090415646885E-6</c:v>
                </c:pt>
                <c:pt idx="29">
                  <c:v>4.5742761116177102E-2</c:v>
                </c:pt>
                <c:pt idx="30">
                  <c:v>1.0255701659835784E-2</c:v>
                </c:pt>
                <c:pt idx="31">
                  <c:v>5.5198514675347818E-3</c:v>
                </c:pt>
                <c:pt idx="32">
                  <c:v>6.8837360936956152E-3</c:v>
                </c:pt>
                <c:pt idx="33">
                  <c:v>6.4577746573683259E-2</c:v>
                </c:pt>
                <c:pt idx="34">
                  <c:v>5.0790689162770769E-2</c:v>
                </c:pt>
                <c:pt idx="36">
                  <c:v>7.3583952072234834E-3</c:v>
                </c:pt>
                <c:pt idx="37">
                  <c:v>1.2997506212992768E-2</c:v>
                </c:pt>
                <c:pt idx="38">
                  <c:v>6.4804329065883326E-3</c:v>
                </c:pt>
                <c:pt idx="39">
                  <c:v>2.9301812458866219E-2</c:v>
                </c:pt>
                <c:pt idx="40">
                  <c:v>1.1017242342293045E-2</c:v>
                </c:pt>
                <c:pt idx="41">
                  <c:v>3.4538786045841042E-3</c:v>
                </c:pt>
                <c:pt idx="42">
                  <c:v>5.7983340375279907E-3</c:v>
                </c:pt>
                <c:pt idx="43">
                  <c:v>1.1880320046702817E-2</c:v>
                </c:pt>
                <c:pt idx="44">
                  <c:v>1.4149459581042557E-2</c:v>
                </c:pt>
                <c:pt idx="47">
                  <c:v>5.2391203069896081E-3</c:v>
                </c:pt>
                <c:pt idx="48">
                  <c:v>1.2065514475658057E-2</c:v>
                </c:pt>
                <c:pt idx="49">
                  <c:v>2.5328794610964094E-2</c:v>
                </c:pt>
                <c:pt idx="50">
                  <c:v>2.5284694818628814E-2</c:v>
                </c:pt>
                <c:pt idx="51">
                  <c:v>2.1285117663655106E-2</c:v>
                </c:pt>
                <c:pt idx="52">
                  <c:v>5.4116449848658965E-3</c:v>
                </c:pt>
                <c:pt idx="53">
                  <c:v>1.6065309661157681E-2</c:v>
                </c:pt>
                <c:pt idx="54">
                  <c:v>2.3589841948637717E-2</c:v>
                </c:pt>
                <c:pt idx="56">
                  <c:v>2.4406285562781713E-2</c:v>
                </c:pt>
                <c:pt idx="57">
                  <c:v>2.028536961041634E-2</c:v>
                </c:pt>
                <c:pt idx="58">
                  <c:v>1.2433021030015531E-2</c:v>
                </c:pt>
                <c:pt idx="59">
                  <c:v>1.7615228678645716E-2</c:v>
                </c:pt>
                <c:pt idx="60">
                  <c:v>4.7760198884379346E-3</c:v>
                </c:pt>
                <c:pt idx="61">
                  <c:v>2.1440510620785683E-2</c:v>
                </c:pt>
                <c:pt idx="62">
                  <c:v>4.4472483483210144E-3</c:v>
                </c:pt>
                <c:pt idx="63">
                  <c:v>1.9147120070214557E-2</c:v>
                </c:pt>
                <c:pt idx="65">
                  <c:v>5.3263226894698186E-3</c:v>
                </c:pt>
                <c:pt idx="66">
                  <c:v>4.0536587358855512E-3</c:v>
                </c:pt>
                <c:pt idx="67">
                  <c:v>1.8056738148651906E-2</c:v>
                </c:pt>
                <c:pt idx="68">
                  <c:v>4.5235607518753548E-3</c:v>
                </c:pt>
                <c:pt idx="69">
                  <c:v>1.3582450265351813E-2</c:v>
                </c:pt>
                <c:pt idx="70">
                  <c:v>1.4044739503692229E-2</c:v>
                </c:pt>
                <c:pt idx="71">
                  <c:v>2.9042691683043843E-2</c:v>
                </c:pt>
                <c:pt idx="72">
                  <c:v>3.8414886230885896E-2</c:v>
                </c:pt>
                <c:pt idx="73">
                  <c:v>2.3825168988111746E-2</c:v>
                </c:pt>
                <c:pt idx="75">
                  <c:v>9.7850266353406955E-3</c:v>
                </c:pt>
                <c:pt idx="76">
                  <c:v>6.0928189949515143E-3</c:v>
                </c:pt>
                <c:pt idx="77">
                  <c:v>1.0686469271992471E-2</c:v>
                </c:pt>
                <c:pt idx="78">
                  <c:v>1.5876721969891806E-2</c:v>
                </c:pt>
                <c:pt idx="79">
                  <c:v>3.2170858038561116E-2</c:v>
                </c:pt>
                <c:pt idx="80">
                  <c:v>4.976641063243312E-3</c:v>
                </c:pt>
                <c:pt idx="81">
                  <c:v>1.0030891278556057E-2</c:v>
                </c:pt>
                <c:pt idx="83">
                  <c:v>1.3903512400429542E-2</c:v>
                </c:pt>
                <c:pt idx="84">
                  <c:v>7.9379844969973117E-3</c:v>
                </c:pt>
                <c:pt idx="85">
                  <c:v>1.2604872679549163E-2</c:v>
                </c:pt>
                <c:pt idx="86">
                  <c:v>1.4154882382882258E-2</c:v>
                </c:pt>
                <c:pt idx="87">
                  <c:v>1.9880444168990968E-2</c:v>
                </c:pt>
                <c:pt idx="88">
                  <c:v>1.5301485284597169E-2</c:v>
                </c:pt>
                <c:pt idx="89">
                  <c:v>1.1033861722598893E-2</c:v>
                </c:pt>
                <c:pt idx="90">
                  <c:v>9.8483597740761826E-3</c:v>
                </c:pt>
                <c:pt idx="92">
                  <c:v>1.1746867136272317E-2</c:v>
                </c:pt>
                <c:pt idx="93">
                  <c:v>1.1497972982415013E-2</c:v>
                </c:pt>
                <c:pt idx="94">
                  <c:v>9.1908128961002769E-3</c:v>
                </c:pt>
                <c:pt idx="95">
                  <c:v>5.0100748857919665E-3</c:v>
                </c:pt>
                <c:pt idx="96">
                  <c:v>5.6472384305249843E-3</c:v>
                </c:pt>
                <c:pt idx="97">
                  <c:v>1.705632305928137E-2</c:v>
                </c:pt>
                <c:pt idx="98">
                  <c:v>1.5230857114245841E-2</c:v>
                </c:pt>
                <c:pt idx="99">
                  <c:v>6.2697024680850137E-3</c:v>
                </c:pt>
                <c:pt idx="101">
                  <c:v>5.9641261426714772E-3</c:v>
                </c:pt>
                <c:pt idx="102">
                  <c:v>9.3557172648406402E-3</c:v>
                </c:pt>
                <c:pt idx="104">
                  <c:v>8.7594898345416013E-3</c:v>
                </c:pt>
                <c:pt idx="105">
                  <c:v>2.2774217528502678E-2</c:v>
                </c:pt>
                <c:pt idx="106">
                  <c:v>8.8296820368517614E-3</c:v>
                </c:pt>
                <c:pt idx="107">
                  <c:v>4.8708308979434267E-3</c:v>
                </c:pt>
                <c:pt idx="108">
                  <c:v>2.449950437257262E-2</c:v>
                </c:pt>
                <c:pt idx="109">
                  <c:v>2.9044940876895324E-3</c:v>
                </c:pt>
              </c:numCache>
            </c:numRef>
          </c:yVal>
          <c:smooth val="1"/>
        </c:ser>
        <c:ser>
          <c:idx val="2"/>
          <c:order val="3"/>
          <c:tx>
            <c:v>6324-016  15C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E1B_US!$A$3:$A$112</c:f>
              <c:numCache>
                <c:formatCode>General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20">
                  <c:v>21</c:v>
                </c:pt>
                <c:pt idx="21">
                  <c:v>22</c:v>
                </c:pt>
                <c:pt idx="23">
                  <c:v>24</c:v>
                </c:pt>
                <c:pt idx="24">
                  <c:v>25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1">
                  <c:v>102</c:v>
                </c:pt>
                <c:pt idx="102">
                  <c:v>103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</c:numCache>
            </c:numRef>
          </c:xVal>
          <c:yVal>
            <c:numRef>
              <c:f>E1B_US!#REF!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5678448"/>
        <c:axId val="555675648"/>
      </c:scatterChart>
      <c:valAx>
        <c:axId val="555678448"/>
        <c:scaling>
          <c:orientation val="minMax"/>
          <c:max val="11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Arbitrary</a:t>
                </a:r>
                <a:r>
                  <a:rPr lang="en-US" sz="1100" b="1" baseline="0"/>
                  <a:t> Peak Number</a:t>
                </a:r>
                <a:endParaRPr lang="en-US" sz="11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675648"/>
        <c:crosses val="autoZero"/>
        <c:crossBetween val="midCat"/>
      </c:valAx>
      <c:valAx>
        <c:axId val="555675648"/>
        <c:scaling>
          <c:orientation val="minMax"/>
          <c:max val="7.0000000000000007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CCSD (ppm)</a:t>
                </a:r>
              </a:p>
            </c:rich>
          </c:tx>
          <c:layout>
            <c:manualLayout>
              <c:xMode val="edge"/>
              <c:yMode val="edge"/>
              <c:x val="1.7533535402993218E-2"/>
              <c:y val="0.481560021986334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678448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83100757722783225"/>
          <c:y val="0.17292746691065886"/>
          <c:w val="0.13973142242520714"/>
          <c:h val="0.16000926645956418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500" b="1" i="0" baseline="0">
                <a:effectLst/>
              </a:rPr>
              <a:t>Average Combined Chemical Shift Deviation:</a:t>
            </a:r>
            <a:endParaRPr lang="en-US" sz="250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/>
                </a:solidFill>
              </a:defRPr>
            </a:pPr>
            <a:r>
              <a:rPr lang="en-US" sz="2500" b="1">
                <a:solidFill>
                  <a:schemeClr val="tx1"/>
                </a:solidFill>
              </a:rPr>
              <a:t>Benchmarking 2D-NMR Acquisition </a:t>
            </a:r>
          </a:p>
        </c:rich>
      </c:tx>
      <c:layout>
        <c:manualLayout>
          <c:xMode val="edge"/>
          <c:yMode val="edge"/>
          <c:x val="0.22358764577565612"/>
          <c:y val="3.099248187196939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errBars>
            <c:errBarType val="plus"/>
            <c:errValType val="cust"/>
            <c:noEndCap val="0"/>
            <c:plus>
              <c:numRef>
                <c:f>CCSD!$M$3:$M$38</c:f>
                <c:numCache>
                  <c:formatCode>General</c:formatCode>
                  <c:ptCount val="12"/>
                  <c:pt idx="0">
                    <c:v>4.5386339334255307E-3</c:v>
                  </c:pt>
                  <c:pt idx="1">
                    <c:v>5.0241231474309807E-3</c:v>
                  </c:pt>
                  <c:pt idx="2">
                    <c:v>4.4203914507379817E-3</c:v>
                  </c:pt>
                  <c:pt idx="3">
                    <c:v>6.6257744159839427E-3</c:v>
                  </c:pt>
                  <c:pt idx="4">
                    <c:v>8.7300999898506145E-3</c:v>
                  </c:pt>
                  <c:pt idx="5">
                    <c:v>5.0895141637480245E-3</c:v>
                  </c:pt>
                  <c:pt idx="6">
                    <c:v>4.4142956764846031E-3</c:v>
                  </c:pt>
                  <c:pt idx="7">
                    <c:v>1.425704208486432E-2</c:v>
                  </c:pt>
                  <c:pt idx="8">
                    <c:v>1.4447117985885495E-2</c:v>
                  </c:pt>
                  <c:pt idx="9">
                    <c:v>1.6675398472784229E-2</c:v>
                  </c:pt>
                  <c:pt idx="10">
                    <c:v>1.5895536940044475E-2</c:v>
                  </c:pt>
                  <c:pt idx="11">
                    <c:v>1.1183063367735462E-2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CCSD!$K$3:$K$38</c:f>
              <c:strCache>
                <c:ptCount val="12"/>
                <c:pt idx="0">
                  <c:v>SSS: D2A &amp; D2C</c:v>
                </c:pt>
                <c:pt idx="1">
                  <c:v>D2A-S-U</c:v>
                </c:pt>
                <c:pt idx="2">
                  <c:v>D2C-S-U</c:v>
                </c:pt>
                <c:pt idx="3">
                  <c:v>SSS: D2B,D2D,D2E</c:v>
                </c:pt>
                <c:pt idx="4">
                  <c:v>D2B-S-N</c:v>
                </c:pt>
                <c:pt idx="5">
                  <c:v>D2D-S-N</c:v>
                </c:pt>
                <c:pt idx="6">
                  <c:v>D2E-S-N</c:v>
                </c:pt>
                <c:pt idx="7">
                  <c:v>D3A-F-U</c:v>
                </c:pt>
                <c:pt idx="8">
                  <c:v>D3B-F-N</c:v>
                </c:pt>
                <c:pt idx="9">
                  <c:v>E1A-S-N</c:v>
                </c:pt>
                <c:pt idx="10">
                  <c:v>E1A-F-N</c:v>
                </c:pt>
                <c:pt idx="11">
                  <c:v>E1C-S-U-37C</c:v>
                </c:pt>
              </c:strCache>
            </c:strRef>
          </c:cat>
          <c:val>
            <c:numRef>
              <c:f>CCSD!$L$3:$L$39</c:f>
              <c:numCache>
                <c:formatCode>0.0000</c:formatCode>
                <c:ptCount val="12"/>
                <c:pt idx="0">
                  <c:v>2.7773012580902534E-3</c:v>
                </c:pt>
                <c:pt idx="1">
                  <c:v>2.7298979394784952E-3</c:v>
                </c:pt>
                <c:pt idx="2">
                  <c:v>2.8210581675780296E-3</c:v>
                </c:pt>
                <c:pt idx="3">
                  <c:v>3.5911707409819133E-3</c:v>
                </c:pt>
                <c:pt idx="4">
                  <c:v>5.0069843382563647E-3</c:v>
                </c:pt>
                <c:pt idx="5">
                  <c:v>3.230242204840771E-3</c:v>
                </c:pt>
                <c:pt idx="6">
                  <c:v>2.3878775372181394E-3</c:v>
                </c:pt>
                <c:pt idx="7">
                  <c:v>5.0487969832974195E-3</c:v>
                </c:pt>
                <c:pt idx="8">
                  <c:v>5.6377270405521349E-3</c:v>
                </c:pt>
                <c:pt idx="9">
                  <c:v>5.6262361060531053E-3</c:v>
                </c:pt>
                <c:pt idx="10">
                  <c:v>6.9470506920561743E-3</c:v>
                </c:pt>
                <c:pt idx="11">
                  <c:v>5.3949478067330308E-3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57564672"/>
        <c:axId val="557560752"/>
      </c:barChart>
      <c:catAx>
        <c:axId val="5575646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>
                    <a:effectLst/>
                  </a:rPr>
                  <a:t>Experimental Code</a:t>
                </a:r>
                <a:endParaRPr lang="en-US" sz="1600" baseline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44873883394775066"/>
              <c:y val="0.892907870370534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560752"/>
        <c:crosses val="autoZero"/>
        <c:auto val="1"/>
        <c:lblAlgn val="ctr"/>
        <c:lblOffset val="100"/>
        <c:noMultiLvlLbl val="0"/>
      </c:catAx>
      <c:valAx>
        <c:axId val="557560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/>
                  <a:t>CCSD (ppm)</a:t>
                </a:r>
              </a:p>
            </c:rich>
          </c:tx>
          <c:layout>
            <c:manualLayout>
              <c:xMode val="edge"/>
              <c:yMode val="edge"/>
              <c:x val="7.7559170165735396E-3"/>
              <c:y val="0.38940892651153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564672"/>
        <c:crosses val="autoZero"/>
        <c:crossBetween val="between"/>
      </c:valAx>
      <c:spPr>
        <a:noFill/>
        <a:ln w="12700">
          <a:solidFill>
            <a:schemeClr val="dk1"/>
          </a:solidFill>
        </a:ln>
        <a:effectLst/>
      </c:spPr>
    </c:plotArea>
    <c:plotVisOnly val="1"/>
    <c:dispBlanksAs val="zero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baseline="0" dirty="0">
                <a:solidFill>
                  <a:schemeClr val="tx1"/>
                </a:solidFill>
              </a:rPr>
              <a:t>CCSD: Field </a:t>
            </a:r>
            <a:r>
              <a:rPr lang="en-US" sz="3200" b="1" baseline="0" dirty="0" smtClean="0">
                <a:solidFill>
                  <a:schemeClr val="tx1"/>
                </a:solidFill>
              </a:rPr>
              <a:t>Comparisons of SSS Spectra</a:t>
            </a:r>
            <a:endParaRPr lang="en-US" sz="3200" b="1" baseline="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CCSD!$R$19</c:f>
              <c:strCache>
                <c:ptCount val="1"/>
                <c:pt idx="0">
                  <c:v>D2A/D2C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CCSD!$S$20:$S$23</c:f>
                <c:numCache>
                  <c:formatCode>General</c:formatCode>
                  <c:ptCount val="4"/>
                  <c:pt idx="0">
                    <c:v>4.5324348107100877E-3</c:v>
                  </c:pt>
                  <c:pt idx="1">
                    <c:v>5.1059054102332519E-3</c:v>
                  </c:pt>
                  <c:pt idx="2">
                    <c:v>3.8941376702285296E-3</c:v>
                  </c:pt>
                  <c:pt idx="3">
                    <c:v>4.4307225182127112E-3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CCSD!$Q$20:$Q$23</c:f>
              <c:strCache>
                <c:ptCount val="4"/>
                <c:pt idx="0">
                  <c:v>All fields</c:v>
                </c:pt>
                <c:pt idx="1">
                  <c:v>500 - 700</c:v>
                </c:pt>
                <c:pt idx="2">
                  <c:v>750 - 900</c:v>
                </c:pt>
                <c:pt idx="3">
                  <c:v>600</c:v>
                </c:pt>
              </c:strCache>
            </c:strRef>
          </c:cat>
          <c:val>
            <c:numRef>
              <c:f>CCSD!$R$20:$R$23</c:f>
              <c:numCache>
                <c:formatCode>0.0000</c:formatCode>
                <c:ptCount val="4"/>
                <c:pt idx="0">
                  <c:v>2.7631637773489273E-3</c:v>
                </c:pt>
                <c:pt idx="1">
                  <c:v>2.9515547346973987E-3</c:v>
                </c:pt>
                <c:pt idx="2">
                  <c:v>2.4469360989425597E-3</c:v>
                </c:pt>
                <c:pt idx="3">
                  <c:v>2.8789706498998564E-3</c:v>
                </c:pt>
              </c:numCache>
            </c:numRef>
          </c:val>
        </c:ser>
        <c:ser>
          <c:idx val="1"/>
          <c:order val="1"/>
          <c:tx>
            <c:strRef>
              <c:f>CCSD!$T$19</c:f>
              <c:strCache>
                <c:ptCount val="1"/>
                <c:pt idx="0">
                  <c:v>D2B/D2D/D2E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CCSD!$U$20:$U$23</c:f>
                <c:numCache>
                  <c:formatCode>General</c:formatCode>
                  <c:ptCount val="4"/>
                  <c:pt idx="0">
                    <c:v>6.6310940059105938E-3</c:v>
                  </c:pt>
                  <c:pt idx="1">
                    <c:v>9.1987780696151811E-3</c:v>
                  </c:pt>
                  <c:pt idx="2">
                    <c:v>6.1729878621978136E-3</c:v>
                  </c:pt>
                  <c:pt idx="3">
                    <c:v>7.4391304819220391E-3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CCSD!$Q$20:$Q$23</c:f>
              <c:strCache>
                <c:ptCount val="4"/>
                <c:pt idx="0">
                  <c:v>All fields</c:v>
                </c:pt>
                <c:pt idx="1">
                  <c:v>500 - 700</c:v>
                </c:pt>
                <c:pt idx="2">
                  <c:v>750 - 900</c:v>
                </c:pt>
                <c:pt idx="3">
                  <c:v>600</c:v>
                </c:pt>
              </c:strCache>
            </c:strRef>
          </c:cat>
          <c:val>
            <c:numRef>
              <c:f>CCSD!$T$20:$T$23</c:f>
              <c:numCache>
                <c:formatCode>0.0000</c:formatCode>
                <c:ptCount val="4"/>
                <c:pt idx="0">
                  <c:v>3.5884359475758234E-3</c:v>
                </c:pt>
                <c:pt idx="1">
                  <c:v>4.5993890348075906E-3</c:v>
                </c:pt>
                <c:pt idx="2">
                  <c:v>3.3723808007763089E-3</c:v>
                </c:pt>
                <c:pt idx="3">
                  <c:v>3.8768859730206658E-3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8225952"/>
        <c:axId val="558226512"/>
      </c:barChart>
      <c:catAx>
        <c:axId val="55822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226512"/>
        <c:crosses val="autoZero"/>
        <c:auto val="1"/>
        <c:lblAlgn val="ctr"/>
        <c:lblOffset val="100"/>
        <c:noMultiLvlLbl val="0"/>
      </c:catAx>
      <c:valAx>
        <c:axId val="55822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CCSD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225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ysClr val="windowText" lastClr="000000"/>
                </a:solidFill>
                <a:effectLst/>
              </a:rPr>
              <a:t>Average </a:t>
            </a:r>
            <a:r>
              <a:rPr lang="en-US" sz="1800" b="1" i="0" baseline="30000" dirty="0">
                <a:solidFill>
                  <a:sysClr val="windowText" lastClr="000000"/>
                </a:solidFill>
                <a:effectLst/>
              </a:rPr>
              <a:t>1</a:t>
            </a:r>
            <a:r>
              <a:rPr lang="en-US" sz="1800" b="1" i="0" baseline="0" dirty="0">
                <a:solidFill>
                  <a:sysClr val="windowText" lastClr="000000"/>
                </a:solidFill>
                <a:effectLst/>
              </a:rPr>
              <a:t>H, </a:t>
            </a:r>
            <a:r>
              <a:rPr lang="en-US" sz="1800" b="1" i="0" baseline="30000" dirty="0">
                <a:solidFill>
                  <a:sysClr val="windowText" lastClr="000000"/>
                </a:solidFill>
                <a:effectLst/>
              </a:rPr>
              <a:t>15</a:t>
            </a:r>
            <a:r>
              <a:rPr lang="en-US" sz="1800" b="1" i="0" baseline="0" dirty="0">
                <a:solidFill>
                  <a:sysClr val="windowText" lastClr="000000"/>
                </a:solidFill>
                <a:effectLst/>
              </a:rPr>
              <a:t>N Combined Chemical Shift Deviation:</a:t>
            </a:r>
            <a:endParaRPr lang="en-US" dirty="0">
              <a:solidFill>
                <a:sysClr val="windowText" lastClr="000000"/>
              </a:solidFill>
              <a:effectLst/>
            </a:endParaRPr>
          </a:p>
          <a:p>
            <a:pPr>
              <a:defRPr/>
            </a:pPr>
            <a:r>
              <a:rPr lang="en-US" sz="1800" b="1" i="0" baseline="0" dirty="0">
                <a:solidFill>
                  <a:sysClr val="windowText" lastClr="000000"/>
                </a:solidFill>
                <a:effectLst/>
              </a:rPr>
              <a:t>Benchmarking 2D-NMR </a:t>
            </a:r>
            <a:r>
              <a:rPr lang="en-US" sz="1800" b="1" i="0" baseline="0" dirty="0" smtClean="0">
                <a:solidFill>
                  <a:sysClr val="windowText" lastClr="000000"/>
                </a:solidFill>
                <a:effectLst/>
              </a:rPr>
              <a:t>Acquisition </a:t>
            </a:r>
            <a:r>
              <a:rPr lang="en-US" sz="1800" b="1" i="0" baseline="0" dirty="0">
                <a:solidFill>
                  <a:sysClr val="windowText" lastClr="000000"/>
                </a:solidFill>
                <a:effectLst/>
              </a:rPr>
              <a:t>at 37 </a:t>
            </a:r>
            <a:r>
              <a:rPr lang="en-US" sz="1800" b="1" i="0" baseline="0" dirty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°</a:t>
            </a:r>
            <a:r>
              <a:rPr lang="en-US" sz="1800" b="1" i="0" baseline="0" dirty="0">
                <a:solidFill>
                  <a:sysClr val="windowText" lastClr="000000"/>
                </a:solidFill>
                <a:effectLst/>
              </a:rPr>
              <a:t>C </a:t>
            </a:r>
            <a:r>
              <a:rPr lang="en-US" sz="1800" b="1" i="0" baseline="0" dirty="0" smtClean="0">
                <a:solidFill>
                  <a:sysClr val="windowText" lastClr="000000"/>
                </a:solidFill>
                <a:effectLst/>
              </a:rPr>
              <a:t> using the SSS</a:t>
            </a:r>
            <a:endParaRPr lang="en-US" dirty="0">
              <a:solidFill>
                <a:sysClr val="windowText" lastClr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CCSD!$M$19</c:f>
              <c:strCache>
                <c:ptCount val="1"/>
                <c:pt idx="0">
                  <c:v>D1A &amp; E2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CCSD!$N$20:$N$23</c:f>
                <c:numCache>
                  <c:formatCode>General</c:formatCode>
                  <c:ptCount val="4"/>
                  <c:pt idx="0">
                    <c:v>5.2267936241212377E-3</c:v>
                  </c:pt>
                  <c:pt idx="1">
                    <c:v>4.7413315737575984E-3</c:v>
                  </c:pt>
                  <c:pt idx="2">
                    <c:v>3.6006080081188658E-3</c:v>
                  </c:pt>
                  <c:pt idx="3">
                    <c:v>5.6522108906349941E-3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CCSD!$L$20:$L$23</c:f>
              <c:strCache>
                <c:ptCount val="4"/>
                <c:pt idx="0">
                  <c:v>All fields</c:v>
                </c:pt>
                <c:pt idx="1">
                  <c:v>500 - 700 MHz</c:v>
                </c:pt>
                <c:pt idx="2">
                  <c:v>750 - 900 MHz</c:v>
                </c:pt>
                <c:pt idx="3">
                  <c:v>600 MHz</c:v>
                </c:pt>
              </c:strCache>
            </c:strRef>
          </c:cat>
          <c:val>
            <c:numRef>
              <c:f>CCSD!$M$20:$M$23</c:f>
              <c:numCache>
                <c:formatCode>0.0000</c:formatCode>
                <c:ptCount val="4"/>
                <c:pt idx="0">
                  <c:v>3.3262296366140848E-3</c:v>
                </c:pt>
                <c:pt idx="1">
                  <c:v>3.6664596841419739E-3</c:v>
                </c:pt>
                <c:pt idx="2">
                  <c:v>2.6117465368055248E-3</c:v>
                </c:pt>
                <c:pt idx="3">
                  <c:v>3.7610909860727338E-3</c:v>
                </c:pt>
              </c:numCache>
            </c:numRef>
          </c:val>
        </c:ser>
        <c:ser>
          <c:idx val="1"/>
          <c:order val="1"/>
          <c:tx>
            <c:strRef>
              <c:f>CCSD!$O$19</c:f>
              <c:strCache>
                <c:ptCount val="1"/>
                <c:pt idx="0">
                  <c:v>E2B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CCSD!$P$20</c:f>
                <c:numCache>
                  <c:formatCode>General</c:formatCode>
                  <c:ptCount val="1"/>
                  <c:pt idx="0">
                    <c:v>2.8332249494809215E-3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CCSD!$O$20</c:f>
              <c:numCache>
                <c:formatCode>0.0000</c:formatCode>
                <c:ptCount val="1"/>
                <c:pt idx="0">
                  <c:v>3.0269056923126017E-3</c:v>
                </c:pt>
              </c:numCache>
            </c:numRef>
          </c:val>
        </c:ser>
        <c:ser>
          <c:idx val="2"/>
          <c:order val="2"/>
          <c:tx>
            <c:strRef>
              <c:f>CCSD!$Q$19</c:f>
              <c:strCache>
                <c:ptCount val="1"/>
                <c:pt idx="0">
                  <c:v>E2C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CCSD!$R$20</c:f>
                <c:numCache>
                  <c:formatCode>General</c:formatCode>
                  <c:ptCount val="1"/>
                  <c:pt idx="0">
                    <c:v>4.0038195147714169E-3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CCSD!$Q$20</c:f>
              <c:numCache>
                <c:formatCode>0.0000</c:formatCode>
                <c:ptCount val="1"/>
                <c:pt idx="0">
                  <c:v>3.1006627513930564E-3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8229872"/>
        <c:axId val="558230432"/>
      </c:barChart>
      <c:catAx>
        <c:axId val="55822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230432"/>
        <c:crosses val="autoZero"/>
        <c:auto val="1"/>
        <c:lblAlgn val="ctr"/>
        <c:lblOffset val="100"/>
        <c:noMultiLvlLbl val="0"/>
      </c:catAx>
      <c:valAx>
        <c:axId val="55823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</a:rPr>
                  <a:t>CCSD (ppm)</a:t>
                </a:r>
              </a:p>
            </c:rich>
          </c:tx>
          <c:layout>
            <c:manualLayout>
              <c:xMode val="edge"/>
              <c:yMode val="edge"/>
              <c:x val="1.0716677076282348E-2"/>
              <c:y val="0.440784989403676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229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625078458874329"/>
          <c:y val="0.20970060361710804"/>
          <c:w val="0.11624345871329837"/>
          <c:h val="0.12217394051126539"/>
        </c:manualLayout>
      </c:layout>
      <c:overlay val="0"/>
      <c:spPr>
        <a:solidFill>
          <a:schemeClr val="bg1"/>
        </a:solidFill>
        <a:ln w="19050">
          <a:solidFill>
            <a:schemeClr val="tx1">
              <a:lumMod val="65000"/>
              <a:lumOff val="3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 b="1" dirty="0"/>
              <a:t>Combined Chemical Shift Deviation:</a:t>
            </a:r>
          </a:p>
          <a:p>
            <a:pPr>
              <a:defRPr/>
            </a:pPr>
            <a:r>
              <a:rPr lang="en-US" sz="2500" b="1" dirty="0"/>
              <a:t>Comparison of 5479-103 &amp; </a:t>
            </a:r>
            <a:r>
              <a:rPr lang="en-US" sz="2500" b="1" dirty="0" smtClean="0"/>
              <a:t>7425-012 SSS Spectra</a:t>
            </a:r>
            <a:endParaRPr lang="en-US" sz="25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3444657354230867E-2"/>
          <c:y val="0.21364347515438278"/>
          <c:w val="0.8603068650118354"/>
          <c:h val="0.6476141012731117"/>
        </c:manualLayout>
      </c:layout>
      <c:scatterChart>
        <c:scatterStyle val="smoothMarker"/>
        <c:varyColors val="0"/>
        <c:ser>
          <c:idx val="0"/>
          <c:order val="0"/>
          <c:tx>
            <c:v>5479-103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E1A_NUS!$FM$3:$FM$112</c:f>
              <c:numCache>
                <c:formatCode>0.0000</c:formatCode>
                <c:ptCount val="110"/>
                <c:pt idx="0">
                  <c:v>8.1786544956380693E-3</c:v>
                </c:pt>
                <c:pt idx="1">
                  <c:v>2.6870880877095157E-3</c:v>
                </c:pt>
                <c:pt idx="2">
                  <c:v>4.271838874406313E-3</c:v>
                </c:pt>
                <c:pt idx="3">
                  <c:v>2.9376802731733025E-2</c:v>
                </c:pt>
                <c:pt idx="4">
                  <c:v>2.2181737728939172E-3</c:v>
                </c:pt>
                <c:pt idx="5">
                  <c:v>2.3651700463209985E-2</c:v>
                </c:pt>
                <c:pt idx="6">
                  <c:v>2.724754955000225E-3</c:v>
                </c:pt>
                <c:pt idx="7">
                  <c:v>3.1791154617316856E-3</c:v>
                </c:pt>
                <c:pt idx="8">
                  <c:v>4.3409446029995724E-3</c:v>
                </c:pt>
                <c:pt idx="9">
                  <c:v>1.076021261087492E-3</c:v>
                </c:pt>
                <c:pt idx="10">
                  <c:v>2.1472808284225646E-2</c:v>
                </c:pt>
                <c:pt idx="11">
                  <c:v>5.5633336463029211E-3</c:v>
                </c:pt>
                <c:pt idx="12">
                  <c:v>2.9296205328639118E-3</c:v>
                </c:pt>
                <c:pt idx="13">
                  <c:v>1.5548370230745423E-2</c:v>
                </c:pt>
                <c:pt idx="14">
                  <c:v>3.9615653752341092E-4</c:v>
                </c:pt>
                <c:pt idx="15">
                  <c:v>1.1723622618362E-3</c:v>
                </c:pt>
                <c:pt idx="16">
                  <c:v>5.3271187392981327E-3</c:v>
                </c:pt>
                <c:pt idx="17">
                  <c:v>9.5227004177919627E-3</c:v>
                </c:pt>
                <c:pt idx="20">
                  <c:v>2.8698759338269009E-4</c:v>
                </c:pt>
                <c:pt idx="21">
                  <c:v>1.714290439828402E-3</c:v>
                </c:pt>
                <c:pt idx="23">
                  <c:v>2.5563349767627158E-3</c:v>
                </c:pt>
                <c:pt idx="24">
                  <c:v>2.3683946674861252E-3</c:v>
                </c:pt>
                <c:pt idx="26">
                  <c:v>1.1188039465850333E-2</c:v>
                </c:pt>
                <c:pt idx="27">
                  <c:v>2.1231802193671149E-3</c:v>
                </c:pt>
                <c:pt idx="28">
                  <c:v>2.5099002192718735E-5</c:v>
                </c:pt>
                <c:pt idx="29">
                  <c:v>1.3455091328444994E-2</c:v>
                </c:pt>
                <c:pt idx="30">
                  <c:v>2.8835290008980144E-3</c:v>
                </c:pt>
                <c:pt idx="31">
                  <c:v>6.6740299130279527E-4</c:v>
                </c:pt>
                <c:pt idx="32">
                  <c:v>6.7240746908137422E-3</c:v>
                </c:pt>
                <c:pt idx="33">
                  <c:v>5.0772091380081065E-4</c:v>
                </c:pt>
                <c:pt idx="34">
                  <c:v>1.4636824944109527E-3</c:v>
                </c:pt>
                <c:pt idx="36">
                  <c:v>7.0285341787750823E-4</c:v>
                </c:pt>
                <c:pt idx="37">
                  <c:v>8.7325203697934237E-4</c:v>
                </c:pt>
                <c:pt idx="38">
                  <c:v>2.1366391906711339E-3</c:v>
                </c:pt>
                <c:pt idx="39">
                  <c:v>3.1095661858069803E-3</c:v>
                </c:pt>
                <c:pt idx="40">
                  <c:v>2.4993136329974925E-3</c:v>
                </c:pt>
                <c:pt idx="41">
                  <c:v>2.7853124672742881E-3</c:v>
                </c:pt>
                <c:pt idx="42">
                  <c:v>6.6431015567795706E-3</c:v>
                </c:pt>
                <c:pt idx="43">
                  <c:v>1.275334939500398E-3</c:v>
                </c:pt>
                <c:pt idx="44">
                  <c:v>8.8319380745815745E-3</c:v>
                </c:pt>
                <c:pt idx="47">
                  <c:v>1.4236495200403711E-3</c:v>
                </c:pt>
                <c:pt idx="48">
                  <c:v>2.7371167185767623E-3</c:v>
                </c:pt>
                <c:pt idx="49">
                  <c:v>9.3279513172936791E-4</c:v>
                </c:pt>
                <c:pt idx="50">
                  <c:v>5.1469533933603583E-3</c:v>
                </c:pt>
                <c:pt idx="51">
                  <c:v>2.1359975930285808E-3</c:v>
                </c:pt>
                <c:pt idx="52">
                  <c:v>6.7191433615442281E-3</c:v>
                </c:pt>
                <c:pt idx="53">
                  <c:v>7.629066404051134E-3</c:v>
                </c:pt>
                <c:pt idx="54">
                  <c:v>1.8703214716184193E-3</c:v>
                </c:pt>
                <c:pt idx="56">
                  <c:v>1.8480308347843932E-3</c:v>
                </c:pt>
                <c:pt idx="57">
                  <c:v>1.9347829214097733E-3</c:v>
                </c:pt>
                <c:pt idx="58">
                  <c:v>1.9900949090940119E-3</c:v>
                </c:pt>
                <c:pt idx="59">
                  <c:v>3.7510525977648311E-3</c:v>
                </c:pt>
                <c:pt idx="60">
                  <c:v>4.1901219559447233E-3</c:v>
                </c:pt>
                <c:pt idx="61">
                  <c:v>9.014182417778056E-3</c:v>
                </c:pt>
                <c:pt idx="62">
                  <c:v>1.5030313998050558E-3</c:v>
                </c:pt>
                <c:pt idx="63">
                  <c:v>9.0327304025118564E-4</c:v>
                </c:pt>
                <c:pt idx="65">
                  <c:v>1.5976230234720896E-2</c:v>
                </c:pt>
                <c:pt idx="66">
                  <c:v>1.0521239787173571E-2</c:v>
                </c:pt>
                <c:pt idx="67">
                  <c:v>3.850042635504283E-3</c:v>
                </c:pt>
                <c:pt idx="68">
                  <c:v>2.572548005971142E-3</c:v>
                </c:pt>
                <c:pt idx="69">
                  <c:v>1.4224035995459615E-3</c:v>
                </c:pt>
                <c:pt idx="70">
                  <c:v>9.6455187932653066E-4</c:v>
                </c:pt>
                <c:pt idx="71">
                  <c:v>4.189784052520241E-3</c:v>
                </c:pt>
                <c:pt idx="72">
                  <c:v>2.6800260862578696E-3</c:v>
                </c:pt>
                <c:pt idx="73">
                  <c:v>9.2715341188724671E-3</c:v>
                </c:pt>
                <c:pt idx="75">
                  <c:v>2.2426860707841982E-3</c:v>
                </c:pt>
                <c:pt idx="76">
                  <c:v>1.1309107928669079E-3</c:v>
                </c:pt>
                <c:pt idx="77">
                  <c:v>1.8141817574262216E-3</c:v>
                </c:pt>
                <c:pt idx="78">
                  <c:v>1.3966843379628559E-3</c:v>
                </c:pt>
                <c:pt idx="79">
                  <c:v>1.179886482072864E-3</c:v>
                </c:pt>
                <c:pt idx="80">
                  <c:v>2.4308567736146203E-2</c:v>
                </c:pt>
                <c:pt idx="81">
                  <c:v>2.286650731159216E-3</c:v>
                </c:pt>
                <c:pt idx="83">
                  <c:v>2.9555513799824573E-2</c:v>
                </c:pt>
                <c:pt idx="84">
                  <c:v>2.0364895289252515E-3</c:v>
                </c:pt>
                <c:pt idx="85">
                  <c:v>2.4120692121271411E-3</c:v>
                </c:pt>
                <c:pt idx="86">
                  <c:v>3.726809364900456E-3</c:v>
                </c:pt>
                <c:pt idx="87">
                  <c:v>9.5142903056402474E-3</c:v>
                </c:pt>
                <c:pt idx="88">
                  <c:v>3.4396352476397103E-3</c:v>
                </c:pt>
                <c:pt idx="89">
                  <c:v>4.3738726137243909E-2</c:v>
                </c:pt>
                <c:pt idx="90">
                  <c:v>3.8438705768936671E-3</c:v>
                </c:pt>
                <c:pt idx="92">
                  <c:v>1.954932317100313E-3</c:v>
                </c:pt>
                <c:pt idx="93">
                  <c:v>7.750500311302182E-4</c:v>
                </c:pt>
                <c:pt idx="94">
                  <c:v>6.5441179948690087E-3</c:v>
                </c:pt>
                <c:pt idx="95">
                  <c:v>4.9918547877751695E-4</c:v>
                </c:pt>
                <c:pt idx="96">
                  <c:v>1.6685146875530521E-3</c:v>
                </c:pt>
                <c:pt idx="97">
                  <c:v>1.6750156292737622E-3</c:v>
                </c:pt>
                <c:pt idx="98">
                  <c:v>4.2050820925161178E-3</c:v>
                </c:pt>
                <c:pt idx="101">
                  <c:v>5.8587586974959247E-4</c:v>
                </c:pt>
                <c:pt idx="102">
                  <c:v>2.0291721691590701E-3</c:v>
                </c:pt>
                <c:pt idx="104">
                  <c:v>1.6991536001212558E-3</c:v>
                </c:pt>
                <c:pt idx="105">
                  <c:v>4.296885592819169E-3</c:v>
                </c:pt>
                <c:pt idx="106">
                  <c:v>3.1199165476165926E-3</c:v>
                </c:pt>
                <c:pt idx="107">
                  <c:v>2.7493522156480992E-3</c:v>
                </c:pt>
                <c:pt idx="108">
                  <c:v>1.7299979201272433E-3</c:v>
                </c:pt>
                <c:pt idx="109">
                  <c:v>1.8566083815148989E-3</c:v>
                </c:pt>
              </c:numCache>
            </c:numRef>
          </c:yVal>
          <c:smooth val="1"/>
        </c:ser>
        <c:ser>
          <c:idx val="1"/>
          <c:order val="1"/>
          <c:tx>
            <c:v>7425-012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yVal>
            <c:numRef>
              <c:f>D2C!$FL$3:$FL$112</c:f>
              <c:numCache>
                <c:formatCode>0.00000</c:formatCode>
                <c:ptCount val="110"/>
                <c:pt idx="0">
                  <c:v>2.3263986257063755E-3</c:v>
                </c:pt>
                <c:pt idx="1">
                  <c:v>2.5356250691123319E-3</c:v>
                </c:pt>
                <c:pt idx="2">
                  <c:v>2.4486683732637591E-3</c:v>
                </c:pt>
                <c:pt idx="3">
                  <c:v>3.4260933231896273E-3</c:v>
                </c:pt>
                <c:pt idx="4">
                  <c:v>1.9210159673349442E-3</c:v>
                </c:pt>
                <c:pt idx="5">
                  <c:v>1.1598048462657176E-3</c:v>
                </c:pt>
                <c:pt idx="6">
                  <c:v>1.5847623117676748E-3</c:v>
                </c:pt>
                <c:pt idx="7">
                  <c:v>4.9762462327404273E-4</c:v>
                </c:pt>
                <c:pt idx="8">
                  <c:v>8.6750489315293047E-4</c:v>
                </c:pt>
                <c:pt idx="9">
                  <c:v>1.1980177715623344E-3</c:v>
                </c:pt>
                <c:pt idx="10">
                  <c:v>9.5224459976290935E-4</c:v>
                </c:pt>
                <c:pt idx="11">
                  <c:v>7.4632750636396809E-4</c:v>
                </c:pt>
                <c:pt idx="12">
                  <c:v>6.6081557178277112E-4</c:v>
                </c:pt>
                <c:pt idx="13">
                  <c:v>5.2795990285434927E-4</c:v>
                </c:pt>
                <c:pt idx="14">
                  <c:v>2.3526847151479559E-3</c:v>
                </c:pt>
                <c:pt idx="15">
                  <c:v>1.2615770763785771E-3</c:v>
                </c:pt>
                <c:pt idx="16">
                  <c:v>1.6755459456279987E-3</c:v>
                </c:pt>
                <c:pt idx="17">
                  <c:v>3.4348981081957042E-3</c:v>
                </c:pt>
                <c:pt idx="20">
                  <c:v>3.3805677839972195E-4</c:v>
                </c:pt>
                <c:pt idx="21">
                  <c:v>9.782338262177173E-4</c:v>
                </c:pt>
                <c:pt idx="23">
                  <c:v>1.4628895173900108E-3</c:v>
                </c:pt>
                <c:pt idx="24">
                  <c:v>1.4587977770448013E-3</c:v>
                </c:pt>
                <c:pt idx="26">
                  <c:v>1.8099332260487588E-3</c:v>
                </c:pt>
                <c:pt idx="27">
                  <c:v>1.5183475504348069E-3</c:v>
                </c:pt>
                <c:pt idx="28">
                  <c:v>2.5099002192718735E-5</c:v>
                </c:pt>
                <c:pt idx="29">
                  <c:v>9.7358082191483376E-4</c:v>
                </c:pt>
                <c:pt idx="30">
                  <c:v>2.2271591768491627E-3</c:v>
                </c:pt>
                <c:pt idx="31">
                  <c:v>1.4342139982580718E-3</c:v>
                </c:pt>
                <c:pt idx="32">
                  <c:v>2.6349701505535522E-3</c:v>
                </c:pt>
                <c:pt idx="33">
                  <c:v>2.0005271954261898E-3</c:v>
                </c:pt>
                <c:pt idx="34">
                  <c:v>1.6173207611492545E-3</c:v>
                </c:pt>
                <c:pt idx="36">
                  <c:v>3.0056006555018123E-3</c:v>
                </c:pt>
                <c:pt idx="37">
                  <c:v>4.6422707949262277E-3</c:v>
                </c:pt>
                <c:pt idx="38">
                  <c:v>1.3360026613420118E-4</c:v>
                </c:pt>
                <c:pt idx="39">
                  <c:v>8.5211583166689667E-4</c:v>
                </c:pt>
                <c:pt idx="40">
                  <c:v>8.7232164715095794E-4</c:v>
                </c:pt>
                <c:pt idx="41">
                  <c:v>1.7967709111132311E-3</c:v>
                </c:pt>
                <c:pt idx="42">
                  <c:v>5.0725341499254937E-4</c:v>
                </c:pt>
                <c:pt idx="43">
                  <c:v>1.4259975647164965E-3</c:v>
                </c:pt>
                <c:pt idx="44">
                  <c:v>6.4803112121702283E-3</c:v>
                </c:pt>
                <c:pt idx="47">
                  <c:v>1.9184094686081946E-3</c:v>
                </c:pt>
                <c:pt idx="48">
                  <c:v>4.1886891081150036E-4</c:v>
                </c:pt>
                <c:pt idx="49">
                  <c:v>6.5358056716685316E-4</c:v>
                </c:pt>
                <c:pt idx="50">
                  <c:v>9.2561537373130769E-4</c:v>
                </c:pt>
                <c:pt idx="51">
                  <c:v>2.5991161697940367E-3</c:v>
                </c:pt>
                <c:pt idx="52">
                  <c:v>3.1839909672673004E-3</c:v>
                </c:pt>
                <c:pt idx="53">
                  <c:v>4.4850674921210364E-4</c:v>
                </c:pt>
                <c:pt idx="54">
                  <c:v>1.0283098400769872E-3</c:v>
                </c:pt>
                <c:pt idx="56">
                  <c:v>5.8470838285138804E-4</c:v>
                </c:pt>
                <c:pt idx="57">
                  <c:v>1.8245104474837364E-3</c:v>
                </c:pt>
                <c:pt idx="58">
                  <c:v>1.0046718405536056E-3</c:v>
                </c:pt>
                <c:pt idx="59">
                  <c:v>8.3337409637686179E-3</c:v>
                </c:pt>
                <c:pt idx="60">
                  <c:v>9.3310082289619072E-4</c:v>
                </c:pt>
                <c:pt idx="61">
                  <c:v>3.8590205693042668E-3</c:v>
                </c:pt>
                <c:pt idx="62">
                  <c:v>9.3687145799206662E-4</c:v>
                </c:pt>
                <c:pt idx="63">
                  <c:v>1.6815775981432633E-3</c:v>
                </c:pt>
                <c:pt idx="65">
                  <c:v>1.1426038039488581E-3</c:v>
                </c:pt>
                <c:pt idx="66">
                  <c:v>2.2913369458026408E-3</c:v>
                </c:pt>
                <c:pt idx="67">
                  <c:v>3.9118829603146535E-3</c:v>
                </c:pt>
                <c:pt idx="68">
                  <c:v>2.9994980618467735E-3</c:v>
                </c:pt>
                <c:pt idx="69">
                  <c:v>6.4707070711023476E-4</c:v>
                </c:pt>
                <c:pt idx="70">
                  <c:v>2.531947890704747E-3</c:v>
                </c:pt>
                <c:pt idx="71">
                  <c:v>1.5969545015705534E-3</c:v>
                </c:pt>
                <c:pt idx="72">
                  <c:v>2.0888932659082083E-3</c:v>
                </c:pt>
                <c:pt idx="73">
                  <c:v>2.5448622773647182E-3</c:v>
                </c:pt>
                <c:pt idx="75">
                  <c:v>1.1146107865178828E-3</c:v>
                </c:pt>
                <c:pt idx="76">
                  <c:v>2.8514080687893303E-3</c:v>
                </c:pt>
                <c:pt idx="77">
                  <c:v>2.7838388810496558E-3</c:v>
                </c:pt>
                <c:pt idx="78">
                  <c:v>1.9767958901049362E-4</c:v>
                </c:pt>
                <c:pt idx="79">
                  <c:v>1.165897275596987E-3</c:v>
                </c:pt>
                <c:pt idx="80">
                  <c:v>2.0810408412040623E-3</c:v>
                </c:pt>
                <c:pt idx="81">
                  <c:v>2.1730973270839642E-3</c:v>
                </c:pt>
                <c:pt idx="83">
                  <c:v>1.3518435504815351E-3</c:v>
                </c:pt>
                <c:pt idx="84">
                  <c:v>1.5901539615471856E-3</c:v>
                </c:pt>
                <c:pt idx="85">
                  <c:v>1.4056627609142524E-3</c:v>
                </c:pt>
                <c:pt idx="86">
                  <c:v>2.1234787030512061E-3</c:v>
                </c:pt>
                <c:pt idx="87">
                  <c:v>6.0146913470264225E-4</c:v>
                </c:pt>
                <c:pt idx="88">
                  <c:v>2.9979752634103009E-4</c:v>
                </c:pt>
                <c:pt idx="89">
                  <c:v>1.8818772618856168E-3</c:v>
                </c:pt>
                <c:pt idx="90">
                  <c:v>1.8183196268102527E-3</c:v>
                </c:pt>
                <c:pt idx="92">
                  <c:v>1.0327229207831689E-3</c:v>
                </c:pt>
                <c:pt idx="93">
                  <c:v>4.4626818316737139E-3</c:v>
                </c:pt>
                <c:pt idx="94">
                  <c:v>9.0582836348296867E-4</c:v>
                </c:pt>
                <c:pt idx="95">
                  <c:v>8.5322549318574744E-4</c:v>
                </c:pt>
                <c:pt idx="96">
                  <c:v>4.8720104944208491E-4</c:v>
                </c:pt>
                <c:pt idx="97">
                  <c:v>1.6750156292736343E-3</c:v>
                </c:pt>
                <c:pt idx="98">
                  <c:v>1.0494728032685756E-3</c:v>
                </c:pt>
                <c:pt idx="101">
                  <c:v>5.0977620162931999E-3</c:v>
                </c:pt>
                <c:pt idx="102">
                  <c:v>6.8057468271719081E-4</c:v>
                </c:pt>
                <c:pt idx="104">
                  <c:v>1.198156883215693E-3</c:v>
                </c:pt>
                <c:pt idx="105">
                  <c:v>1.485299350067534E-2</c:v>
                </c:pt>
                <c:pt idx="106">
                  <c:v>1.3679745845919286E-3</c:v>
                </c:pt>
                <c:pt idx="107">
                  <c:v>1.6771353271839483E-3</c:v>
                </c:pt>
                <c:pt idx="108">
                  <c:v>2.274680445757554E-3</c:v>
                </c:pt>
                <c:pt idx="109">
                  <c:v>5.8241403636624493E-3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8233232"/>
        <c:axId val="558233792"/>
      </c:scatterChart>
      <c:valAx>
        <c:axId val="558233232"/>
        <c:scaling>
          <c:orientation val="minMax"/>
          <c:max val="11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 b="1" baseline="0"/>
                  <a:t>Arbitrary Peak Number</a:t>
                </a:r>
              </a:p>
            </c:rich>
          </c:tx>
          <c:layout>
            <c:manualLayout>
              <c:xMode val="edge"/>
              <c:yMode val="edge"/>
              <c:x val="0.43283010257242072"/>
              <c:y val="0.930323333559596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233792"/>
        <c:crosses val="autoZero"/>
        <c:crossBetween val="midCat"/>
      </c:valAx>
      <c:valAx>
        <c:axId val="558233792"/>
        <c:scaling>
          <c:orientation val="minMax"/>
          <c:max val="5.000000000000001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 b="1" baseline="0"/>
                  <a:t>CCSD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2332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364515605798605"/>
          <c:y val="0.20511939094230941"/>
          <c:w val="0.17587296525293958"/>
          <c:h val="0.10810583033327667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Peak 35, </a:t>
            </a:r>
            <a:r>
              <a:rPr lang="en-US" sz="1600" b="1" baseline="30000"/>
              <a:t>13</a:t>
            </a:r>
            <a:r>
              <a:rPr lang="en-US" sz="1600" b="1"/>
              <a:t>C, Temperature Calibration Curve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25400">
                <a:solidFill>
                  <a:srgbClr val="0070C0"/>
                </a:solidFill>
              </a:ln>
              <a:effectLst/>
            </c:spPr>
          </c:marker>
          <c:trendline>
            <c:spPr>
              <a:ln w="25400" cap="rnd">
                <a:solidFill>
                  <a:srgbClr val="0070C0"/>
                </a:solidFill>
                <a:prstDash val="solid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6.9688381344816877E-2"/>
                  <c:y val="-0.42454790059892267"/>
                </c:manualLayout>
              </c:layout>
              <c:numFmt formatCode="#,##0.00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Temp!$K$3:$K$6</c:f>
              <c:numCache>
                <c:formatCode>General</c:formatCode>
                <c:ptCount val="4"/>
                <c:pt idx="0">
                  <c:v>25</c:v>
                </c:pt>
                <c:pt idx="1">
                  <c:v>37</c:v>
                </c:pt>
                <c:pt idx="2">
                  <c:v>45</c:v>
                </c:pt>
                <c:pt idx="3">
                  <c:v>50</c:v>
                </c:pt>
              </c:numCache>
            </c:numRef>
          </c:xVal>
          <c:yVal>
            <c:numRef>
              <c:f>Temp!$R$3:$R$6</c:f>
              <c:numCache>
                <c:formatCode>0.000</c:formatCode>
                <c:ptCount val="4"/>
                <c:pt idx="0">
                  <c:v>17.948499999999999</c:v>
                </c:pt>
                <c:pt idx="1">
                  <c:v>17.740346666666667</c:v>
                </c:pt>
                <c:pt idx="2">
                  <c:v>17.62385714285714</c:v>
                </c:pt>
                <c:pt idx="3">
                  <c:v>17.565000000000001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8236032"/>
        <c:axId val="558236592"/>
      </c:scatterChart>
      <c:valAx>
        <c:axId val="558236032"/>
        <c:scaling>
          <c:orientation val="minMax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/>
                  <a:t>Temperature</a:t>
                </a:r>
                <a:r>
                  <a:rPr lang="en-US" sz="1300" baseline="0"/>
                  <a:t> (</a:t>
                </a:r>
                <a:r>
                  <a:rPr lang="en-US" sz="1300" baseline="0">
                    <a:latin typeface="Calibri" panose="020F0502020204030204" pitchFamily="34" charset="0"/>
                  </a:rPr>
                  <a:t>°</a:t>
                </a:r>
                <a:r>
                  <a:rPr lang="en-US" sz="1300" baseline="0"/>
                  <a:t>C)</a:t>
                </a:r>
                <a:endParaRPr lang="en-US" sz="13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236592"/>
        <c:crosses val="autoZero"/>
        <c:crossBetween val="midCat"/>
      </c:valAx>
      <c:valAx>
        <c:axId val="55823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baseline="30000"/>
                  <a:t>13</a:t>
                </a:r>
                <a:r>
                  <a:rPr lang="en-US" sz="1300"/>
                  <a:t>C</a:t>
                </a:r>
                <a:r>
                  <a:rPr lang="en-US" sz="1300" baseline="0"/>
                  <a:t> (ppm)</a:t>
                </a:r>
                <a:endParaRPr lang="en-US" sz="13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2360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Peak 35, </a:t>
            </a:r>
            <a:r>
              <a:rPr lang="en-US" sz="1600" b="1" baseline="30000"/>
              <a:t>1</a:t>
            </a:r>
            <a:r>
              <a:rPr lang="en-US" sz="1600" b="1"/>
              <a:t>H, Temperature Calibration Curve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Temp!$K$3:$K$6</c:f>
              <c:numCache>
                <c:formatCode>General</c:formatCode>
                <c:ptCount val="4"/>
                <c:pt idx="0">
                  <c:v>25</c:v>
                </c:pt>
                <c:pt idx="1">
                  <c:v>37</c:v>
                </c:pt>
                <c:pt idx="2">
                  <c:v>45</c:v>
                </c:pt>
                <c:pt idx="3">
                  <c:v>50</c:v>
                </c:pt>
              </c:numCache>
            </c:numRef>
          </c:xVal>
          <c:yVal>
            <c:numRef>
              <c:f>Temp!$S$3:$S$6</c:f>
              <c:numCache>
                <c:formatCode>0.000</c:formatCode>
                <c:ptCount val="4"/>
                <c:pt idx="0">
                  <c:v>-7.1499999999999994E-2</c:v>
                </c:pt>
                <c:pt idx="1">
                  <c:v>-0.13070666666666667</c:v>
                </c:pt>
                <c:pt idx="2">
                  <c:v>-0.16171428571428573</c:v>
                </c:pt>
                <c:pt idx="3">
                  <c:v>-0.1794</c:v>
                </c:pt>
              </c:numCache>
            </c:numRef>
          </c:yVal>
          <c:smooth val="0"/>
        </c:ser>
        <c:ser>
          <c:idx val="0"/>
          <c:order val="1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25400">
                <a:solidFill>
                  <a:srgbClr val="0070C0"/>
                </a:solidFill>
              </a:ln>
              <a:effectLst/>
            </c:spPr>
          </c:marker>
          <c:trendline>
            <c:spPr>
              <a:ln w="25400" cap="rnd">
                <a:solidFill>
                  <a:srgbClr val="0070C0"/>
                </a:solidFill>
                <a:prstDash val="solid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2.9279696892727119E-2"/>
                  <c:y val="-0.38137367995560478"/>
                </c:manualLayout>
              </c:layout>
              <c:numFmt formatCode="#,##0.00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Temp!$K$3:$K$6</c:f>
              <c:numCache>
                <c:formatCode>General</c:formatCode>
                <c:ptCount val="4"/>
                <c:pt idx="0">
                  <c:v>25</c:v>
                </c:pt>
                <c:pt idx="1">
                  <c:v>37</c:v>
                </c:pt>
                <c:pt idx="2">
                  <c:v>45</c:v>
                </c:pt>
                <c:pt idx="3">
                  <c:v>50</c:v>
                </c:pt>
              </c:numCache>
            </c:numRef>
          </c:xVal>
          <c:yVal>
            <c:numRef>
              <c:f>Temp!$S$3:$S$6</c:f>
              <c:numCache>
                <c:formatCode>0.000</c:formatCode>
                <c:ptCount val="4"/>
                <c:pt idx="0">
                  <c:v>-7.1499999999999994E-2</c:v>
                </c:pt>
                <c:pt idx="1">
                  <c:v>-0.13070666666666667</c:v>
                </c:pt>
                <c:pt idx="2">
                  <c:v>-0.16171428571428573</c:v>
                </c:pt>
                <c:pt idx="3">
                  <c:v>-0.1794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0063344"/>
        <c:axId val="560063904"/>
      </c:scatterChart>
      <c:valAx>
        <c:axId val="560063344"/>
        <c:scaling>
          <c:orientation val="minMax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/>
                  <a:t>Temperature (</a:t>
                </a:r>
                <a:r>
                  <a:rPr lang="en-US" sz="1300">
                    <a:latin typeface="Calibri" panose="020F0502020204030204" pitchFamily="34" charset="0"/>
                  </a:rPr>
                  <a:t>°</a:t>
                </a:r>
                <a:r>
                  <a:rPr lang="en-US" sz="1300"/>
                  <a:t>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063904"/>
        <c:crosses val="autoZero"/>
        <c:crossBetween val="midCat"/>
      </c:valAx>
      <c:valAx>
        <c:axId val="560063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baseline="30000"/>
                  <a:t>1</a:t>
                </a:r>
                <a:r>
                  <a:rPr lang="en-US" sz="1300"/>
                  <a:t>H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0633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0.31808</cdr:x>
      <cdr:y>0.20437</cdr:y>
    </cdr:from>
    <cdr:to>
      <cdr:x>0.45667</cdr:x>
      <cdr:y>0.24844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61055" y="1153816"/>
          <a:ext cx="1638721" cy="2488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b="1"/>
            <a:t>Error bars are 95% confidence (2</a:t>
          </a:r>
          <a:r>
            <a:rPr lang="en-US" sz="1500" b="1" baseline="0"/>
            <a:t> x STDEV)</a:t>
          </a:r>
          <a:endParaRPr lang="en-US" sz="1500" b="1"/>
        </a:p>
      </cdr:txBody>
    </cdr:sp>
  </cdr:relSizeAnchor>
  <cdr:relSizeAnchor xmlns:cdr="http://schemas.openxmlformats.org/drawingml/2006/chartDrawing">
    <cdr:from>
      <cdr:x>0.18776</cdr:x>
      <cdr:y>0.56679</cdr:y>
    </cdr:from>
    <cdr:to>
      <cdr:x>0.20509</cdr:x>
      <cdr:y>0.83628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63061" y="2982014"/>
          <a:ext cx="144266" cy="14178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vertOverflow="clip" wrap="none" rtlCol="0"/>
        <a:lstStyle xmlns:a="http://schemas.openxmlformats.org/drawingml/2006/main"/>
        <a:p xmlns:a="http://schemas.openxmlformats.org/drawingml/2006/main">
          <a:r>
            <a:rPr lang="en-US" sz="1500" b="1" dirty="0"/>
            <a:t>SSS: BENCHMARK</a:t>
          </a:r>
          <a:r>
            <a:rPr lang="en-US" sz="1500" b="1" baseline="0" dirty="0"/>
            <a:t> DATA</a:t>
          </a:r>
          <a:endParaRPr lang="en-US" sz="1500" b="1" dirty="0"/>
        </a:p>
      </cdr:txBody>
    </cdr:sp>
  </cdr:relSizeAnchor>
  <cdr:relSizeAnchor xmlns:cdr="http://schemas.openxmlformats.org/drawingml/2006/chartDrawing">
    <cdr:from>
      <cdr:x>0.70036</cdr:x>
      <cdr:y>0.46681</cdr:y>
    </cdr:from>
    <cdr:to>
      <cdr:x>0.71768</cdr:x>
      <cdr:y>0.7363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830261" y="2456026"/>
          <a:ext cx="144183" cy="14178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NIST-FAB</a:t>
          </a:r>
        </a:p>
      </cdr:txBody>
    </cdr:sp>
  </cdr:relSizeAnchor>
  <cdr:relSizeAnchor xmlns:cdr="http://schemas.openxmlformats.org/drawingml/2006/chartDrawing">
    <cdr:from>
      <cdr:x>0.40745</cdr:x>
      <cdr:y>0.5</cdr:y>
    </cdr:from>
    <cdr:to>
      <cdr:x>0.42477</cdr:x>
      <cdr:y>0.76949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391861" y="2630631"/>
          <a:ext cx="144183" cy="14178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SSS:  NUS</a:t>
          </a:r>
        </a:p>
      </cdr:txBody>
    </cdr:sp>
  </cdr:relSizeAnchor>
  <cdr:relSizeAnchor xmlns:cdr="http://schemas.openxmlformats.org/drawingml/2006/chartDrawing">
    <cdr:from>
      <cdr:x>0.77359</cdr:x>
      <cdr:y>0.46681</cdr:y>
    </cdr:from>
    <cdr:to>
      <cdr:x>0.79092</cdr:x>
      <cdr:y>0.7363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6439861" y="2456026"/>
          <a:ext cx="144267" cy="14178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NIST-FAB</a:t>
          </a:r>
          <a:r>
            <a:rPr lang="en-US" sz="1500" b="1" baseline="0" dirty="0"/>
            <a:t>, NUS</a:t>
          </a:r>
        </a:p>
        <a:p xmlns:a="http://schemas.openxmlformats.org/drawingml/2006/main">
          <a:endParaRPr lang="en-US" sz="1500" b="1" dirty="0"/>
        </a:p>
      </cdr:txBody>
    </cdr:sp>
  </cdr:relSizeAnchor>
  <cdr:relSizeAnchor xmlns:cdr="http://schemas.openxmlformats.org/drawingml/2006/chartDrawing">
    <cdr:from>
      <cdr:x>0.84682</cdr:x>
      <cdr:y>0.46681</cdr:y>
    </cdr:from>
    <cdr:to>
      <cdr:x>0.86415</cdr:x>
      <cdr:y>0.7363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7049461" y="2456026"/>
          <a:ext cx="144267" cy="14178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 err="1" smtClean="0"/>
            <a:t>Custum</a:t>
          </a:r>
          <a:r>
            <a:rPr lang="en-US" sz="1500" b="1" dirty="0" smtClean="0"/>
            <a:t> NUS, SSS</a:t>
          </a:r>
          <a:endParaRPr lang="en-US" sz="1500" b="1" baseline="0" dirty="0"/>
        </a:p>
        <a:p xmlns:a="http://schemas.openxmlformats.org/drawingml/2006/main">
          <a:endParaRPr lang="en-US" sz="1500" b="1" dirty="0"/>
        </a:p>
      </cdr:txBody>
    </cdr:sp>
  </cdr:relSizeAnchor>
  <cdr:relSizeAnchor xmlns:cdr="http://schemas.openxmlformats.org/drawingml/2006/chartDrawing">
    <cdr:from>
      <cdr:x>0.98267</cdr:x>
      <cdr:y>0.46681</cdr:y>
    </cdr:from>
    <cdr:to>
      <cdr:x>1</cdr:x>
      <cdr:y>0.7363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8180396" y="2456026"/>
          <a:ext cx="144267" cy="14178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-5400000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 smtClean="0"/>
            <a:t>SSS: </a:t>
          </a:r>
          <a:r>
            <a:rPr lang="en-US" sz="1500" b="1" dirty="0" err="1" smtClean="0"/>
            <a:t>sfHMQC</a:t>
          </a:r>
          <a:endParaRPr lang="en-US" sz="1500" b="1" baseline="0" dirty="0"/>
        </a:p>
        <a:p xmlns:a="http://schemas.openxmlformats.org/drawingml/2006/main">
          <a:endParaRPr lang="en-US" sz="15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0.12284</cdr:x>
      <cdr:y>0.44523</cdr:y>
    </cdr:from>
    <cdr:to>
      <cdr:x>0.22034</cdr:x>
      <cdr:y>0.51476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6044" y="2134961"/>
          <a:ext cx="7905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/>
            <a:t>75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0.18482</cdr:x>
      <cdr:y>0.32246</cdr:y>
    </cdr:from>
    <cdr:to>
      <cdr:x>0.28232</cdr:x>
      <cdr:y>0.39198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98600" y="1546225"/>
          <a:ext cx="7905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87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0.34223</cdr:x>
      <cdr:y>0.43369</cdr:y>
    </cdr:from>
    <cdr:to>
      <cdr:x>0.43973</cdr:x>
      <cdr:y>0.50322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774950" y="2079625"/>
          <a:ext cx="7905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47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0.40801</cdr:x>
      <cdr:y>0.14765</cdr:y>
    </cdr:from>
    <cdr:to>
      <cdr:x>0.50551</cdr:x>
      <cdr:y>0.21718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308350" y="708025"/>
          <a:ext cx="7905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50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0.55602</cdr:x>
      <cdr:y>0.51513</cdr:y>
    </cdr:from>
    <cdr:to>
      <cdr:x>0.65352</cdr:x>
      <cdr:y>0.58466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508500" y="2470150"/>
          <a:ext cx="7905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28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0.6265</cdr:x>
      <cdr:y>0.36417</cdr:y>
    </cdr:from>
    <cdr:to>
      <cdr:x>0.724</cdr:x>
      <cdr:y>0.43369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5080000" y="1746250"/>
          <a:ext cx="7905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37</a:t>
          </a:r>
          <a:r>
            <a:rPr lang="en-US" sz="1100" b="1" baseline="0"/>
            <a:t>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0.77804</cdr:x>
      <cdr:y>0.46746</cdr:y>
    </cdr:from>
    <cdr:to>
      <cdr:x>0.87554</cdr:x>
      <cdr:y>0.53698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6308725" y="2241550"/>
          <a:ext cx="7905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baseline="0"/>
            <a:t>31 spectra</a:t>
          </a:r>
          <a:endParaRPr lang="en-US" sz="1100" b="1"/>
        </a:p>
      </cdr:txBody>
    </cdr:sp>
  </cdr:relSizeAnchor>
  <cdr:relSizeAnchor xmlns:cdr="http://schemas.openxmlformats.org/drawingml/2006/chartDrawing">
    <cdr:from>
      <cdr:x>0.84735</cdr:x>
      <cdr:y>0.25293</cdr:y>
    </cdr:from>
    <cdr:to>
      <cdr:x>0.94485</cdr:x>
      <cdr:y>0.32246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6870700" y="1212850"/>
          <a:ext cx="7905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35</a:t>
          </a:r>
          <a:r>
            <a:rPr lang="en-US" sz="1100" b="1" baseline="0"/>
            <a:t> spectra</a:t>
          </a:r>
          <a:endParaRPr lang="en-US" sz="1100" b="1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0.11864</cdr:x>
      <cdr:y>0.19748</cdr:y>
    </cdr:from>
    <cdr:to>
      <cdr:x>0.20654</cdr:x>
      <cdr:y>0.24917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1066800" y="1010720"/>
          <a:ext cx="790345" cy="26456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31 spectra</a:t>
          </a:r>
        </a:p>
      </cdr:txBody>
    </cdr:sp>
  </cdr:relSizeAnchor>
  <cdr:relSizeAnchor xmlns:cdr="http://schemas.openxmlformats.org/drawingml/2006/chartDrawing">
    <cdr:from>
      <cdr:x>0.18354</cdr:x>
      <cdr:y>0.38668</cdr:y>
    </cdr:from>
    <cdr:to>
      <cdr:x>0.26312</cdr:x>
      <cdr:y>0.43804</cdr:y>
    </cdr:to>
    <cdr:sp macro="" textlink="">
      <cdr:nvSpPr>
        <cdr:cNvPr id="3" name="TextBox 9"/>
        <cdr:cNvSpPr txBox="1"/>
      </cdr:nvSpPr>
      <cdr:spPr>
        <a:xfrm xmlns:a="http://schemas.openxmlformats.org/drawingml/2006/main">
          <a:off x="1650340" y="1979088"/>
          <a:ext cx="715565" cy="26283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4 spectra</a:t>
          </a:r>
        </a:p>
      </cdr:txBody>
    </cdr:sp>
  </cdr:relSizeAnchor>
  <cdr:relSizeAnchor xmlns:cdr="http://schemas.openxmlformats.org/drawingml/2006/chartDrawing">
    <cdr:from>
      <cdr:x>0.22045</cdr:x>
      <cdr:y>0.32382</cdr:y>
    </cdr:from>
    <cdr:to>
      <cdr:x>0.30003</cdr:x>
      <cdr:y>0.37518</cdr:y>
    </cdr:to>
    <cdr:sp macro="" textlink="">
      <cdr:nvSpPr>
        <cdr:cNvPr id="4" name="TextBox 10"/>
        <cdr:cNvSpPr txBox="1"/>
      </cdr:nvSpPr>
      <cdr:spPr>
        <a:xfrm xmlns:a="http://schemas.openxmlformats.org/drawingml/2006/main">
          <a:off x="1982191" y="1657350"/>
          <a:ext cx="715565" cy="26283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6 spectra</a:t>
          </a:r>
        </a:p>
      </cdr:txBody>
    </cdr:sp>
  </cdr:relSizeAnchor>
  <cdr:relSizeAnchor xmlns:cdr="http://schemas.openxmlformats.org/drawingml/2006/chartDrawing">
    <cdr:from>
      <cdr:x>0.33898</cdr:x>
      <cdr:y>0.22333</cdr:y>
    </cdr:from>
    <cdr:to>
      <cdr:x>0.42648</cdr:x>
      <cdr:y>0.27468</cdr:y>
    </cdr:to>
    <cdr:sp macro="" textlink="">
      <cdr:nvSpPr>
        <cdr:cNvPr id="5" name="TextBox 11"/>
        <cdr:cNvSpPr txBox="1"/>
      </cdr:nvSpPr>
      <cdr:spPr>
        <a:xfrm xmlns:a="http://schemas.openxmlformats.org/drawingml/2006/main">
          <a:off x="3048000" y="1143000"/>
          <a:ext cx="786732" cy="26283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/>
            <a:t>21 spectra</a:t>
          </a:r>
        </a:p>
      </cdr:txBody>
    </cdr:sp>
  </cdr:relSizeAnchor>
  <cdr:relSizeAnchor xmlns:cdr="http://schemas.openxmlformats.org/drawingml/2006/chartDrawing">
    <cdr:from>
      <cdr:x>0.55932</cdr:x>
      <cdr:y>0.36849</cdr:y>
    </cdr:from>
    <cdr:to>
      <cdr:x>0.64682</cdr:x>
      <cdr:y>0.41984</cdr:y>
    </cdr:to>
    <cdr:sp macro="" textlink="">
      <cdr:nvSpPr>
        <cdr:cNvPr id="6" name="TextBox 12"/>
        <cdr:cNvSpPr txBox="1"/>
      </cdr:nvSpPr>
      <cdr:spPr>
        <a:xfrm xmlns:a="http://schemas.openxmlformats.org/drawingml/2006/main">
          <a:off x="5029200" y="1885950"/>
          <a:ext cx="786732" cy="26283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/>
            <a:t>10 spectra</a:t>
          </a:r>
        </a:p>
      </cdr:txBody>
    </cdr:sp>
  </cdr:relSizeAnchor>
  <cdr:relSizeAnchor xmlns:cdr="http://schemas.openxmlformats.org/drawingml/2006/chartDrawing">
    <cdr:from>
      <cdr:x>0.77966</cdr:x>
      <cdr:y>0.14516</cdr:y>
    </cdr:from>
    <cdr:to>
      <cdr:x>0.86716</cdr:x>
      <cdr:y>0.19652</cdr:y>
    </cdr:to>
    <cdr:sp macro="" textlink="">
      <cdr:nvSpPr>
        <cdr:cNvPr id="7" name="TextBox 13"/>
        <cdr:cNvSpPr txBox="1"/>
      </cdr:nvSpPr>
      <cdr:spPr>
        <a:xfrm xmlns:a="http://schemas.openxmlformats.org/drawingml/2006/main">
          <a:off x="7010400" y="742950"/>
          <a:ext cx="786732" cy="26283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/>
            <a:t>12 spectra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54F855BA-E198-4548-A6AD-E218C7AD397A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846FEACE-E791-48B4-9A40-CA9400778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68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661BA997-CE19-4532-A735-13FF79D9E47A}" type="datetimeFigureOut">
              <a:rPr lang="en-US" smtClean="0"/>
              <a:pPr/>
              <a:t>7/5/2017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39" tIns="48320" rIns="96639" bIns="483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D310F993-119A-466E-9D1F-21A9B40EB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25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88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71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 Reminder:</a:t>
            </a:r>
            <a:r>
              <a:rPr lang="en-US" baseline="0" dirty="0" smtClean="0"/>
              <a:t> Sequence difference between SSS and unlabeled NIST-Fab</a:t>
            </a:r>
            <a:endParaRPr lang="en-US" dirty="0" smtClean="0"/>
          </a:p>
          <a:p>
            <a:r>
              <a:rPr lang="en-US" dirty="0" smtClean="0"/>
              <a:t>• Common</a:t>
            </a:r>
            <a:r>
              <a:rPr lang="en-US" baseline="0" dirty="0" smtClean="0"/>
              <a:t> peak list was developed for both samples at all temperatures. The statistical separation that will be presented later is therefore due to the subtle shifts in peak position.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35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4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Traditionally</a:t>
            </a:r>
            <a:r>
              <a:rPr lang="en-US" baseline="0" dirty="0" smtClean="0"/>
              <a:t> CCSD has been used to map spectral differences, in particular ligand binding. It can also be used to provide a weighted precision.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84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8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37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95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straight line is drawn through the data to maximize</a:t>
            </a:r>
            <a:r>
              <a:rPr lang="en-US" baseline="0" dirty="0" smtClean="0"/>
              <a:t> the variation. A second orthogonal line is drawn to maximize the remaining variation. This process is repeated until all variation is explained.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31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74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1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45" indent="-177845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7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29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71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0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23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139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21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146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Raw data input as data matrix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94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07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66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45" indent="-177845">
              <a:buFontTx/>
              <a:buChar char="-"/>
            </a:pPr>
            <a:r>
              <a:rPr lang="en-US" dirty="0" smtClean="0"/>
              <a:t>For</a:t>
            </a:r>
            <a:r>
              <a:rPr lang="en-US" baseline="0" dirty="0" smtClean="0"/>
              <a:t> method #1, can create spectral loading plot.</a:t>
            </a:r>
          </a:p>
          <a:p>
            <a:pPr marL="177845" indent="-177845">
              <a:buFontTx/>
              <a:buChar char="-"/>
            </a:pPr>
            <a:r>
              <a:rPr lang="en-US" baseline="0" dirty="0" smtClean="0"/>
              <a:t>Frank is working on alignment within </a:t>
            </a:r>
            <a:r>
              <a:rPr lang="en-US" baseline="0" dirty="0" err="1" smtClean="0"/>
              <a:t>NMRPipe</a:t>
            </a:r>
            <a:r>
              <a:rPr lang="en-US" baseline="0" dirty="0" smtClean="0"/>
              <a:t>. </a:t>
            </a:r>
            <a:r>
              <a:rPr lang="en-US" b="1" baseline="0" dirty="0" smtClean="0"/>
              <a:t>PCA on fingerprint region will be performed once this is accomplished.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73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1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48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</a:t>
            </a:r>
            <a:r>
              <a:rPr lang="en-US" baseline="0" dirty="0" smtClean="0"/>
              <a:t> 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78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98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50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993-119A-466E-9D1F-21A9B40EBE7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55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F63B-8B55-4084-873E-CE71862073C9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8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91A2-BDFD-40E4-BB7C-D645F627A3E1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2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EB36-7280-41F8-BC81-EA209C7E2241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EC80C-6DBC-48FF-8B8B-9D090CF43840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1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E9E5-68DD-4225-9982-27ACD82FE275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5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2B211-0748-4281-9A76-859E57F6420F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14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4FB6-7B8C-4619-8996-D8AE81A8A3E8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0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7B606-C69A-4811-B1D6-920C65B11F78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38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B324-56ED-4EAB-8B2C-6248AD62FD43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28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3A01-28C3-4018-AB89-818CC5CBBBDC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8A1D5-AD22-4520-A59B-3B549752064B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1FFE0-AAE1-41E5-B09D-2A264A181423}" type="datetime1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35D22-1CA0-476D-AF12-8E2BB0C1A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6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ystonesymposia.org/17C5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1000"/>
                    </a14:imgEffect>
                    <a14:imgEffect>
                      <a14:saturation sat="400000"/>
                    </a14:imgEffect>
                    <a14:imgEffect>
                      <a14:brightnessContrast bright="8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57" y="1269611"/>
            <a:ext cx="4533900" cy="378537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87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1219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NMR </a:t>
            </a:r>
            <a:r>
              <a:rPr lang="en-US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Interlaboratory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Study</a:t>
            </a:r>
            <a:b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Update: Version I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486400"/>
            <a:ext cx="1981200" cy="90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14" y="5486401"/>
            <a:ext cx="2619699" cy="812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0031" y="4724400"/>
            <a:ext cx="150393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June 2017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62360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Breakdown of Experiments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253627"/>
              </p:ext>
            </p:extLst>
          </p:nvPr>
        </p:nvGraphicFramePr>
        <p:xfrm>
          <a:off x="609602" y="1143000"/>
          <a:ext cx="7619999" cy="5410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4517"/>
                <a:gridCol w="1212089"/>
                <a:gridCol w="1442386"/>
                <a:gridCol w="1050478"/>
                <a:gridCol w="1309055"/>
                <a:gridCol w="775737"/>
                <a:gridCol w="775737"/>
              </a:tblGrid>
              <a:tr h="20103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44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EXPERIMENT CODE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Number of spectra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Tables </a:t>
                      </a:r>
                      <a:r>
                        <a:rPr lang="en-US" sz="1000" b="1" u="none" strike="noStrike" dirty="0" err="1">
                          <a:effectLst/>
                        </a:rPr>
                        <a:t>fom</a:t>
                      </a:r>
                      <a:r>
                        <a:rPr lang="en-US" sz="1000" b="1" u="none" strike="noStrike" dirty="0">
                          <a:effectLst/>
                        </a:rPr>
                        <a:t> NMR Study documentation Version 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ctr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D1A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36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1H,15N-gsHSQC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US, field dependent (Table 4)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D2A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39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US, 128 pts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D2B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32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50% NUS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373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D2C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41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US, field dependent, 25ms acquisition (Table 6)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D2D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31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50% NUS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D2E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26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50% NUS</a:t>
                      </a:r>
                      <a:r>
                        <a:rPr lang="en-US" sz="1000" u="none" strike="noStrike" dirty="0">
                          <a:effectLst/>
                        </a:rPr>
                        <a:t>, NS 2x of D2D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D3A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47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NIST-Fab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US, field dependent (Table 6)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D3B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36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NIST-Fab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50% NUS</a:t>
                      </a:r>
                      <a:r>
                        <a:rPr lang="en-US" sz="1000" u="none" strike="noStrike" dirty="0">
                          <a:effectLst/>
                        </a:rPr>
                        <a:t>, 25ms acquisition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373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one parameter change from experiments D; if NUS, NIST NUS schedule used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E1A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45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custom NUS schedule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E1B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48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Temperature change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E1C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23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1H,13C-sfHMQC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sfhmqc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1H,15N-gsHSQC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one parameter change from D1A, US only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E2N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1H,15N-gsHSQC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custom NUS schedule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E2A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14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1H,15N-gsHSQC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Temperature change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E2B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1H,15N-pHSQC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phase sensitive HSQC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E2C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11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1H,15N-sfHMQC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sfhmqc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Total 1H,13C Spectra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375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Total 1H,15N Spectra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76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  <a:tr h="20103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TOTAL SPECTRA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451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8" marR="8438" marT="8438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8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642" y="30480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</a:t>
            </a:r>
            <a:r>
              <a:rPr lang="en-US" sz="3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Identification </a:t>
            </a:r>
            <a:r>
              <a:rPr lang="en-US" sz="3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Catalog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8973"/>
            <a:ext cx="9144000" cy="5057378"/>
          </a:xfrm>
        </p:spPr>
        <p:txBody>
          <a:bodyPr>
            <a:normAutofit fontScale="85000" lnSpcReduction="10000"/>
          </a:bodyPr>
          <a:lstStyle/>
          <a:p>
            <a:r>
              <a:rPr lang="en-US" sz="2400" b="1" dirty="0" smtClean="0"/>
              <a:t>See Catalog File: </a:t>
            </a:r>
            <a:r>
              <a:rPr lang="en-US" sz="2400" b="1" dirty="0" smtClean="0">
                <a:solidFill>
                  <a:srgbClr val="FF0000"/>
                </a:solidFill>
              </a:rPr>
              <a:t>FINAL DATA SPREADSHEET_RELEASE.xlsx</a:t>
            </a:r>
          </a:p>
          <a:p>
            <a:pPr lvl="1"/>
            <a:r>
              <a:rPr lang="en-US" sz="2000" b="1" dirty="0" smtClean="0"/>
              <a:t>Spectra catalog will be released at the same time as the data</a:t>
            </a:r>
          </a:p>
          <a:p>
            <a:pPr lvl="1"/>
            <a:endParaRPr lang="en-US" sz="2000" b="1" dirty="0" smtClean="0"/>
          </a:p>
          <a:p>
            <a:r>
              <a:rPr lang="en-US" sz="2400" b="1" dirty="0" smtClean="0"/>
              <a:t>Participant </a:t>
            </a:r>
            <a:r>
              <a:rPr lang="en-US" sz="2400" b="1" dirty="0"/>
              <a:t>ID + Experimental Number (e.g., </a:t>
            </a:r>
            <a:r>
              <a:rPr lang="en-US" sz="2400" b="1" dirty="0" smtClean="0"/>
              <a:t>2461-002</a:t>
            </a:r>
            <a:r>
              <a:rPr lang="en-US" sz="2400" b="1" dirty="0"/>
              <a:t>) will be displayed throughout slide deck</a:t>
            </a:r>
          </a:p>
          <a:p>
            <a:pPr lvl="1"/>
            <a:r>
              <a:rPr lang="en-US" sz="2000" dirty="0"/>
              <a:t>Other details help NIST to quickly identify the type of experiment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400" dirty="0" smtClean="0"/>
              <a:t>Example of full experimental ID: </a:t>
            </a:r>
            <a:r>
              <a:rPr lang="en-US" sz="2400" b="1" dirty="0" smtClean="0"/>
              <a:t>D2A-S-U-800-2461-002-37C</a:t>
            </a:r>
          </a:p>
          <a:p>
            <a:pPr lvl="1"/>
            <a:r>
              <a:rPr lang="en-US" sz="2000" dirty="0" smtClean="0"/>
              <a:t>D2A	Experimental ID from study documentation, Section D, Exp. 2A</a:t>
            </a:r>
          </a:p>
          <a:p>
            <a:pPr marL="342900" lvl="1" indent="0">
              <a:buNone/>
            </a:pPr>
            <a:r>
              <a:rPr lang="en-US" sz="2000" dirty="0" smtClean="0"/>
              <a:t>		</a:t>
            </a:r>
            <a:r>
              <a:rPr lang="en-US" sz="2000" dirty="0" smtClean="0">
                <a:solidFill>
                  <a:srgbClr val="0070C0"/>
                </a:solidFill>
              </a:rPr>
              <a:t>The </a:t>
            </a:r>
            <a:r>
              <a:rPr lang="en-US" sz="2000" dirty="0">
                <a:solidFill>
                  <a:srgbClr val="0070C0"/>
                </a:solidFill>
              </a:rPr>
              <a:t>NIST NMR </a:t>
            </a:r>
            <a:r>
              <a:rPr lang="en-US" sz="2000" dirty="0" err="1">
                <a:solidFill>
                  <a:srgbClr val="0070C0"/>
                </a:solidFill>
              </a:rPr>
              <a:t>Interlaboratory</a:t>
            </a:r>
            <a:r>
              <a:rPr lang="en-US" sz="2000" dirty="0">
                <a:solidFill>
                  <a:srgbClr val="0070C0"/>
                </a:solidFill>
              </a:rPr>
              <a:t> Study Documentation </a:t>
            </a:r>
            <a:r>
              <a:rPr lang="en-US" sz="2000" dirty="0" smtClean="0">
                <a:solidFill>
                  <a:srgbClr val="0070C0"/>
                </a:solidFill>
              </a:rPr>
              <a:t>V5.pdf</a:t>
            </a:r>
            <a:endParaRPr lang="en-US" sz="2000" dirty="0">
              <a:solidFill>
                <a:srgbClr val="0070C0"/>
              </a:solidFill>
            </a:endParaRPr>
          </a:p>
          <a:p>
            <a:pPr lvl="1"/>
            <a:r>
              <a:rPr lang="en-US" sz="2000" dirty="0" smtClean="0"/>
              <a:t>-S	Which sample? –S = system suitability sample (SSS); -F = NIST-Fab</a:t>
            </a:r>
          </a:p>
          <a:p>
            <a:pPr lvl="1"/>
            <a:r>
              <a:rPr lang="en-US" sz="2000" dirty="0" smtClean="0"/>
              <a:t>-U	What type of sampling? –U = uniform; -N = NUS	</a:t>
            </a:r>
          </a:p>
          <a:p>
            <a:pPr lvl="1"/>
            <a:r>
              <a:rPr lang="en-US" sz="2000" dirty="0" smtClean="0"/>
              <a:t>-800	Field</a:t>
            </a:r>
          </a:p>
          <a:p>
            <a:pPr lvl="1"/>
            <a:r>
              <a:rPr lang="en-US" sz="2000" dirty="0" smtClean="0"/>
              <a:t>-2461	Participant ID</a:t>
            </a:r>
          </a:p>
          <a:p>
            <a:pPr lvl="1"/>
            <a:r>
              <a:rPr lang="en-US" sz="2000" dirty="0" smtClean="0"/>
              <a:t>-002	Participant experiment number</a:t>
            </a:r>
          </a:p>
          <a:p>
            <a:pPr lvl="1"/>
            <a:r>
              <a:rPr lang="en-US" sz="2000" dirty="0" smtClean="0"/>
              <a:t>-37C	Temperature</a:t>
            </a:r>
          </a:p>
          <a:p>
            <a:pPr lvl="1"/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D172-6330-495D-8E22-AAE1FF531A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7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066FF"/>
                </a:solidFill>
              </a:rPr>
              <a:t>Sample Descriptions</a:t>
            </a:r>
            <a:endParaRPr lang="en-US" sz="3800" b="1" dirty="0">
              <a:solidFill>
                <a:srgbClr val="00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5257800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100% Methanol-d4</a:t>
            </a:r>
            <a:r>
              <a:rPr lang="en-US" dirty="0"/>
              <a:t>, in a sealed tube. This sample </a:t>
            </a:r>
            <a:r>
              <a:rPr lang="en-US"/>
              <a:t>was used for </a:t>
            </a:r>
            <a:r>
              <a:rPr lang="en-US" dirty="0"/>
              <a:t>temperature calibration.</a:t>
            </a:r>
          </a:p>
          <a:p>
            <a:endParaRPr lang="en-US" dirty="0"/>
          </a:p>
          <a:p>
            <a:r>
              <a:rPr lang="en-US" b="1" dirty="0"/>
              <a:t>429 µM Unlabeled NIST-Fab 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Derived from papain cleavage of intact </a:t>
            </a:r>
            <a:r>
              <a:rPr lang="en-US" dirty="0" err="1"/>
              <a:t>NISTmAb</a:t>
            </a:r>
            <a:endParaRPr lang="en-US" dirty="0"/>
          </a:p>
          <a:p>
            <a:pPr lvl="1"/>
            <a:r>
              <a:rPr lang="en-US" dirty="0"/>
              <a:t>Prepared at NIST/IBBR in Rockville, MD</a:t>
            </a:r>
          </a:p>
          <a:p>
            <a:endParaRPr lang="en-US" b="1" dirty="0"/>
          </a:p>
          <a:p>
            <a:r>
              <a:rPr lang="en-US" b="1" dirty="0"/>
              <a:t>53 µM U-</a:t>
            </a:r>
            <a:r>
              <a:rPr lang="en-US" b="1" baseline="30000" dirty="0"/>
              <a:t>15</a:t>
            </a:r>
            <a:r>
              <a:rPr lang="en-US" b="1" dirty="0"/>
              <a:t>N, 20%-</a:t>
            </a:r>
            <a:r>
              <a:rPr lang="en-US" b="1" baseline="30000" dirty="0"/>
              <a:t>13</a:t>
            </a:r>
            <a:r>
              <a:rPr lang="en-US" b="1" dirty="0"/>
              <a:t>C NIST-Fab, System Suitability Sample (SSS) </a:t>
            </a:r>
          </a:p>
          <a:p>
            <a:pPr lvl="1"/>
            <a:r>
              <a:rPr lang="en-US" dirty="0"/>
              <a:t>Expressed in </a:t>
            </a:r>
            <a:r>
              <a:rPr lang="en-US" i="1" dirty="0"/>
              <a:t>Pichia pastoris </a:t>
            </a:r>
            <a:r>
              <a:rPr lang="en-US" dirty="0"/>
              <a:t>in the laboratory of Health Canada in Ottawa, Ontario, Canada</a:t>
            </a:r>
          </a:p>
          <a:p>
            <a:pPr lvl="1"/>
            <a:r>
              <a:rPr lang="en-US" dirty="0"/>
              <a:t>This sample will serve as the benchmark for all measurements.</a:t>
            </a:r>
            <a:endParaRPr lang="en-US" i="1" dirty="0"/>
          </a:p>
          <a:p>
            <a:pPr lvl="1"/>
            <a:r>
              <a:rPr lang="en-US" dirty="0"/>
              <a:t>Contains an extra 4 amino acid signal peptide (EAEA) on both the light and heavy chains that did not get cleaved as expected. </a:t>
            </a:r>
          </a:p>
          <a:p>
            <a:pPr lvl="2"/>
            <a:r>
              <a:rPr lang="en-US" dirty="0"/>
              <a:t>This afforded a few extra peaks on the spectrum of the system suitability sample</a:t>
            </a:r>
          </a:p>
          <a:p>
            <a:pPr lvl="1"/>
            <a:r>
              <a:rPr lang="en-US" dirty="0"/>
              <a:t>Health Canada shipped two batches of the SSS to NIST-IBBR.  NIST mixed these batches and will distribute to all partners.</a:t>
            </a:r>
          </a:p>
          <a:p>
            <a:endParaRPr lang="en-US" b="1" dirty="0"/>
          </a:p>
          <a:p>
            <a:r>
              <a:rPr lang="en-US" b="1" dirty="0"/>
              <a:t>Buffer: 25 </a:t>
            </a:r>
            <a:r>
              <a:rPr lang="en-US" b="1" dirty="0" err="1"/>
              <a:t>mM</a:t>
            </a:r>
            <a:r>
              <a:rPr lang="en-US" b="1" dirty="0"/>
              <a:t> bis-tris-d19 pH 6.0, 5% D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</a:p>
          <a:p>
            <a:endParaRPr lang="en-US" b="1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8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these extra residues compromise the purpose of the samples? </a:t>
            </a:r>
            <a:r>
              <a:rPr lang="en-US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NO!</a:t>
            </a:r>
            <a:endParaRPr lang="en-US" sz="3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sz="2800" dirty="0"/>
              <a:t>The purpose SSS was to assess measurement performance on a </a:t>
            </a:r>
            <a:r>
              <a:rPr lang="en-US" sz="2800"/>
              <a:t>high </a:t>
            </a:r>
            <a:r>
              <a:rPr lang="en-US" sz="2800" dirty="0"/>
              <a:t>sensitivity sample</a:t>
            </a:r>
          </a:p>
          <a:p>
            <a:pPr marL="514350" indent="-514350">
              <a:buAutoNum type="arabicParenR"/>
            </a:pPr>
            <a:r>
              <a:rPr lang="en-US" sz="2800" dirty="0"/>
              <a:t>This was also fortuitous. The difference from the unlabeled NIST-Fab allowed for </a:t>
            </a:r>
            <a:r>
              <a:rPr lang="en-US" sz="2800"/>
              <a:t>robust </a:t>
            </a:r>
            <a:r>
              <a:rPr lang="en-US" sz="2800" dirty="0"/>
              <a:t>testing of </a:t>
            </a:r>
            <a:r>
              <a:rPr lang="en-US" sz="2800" dirty="0" err="1"/>
              <a:t>chemometric</a:t>
            </a:r>
            <a:r>
              <a:rPr lang="en-US" sz="2800" dirty="0"/>
              <a:t> analyses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41080" cy="994172"/>
          </a:xfrm>
        </p:spPr>
        <p:txBody>
          <a:bodyPr>
            <a:normAutofit/>
          </a:bodyPr>
          <a:lstStyle/>
          <a:p>
            <a:pPr algn="ctr"/>
            <a:r>
              <a:rPr lang="en-US" sz="285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Processing Work Flow for </a:t>
            </a:r>
            <a:r>
              <a:rPr lang="en-US" sz="285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of Peak </a:t>
            </a:r>
            <a:r>
              <a:rPr lang="en-US" sz="285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374" y="990600"/>
            <a:ext cx="7886700" cy="58674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800" b="1" dirty="0"/>
              <a:t>1) Manual Phasing </a:t>
            </a:r>
          </a:p>
          <a:p>
            <a:pPr marL="0" indent="0">
              <a:buNone/>
            </a:pPr>
            <a:r>
              <a:rPr lang="en-US" dirty="0"/>
              <a:t> 	- </a:t>
            </a:r>
            <a:r>
              <a:rPr lang="en-US" sz="3400" dirty="0"/>
              <a:t>can copy phasing for same HSQC-type per magnet</a:t>
            </a:r>
          </a:p>
          <a:p>
            <a:pPr marL="0" indent="0">
              <a:buNone/>
            </a:pPr>
            <a:r>
              <a:rPr lang="en-US" sz="3400" dirty="0"/>
              <a:t>	</a:t>
            </a:r>
          </a:p>
          <a:p>
            <a:pPr marL="0" indent="0">
              <a:buNone/>
            </a:pPr>
            <a:r>
              <a:rPr lang="en-US" sz="3800" b="1" dirty="0"/>
              <a:t>2)  </a:t>
            </a:r>
            <a:r>
              <a:rPr lang="en-US" sz="3800" b="1" dirty="0" err="1"/>
              <a:t>Autoprocessing</a:t>
            </a:r>
            <a:r>
              <a:rPr lang="en-US" sz="3800" b="1" dirty="0"/>
              <a:t> using an adaption of Frank’s </a:t>
            </a:r>
            <a:r>
              <a:rPr lang="en-US" sz="3800" b="1" dirty="0" err="1"/>
              <a:t>NMRPipe</a:t>
            </a:r>
            <a:r>
              <a:rPr lang="en-US" sz="3800" b="1" dirty="0"/>
              <a:t> scripts</a:t>
            </a:r>
          </a:p>
          <a:p>
            <a:pPr marL="342900" lvl="1" indent="0">
              <a:buNone/>
            </a:pPr>
            <a:r>
              <a:rPr lang="en-US" dirty="0"/>
              <a:t>	</a:t>
            </a:r>
            <a:r>
              <a:rPr lang="en-US" sz="3300" dirty="0"/>
              <a:t>- Extract out phasing from manual processing files.</a:t>
            </a:r>
          </a:p>
          <a:p>
            <a:pPr marL="342900" lvl="1" indent="0">
              <a:buNone/>
            </a:pPr>
            <a:r>
              <a:rPr lang="en-US" sz="3300" dirty="0"/>
              <a:t>	This process allows facile adjustment of other processing parameters.</a:t>
            </a:r>
          </a:p>
          <a:p>
            <a:pPr marL="342900" lvl="1" indent="0">
              <a:buNone/>
            </a:pPr>
            <a:r>
              <a:rPr lang="en-US" sz="3300" dirty="0"/>
              <a:t>	- Set max intensity to 100.</a:t>
            </a:r>
          </a:p>
          <a:p>
            <a:pPr marL="342900" lvl="1" indent="0">
              <a:buNone/>
            </a:pPr>
            <a:r>
              <a:rPr lang="en-US" sz="3300" dirty="0"/>
              <a:t>	- Convert to UCSF format.</a:t>
            </a:r>
          </a:p>
          <a:p>
            <a:pPr marL="342900" lvl="1" indent="0">
              <a:buNone/>
            </a:pPr>
            <a:endParaRPr lang="en-US" sz="3300" dirty="0"/>
          </a:p>
          <a:p>
            <a:pPr marL="0" indent="0">
              <a:buNone/>
            </a:pPr>
            <a:r>
              <a:rPr lang="en-US" sz="3800" b="1" dirty="0"/>
              <a:t>3) Peak Analysis</a:t>
            </a:r>
          </a:p>
          <a:p>
            <a:pPr marL="400050" lvl="1" indent="0">
              <a:buNone/>
            </a:pPr>
            <a:r>
              <a:rPr lang="en-US" sz="3400" dirty="0"/>
              <a:t>	- software: </a:t>
            </a:r>
            <a:r>
              <a:rPr lang="en-US" sz="3400" dirty="0" err="1"/>
              <a:t>NMRFam</a:t>
            </a:r>
            <a:r>
              <a:rPr lang="en-US" sz="3400" dirty="0"/>
              <a:t>-Sparky</a:t>
            </a:r>
          </a:p>
          <a:p>
            <a:pPr marL="342900" lvl="1" indent="0">
              <a:buNone/>
            </a:pPr>
            <a:r>
              <a:rPr lang="en-US" dirty="0"/>
              <a:t>	</a:t>
            </a:r>
            <a:r>
              <a:rPr lang="en-US" sz="3300" dirty="0"/>
              <a:t>- Primary Peak list: determined arbitrary peak list by comparison of lowest 	resolution data and 900 MHz data.</a:t>
            </a:r>
          </a:p>
          <a:p>
            <a:pPr marL="342900" lvl="1" indent="0">
              <a:buNone/>
            </a:pPr>
            <a:r>
              <a:rPr lang="en-US" sz="3300" dirty="0"/>
              <a:t>	- </a:t>
            </a:r>
            <a:r>
              <a:rPr lang="en-US" sz="3300" u="sng" dirty="0"/>
              <a:t>Aligned</a:t>
            </a:r>
            <a:r>
              <a:rPr lang="en-US" sz="3300" dirty="0"/>
              <a:t> all spectra to a specific cross peak on 900 MHz spectrum</a:t>
            </a:r>
            <a:r>
              <a:rPr lang="en-US" sz="3300" dirty="0" smtClean="0"/>
              <a:t>.</a:t>
            </a:r>
            <a:endParaRPr lang="en-US" sz="3300" dirty="0"/>
          </a:p>
          <a:p>
            <a:pPr marL="342900" lvl="1" indent="0">
              <a:buNone/>
            </a:pPr>
            <a:r>
              <a:rPr lang="en-US" sz="3300" dirty="0"/>
              <a:t>	- Copied primary peak list and checked.</a:t>
            </a:r>
          </a:p>
          <a:p>
            <a:pPr marL="342900" lvl="1" indent="0">
              <a:buNone/>
            </a:pPr>
            <a:r>
              <a:rPr lang="en-US" sz="3300" dirty="0"/>
              <a:t>	- Exported </a:t>
            </a:r>
            <a:r>
              <a:rPr lang="en-US" sz="3300" dirty="0" smtClean="0"/>
              <a:t>peak </a:t>
            </a:r>
            <a:r>
              <a:rPr lang="en-US" sz="3300" dirty="0"/>
              <a:t>lists to excel.</a:t>
            </a:r>
          </a:p>
          <a:p>
            <a:pPr marL="342900" lvl="1" indent="0">
              <a:buNone/>
            </a:pPr>
            <a:endParaRPr lang="en-US" sz="3300" dirty="0"/>
          </a:p>
          <a:p>
            <a:pPr marL="0" indent="0">
              <a:buNone/>
            </a:pPr>
            <a:r>
              <a:rPr lang="en-US" sz="3800" b="1" dirty="0"/>
              <a:t>4) Excel Processing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sz="3400" dirty="0"/>
              <a:t>determined weighted peak lists</a:t>
            </a:r>
          </a:p>
          <a:p>
            <a:pPr marL="0" indent="0">
              <a:buNone/>
            </a:pPr>
            <a:r>
              <a:rPr lang="en-US" sz="3400" dirty="0"/>
              <a:t>	- Performed CCSD analysis</a:t>
            </a:r>
          </a:p>
          <a:p>
            <a:pPr marL="0" indent="0">
              <a:buNone/>
            </a:pPr>
            <a:r>
              <a:rPr lang="en-US" sz="3400" dirty="0"/>
              <a:t>	- For PCA analyses of peak positions, </a:t>
            </a:r>
            <a:r>
              <a:rPr lang="en-US" sz="3400" dirty="0" err="1"/>
              <a:t>Matlab</a:t>
            </a:r>
            <a:r>
              <a:rPr lang="en-US" sz="3400" dirty="0"/>
              <a:t> can read excel file</a:t>
            </a:r>
          </a:p>
          <a:p>
            <a:pPr marL="385763" indent="-385763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D172-6330-495D-8E22-AAE1FF531A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Comparison:</a:t>
            </a:r>
            <a:br>
              <a:rPr lang="en-US" sz="4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Suitability Sample</a:t>
            </a:r>
            <a:endParaRPr lang="en-US" sz="4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4"/>
          <a:stretch/>
        </p:blipFill>
        <p:spPr>
          <a:xfrm>
            <a:off x="304800" y="2264640"/>
            <a:ext cx="4541984" cy="25868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5181337"/>
            <a:ext cx="3893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Black = D1A-S-U-500-3897-009-37C</a:t>
            </a:r>
          </a:p>
          <a:p>
            <a:r>
              <a:rPr lang="en-US" sz="2000" b="1" dirty="0" smtClean="0"/>
              <a:t>Red    = D1A-S-U-900-8822-007-37C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8"/>
          <a:stretch/>
        </p:blipFill>
        <p:spPr>
          <a:xfrm>
            <a:off x="5334000" y="2129913"/>
            <a:ext cx="3505200" cy="3051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3055" y="5185726"/>
            <a:ext cx="3893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Black = D2C-S-U-500-3897-012-37C</a:t>
            </a:r>
          </a:p>
          <a:p>
            <a:r>
              <a:rPr lang="en-US" sz="2000" b="1" dirty="0" smtClean="0"/>
              <a:t>Red    = D2C-S-U-900-8495-012-37C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47585" y="1864530"/>
            <a:ext cx="3056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baseline="30000" dirty="0" smtClean="0"/>
              <a:t>1</a:t>
            </a:r>
            <a:r>
              <a:rPr lang="en-US" sz="2000" b="1" u="sng" dirty="0" smtClean="0"/>
              <a:t>H,</a:t>
            </a:r>
            <a:r>
              <a:rPr lang="en-US" sz="2000" b="1" u="sng" baseline="30000" dirty="0" smtClean="0"/>
              <a:t>15</a:t>
            </a:r>
            <a:r>
              <a:rPr lang="en-US" sz="2000" b="1" u="sng" dirty="0" smtClean="0"/>
              <a:t>N Amide Spectral Map</a:t>
            </a:r>
            <a:endParaRPr lang="en-US" sz="2000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5687162" y="1864530"/>
            <a:ext cx="3088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baseline="30000" dirty="0" smtClean="0"/>
              <a:t>1</a:t>
            </a:r>
            <a:r>
              <a:rPr lang="en-US" sz="2000" b="1" u="sng" dirty="0" smtClean="0"/>
              <a:t>H,</a:t>
            </a:r>
            <a:r>
              <a:rPr lang="en-US" sz="2000" b="1" u="sng" baseline="30000" dirty="0" smtClean="0"/>
              <a:t>13</a:t>
            </a:r>
            <a:r>
              <a:rPr lang="en-US" sz="2000" b="1" u="sng" dirty="0" smtClean="0"/>
              <a:t>C Methyl Spectral Map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45268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-90023"/>
            <a:ext cx="85589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Fingerprint Comparison at 900 MHz: </a:t>
            </a:r>
          </a:p>
          <a:p>
            <a:r>
              <a:rPr lang="en-US" sz="3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Suitability Sample vs. NIST-Fab</a:t>
            </a:r>
            <a:endParaRPr lang="en-US" sz="35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2" r="16396"/>
          <a:stretch/>
        </p:blipFill>
        <p:spPr>
          <a:xfrm>
            <a:off x="5075115" y="1587461"/>
            <a:ext cx="4137627" cy="33618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33223" y="5707915"/>
            <a:ext cx="4683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Black 	= System Suitability Sample </a:t>
            </a:r>
          </a:p>
          <a:p>
            <a:r>
              <a:rPr lang="en-US" sz="2400" b="1" dirty="0" smtClean="0"/>
              <a:t>Red	= Unlabeled NIST-Fab</a:t>
            </a:r>
            <a:endParaRPr lang="en-US" sz="2400" b="1" dirty="0"/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5655" r="13541"/>
          <a:stretch/>
        </p:blipFill>
        <p:spPr>
          <a:xfrm>
            <a:off x="152400" y="1612861"/>
            <a:ext cx="4579990" cy="2875815"/>
          </a:xfrm>
        </p:spPr>
      </p:pic>
      <p:sp>
        <p:nvSpPr>
          <p:cNvPr id="10" name="TextBox 9"/>
          <p:cNvSpPr txBox="1"/>
          <p:nvPr/>
        </p:nvSpPr>
        <p:spPr>
          <a:xfrm>
            <a:off x="731981" y="1237643"/>
            <a:ext cx="3855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Amide Spectral Map*</a:t>
            </a:r>
            <a:endParaRPr lang="en-US" sz="24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5844046" y="1237643"/>
            <a:ext cx="3855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Methyl Spectral Map*</a:t>
            </a:r>
            <a:endParaRPr lang="en-US" sz="2400" b="1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642192" y="6493114"/>
            <a:ext cx="3909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*Spectra displayed to maximize visual differences.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42192" y="4882015"/>
            <a:ext cx="47680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E2C-F-N-900-8822-030-37C	red, NIST-Fab</a:t>
            </a:r>
          </a:p>
          <a:p>
            <a:r>
              <a:rPr lang="en-US" sz="1500" b="1" dirty="0" smtClean="0"/>
              <a:t>E2N-S-N-900-8822-071-37C	black, SSS</a:t>
            </a:r>
          </a:p>
          <a:p>
            <a:r>
              <a:rPr lang="en-US" sz="1500" dirty="0" smtClean="0"/>
              <a:t>Both collected with SOFAST-HMQC, 50% NUS</a:t>
            </a:r>
            <a:endParaRPr lang="en-US" sz="1500" dirty="0"/>
          </a:p>
        </p:txBody>
      </p:sp>
      <p:sp>
        <p:nvSpPr>
          <p:cNvPr id="11" name="TextBox 10"/>
          <p:cNvSpPr txBox="1"/>
          <p:nvPr/>
        </p:nvSpPr>
        <p:spPr>
          <a:xfrm>
            <a:off x="5301596" y="4914208"/>
            <a:ext cx="38424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D3A-S-U-900-7425-015-37C        red, NIST-Fab</a:t>
            </a:r>
          </a:p>
          <a:p>
            <a:r>
              <a:rPr lang="en-US" sz="1500" b="1" dirty="0" smtClean="0"/>
              <a:t>D2C-S-U-900-7425-012-37C        black, SSS</a:t>
            </a:r>
          </a:p>
        </p:txBody>
      </p:sp>
    </p:spTree>
    <p:extLst>
      <p:ext uri="{BB962C8B-B14F-4D97-AF65-F5344CB8AC3E}">
        <p14:creationId xmlns:p14="http://schemas.microsoft.com/office/powerpoint/2010/main" val="15789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Notes on SSS</a:t>
            </a:r>
            <a:endParaRPr lang="en-US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/>
              <a:t>Incorrect assumption </a:t>
            </a:r>
            <a:r>
              <a:rPr lang="en-US" dirty="0"/>
              <a:t>stated during March 2017 conference calls: 20% </a:t>
            </a:r>
            <a:r>
              <a:rPr lang="en-US" baseline="30000" dirty="0"/>
              <a:t>13</a:t>
            </a:r>
            <a:r>
              <a:rPr lang="en-US" dirty="0"/>
              <a:t>C incorporation was </a:t>
            </a:r>
            <a:r>
              <a:rPr lang="en-US" dirty="0" smtClean="0"/>
              <a:t>completely </a:t>
            </a:r>
            <a:r>
              <a:rPr lang="en-US" dirty="0"/>
              <a:t>random</a:t>
            </a:r>
          </a:p>
          <a:p>
            <a:r>
              <a:rPr lang="en-US" dirty="0" err="1"/>
              <a:t>Houman</a:t>
            </a:r>
            <a:r>
              <a:rPr lang="en-US" dirty="0"/>
              <a:t> </a:t>
            </a:r>
            <a:r>
              <a:rPr lang="en-US" dirty="0" err="1"/>
              <a:t>Ghasriani</a:t>
            </a:r>
            <a:r>
              <a:rPr lang="en-US" dirty="0"/>
              <a:t> of Health Canada informed NIST that he ran a series of CT-HSQC experiment and compared these results to the </a:t>
            </a:r>
            <a:r>
              <a:rPr lang="en-US" dirty="0" err="1"/>
              <a:t>gHSQC</a:t>
            </a:r>
            <a:r>
              <a:rPr lang="en-US" dirty="0"/>
              <a:t>. For some peaks, he could measure 40 Hz splitting.</a:t>
            </a:r>
          </a:p>
          <a:p>
            <a:r>
              <a:rPr lang="en-US" dirty="0"/>
              <a:t>NIST confirmed Health Canada’s results in March 2017.</a:t>
            </a:r>
          </a:p>
          <a:p>
            <a:r>
              <a:rPr lang="en-US" dirty="0"/>
              <a:t>Conclusion:</a:t>
            </a:r>
          </a:p>
          <a:p>
            <a:pPr lvl="1"/>
            <a:r>
              <a:rPr lang="en-US" dirty="0"/>
              <a:t>Yeast incorporation of </a:t>
            </a:r>
            <a:r>
              <a:rPr lang="en-US" baseline="30000" dirty="0"/>
              <a:t>13</a:t>
            </a:r>
            <a:r>
              <a:rPr lang="en-US" dirty="0"/>
              <a:t>C is </a:t>
            </a:r>
            <a:r>
              <a:rPr lang="en-US" dirty="0" smtClean="0"/>
              <a:t>non-random</a:t>
            </a:r>
            <a:r>
              <a:rPr lang="en-US" dirty="0"/>
              <a:t>, especially for certain amino acids</a:t>
            </a:r>
          </a:p>
          <a:p>
            <a:pPr lvl="1"/>
            <a:r>
              <a:rPr lang="en-US" dirty="0"/>
              <a:t>A subset </a:t>
            </a:r>
            <a:r>
              <a:rPr lang="en-US" dirty="0" smtClean="0"/>
              <a:t>of </a:t>
            </a:r>
            <a:r>
              <a:rPr lang="en-US" dirty="0"/>
              <a:t>cross peaks clearly show some splitting, likely due to </a:t>
            </a:r>
            <a:r>
              <a:rPr lang="en-US" dirty="0" smtClean="0"/>
              <a:t>a </a:t>
            </a:r>
            <a:r>
              <a:rPr lang="en-US" dirty="0"/>
              <a:t>higher incorporation of two </a:t>
            </a:r>
            <a:r>
              <a:rPr lang="en-US" baseline="30000" dirty="0"/>
              <a:t>13</a:t>
            </a:r>
            <a:r>
              <a:rPr lang="en-US" dirty="0"/>
              <a:t>C nuclei next to each 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73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Selected Cross Peaks from D2B Spectra</a:t>
            </a:r>
            <a:endParaRPr lang="en-US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9"/>
          <a:stretch/>
        </p:blipFill>
        <p:spPr>
          <a:xfrm>
            <a:off x="560784" y="2057400"/>
            <a:ext cx="8022432" cy="25098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01238" y="1643770"/>
            <a:ext cx="3651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D2B-S-N-600-5422-103-37C</a:t>
            </a:r>
            <a:endParaRPr lang="en-US" sz="2400" b="1" dirty="0"/>
          </a:p>
        </p:txBody>
      </p:sp>
      <p:sp>
        <p:nvSpPr>
          <p:cNvPr id="7" name="Oval 6"/>
          <p:cNvSpPr/>
          <p:nvPr/>
        </p:nvSpPr>
        <p:spPr>
          <a:xfrm>
            <a:off x="2819400" y="3045619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34200" y="3045619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6878" y="4790635"/>
            <a:ext cx="8029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Application of softer </a:t>
            </a:r>
            <a:r>
              <a:rPr lang="en-US" baseline="30000" dirty="0" smtClean="0"/>
              <a:t>13</a:t>
            </a:r>
            <a:r>
              <a:rPr lang="en-US" dirty="0" smtClean="0"/>
              <a:t>C </a:t>
            </a:r>
            <a:r>
              <a:rPr lang="en-US" dirty="0" err="1" smtClean="0"/>
              <a:t>apodization</a:t>
            </a:r>
            <a:r>
              <a:rPr lang="en-US" dirty="0" smtClean="0"/>
              <a:t> blurred many </a:t>
            </a:r>
            <a:r>
              <a:rPr lang="en-US" dirty="0" err="1" smtClean="0"/>
              <a:t>splittings</a:t>
            </a:r>
            <a:r>
              <a:rPr lang="en-US" dirty="0" smtClean="0"/>
              <a:t> and afforded more robust peak lists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59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36" y="108990"/>
            <a:ext cx="9145836" cy="779443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Apodization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Comparison of 3897-011, 500 MHz</a:t>
            </a:r>
            <a:b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(D2B-S-N-500-3897-011-37C)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3" b="13092"/>
          <a:stretch/>
        </p:blipFill>
        <p:spPr>
          <a:xfrm>
            <a:off x="609600" y="1011724"/>
            <a:ext cx="8229600" cy="2362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3373924"/>
            <a:ext cx="8140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</a:t>
            </a:r>
            <a:r>
              <a:rPr lang="en-US" dirty="0" smtClean="0"/>
              <a:t>H </a:t>
            </a:r>
            <a:r>
              <a:rPr lang="en-US" dirty="0" err="1" smtClean="0"/>
              <a:t>apodization</a:t>
            </a:r>
            <a:r>
              <a:rPr lang="en-US" dirty="0" smtClean="0"/>
              <a:t>	0.3 SP			0.3 SP			0.5 SP</a:t>
            </a:r>
          </a:p>
          <a:p>
            <a:r>
              <a:rPr lang="en-US" baseline="30000" dirty="0" smtClean="0"/>
              <a:t>13</a:t>
            </a:r>
            <a:r>
              <a:rPr lang="en-US" dirty="0" smtClean="0"/>
              <a:t>C </a:t>
            </a:r>
            <a:r>
              <a:rPr lang="en-US" dirty="0" err="1" smtClean="0"/>
              <a:t>apodization</a:t>
            </a:r>
            <a:r>
              <a:rPr lang="en-US" dirty="0" smtClean="0"/>
              <a:t>	0.3 SP			0.5 SP			0.5 SP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4405" y="4191000"/>
            <a:ext cx="8229600" cy="2530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Previous processing for data presented in March 2017 conference calls (</a:t>
            </a:r>
            <a:r>
              <a:rPr lang="en-US" b="1" dirty="0" smtClean="0"/>
              <a:t>left panel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For both </a:t>
            </a:r>
            <a:r>
              <a:rPr lang="en-US" baseline="30000" dirty="0"/>
              <a:t>13</a:t>
            </a:r>
            <a:r>
              <a:rPr lang="en-US" dirty="0"/>
              <a:t>C</a:t>
            </a:r>
            <a:r>
              <a:rPr lang="en-US" dirty="0" smtClean="0"/>
              <a:t> and </a:t>
            </a:r>
            <a:r>
              <a:rPr lang="en-US" baseline="30000" dirty="0"/>
              <a:t>1</a:t>
            </a:r>
            <a:r>
              <a:rPr lang="en-US" dirty="0"/>
              <a:t>H</a:t>
            </a:r>
            <a:r>
              <a:rPr lang="en-US" dirty="0" smtClean="0"/>
              <a:t>, 54 degree shifted sine squared window function followed by zero filling and FT. For US spectra, LP was used to the </a:t>
            </a:r>
            <a:r>
              <a:rPr lang="en-US" baseline="30000" dirty="0" smtClean="0"/>
              <a:t>13</a:t>
            </a:r>
            <a:r>
              <a:rPr lang="en-US" dirty="0" smtClean="0"/>
              <a:t>C dimension as well.</a:t>
            </a:r>
          </a:p>
          <a:p>
            <a:pPr lvl="1"/>
            <a:r>
              <a:rPr lang="en-US" dirty="0" smtClean="0"/>
              <a:t>This processing enhanced the observed splitting.</a:t>
            </a:r>
          </a:p>
          <a:p>
            <a:r>
              <a:rPr lang="en-US" dirty="0" smtClean="0"/>
              <a:t>Updated processing to generate spectra for peak lists (</a:t>
            </a:r>
            <a:r>
              <a:rPr lang="en-US" b="1" dirty="0" smtClean="0"/>
              <a:t>center panel</a:t>
            </a:r>
            <a:r>
              <a:rPr lang="en-US" dirty="0" smtClean="0"/>
              <a:t>)</a:t>
            </a:r>
          </a:p>
          <a:p>
            <a:pPr lvl="1"/>
            <a:r>
              <a:rPr lang="en-US" baseline="30000" dirty="0"/>
              <a:t>13</a:t>
            </a:r>
            <a:r>
              <a:rPr lang="en-US" dirty="0"/>
              <a:t>C</a:t>
            </a:r>
            <a:r>
              <a:rPr lang="en-US" dirty="0" smtClean="0"/>
              <a:t>: 90 degree shifted sine squared window function followed by zero filling and FT</a:t>
            </a:r>
          </a:p>
          <a:p>
            <a:pPr lvl="2"/>
            <a:r>
              <a:rPr lang="en-US" dirty="0" smtClean="0"/>
              <a:t>This softer </a:t>
            </a:r>
            <a:r>
              <a:rPr lang="en-US" dirty="0" err="1" smtClean="0"/>
              <a:t>apodization</a:t>
            </a:r>
            <a:r>
              <a:rPr lang="en-US" dirty="0" smtClean="0"/>
              <a:t> blurred some of the splitting observed in D2B spectra.</a:t>
            </a:r>
          </a:p>
          <a:p>
            <a:pPr lvl="1"/>
            <a:r>
              <a:rPr lang="en-US" baseline="30000" dirty="0"/>
              <a:t>1</a:t>
            </a:r>
            <a:r>
              <a:rPr lang="en-US" dirty="0"/>
              <a:t>H</a:t>
            </a:r>
            <a:r>
              <a:rPr lang="en-US" dirty="0" smtClean="0"/>
              <a:t>:  54 degree shifted sine squared window function followed by zero filling and FT. </a:t>
            </a:r>
          </a:p>
          <a:p>
            <a:pPr lvl="2"/>
            <a:r>
              <a:rPr lang="en-US" dirty="0" smtClean="0"/>
              <a:t>A 90 degree shifted window function in the </a:t>
            </a:r>
            <a:r>
              <a:rPr lang="en-US" baseline="30000" dirty="0"/>
              <a:t>1</a:t>
            </a:r>
            <a:r>
              <a:rPr lang="en-US" dirty="0"/>
              <a:t>H</a:t>
            </a:r>
            <a:r>
              <a:rPr lang="en-US" dirty="0" smtClean="0"/>
              <a:t> dimension afforded the loss of too much resolution for spectra recorded at 500 MHz (</a:t>
            </a:r>
            <a:r>
              <a:rPr lang="en-US" b="1" dirty="0" smtClean="0"/>
              <a:t>right panel</a:t>
            </a:r>
            <a:r>
              <a:rPr lang="en-US" dirty="0" smtClean="0"/>
              <a:t>).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01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 Deck Version I</a:t>
            </a:r>
            <a:b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2017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This slide deck contains</a:t>
            </a:r>
          </a:p>
          <a:p>
            <a:pPr lvl="1"/>
            <a:r>
              <a:rPr lang="en-US" dirty="0"/>
              <a:t>authors and acknowledgements</a:t>
            </a:r>
          </a:p>
          <a:p>
            <a:pPr lvl="1"/>
            <a:r>
              <a:rPr lang="en-US" dirty="0"/>
              <a:t>Breakdown of magnets employed in study</a:t>
            </a:r>
          </a:p>
          <a:p>
            <a:pPr lvl="1"/>
            <a:r>
              <a:rPr lang="en-US" dirty="0"/>
              <a:t>Breakdown of Experiments Performed</a:t>
            </a:r>
          </a:p>
          <a:p>
            <a:pPr lvl="1"/>
            <a:r>
              <a:rPr lang="en-US" dirty="0"/>
              <a:t>Selected </a:t>
            </a:r>
            <a:r>
              <a:rPr lang="en-US" baseline="30000" dirty="0"/>
              <a:t>1</a:t>
            </a:r>
            <a:r>
              <a:rPr lang="en-US" dirty="0"/>
              <a:t>H,</a:t>
            </a:r>
            <a:r>
              <a:rPr lang="en-US" baseline="30000" dirty="0"/>
              <a:t>15</a:t>
            </a:r>
            <a:r>
              <a:rPr lang="en-US" dirty="0"/>
              <a:t>N and </a:t>
            </a:r>
            <a:r>
              <a:rPr lang="en-US" baseline="30000" dirty="0"/>
              <a:t>1</a:t>
            </a:r>
            <a:r>
              <a:rPr lang="en-US" dirty="0"/>
              <a:t>H,</a:t>
            </a:r>
            <a:r>
              <a:rPr lang="en-US" baseline="30000" dirty="0"/>
              <a:t>13</a:t>
            </a:r>
            <a:r>
              <a:rPr lang="en-US" dirty="0"/>
              <a:t>C Spectral overlays</a:t>
            </a:r>
          </a:p>
          <a:p>
            <a:pPr lvl="1"/>
            <a:r>
              <a:rPr lang="en-US"/>
              <a:t>Selection </a:t>
            </a:r>
            <a:r>
              <a:rPr lang="en-US" smtClean="0"/>
              <a:t>criteria </a:t>
            </a:r>
            <a:r>
              <a:rPr lang="en-US"/>
              <a:t>for peak </a:t>
            </a:r>
            <a:r>
              <a:rPr lang="en-US" dirty="0"/>
              <a:t>lists</a:t>
            </a:r>
          </a:p>
          <a:p>
            <a:pPr lvl="1"/>
            <a:r>
              <a:rPr lang="en-US" dirty="0"/>
              <a:t>CCSD analysis for </a:t>
            </a:r>
            <a:r>
              <a:rPr lang="en-US" baseline="30000" dirty="0"/>
              <a:t>1</a:t>
            </a:r>
            <a:r>
              <a:rPr lang="en-US" dirty="0"/>
              <a:t>H,</a:t>
            </a:r>
            <a:r>
              <a:rPr lang="en-US" baseline="30000" dirty="0"/>
              <a:t>13</a:t>
            </a:r>
            <a:r>
              <a:rPr lang="en-US" dirty="0"/>
              <a:t>C and </a:t>
            </a:r>
            <a:r>
              <a:rPr lang="en-US" baseline="30000" dirty="0"/>
              <a:t>1</a:t>
            </a:r>
            <a:r>
              <a:rPr lang="en-US" dirty="0"/>
              <a:t>H,</a:t>
            </a:r>
            <a:r>
              <a:rPr lang="en-US" baseline="30000" dirty="0"/>
              <a:t>15</a:t>
            </a:r>
            <a:r>
              <a:rPr lang="en-US" dirty="0"/>
              <a:t>N chemical shifts</a:t>
            </a:r>
          </a:p>
          <a:p>
            <a:pPr lvl="1"/>
            <a:r>
              <a:rPr lang="en-US" dirty="0"/>
              <a:t>PCA analysis on </a:t>
            </a:r>
            <a:r>
              <a:rPr lang="en-US" baseline="30000" dirty="0"/>
              <a:t>1</a:t>
            </a:r>
            <a:r>
              <a:rPr lang="en-US" dirty="0"/>
              <a:t>H,</a:t>
            </a:r>
            <a:r>
              <a:rPr lang="en-US" baseline="30000" dirty="0"/>
              <a:t>13</a:t>
            </a:r>
            <a:r>
              <a:rPr lang="en-US" dirty="0"/>
              <a:t>C weighted peak positions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Updated Peak List: Defined from </a:t>
            </a:r>
            <a:r>
              <a:rPr lang="en-US" sz="36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sz="36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spectrum at 500 MHz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85701" y="1737598"/>
            <a:ext cx="37820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Arbitrary peak list </a:t>
            </a:r>
            <a:r>
              <a:rPr lang="en-US" dirty="0" smtClean="0"/>
              <a:t>for both samples and </a:t>
            </a:r>
            <a:r>
              <a:rPr lang="en-US" dirty="0"/>
              <a:t>all temperatures: 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953 </a:t>
            </a:r>
            <a:r>
              <a:rPr lang="en-US" dirty="0"/>
              <a:t>cross peaks (</a:t>
            </a:r>
            <a:r>
              <a:rPr lang="en-US" dirty="0" smtClean="0"/>
              <a:t>41 </a:t>
            </a:r>
            <a:r>
              <a:rPr lang="en-US" dirty="0"/>
              <a:t>% </a:t>
            </a:r>
            <a:r>
              <a:rPr lang="en-US" dirty="0" smtClean="0"/>
              <a:t>coverage)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Peak list defined from lowest resolution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Peaks, </a:t>
            </a:r>
            <a:r>
              <a:rPr lang="en-US" b="1" dirty="0" smtClean="0">
                <a:solidFill>
                  <a:srgbClr val="FF0000"/>
                </a:solidFill>
              </a:rPr>
              <a:t>in red</a:t>
            </a:r>
            <a:r>
              <a:rPr lang="en-US" dirty="0" smtClean="0"/>
              <a:t>, were removed from peak list due to poor resolution or poor S/N in a subset of </a:t>
            </a:r>
            <a:r>
              <a:rPr lang="en-US" dirty="0" err="1" smtClean="0"/>
              <a:t>gHSQC</a:t>
            </a:r>
            <a:r>
              <a:rPr lang="en-US" dirty="0" smtClean="0"/>
              <a:t> spectra.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Peaks, </a:t>
            </a:r>
            <a:r>
              <a:rPr lang="en-US" b="1" dirty="0" smtClean="0">
                <a:solidFill>
                  <a:srgbClr val="00B050"/>
                </a:solidFill>
              </a:rPr>
              <a:t>in green</a:t>
            </a:r>
            <a:r>
              <a:rPr lang="en-US" dirty="0" smtClean="0"/>
              <a:t>, are not resolved in many </a:t>
            </a:r>
            <a:r>
              <a:rPr lang="en-US" dirty="0" err="1" smtClean="0"/>
              <a:t>sfHMQC</a:t>
            </a:r>
            <a:r>
              <a:rPr lang="en-US" dirty="0" smtClean="0"/>
              <a:t> spectra.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354 </a:t>
            </a:r>
            <a:r>
              <a:rPr lang="en-US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spectra were used in PCA peak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338 </a:t>
            </a:r>
            <a:r>
              <a:rPr lang="en-US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spectra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were used in CCSD analysis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next two slides for details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5807544"/>
            <a:ext cx="32175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Spectrum: D2C-S-U-500-3897-012-37C</a:t>
            </a:r>
            <a:endParaRPr lang="en-US" sz="15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9"/>
          <a:stretch/>
        </p:blipFill>
        <p:spPr>
          <a:xfrm>
            <a:off x="228600" y="1718027"/>
            <a:ext cx="5057101" cy="400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225"/>
            <a:ext cx="9144000" cy="1143000"/>
          </a:xfrm>
        </p:spPr>
        <p:txBody>
          <a:bodyPr>
            <a:noAutofit/>
          </a:bodyPr>
          <a:lstStyle/>
          <a:p>
            <a:r>
              <a:rPr lang="en-US" sz="34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sz="34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sz="3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Spectra Not Used in Peak Analysis Due to Poor Resolution, Artifacts and/or Signal-to-Noise</a:t>
            </a:r>
            <a:endParaRPr lang="en-US" sz="3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1247-004</a:t>
            </a:r>
          </a:p>
          <a:p>
            <a:r>
              <a:rPr lang="en-US" dirty="0" smtClean="0"/>
              <a:t>1247-005</a:t>
            </a:r>
          </a:p>
          <a:p>
            <a:r>
              <a:rPr lang="en-US" dirty="0" smtClean="0"/>
              <a:t>1894-102</a:t>
            </a:r>
          </a:p>
          <a:p>
            <a:r>
              <a:rPr lang="en-US" dirty="0" smtClean="0"/>
              <a:t>1894-103</a:t>
            </a:r>
          </a:p>
          <a:p>
            <a:r>
              <a:rPr lang="en-US" dirty="0" smtClean="0"/>
              <a:t>1894-104</a:t>
            </a:r>
          </a:p>
          <a:p>
            <a:r>
              <a:rPr lang="en-US" dirty="0" smtClean="0"/>
              <a:t>1894-105</a:t>
            </a:r>
          </a:p>
          <a:p>
            <a:r>
              <a:rPr lang="en-US" dirty="0" smtClean="0"/>
              <a:t>1894-106</a:t>
            </a:r>
          </a:p>
          <a:p>
            <a:r>
              <a:rPr lang="en-US" dirty="0" smtClean="0"/>
              <a:t>2461-107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048000" y="1580920"/>
            <a:ext cx="2667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3676-102*</a:t>
            </a:r>
          </a:p>
          <a:p>
            <a:r>
              <a:rPr lang="en-US" dirty="0" smtClean="0"/>
              <a:t>3676-104*</a:t>
            </a:r>
          </a:p>
          <a:p>
            <a:r>
              <a:rPr lang="en-US" dirty="0" smtClean="0"/>
              <a:t>3676-105*</a:t>
            </a:r>
          </a:p>
          <a:p>
            <a:r>
              <a:rPr lang="en-US" dirty="0" smtClean="0"/>
              <a:t>3676-106*</a:t>
            </a:r>
          </a:p>
          <a:p>
            <a:r>
              <a:rPr lang="en-US" dirty="0" smtClean="0"/>
              <a:t>4233-180</a:t>
            </a:r>
          </a:p>
          <a:p>
            <a:r>
              <a:rPr lang="en-US" dirty="0" smtClean="0"/>
              <a:t>6211-403</a:t>
            </a:r>
          </a:p>
          <a:p>
            <a:r>
              <a:rPr lang="en-US" dirty="0" smtClean="0"/>
              <a:t>6324-016</a:t>
            </a:r>
          </a:p>
          <a:p>
            <a:r>
              <a:rPr lang="en-US" dirty="0" smtClean="0"/>
              <a:t>7244-005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02626" y="6412950"/>
            <a:ext cx="5728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*all 3676 </a:t>
            </a:r>
            <a:r>
              <a:rPr lang="en-US" baseline="30000" dirty="0" smtClean="0"/>
              <a:t>1</a:t>
            </a:r>
            <a:r>
              <a:rPr lang="en-US" dirty="0" smtClean="0"/>
              <a:t>H,</a:t>
            </a:r>
            <a:r>
              <a:rPr lang="en-US" baseline="30000" dirty="0" smtClean="0"/>
              <a:t>13</a:t>
            </a:r>
            <a:r>
              <a:rPr lang="en-US" dirty="0" smtClean="0"/>
              <a:t>C spectra have doublets in the </a:t>
            </a:r>
            <a:r>
              <a:rPr lang="en-US" baseline="30000" dirty="0" smtClean="0"/>
              <a:t>1</a:t>
            </a:r>
            <a:r>
              <a:rPr lang="en-US" dirty="0" smtClean="0"/>
              <a:t>H dimension.</a:t>
            </a:r>
          </a:p>
          <a:p>
            <a:endParaRPr lang="en-US" dirty="0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5867400" y="1587806"/>
            <a:ext cx="266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7244-015</a:t>
            </a:r>
          </a:p>
          <a:p>
            <a:r>
              <a:rPr lang="en-US" dirty="0" smtClean="0"/>
              <a:t>8543-003</a:t>
            </a:r>
          </a:p>
          <a:p>
            <a:r>
              <a:rPr lang="en-US" dirty="0" smtClean="0"/>
              <a:t>8822-024</a:t>
            </a:r>
          </a:p>
          <a:p>
            <a:r>
              <a:rPr lang="en-US" dirty="0" smtClean="0"/>
              <a:t>8822-025</a:t>
            </a:r>
          </a:p>
          <a:p>
            <a:r>
              <a:rPr lang="en-US" dirty="0" smtClean="0"/>
              <a:t>8822-049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1585" y="5894592"/>
            <a:ext cx="7950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smtClean="0"/>
              <a:t>The </a:t>
            </a:r>
            <a:r>
              <a:rPr lang="en-US" sz="2000" b="1" u="sng"/>
              <a:t>spectra </a:t>
            </a:r>
            <a:r>
              <a:rPr lang="en-US" sz="2000" b="1" u="sng" smtClean="0"/>
              <a:t>will </a:t>
            </a:r>
            <a:r>
              <a:rPr lang="en-US" sz="2000" b="1" u="sng" dirty="0"/>
              <a:t>still</a:t>
            </a:r>
            <a:r>
              <a:rPr lang="en-US" sz="2000" b="1" u="sng"/>
              <a:t> be </a:t>
            </a:r>
            <a:r>
              <a:rPr lang="en-US" sz="2000" b="1" u="sng" dirty="0"/>
              <a:t>used in total point-by-point </a:t>
            </a:r>
            <a:r>
              <a:rPr lang="en-US" sz="2000" b="1" u="sng" dirty="0" err="1"/>
              <a:t>chemometric</a:t>
            </a:r>
            <a:r>
              <a:rPr lang="en-US" sz="2000" b="1" u="sng" dirty="0"/>
              <a:t> analysis</a:t>
            </a:r>
          </a:p>
        </p:txBody>
      </p:sp>
    </p:spTree>
    <p:extLst>
      <p:ext uri="{BB962C8B-B14F-4D97-AF65-F5344CB8AC3E}">
        <p14:creationId xmlns:p14="http://schemas.microsoft.com/office/powerpoint/2010/main" val="4221644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161"/>
            <a:ext cx="9144000" cy="1143000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rgbClr val="0066FF"/>
                </a:solidFill>
              </a:rPr>
              <a:t>Additional </a:t>
            </a:r>
            <a:r>
              <a:rPr lang="en-US" sz="3400" b="1" baseline="30000" dirty="0" smtClean="0">
                <a:solidFill>
                  <a:srgbClr val="0066FF"/>
                </a:solidFill>
              </a:rPr>
              <a:t>1</a:t>
            </a:r>
            <a:r>
              <a:rPr lang="en-US" sz="3400" b="1" dirty="0" smtClean="0">
                <a:solidFill>
                  <a:srgbClr val="0066FF"/>
                </a:solidFill>
              </a:rPr>
              <a:t>H,</a:t>
            </a:r>
            <a:r>
              <a:rPr lang="en-US" sz="3400" b="1" baseline="30000" dirty="0" smtClean="0">
                <a:solidFill>
                  <a:srgbClr val="0066FF"/>
                </a:solidFill>
              </a:rPr>
              <a:t>13</a:t>
            </a:r>
            <a:r>
              <a:rPr lang="en-US" sz="3400" b="1" dirty="0" smtClean="0">
                <a:solidFill>
                  <a:srgbClr val="0066FF"/>
                </a:solidFill>
              </a:rPr>
              <a:t>C Spectra not used in benchmark  CCSD due to inability to phase CH2 resonances</a:t>
            </a:r>
            <a:endParaRPr lang="en-US" sz="3400" b="1" dirty="0">
              <a:solidFill>
                <a:srgbClr val="00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417637"/>
            <a:ext cx="8458200" cy="51212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All 800 MHz NUS spectra from </a:t>
            </a:r>
            <a:r>
              <a:rPr lang="en-US" b="1" dirty="0"/>
              <a:t>6272</a:t>
            </a:r>
          </a:p>
          <a:p>
            <a:r>
              <a:rPr lang="en-US" dirty="0"/>
              <a:t>All 800 MHz and 600 MHz NUS spectra</a:t>
            </a:r>
            <a:r>
              <a:rPr lang="en-US" b="1" dirty="0"/>
              <a:t> 6211</a:t>
            </a:r>
          </a:p>
          <a:p>
            <a:r>
              <a:rPr lang="en-US" dirty="0"/>
              <a:t>SSS 800 MHz NUS spectra from </a:t>
            </a:r>
            <a:r>
              <a:rPr lang="en-US" b="1" dirty="0"/>
              <a:t>2146</a:t>
            </a:r>
          </a:p>
          <a:p>
            <a:pPr lvl="1"/>
            <a:r>
              <a:rPr lang="en-US" dirty="0"/>
              <a:t>CH2 resonances are in-phase for </a:t>
            </a:r>
            <a:r>
              <a:rPr lang="en-US" dirty="0" smtClean="0"/>
              <a:t>D3B-F-N-800-2146-008-37C</a:t>
            </a:r>
            <a:endParaRPr lang="en-US" dirty="0"/>
          </a:p>
          <a:p>
            <a:r>
              <a:rPr lang="en-US" dirty="0"/>
              <a:t>All peaks from these spectra exhibited a slight systematic shift from benchmark US spectra</a:t>
            </a:r>
          </a:p>
          <a:p>
            <a:r>
              <a:rPr lang="en-US" dirty="0"/>
              <a:t>Common element to these spectra? All were collected using Topspin 2 and a </a:t>
            </a:r>
            <a:r>
              <a:rPr lang="en-US" dirty="0" err="1"/>
              <a:t>vclist</a:t>
            </a:r>
            <a:r>
              <a:rPr lang="en-US" dirty="0"/>
              <a:t>. The problem was determined to be a pulse program error by Feng Ni of NRC-Canada</a:t>
            </a:r>
          </a:p>
          <a:p>
            <a:pPr lvl="1"/>
            <a:r>
              <a:rPr lang="en-US" dirty="0"/>
              <a:t>The standard </a:t>
            </a:r>
            <a:r>
              <a:rPr lang="en-US" dirty="0" err="1"/>
              <a:t>gHSQC</a:t>
            </a:r>
            <a:r>
              <a:rPr lang="en-US" dirty="0"/>
              <a:t> pulse program was pulled the Topspin pulse program library and modified for NUS acquisition using Topspin 2. </a:t>
            </a:r>
          </a:p>
          <a:p>
            <a:pPr lvl="1"/>
            <a:r>
              <a:rPr lang="en-US" dirty="0"/>
              <a:t>The </a:t>
            </a:r>
            <a:r>
              <a:rPr lang="en-US" baseline="30000" dirty="0"/>
              <a:t>15</a:t>
            </a:r>
            <a:r>
              <a:rPr lang="en-US" dirty="0"/>
              <a:t>N decoupling pulse was not properly centered during </a:t>
            </a:r>
            <a:r>
              <a:rPr lang="en-US" baseline="30000" dirty="0"/>
              <a:t>13</a:t>
            </a:r>
            <a:r>
              <a:rPr lang="en-US" dirty="0"/>
              <a:t>C evolution.</a:t>
            </a:r>
          </a:p>
          <a:p>
            <a:pPr lvl="1"/>
            <a:r>
              <a:rPr lang="en-US" dirty="0"/>
              <a:t>During testing, NIST tested NUS acquisition but did not use the </a:t>
            </a:r>
            <a:r>
              <a:rPr lang="en-US" baseline="30000" dirty="0"/>
              <a:t>15</a:t>
            </a:r>
            <a:r>
              <a:rPr lang="en-US" dirty="0"/>
              <a:t>N channel. Hence, this problem was unfortunately not discovered.</a:t>
            </a:r>
          </a:p>
          <a:p>
            <a:r>
              <a:rPr lang="en-US" b="1" u="sng" dirty="0"/>
              <a:t>Peak Lists from these spectra included in PCA peak analysis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763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2" y="-189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 of the Measurement:</a:t>
            </a:r>
            <a:b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Combined Chemical Shift Deviation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t="11210" r="-1394" b="-345"/>
          <a:stretch/>
        </p:blipFill>
        <p:spPr>
          <a:xfrm>
            <a:off x="1828800" y="2451298"/>
            <a:ext cx="5791200" cy="36353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19300" y="1144270"/>
            <a:ext cx="54102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/>
              <a:t>CCSD= “combined chemical shift difference”</a:t>
            </a:r>
          </a:p>
          <a:p>
            <a:pPr algn="ctr"/>
            <a:endParaRPr lang="en-US" altLang="en-US" sz="2000" dirty="0"/>
          </a:p>
          <a:p>
            <a:pPr algn="ctr"/>
            <a:r>
              <a:rPr lang="en-US" altLang="en-US" sz="2000" dirty="0"/>
              <a:t>√[0.5</a:t>
            </a:r>
            <a:r>
              <a:rPr lang="en-US" altLang="en-US" sz="2000" dirty="0" smtClean="0"/>
              <a:t>*((δ</a:t>
            </a:r>
            <a:r>
              <a:rPr lang="en-US" altLang="en-US" sz="2000" i="1" baseline="-25000" dirty="0" smtClean="0"/>
              <a:t>H1</a:t>
            </a:r>
            <a:r>
              <a:rPr lang="en-US" altLang="en-US" sz="2000" i="1" dirty="0" smtClean="0"/>
              <a:t>-</a:t>
            </a:r>
            <a:r>
              <a:rPr lang="en-US" altLang="en-US" sz="2000" dirty="0" smtClean="0"/>
              <a:t>δ</a:t>
            </a:r>
            <a:r>
              <a:rPr lang="en-US" altLang="en-US" sz="2000" i="1" baseline="-25000" dirty="0" smtClean="0"/>
              <a:t>H2</a:t>
            </a:r>
            <a:r>
              <a:rPr lang="en-US" altLang="en-US" sz="2000" dirty="0" smtClean="0"/>
              <a:t>)</a:t>
            </a:r>
            <a:r>
              <a:rPr lang="en-US" altLang="en-US" sz="2000" baseline="30000" dirty="0" smtClean="0"/>
              <a:t>2</a:t>
            </a:r>
            <a:r>
              <a:rPr lang="en-US" altLang="en-US" sz="2000" dirty="0"/>
              <a:t>+(α </a:t>
            </a:r>
            <a:r>
              <a:rPr lang="en-US" altLang="en-US" sz="2000" dirty="0" smtClean="0"/>
              <a:t>*(δ</a:t>
            </a:r>
            <a:r>
              <a:rPr lang="en-US" altLang="en-US" sz="2000" i="1" baseline="-25000" dirty="0" smtClean="0"/>
              <a:t>C1</a:t>
            </a:r>
            <a:r>
              <a:rPr lang="en-US" altLang="en-US" sz="2000" dirty="0" smtClean="0"/>
              <a:t> – δ</a:t>
            </a:r>
            <a:r>
              <a:rPr lang="en-US" altLang="en-US" sz="2000" i="1" baseline="-25000" dirty="0"/>
              <a:t>C</a:t>
            </a:r>
            <a:r>
              <a:rPr lang="en-US" altLang="en-US" sz="2000" i="1" baseline="-25000" dirty="0" smtClean="0"/>
              <a:t>2</a:t>
            </a:r>
            <a:r>
              <a:rPr lang="en-US" altLang="en-US" sz="2000" dirty="0" smtClean="0"/>
              <a:t>)</a:t>
            </a:r>
            <a:r>
              <a:rPr lang="en-US" altLang="en-US" sz="2000" baseline="30000" dirty="0" smtClean="0"/>
              <a:t>2</a:t>
            </a:r>
            <a:r>
              <a:rPr lang="en-US" altLang="en-US" sz="2000" dirty="0"/>
              <a:t>)]  </a:t>
            </a:r>
          </a:p>
          <a:p>
            <a:pPr algn="ctr"/>
            <a:endParaRPr lang="en-US" altLang="en-US" sz="1050" dirty="0"/>
          </a:p>
          <a:p>
            <a:pPr algn="ctr"/>
            <a:r>
              <a:rPr lang="en-US" altLang="en-US" sz="1200" dirty="0"/>
              <a:t>α = </a:t>
            </a:r>
            <a:r>
              <a:rPr lang="en-US" altLang="en-US" sz="1200" dirty="0" smtClean="0"/>
              <a:t>0.251</a:t>
            </a:r>
            <a:endParaRPr lang="en-US" altLang="en-US" sz="1200" dirty="0"/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4257675" y="4019748"/>
            <a:ext cx="0" cy="762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4486275" y="4324548"/>
            <a:ext cx="66396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3611227" y="4171632"/>
            <a:ext cx="5212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b="1" dirty="0" smtClean="0"/>
              <a:t>Δ</a:t>
            </a:r>
            <a:r>
              <a:rPr lang="en-US" altLang="en-US" b="1" dirty="0" err="1" smtClean="0"/>
              <a:t>δ</a:t>
            </a:r>
            <a:r>
              <a:rPr lang="en-US" altLang="en-US" b="1" i="1" baseline="-25000" dirty="0" err="1" smtClean="0"/>
              <a:t>C</a:t>
            </a:r>
            <a:endParaRPr lang="en-US" altLang="en-US" b="1" dirty="0"/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5358867" y="4139882"/>
            <a:ext cx="538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b="1" dirty="0" smtClean="0"/>
              <a:t>Δ</a:t>
            </a:r>
            <a:r>
              <a:rPr lang="en-US" altLang="en-US" b="1" dirty="0" err="1" smtClean="0"/>
              <a:t>δ</a:t>
            </a:r>
            <a:r>
              <a:rPr lang="en-US" altLang="en-US" b="1" i="1" baseline="-25000" dirty="0" err="1" smtClean="0"/>
              <a:t>H</a:t>
            </a:r>
            <a:endParaRPr lang="en-US" altLang="en-US" b="1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7560044" y="3985993"/>
            <a:ext cx="851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baseline="30000" dirty="0" smtClean="0"/>
              <a:t>13</a:t>
            </a:r>
            <a:r>
              <a:rPr lang="en-US" altLang="en-US" sz="1400" b="1" dirty="0" smtClean="0"/>
              <a:t>C(ppm)</a:t>
            </a:r>
            <a:endParaRPr lang="en-US" altLang="en-US" sz="1400" b="1" dirty="0"/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4457700" y="6077148"/>
            <a:ext cx="8098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baseline="30000" dirty="0" smtClean="0"/>
              <a:t>1</a:t>
            </a:r>
            <a:r>
              <a:rPr lang="en-US" altLang="en-US" sz="1400" b="1" dirty="0" smtClean="0"/>
              <a:t>H(ppm)</a:t>
            </a:r>
            <a:endParaRPr lang="en-US" alt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1143000" y="6397210"/>
            <a:ext cx="6981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smtClean="0"/>
              <a:t>All spectra are benchmarked against D2A and D2C spectra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47466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30269" y="6365240"/>
            <a:ext cx="42384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Data are benchmarked against D2A and D2C spectra</a:t>
            </a:r>
            <a:endParaRPr lang="en-US" sz="15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3191717"/>
              </p:ext>
            </p:extLst>
          </p:nvPr>
        </p:nvGraphicFramePr>
        <p:xfrm>
          <a:off x="28575" y="381000"/>
          <a:ext cx="9160810" cy="4682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5801" y="5044888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majority of resonances in the arbitrary peak table have highly similar chemical shifts as compared to the system suitability sample. Only a small subset of peaks shifted significantly.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3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7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1541020"/>
              </p:ext>
            </p:extLst>
          </p:nvPr>
        </p:nvGraphicFramePr>
        <p:xfrm>
          <a:off x="381000" y="-71523"/>
          <a:ext cx="9019617" cy="6140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28600" y="6021036"/>
            <a:ext cx="878293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6324 </a:t>
            </a:r>
            <a:r>
              <a:rPr lang="en-US" sz="1400" dirty="0"/>
              <a:t>also collected a </a:t>
            </a:r>
            <a:r>
              <a:rPr lang="en-US" sz="1400" dirty="0" err="1"/>
              <a:t>gHSQC</a:t>
            </a:r>
            <a:r>
              <a:rPr lang="en-US" sz="1400" dirty="0"/>
              <a:t> at </a:t>
            </a:r>
            <a:r>
              <a:rPr lang="en-US" sz="1400" dirty="0" smtClean="0"/>
              <a:t>15 </a:t>
            </a:r>
            <a:r>
              <a:rPr lang="en-US" sz="1400" dirty="0" smtClean="0">
                <a:latin typeface="Calibri" panose="020F0502020204030204" pitchFamily="34" charset="0"/>
              </a:rPr>
              <a:t>°</a:t>
            </a:r>
            <a:r>
              <a:rPr lang="en-US" sz="1400" dirty="0" smtClean="0"/>
              <a:t>C</a:t>
            </a:r>
            <a:r>
              <a:rPr lang="en-US" sz="1400" dirty="0"/>
              <a:t>. Peak picking was problematic at </a:t>
            </a:r>
            <a:r>
              <a:rPr lang="en-US" sz="1400" dirty="0" smtClean="0"/>
              <a:t>15 </a:t>
            </a:r>
            <a:r>
              <a:rPr lang="en-US" sz="1400" dirty="0" smtClean="0">
                <a:latin typeface="Calibri" panose="020F0502020204030204" pitchFamily="34" charset="0"/>
              </a:rPr>
              <a:t>°</a:t>
            </a:r>
            <a:r>
              <a:rPr lang="en-US" sz="1400" dirty="0" smtClean="0"/>
              <a:t>C</a:t>
            </a:r>
            <a:r>
              <a:rPr lang="en-US" sz="1400" dirty="0"/>
              <a:t>. All </a:t>
            </a:r>
            <a:r>
              <a:rPr lang="en-US" sz="1400" dirty="0" smtClean="0"/>
              <a:t>15 </a:t>
            </a:r>
            <a:r>
              <a:rPr lang="en-US" sz="1400" dirty="0" smtClean="0">
                <a:latin typeface="Calibri" panose="020F0502020204030204" pitchFamily="34" charset="0"/>
              </a:rPr>
              <a:t>°</a:t>
            </a:r>
            <a:r>
              <a:rPr lang="en-US" sz="1400" dirty="0" smtClean="0"/>
              <a:t>C </a:t>
            </a:r>
            <a:r>
              <a:rPr lang="en-US" sz="1400" dirty="0"/>
              <a:t>data will be analyzed </a:t>
            </a:r>
            <a:r>
              <a:rPr lang="en-US" sz="1400" dirty="0" smtClean="0"/>
              <a:t>by </a:t>
            </a:r>
            <a:r>
              <a:rPr lang="en-US" sz="1400" dirty="0"/>
              <a:t>different </a:t>
            </a:r>
            <a:r>
              <a:rPr lang="en-US" sz="1400" dirty="0" err="1"/>
              <a:t>chemometric</a:t>
            </a:r>
            <a:r>
              <a:rPr lang="en-US" sz="1400" dirty="0"/>
              <a:t> </a:t>
            </a:r>
            <a:r>
              <a:rPr lang="en-US" sz="1400" dirty="0" smtClean="0"/>
              <a:t>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Data are benchmarked against D2A and D2C spectra</a:t>
            </a:r>
          </a:p>
          <a:p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12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6387" y="6522788"/>
            <a:ext cx="4268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Data are benchmarked against D2A and D2C </a:t>
            </a:r>
            <a:r>
              <a:rPr lang="en-US" sz="1400" dirty="0" smtClean="0"/>
              <a:t>spectra</a:t>
            </a:r>
            <a:endParaRPr lang="en-US" sz="14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4117314"/>
              </p:ext>
            </p:extLst>
          </p:nvPr>
        </p:nvGraphicFramePr>
        <p:xfrm>
          <a:off x="409668" y="274638"/>
          <a:ext cx="8324663" cy="526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5576793"/>
            <a:ext cx="827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			</a:t>
            </a:r>
            <a:r>
              <a:rPr lang="en-US" b="1"/>
              <a:t>*</a:t>
            </a:r>
            <a:r>
              <a:rPr lang="en-US" b="1" dirty="0"/>
              <a:t>See next slide for comments*</a:t>
            </a:r>
          </a:p>
        </p:txBody>
      </p:sp>
    </p:spTree>
    <p:extLst>
      <p:ext uri="{BB962C8B-B14F-4D97-AF65-F5344CB8AC3E}">
        <p14:creationId xmlns:p14="http://schemas.microsoft.com/office/powerpoint/2010/main" val="207720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CCSD Comments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593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benchmark spectra (D2A &amp; D2C) give a highly precise CCSD value of 2.8 ppm with the 95 % confidence interval less than 8 ppb.</a:t>
            </a:r>
          </a:p>
          <a:p>
            <a:r>
              <a:rPr lang="en-US" dirty="0"/>
              <a:t>The CCSD for NUS spectra (D2B, D2D, and D2E) is 3.5 ppb with a slightly larger confidence interval</a:t>
            </a:r>
          </a:p>
          <a:p>
            <a:r>
              <a:rPr lang="en-US" dirty="0"/>
              <a:t>The NIST-Fab </a:t>
            </a:r>
            <a:r>
              <a:rPr lang="en-US" dirty="0" smtClean="0"/>
              <a:t>spectra (D3A </a:t>
            </a:r>
            <a:r>
              <a:rPr lang="en-US" dirty="0"/>
              <a:t>&amp; D3B) also have highly precise CCSD values, 5.0 ppb and 5.6 ppb, respectively. This is consistent , since </a:t>
            </a:r>
            <a:r>
              <a:rPr lang="en-US" dirty="0" smtClean="0"/>
              <a:t>most </a:t>
            </a:r>
            <a:r>
              <a:rPr lang="en-US" dirty="0"/>
              <a:t>resonances have highly similar chemical shifts as compared to the system suitability sample. Due to the shifts of a few resonances, the confidence intervals are enormous. See </a:t>
            </a:r>
            <a:r>
              <a:rPr lang="en-US" dirty="0">
                <a:hlinkClick r:id="rId3" action="ppaction://hlinksldjump"/>
              </a:rPr>
              <a:t>slide</a:t>
            </a:r>
            <a:r>
              <a:rPr lang="en-US" dirty="0"/>
              <a:t> 24 for details.</a:t>
            </a:r>
          </a:p>
          <a:p>
            <a:r>
              <a:rPr lang="en-US" dirty="0"/>
              <a:t>Many custom NUS schedules (E1A-S-N), most of which were generated within Topspin, afforded a CCSD value with a large confidence interval.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1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AC35D22-1CA0-476D-AF12-8E2BB0C1A4E8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7431722"/>
              </p:ext>
            </p:extLst>
          </p:nvPr>
        </p:nvGraphicFramePr>
        <p:xfrm>
          <a:off x="152401" y="1031421"/>
          <a:ext cx="8473848" cy="5094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131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</a:t>
            </a:r>
            <a:r>
              <a:rPr lang="en-US" dirty="0" smtClean="0"/>
              <a:t>H,</a:t>
            </a:r>
            <a:r>
              <a:rPr lang="en-US" baseline="30000" dirty="0" smtClean="0"/>
              <a:t>15</a:t>
            </a:r>
            <a:r>
              <a:rPr lang="en-US" dirty="0" smtClean="0"/>
              <a:t>N CCSD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533012"/>
            <a:ext cx="8915400" cy="43249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Only 37 </a:t>
            </a:r>
            <a:r>
              <a:rPr lang="en-US" dirty="0">
                <a:latin typeface="Calibri" panose="020F0502020204030204" pitchFamily="34" charset="0"/>
              </a:rPr>
              <a:t>°</a:t>
            </a:r>
            <a:r>
              <a:rPr lang="en-US" dirty="0"/>
              <a:t>C spectra used for CCSD calculation.</a:t>
            </a:r>
          </a:p>
          <a:p>
            <a:pPr lvl="1"/>
            <a:r>
              <a:rPr lang="en-US" dirty="0"/>
              <a:t>Only a few spectra collected at difference temperatures</a:t>
            </a:r>
          </a:p>
          <a:p>
            <a:pPr lvl="1"/>
            <a:r>
              <a:rPr lang="en-US" dirty="0"/>
              <a:t>Even fewer collected on the NIST-Fab</a:t>
            </a:r>
          </a:p>
          <a:p>
            <a:pPr lvl="1"/>
            <a:endParaRPr lang="en-US" dirty="0"/>
          </a:p>
          <a:p>
            <a:r>
              <a:rPr lang="en-US" dirty="0"/>
              <a:t>Total Spectra in </a:t>
            </a:r>
            <a:r>
              <a:rPr lang="en-US" baseline="30000" dirty="0"/>
              <a:t>1</a:t>
            </a:r>
            <a:r>
              <a:rPr lang="en-US" dirty="0"/>
              <a:t>H,</a:t>
            </a:r>
            <a:r>
              <a:rPr lang="en-US" baseline="30000" dirty="0"/>
              <a:t>15</a:t>
            </a:r>
            <a:r>
              <a:rPr lang="en-US" dirty="0"/>
              <a:t>N CCSD: 	</a:t>
            </a:r>
            <a:r>
              <a:rPr lang="en-US" b="1" dirty="0"/>
              <a:t>43</a:t>
            </a:r>
          </a:p>
          <a:p>
            <a:pPr marL="457200" lvl="1" indent="0">
              <a:buNone/>
            </a:pPr>
            <a:r>
              <a:rPr lang="en-US" sz="2000" dirty="0"/>
              <a:t>D1A-S-U:	26</a:t>
            </a:r>
          </a:p>
          <a:p>
            <a:pPr marL="457200" lvl="1" indent="0">
              <a:buNone/>
            </a:pPr>
            <a:r>
              <a:rPr lang="en-US" sz="2000" dirty="0"/>
              <a:t>E2-S-U*:	5 	</a:t>
            </a:r>
          </a:p>
          <a:p>
            <a:pPr marL="457200" lvl="1" indent="0">
              <a:buNone/>
            </a:pPr>
            <a:r>
              <a:rPr lang="en-US" sz="2000" dirty="0"/>
              <a:t>E2B-S-U:	4</a:t>
            </a:r>
          </a:p>
          <a:p>
            <a:pPr marL="457200" lvl="1" indent="0">
              <a:buNone/>
            </a:pPr>
            <a:r>
              <a:rPr lang="en-US" sz="2000" dirty="0"/>
              <a:t>E2C-S-U:	6</a:t>
            </a:r>
          </a:p>
          <a:p>
            <a:pPr marL="457200" lvl="1" indent="0">
              <a:buNone/>
            </a:pPr>
            <a:r>
              <a:rPr lang="en-US" sz="2000" dirty="0"/>
              <a:t>E2N-S-N:	2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1800" dirty="0"/>
              <a:t>* Different sweep widths were employed from </a:t>
            </a:r>
            <a:r>
              <a:rPr lang="en-US" sz="1800"/>
              <a:t>NIST </a:t>
            </a:r>
            <a:r>
              <a:rPr lang="en-US" sz="1800" smtClean="0"/>
              <a:t>specifications.</a:t>
            </a:r>
            <a:r>
              <a:rPr lang="en-US" smtClean="0"/>
              <a:t> 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19300" y="1144270"/>
            <a:ext cx="54102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/>
              <a:t>CCSD= “combined chemical shift difference”</a:t>
            </a:r>
          </a:p>
          <a:p>
            <a:pPr algn="ctr"/>
            <a:endParaRPr lang="en-US" altLang="en-US" sz="2000" dirty="0"/>
          </a:p>
          <a:p>
            <a:pPr algn="ctr"/>
            <a:r>
              <a:rPr lang="en-US" altLang="en-US" sz="2000" dirty="0"/>
              <a:t>√[0.5</a:t>
            </a:r>
            <a:r>
              <a:rPr lang="en-US" altLang="en-US" sz="2000" dirty="0" smtClean="0"/>
              <a:t>*((δ</a:t>
            </a:r>
            <a:r>
              <a:rPr lang="en-US" altLang="en-US" sz="2000" i="1" baseline="-25000" dirty="0" smtClean="0"/>
              <a:t>H1</a:t>
            </a:r>
            <a:r>
              <a:rPr lang="en-US" altLang="en-US" sz="2000" i="1" dirty="0" smtClean="0"/>
              <a:t>-</a:t>
            </a:r>
            <a:r>
              <a:rPr lang="en-US" altLang="en-US" sz="2000" dirty="0" smtClean="0"/>
              <a:t>δ</a:t>
            </a:r>
            <a:r>
              <a:rPr lang="en-US" altLang="en-US" sz="2000" i="1" baseline="-25000" dirty="0" smtClean="0"/>
              <a:t>H2</a:t>
            </a:r>
            <a:r>
              <a:rPr lang="en-US" altLang="en-US" sz="2000" dirty="0" smtClean="0"/>
              <a:t>)</a:t>
            </a:r>
            <a:r>
              <a:rPr lang="en-US" altLang="en-US" sz="2000" baseline="30000" dirty="0" smtClean="0"/>
              <a:t>2</a:t>
            </a:r>
            <a:r>
              <a:rPr lang="en-US" altLang="en-US" sz="2000" dirty="0"/>
              <a:t>+(α </a:t>
            </a:r>
            <a:r>
              <a:rPr lang="en-US" altLang="en-US" sz="2000" dirty="0" smtClean="0"/>
              <a:t>*(δ</a:t>
            </a:r>
            <a:r>
              <a:rPr lang="en-US" altLang="en-US" sz="2000" i="1" baseline="-25000" dirty="0" smtClean="0"/>
              <a:t>C1</a:t>
            </a:r>
            <a:r>
              <a:rPr lang="en-US" altLang="en-US" sz="2000" dirty="0" smtClean="0"/>
              <a:t> – δ</a:t>
            </a:r>
            <a:r>
              <a:rPr lang="en-US" altLang="en-US" sz="2000" i="1" baseline="-25000" dirty="0"/>
              <a:t>C</a:t>
            </a:r>
            <a:r>
              <a:rPr lang="en-US" altLang="en-US" sz="2000" i="1" baseline="-25000" dirty="0" smtClean="0"/>
              <a:t>2</a:t>
            </a:r>
            <a:r>
              <a:rPr lang="en-US" altLang="en-US" sz="2000" dirty="0" smtClean="0"/>
              <a:t>)</a:t>
            </a:r>
            <a:r>
              <a:rPr lang="en-US" altLang="en-US" sz="2000" baseline="30000" dirty="0" smtClean="0"/>
              <a:t>2</a:t>
            </a:r>
            <a:r>
              <a:rPr lang="en-US" altLang="en-US" sz="2000" dirty="0"/>
              <a:t>)]  </a:t>
            </a:r>
          </a:p>
          <a:p>
            <a:pPr algn="ctr"/>
            <a:endParaRPr lang="en-US" altLang="en-US" sz="1050" dirty="0"/>
          </a:p>
          <a:p>
            <a:pPr algn="ctr"/>
            <a:r>
              <a:rPr lang="en-US" altLang="en-US" sz="1200" dirty="0"/>
              <a:t>α = </a:t>
            </a:r>
            <a:r>
              <a:rPr lang="en-US" altLang="en-US" sz="1200" dirty="0" smtClean="0"/>
              <a:t>0.1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70796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682" y="8760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Authors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59869"/>
            <a:ext cx="4038600" cy="5379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 smtClean="0"/>
              <a:t>NIST/IBBR</a:t>
            </a:r>
          </a:p>
          <a:p>
            <a:pPr marL="0" indent="0">
              <a:buNone/>
            </a:pPr>
            <a:r>
              <a:rPr lang="en-US" sz="1800" dirty="0" smtClean="0"/>
              <a:t>John Marino</a:t>
            </a:r>
          </a:p>
          <a:p>
            <a:pPr marL="0" indent="0">
              <a:buNone/>
            </a:pPr>
            <a:r>
              <a:rPr lang="en-US" sz="1800" dirty="0" smtClean="0"/>
              <a:t>Frank </a:t>
            </a:r>
            <a:r>
              <a:rPr lang="en-US" sz="1800" dirty="0" err="1" smtClean="0"/>
              <a:t>Delaglio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Robert Brinson</a:t>
            </a:r>
          </a:p>
          <a:p>
            <a:pPr marL="0" indent="0">
              <a:buNone/>
            </a:pPr>
            <a:r>
              <a:rPr lang="en-US" sz="1800" dirty="0" smtClean="0"/>
              <a:t>Luke </a:t>
            </a:r>
            <a:r>
              <a:rPr lang="en-US" sz="1800" dirty="0" err="1" smtClean="0"/>
              <a:t>Arbogast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John </a:t>
            </a:r>
            <a:r>
              <a:rPr lang="en-US" sz="1800" dirty="0" err="1" smtClean="0"/>
              <a:t>Schiel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smtClean="0"/>
              <a:t>Health Canada</a:t>
            </a:r>
          </a:p>
          <a:p>
            <a:pPr marL="0" indent="0">
              <a:buNone/>
            </a:pPr>
            <a:r>
              <a:rPr lang="en-US" sz="1800" dirty="0" smtClean="0"/>
              <a:t>Yves Aubin</a:t>
            </a:r>
          </a:p>
          <a:p>
            <a:pPr marL="0" indent="0">
              <a:buNone/>
            </a:pPr>
            <a:r>
              <a:rPr lang="en-US" sz="1800" dirty="0"/>
              <a:t>Geneviève </a:t>
            </a:r>
            <a:r>
              <a:rPr lang="en-US" sz="1800" dirty="0" err="1"/>
              <a:t>Gingras</a:t>
            </a:r>
            <a:endParaRPr lang="en-US" sz="18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1800" dirty="0" err="1">
                <a:solidFill>
                  <a:prstClr val="black"/>
                </a:solidFill>
              </a:rPr>
              <a:t>Houman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Ghasriani</a:t>
            </a:r>
            <a:endParaRPr lang="en-US" sz="18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b="1" u="sng" dirty="0"/>
              <a:t>Medical Products </a:t>
            </a:r>
            <a:r>
              <a:rPr lang="en-US" sz="1800" b="1" u="sng" dirty="0" smtClean="0"/>
              <a:t>Agency (MPA-Sweden)</a:t>
            </a:r>
            <a:endParaRPr lang="en-US" sz="1800" b="1" u="sng" dirty="0"/>
          </a:p>
          <a:p>
            <a:pPr marL="0" indent="0">
              <a:buNone/>
            </a:pPr>
            <a:r>
              <a:rPr lang="en-US" sz="1800" dirty="0"/>
              <a:t>Andreas </a:t>
            </a:r>
            <a:r>
              <a:rPr lang="en-US" sz="1800" dirty="0" err="1"/>
              <a:t>Blomgren</a:t>
            </a: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Torgny</a:t>
            </a:r>
            <a:r>
              <a:rPr lang="en-US" sz="1800" dirty="0"/>
              <a:t> </a:t>
            </a:r>
            <a:r>
              <a:rPr lang="en-US" sz="1800" dirty="0" err="1"/>
              <a:t>Rundl</a:t>
            </a:r>
            <a:r>
              <a:rPr lang="az-Cyrl-AZ" sz="1800" dirty="0"/>
              <a:t>ӧ</a:t>
            </a:r>
            <a:r>
              <a:rPr lang="en-US" sz="1800" dirty="0"/>
              <a:t>f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17451" y="1159868"/>
            <a:ext cx="4417987" cy="5379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 smtClean="0"/>
              <a:t>Genentech</a:t>
            </a:r>
          </a:p>
          <a:p>
            <a:pPr marL="0" indent="0">
              <a:buNone/>
            </a:pPr>
            <a:r>
              <a:rPr lang="en-US" sz="1800" dirty="0" smtClean="0"/>
              <a:t>Ken Skidmore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b="1" u="sng" dirty="0" smtClean="0"/>
              <a:t>Hoffmann-La Roche Ltd.</a:t>
            </a:r>
          </a:p>
          <a:p>
            <a:pPr marL="0" indent="0">
              <a:buNone/>
            </a:pPr>
            <a:r>
              <a:rPr lang="en-US" sz="1800" dirty="0" smtClean="0"/>
              <a:t>Alfred Ross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smtClean="0"/>
              <a:t>Bruker </a:t>
            </a:r>
            <a:r>
              <a:rPr lang="en-US" sz="1800" b="1" u="sng" dirty="0" err="1" smtClean="0"/>
              <a:t>BioSpin</a:t>
            </a:r>
            <a:r>
              <a:rPr lang="en-US" sz="1800" b="1" u="sng" dirty="0" smtClean="0"/>
              <a:t> Corporation</a:t>
            </a:r>
          </a:p>
          <a:p>
            <a:pPr marL="0" indent="0">
              <a:buNone/>
            </a:pPr>
            <a:r>
              <a:rPr lang="en-US" sz="1800" dirty="0" smtClean="0"/>
              <a:t>Donna M. Baldisseri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/>
              <a:t>Amgen</a:t>
            </a:r>
            <a:endParaRPr lang="en-US" sz="1800" b="1" dirty="0"/>
          </a:p>
          <a:p>
            <a:pPr marL="0" indent="0">
              <a:buNone/>
            </a:pPr>
            <a:r>
              <a:rPr lang="en-US" sz="1800" dirty="0"/>
              <a:t>Mats </a:t>
            </a:r>
            <a:r>
              <a:rPr lang="en-US" sz="1800" dirty="0" err="1"/>
              <a:t>W</a:t>
            </a:r>
            <a:r>
              <a:rPr lang="en-US" sz="1800" dirty="0" err="1" smtClean="0"/>
              <a:t>ikstr</a:t>
            </a:r>
            <a:r>
              <a:rPr lang="az-Cyrl-AZ" sz="1800" dirty="0"/>
              <a:t>ӧ</a:t>
            </a:r>
            <a:r>
              <a:rPr lang="en-US" sz="1800" dirty="0"/>
              <a:t>m</a:t>
            </a:r>
          </a:p>
          <a:p>
            <a:pPr marL="0" indent="0">
              <a:buNone/>
            </a:pPr>
            <a:r>
              <a:rPr lang="en-US" sz="1800" dirty="0"/>
              <a:t>John B. Jordan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248338" y="6450568"/>
            <a:ext cx="873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*If any additional staff contribute to the manuscript, they may be added to the author list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162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225"/>
            <a:ext cx="9144000" cy="1143000"/>
          </a:xfrm>
        </p:spPr>
        <p:txBody>
          <a:bodyPr>
            <a:noAutofit/>
          </a:bodyPr>
          <a:lstStyle/>
          <a:p>
            <a:r>
              <a:rPr lang="en-US" sz="34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sz="34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en-US" sz="3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Spectra Not Used in Peak Analysis Due to Poor Resolution, Artifacts and/or Signal-to-Noise</a:t>
            </a:r>
            <a:endParaRPr lang="en-US" sz="3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1894-101</a:t>
            </a:r>
          </a:p>
          <a:p>
            <a:r>
              <a:rPr lang="en-US" dirty="0" smtClean="0"/>
              <a:t>2461-101</a:t>
            </a:r>
          </a:p>
          <a:p>
            <a:r>
              <a:rPr lang="en-US" dirty="0" smtClean="0"/>
              <a:t>3655-101</a:t>
            </a:r>
          </a:p>
          <a:p>
            <a:r>
              <a:rPr lang="en-US" dirty="0" smtClean="0"/>
              <a:t>6211-401</a:t>
            </a:r>
          </a:p>
          <a:p>
            <a:r>
              <a:rPr lang="en-US" dirty="0" smtClean="0"/>
              <a:t>7244-005</a:t>
            </a:r>
          </a:p>
          <a:p>
            <a:r>
              <a:rPr lang="en-US" dirty="0" smtClean="0"/>
              <a:t>7244-014</a:t>
            </a:r>
          </a:p>
          <a:p>
            <a:r>
              <a:rPr lang="en-US" dirty="0" smtClean="0"/>
              <a:t>8179-310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5867400" y="1587806"/>
            <a:ext cx="266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5935757"/>
            <a:ext cx="8739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All spectra on this slide will be used in total point-by-point </a:t>
            </a:r>
            <a:r>
              <a:rPr lang="en-US" sz="2000" b="1" u="sng" dirty="0" err="1" smtClean="0"/>
              <a:t>chemometric</a:t>
            </a:r>
            <a:r>
              <a:rPr lang="en-US" sz="2000" b="1" u="sng" dirty="0" smtClean="0"/>
              <a:t> analysis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2741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17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1790875"/>
              </p:ext>
            </p:extLst>
          </p:nvPr>
        </p:nvGraphicFramePr>
        <p:xfrm>
          <a:off x="0" y="1238250"/>
          <a:ext cx="8991600" cy="511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108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 Component Analysis (PCA)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Dimensionality reduction</a:t>
            </a:r>
          </a:p>
          <a:p>
            <a:r>
              <a:rPr lang="en-US" sz="2800" dirty="0" smtClean="0"/>
              <a:t>Background is given in “extra slides” at end of slide deck</a:t>
            </a:r>
          </a:p>
          <a:p>
            <a:pPr lvl="1"/>
            <a:r>
              <a:rPr lang="en-US" sz="2500" dirty="0" smtClean="0"/>
              <a:t>See tutorial review cited on those slides for details of how PCA is performed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2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on Peak Position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Mean centered against traditional </a:t>
            </a:r>
            <a:r>
              <a:rPr lang="en-US" sz="2800" dirty="0" err="1"/>
              <a:t>gsHSQC</a:t>
            </a:r>
            <a:r>
              <a:rPr lang="en-US" sz="2800" dirty="0"/>
              <a:t> </a:t>
            </a:r>
            <a:r>
              <a:rPr lang="en-US" sz="2800" dirty="0" smtClean="0"/>
              <a:t>experiments D2A (128 total points in </a:t>
            </a:r>
            <a:r>
              <a:rPr lang="en-US" sz="2800" i="1" dirty="0" smtClean="0"/>
              <a:t>t</a:t>
            </a:r>
            <a:r>
              <a:rPr lang="en-US" sz="2800" i="1" baseline="-25000" dirty="0" smtClean="0"/>
              <a:t>1</a:t>
            </a:r>
            <a:r>
              <a:rPr lang="en-US" sz="2800" dirty="0" smtClean="0"/>
              <a:t>) and D2C (25 </a:t>
            </a:r>
            <a:r>
              <a:rPr lang="en-US" sz="2800" dirty="0" err="1" smtClean="0"/>
              <a:t>ms</a:t>
            </a:r>
            <a:r>
              <a:rPr lang="en-US" sz="2800" dirty="0" smtClean="0"/>
              <a:t> in </a:t>
            </a:r>
            <a:r>
              <a:rPr lang="en-US" sz="2800" i="1" dirty="0" smtClean="0"/>
              <a:t>t</a:t>
            </a:r>
            <a:r>
              <a:rPr lang="en-US" sz="2800" i="1" baseline="-25000" dirty="0" smtClean="0"/>
              <a:t>1</a:t>
            </a:r>
            <a:r>
              <a:rPr lang="en-US" sz="2800" dirty="0" smtClean="0"/>
              <a:t>) </a:t>
            </a:r>
            <a:r>
              <a:rPr lang="en-US" sz="2800" dirty="0"/>
              <a:t>at all fields</a:t>
            </a:r>
          </a:p>
          <a:p>
            <a:pPr lvl="1"/>
            <a:r>
              <a:rPr lang="en-US" sz="2500" dirty="0"/>
              <a:t>Each peak position in each spectrum was subtracted from mean position of that peak</a:t>
            </a:r>
          </a:p>
          <a:p>
            <a:pPr lvl="1"/>
            <a:r>
              <a:rPr lang="en-US" sz="2500" dirty="0"/>
              <a:t>The mean was determined from </a:t>
            </a:r>
            <a:r>
              <a:rPr lang="en-US" sz="2500" u="sng" dirty="0" smtClean="0"/>
              <a:t>all</a:t>
            </a:r>
            <a:r>
              <a:rPr lang="en-US" sz="2500" dirty="0" smtClean="0"/>
              <a:t> D2A &amp; D2C data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on </a:t>
            </a:r>
            <a:r>
              <a:rPr lang="en-US" sz="35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sz="35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sz="3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Weighted Peak Tables</a:t>
            </a:r>
            <a:endParaRPr lang="en-US" sz="35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6572"/>
            <a:ext cx="8610600" cy="5711428"/>
          </a:xfrm>
        </p:spPr>
        <p:txBody>
          <a:bodyPr>
            <a:normAutofit/>
          </a:bodyPr>
          <a:lstStyle/>
          <a:p>
            <a:pPr marL="857250" lvl="1" indent="-457200">
              <a:buFont typeface="Calibri" panose="020F0502020204030204" pitchFamily="34" charset="0"/>
              <a:buChar char="–"/>
            </a:pPr>
            <a:endParaRPr lang="en-US" dirty="0" smtClean="0"/>
          </a:p>
          <a:p>
            <a:r>
              <a:rPr lang="en-US" sz="2200" b="1" dirty="0" smtClean="0"/>
              <a:t>Pro</a:t>
            </a:r>
            <a:r>
              <a:rPr lang="en-US" sz="2200" b="1" dirty="0"/>
              <a:t>: </a:t>
            </a:r>
            <a:endParaRPr lang="en-US" sz="2200" b="1" dirty="0" smtClean="0"/>
          </a:p>
          <a:p>
            <a:pPr marL="514350" lvl="1" indent="0">
              <a:buNone/>
            </a:pPr>
            <a:r>
              <a:rPr lang="en-US" sz="2200" b="1" dirty="0"/>
              <a:t>	</a:t>
            </a:r>
            <a:r>
              <a:rPr lang="en-US" sz="2200" dirty="0" smtClean="0"/>
              <a:t>1</a:t>
            </a:r>
            <a:r>
              <a:rPr lang="en-US" sz="2200" dirty="0"/>
              <a:t>) do not need spectral </a:t>
            </a:r>
            <a:r>
              <a:rPr lang="en-US" sz="2200" dirty="0" smtClean="0"/>
              <a:t>assignments</a:t>
            </a:r>
          </a:p>
          <a:p>
            <a:pPr marL="514350" lvl="1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2</a:t>
            </a:r>
            <a:r>
              <a:rPr lang="en-US" sz="2200" dirty="0"/>
              <a:t>) better to compare across multiple </a:t>
            </a:r>
            <a:r>
              <a:rPr lang="en-US" sz="2200" dirty="0" smtClean="0"/>
              <a:t>fields </a:t>
            </a:r>
          </a:p>
          <a:p>
            <a:pPr marL="514350" lvl="1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3) </a:t>
            </a:r>
            <a:r>
              <a:rPr lang="en-US" sz="2200" i="1" dirty="0" smtClean="0"/>
              <a:t>more robust with different acquisition methods</a:t>
            </a:r>
            <a:r>
              <a:rPr lang="en-US" sz="2200" dirty="0" smtClean="0"/>
              <a:t> (</a:t>
            </a:r>
            <a:r>
              <a:rPr lang="en-US" sz="2200" i="1" dirty="0" smtClean="0"/>
              <a:t>e.g.</a:t>
            </a:r>
            <a:r>
              <a:rPr lang="en-US" sz="2200" dirty="0" smtClean="0"/>
              <a:t>, pulse programs, US, NUS, etc. are used)</a:t>
            </a:r>
            <a:endParaRPr lang="en-US" sz="2200" dirty="0"/>
          </a:p>
          <a:p>
            <a:r>
              <a:rPr lang="en-US" sz="2200" b="1" dirty="0"/>
              <a:t>Con</a:t>
            </a:r>
            <a:r>
              <a:rPr lang="en-US" sz="2200" b="1" dirty="0" smtClean="0"/>
              <a:t>: </a:t>
            </a:r>
          </a:p>
          <a:p>
            <a:pPr marL="514350" lvl="1" indent="0">
              <a:buNone/>
            </a:pPr>
            <a:r>
              <a:rPr lang="en-US" sz="2200" b="1" dirty="0"/>
              <a:t>	</a:t>
            </a:r>
            <a:r>
              <a:rPr lang="en-US" sz="2200" dirty="0" smtClean="0"/>
              <a:t>1)</a:t>
            </a:r>
            <a:r>
              <a:rPr lang="en-US" sz="2200" b="1" dirty="0" smtClean="0"/>
              <a:t> </a:t>
            </a:r>
            <a:r>
              <a:rPr lang="en-US" sz="2200" i="1" dirty="0"/>
              <a:t>limited to resolved </a:t>
            </a:r>
            <a:r>
              <a:rPr lang="en-US" sz="2200" i="1" dirty="0" smtClean="0"/>
              <a:t>peaks</a:t>
            </a:r>
          </a:p>
          <a:p>
            <a:pPr marL="514350" lvl="1" indent="0">
              <a:buNone/>
            </a:pPr>
            <a:r>
              <a:rPr lang="en-US" sz="2200" i="1" dirty="0"/>
              <a:t>	</a:t>
            </a:r>
            <a:r>
              <a:rPr lang="en-US" sz="2200" dirty="0" smtClean="0"/>
              <a:t>2) Requires a degree of manual analysis, which can lead to subjectivity </a:t>
            </a:r>
          </a:p>
          <a:p>
            <a:pPr marL="457200" lvl="1" indent="0">
              <a:buNone/>
            </a:pPr>
            <a:r>
              <a:rPr lang="en-US" sz="2200" dirty="0" smtClean="0"/>
              <a:t>	3) will miss new cross peaks</a:t>
            </a:r>
            <a:endParaRPr lang="en-US" sz="2200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D172-6330-495D-8E22-AAE1FF531AC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6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Clustering </a:t>
            </a:r>
            <a:r>
              <a:rPr lang="en-US" sz="3800" b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Spectra within </a:t>
            </a:r>
            <a:r>
              <a:rPr lang="en-US" sz="3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space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Brief Definitions [</a:t>
            </a:r>
            <a:r>
              <a:rPr lang="en-US"/>
              <a:t>taken directly from </a:t>
            </a:r>
            <a:r>
              <a:rPr lang="en-US" dirty="0"/>
              <a:t>www.mathworks.com]</a:t>
            </a:r>
          </a:p>
          <a:p>
            <a:pPr lvl="1"/>
            <a:r>
              <a:rPr lang="en-US" b="1" dirty="0"/>
              <a:t>K-</a:t>
            </a:r>
            <a:r>
              <a:rPr lang="en-US" b="1" dirty="0" err="1"/>
              <a:t>medoids</a:t>
            </a:r>
            <a:r>
              <a:rPr lang="en-US" dirty="0"/>
              <a:t> is similar to </a:t>
            </a:r>
            <a:r>
              <a:rPr lang="en-US" i="1" dirty="0"/>
              <a:t>k</a:t>
            </a:r>
            <a:r>
              <a:rPr lang="en-US" dirty="0"/>
              <a:t>-means, and the goal of both methods is to divide a set of measurements or observations into </a:t>
            </a:r>
            <a:r>
              <a:rPr lang="en-US" i="1" dirty="0"/>
              <a:t>k</a:t>
            </a:r>
            <a:r>
              <a:rPr lang="en-US" dirty="0"/>
              <a:t> subsets or clusters so that the subsets minimize the sum of distances between a measurement and a center of the measurement's cluster. In the </a:t>
            </a:r>
            <a:r>
              <a:rPr lang="en-US" i="1" dirty="0"/>
              <a:t>k</a:t>
            </a:r>
            <a:r>
              <a:rPr lang="en-US" dirty="0"/>
              <a:t>-means algorithm, the center of the subset is the mean of measurements in the subset, often called a centroid. In the </a:t>
            </a:r>
            <a:r>
              <a:rPr lang="en-US" i="1" dirty="0"/>
              <a:t>k</a:t>
            </a:r>
            <a:r>
              <a:rPr lang="en-US" dirty="0"/>
              <a:t>-</a:t>
            </a:r>
            <a:r>
              <a:rPr lang="en-US" dirty="0" err="1"/>
              <a:t>medoids</a:t>
            </a:r>
            <a:r>
              <a:rPr lang="en-US" dirty="0"/>
              <a:t> algorithm, the center of the subset is a member of the subset, called a </a:t>
            </a:r>
            <a:r>
              <a:rPr lang="en-US" dirty="0" err="1"/>
              <a:t>medoid</a:t>
            </a:r>
            <a:r>
              <a:rPr lang="en-US" dirty="0"/>
              <a:t>.</a:t>
            </a:r>
          </a:p>
          <a:p>
            <a:pPr lvl="1"/>
            <a:r>
              <a:rPr lang="en-US" b="1" dirty="0"/>
              <a:t>Silhouette values</a:t>
            </a:r>
            <a:r>
              <a:rPr lang="en-US" dirty="0"/>
              <a:t> </a:t>
            </a:r>
            <a:r>
              <a:rPr lang="en-US" altLang="en-US" dirty="0"/>
              <a:t>range from -1 to +1. A high silhouette value indicates </a:t>
            </a:r>
            <a:r>
              <a:rPr lang="en-US" altLang="en-US"/>
              <a:t>that is </a:t>
            </a:r>
            <a:r>
              <a:rPr lang="en-US" altLang="en-US" dirty="0"/>
              <a:t>well-matched to its own cluster, and poorly-matched to neighboring clusters. If most points have a high silhouette value, then the clustering solution is appropriate. If many points have a low or negative silhouette value, then the clustering solution may have either too many or too few clusters.</a:t>
            </a:r>
            <a:endParaRPr lang="en-US" dirty="0"/>
          </a:p>
          <a:p>
            <a:r>
              <a:rPr lang="en-US" dirty="0"/>
              <a:t>The appropriate number of clusters, </a:t>
            </a:r>
            <a:r>
              <a:rPr lang="en-US" i="1" dirty="0"/>
              <a:t>k</a:t>
            </a:r>
            <a:r>
              <a:rPr lang="en-US" dirty="0"/>
              <a:t>, is determined, in part, by taking the mean silhouette value for each k.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67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2667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Plots of </a:t>
            </a:r>
            <a:r>
              <a:rPr lang="en-US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Weighted chemical Shifts: 37 </a:t>
            </a:r>
            <a:r>
              <a:rPr lang="en-US" b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b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</a:t>
            </a:r>
            <a:r>
              <a:rPr lang="en-US" b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20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4739" r="5668" b="2863"/>
          <a:stretch/>
        </p:blipFill>
        <p:spPr>
          <a:xfrm>
            <a:off x="4952999" y="3432709"/>
            <a:ext cx="3962401" cy="3219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t="6105" r="6893" b="1628"/>
          <a:stretch/>
        </p:blipFill>
        <p:spPr>
          <a:xfrm>
            <a:off x="4911915" y="457201"/>
            <a:ext cx="3927285" cy="290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" t="1" r="4479" b="-58"/>
          <a:stretch/>
        </p:blipFill>
        <p:spPr>
          <a:xfrm>
            <a:off x="152400" y="1029090"/>
            <a:ext cx="3505200" cy="2933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829" y="-229588"/>
            <a:ext cx="4648200" cy="1524988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Plots: </a:t>
            </a:r>
            <a:r>
              <a:rPr lang="en-US" sz="3000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sz="3000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Weighted chemical Shifts: 37 </a:t>
            </a:r>
            <a:r>
              <a:rPr lang="en-US" sz="3200" b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sz="30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3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450" y="4097675"/>
            <a:ext cx="44336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clusters: NIST-Fab and SSS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points: spectra collected in Topspin 2.X with uncompensated pulse program. These red points were manually labeled.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FF"/>
                </a:solidFill>
              </a:rPr>
              <a:t>E1A-S-N-600-5479-103-37C</a:t>
            </a:r>
            <a:r>
              <a:rPr lang="en-US" dirty="0"/>
              <a:t> is separated in PC3 &amp; PC4. Many cross peaks were shifted.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5000" y="2311078"/>
            <a:ext cx="10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NIST-Fab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39000" y="145714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564312"/>
            <a:ext cx="4439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Mean centered against traditional </a:t>
            </a:r>
            <a:r>
              <a:rPr lang="en-US" sz="1000" dirty="0" err="1"/>
              <a:t>gsHSQC</a:t>
            </a:r>
            <a:r>
              <a:rPr lang="en-US" sz="1000" dirty="0"/>
              <a:t> experiments </a:t>
            </a:r>
            <a:r>
              <a:rPr lang="en-US" sz="1000" dirty="0" smtClean="0"/>
              <a:t>D2A </a:t>
            </a:r>
            <a:r>
              <a:rPr lang="en-US" sz="1000" dirty="0"/>
              <a:t>and D2C </a:t>
            </a:r>
            <a:r>
              <a:rPr lang="en-US" sz="1000" dirty="0" smtClean="0"/>
              <a:t> </a:t>
            </a:r>
            <a:r>
              <a:rPr lang="en-US" sz="1000" dirty="0"/>
              <a:t>at all </a:t>
            </a:r>
            <a:r>
              <a:rPr lang="en-US" sz="1000" dirty="0" smtClean="0"/>
              <a:t>fields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9418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11083"/>
            <a:ext cx="8229600" cy="1143000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Overlay of </a:t>
            </a:r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5479-103 with 7425-012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" y="5583709"/>
            <a:ext cx="906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E1A is a spectrum run with a custom NUS schedule. The schedule for 5479-102 was generated in Topspin and contained a lot of holes at the beginning.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See next slide for CCSD analysis of these two spectra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0"/>
          <a:stretch/>
        </p:blipFill>
        <p:spPr>
          <a:xfrm>
            <a:off x="2438400" y="1556565"/>
            <a:ext cx="3950574" cy="31678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5151" y="4672939"/>
            <a:ext cx="3893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Black = D2C-S-U-900-7425-012-37C</a:t>
            </a:r>
          </a:p>
          <a:p>
            <a:r>
              <a:rPr lang="en-US" sz="2000" b="1" dirty="0" smtClean="0"/>
              <a:t>Red    = E1A-S-N-500-5479-103-37C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86396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39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1901794"/>
              </p:ext>
            </p:extLst>
          </p:nvPr>
        </p:nvGraphicFramePr>
        <p:xfrm>
          <a:off x="152508" y="1454128"/>
          <a:ext cx="8838983" cy="4149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32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464467"/>
            <a:ext cx="4038600" cy="52427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u="sng" dirty="0" smtClean="0"/>
              <a:t>Biogen, </a:t>
            </a:r>
            <a:r>
              <a:rPr lang="en-US" sz="1800" b="1" u="sng" dirty="0" err="1" smtClean="0"/>
              <a:t>Inc</a:t>
            </a:r>
            <a:endParaRPr lang="en-US" sz="1800" b="1" u="sng" dirty="0" smtClean="0"/>
          </a:p>
          <a:p>
            <a:pPr marL="0" indent="0">
              <a:buNone/>
            </a:pPr>
            <a:r>
              <a:rPr lang="en-US" sz="1800" dirty="0" smtClean="0"/>
              <a:t>Julie Yu Wei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smtClean="0"/>
              <a:t>Baxter Healthcare</a:t>
            </a:r>
            <a:endParaRPr lang="en-US" sz="1800" b="1" dirty="0" smtClean="0"/>
          </a:p>
          <a:p>
            <a:pPr marL="0" indent="0">
              <a:buNone/>
            </a:pPr>
            <a:r>
              <a:rPr lang="en-US" sz="1800" dirty="0" smtClean="0"/>
              <a:t>Carlos A. </a:t>
            </a:r>
            <a:r>
              <a:rPr lang="en-US" sz="1800" dirty="0" err="1" smtClean="0"/>
              <a:t>Amezcua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Christina M. Szabo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smtClean="0"/>
              <a:t>Pfizer Essential Health</a:t>
            </a:r>
          </a:p>
          <a:p>
            <a:pPr marL="0" indent="0">
              <a:buNone/>
            </a:pPr>
            <a:r>
              <a:rPr lang="en-US" sz="1800" dirty="0" smtClean="0"/>
              <a:t>Edward R. </a:t>
            </a:r>
            <a:r>
              <a:rPr lang="en-US" sz="1800" dirty="0" err="1" smtClean="0"/>
              <a:t>Zartler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err="1" smtClean="0"/>
              <a:t>Stockhom</a:t>
            </a:r>
            <a:r>
              <a:rPr lang="en-US" sz="1800" b="1" u="sng" dirty="0" smtClean="0"/>
              <a:t> University</a:t>
            </a:r>
          </a:p>
          <a:p>
            <a:pPr marL="0" indent="0">
              <a:buNone/>
            </a:pPr>
            <a:r>
              <a:rPr lang="en-US" sz="1800" dirty="0" smtClean="0"/>
              <a:t>G</a:t>
            </a:r>
            <a:r>
              <a:rPr lang="az-Cyrl-AZ" sz="1800" dirty="0" smtClean="0"/>
              <a:t>ӧ</a:t>
            </a:r>
            <a:r>
              <a:rPr lang="en-US" sz="1800" dirty="0" smtClean="0"/>
              <a:t>ran </a:t>
            </a:r>
            <a:r>
              <a:rPr lang="en-US" sz="1800" dirty="0" err="1" smtClean="0"/>
              <a:t>Widmalm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Jonas </a:t>
            </a:r>
            <a:r>
              <a:rPr lang="en-US" sz="1800" dirty="0" err="1" smtClean="0"/>
              <a:t>Ståhle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smtClean="0"/>
              <a:t>Momenta Pharmaceuticals</a:t>
            </a:r>
          </a:p>
          <a:p>
            <a:pPr marL="0" indent="0">
              <a:buNone/>
            </a:pPr>
            <a:r>
              <a:rPr lang="en-US" sz="1800" dirty="0" smtClean="0"/>
              <a:t>Desiree </a:t>
            </a:r>
            <a:r>
              <a:rPr lang="en-US" sz="1800" dirty="0" err="1" smtClean="0"/>
              <a:t>Tsao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0" y="1467221"/>
            <a:ext cx="4267200" cy="52427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u="sng" dirty="0" smtClean="0"/>
              <a:t>EN-FIST </a:t>
            </a:r>
            <a:r>
              <a:rPr lang="en-US" sz="1800" b="1" u="sng" dirty="0" err="1" smtClean="0"/>
              <a:t>Centra</a:t>
            </a:r>
            <a:r>
              <a:rPr lang="en-US" sz="1800" b="1" u="sng" dirty="0" smtClean="0"/>
              <a:t> of Excellence</a:t>
            </a:r>
            <a:endParaRPr lang="en-US" sz="1800" b="1" dirty="0" smtClean="0"/>
          </a:p>
          <a:p>
            <a:pPr marL="0" indent="0">
              <a:buNone/>
            </a:pPr>
            <a:r>
              <a:rPr lang="en-US" sz="1800" dirty="0" err="1" smtClean="0"/>
              <a:t>Janez</a:t>
            </a:r>
            <a:r>
              <a:rPr lang="en-US" sz="1800" dirty="0" smtClean="0"/>
              <a:t> </a:t>
            </a:r>
            <a:r>
              <a:rPr lang="en-US" sz="1800" dirty="0" err="1" smtClean="0"/>
              <a:t>Plavec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err="1" smtClean="0"/>
              <a:t>Gregor</a:t>
            </a:r>
            <a:r>
              <a:rPr lang="en-US" sz="1800" dirty="0" smtClean="0"/>
              <a:t> </a:t>
            </a:r>
            <a:r>
              <a:rPr lang="en-US" sz="1800" dirty="0" err="1" smtClean="0"/>
              <a:t>Ilc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smtClean="0"/>
              <a:t>Brazilian Center for Research in Energy and Materials (CNPEM)</a:t>
            </a:r>
          </a:p>
          <a:p>
            <a:pPr marL="0" indent="0">
              <a:buNone/>
            </a:pPr>
            <a:r>
              <a:rPr lang="en-US" sz="1800" dirty="0" smtClean="0"/>
              <a:t>Ana Carolina de </a:t>
            </a:r>
            <a:r>
              <a:rPr lang="en-US" sz="1800" dirty="0" err="1" smtClean="0"/>
              <a:t>Mattos</a:t>
            </a:r>
            <a:r>
              <a:rPr lang="en-US" sz="1800" dirty="0" smtClean="0"/>
              <a:t> </a:t>
            </a:r>
            <a:r>
              <a:rPr lang="en-US" sz="1800" dirty="0" err="1" smtClean="0"/>
              <a:t>Zeri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Mauricio Luis </a:t>
            </a:r>
            <a:r>
              <a:rPr lang="en-US" sz="1800" dirty="0" err="1" smtClean="0"/>
              <a:t>Sforça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err="1" smtClean="0"/>
              <a:t>Universitaet</a:t>
            </a:r>
            <a:r>
              <a:rPr lang="en-US" sz="1800" b="1" u="sng" dirty="0" smtClean="0"/>
              <a:t> Bayreuth</a:t>
            </a:r>
          </a:p>
          <a:p>
            <a:pPr marL="0" indent="0">
              <a:buNone/>
            </a:pPr>
            <a:r>
              <a:rPr lang="en-US" sz="1800" dirty="0" smtClean="0"/>
              <a:t>Kristian </a:t>
            </a:r>
            <a:r>
              <a:rPr lang="en-US" sz="1800" dirty="0" err="1" smtClean="0"/>
              <a:t>Schweimer</a:t>
            </a: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b="1" u="sng" dirty="0" smtClean="0"/>
              <a:t>Pacific Northwest National Laboratory (PNNL)</a:t>
            </a:r>
          </a:p>
          <a:p>
            <a:pPr marL="0" indent="0">
              <a:buNone/>
            </a:pPr>
            <a:r>
              <a:rPr lang="en-US" sz="1800" dirty="0" smtClean="0"/>
              <a:t>John R.  </a:t>
            </a:r>
            <a:r>
              <a:rPr lang="en-US" sz="1800" dirty="0" err="1" smtClean="0"/>
              <a:t>Cort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Patrick N. Reardon</a:t>
            </a:r>
          </a:p>
          <a:p>
            <a:pPr marL="0" indent="0">
              <a:buNone/>
            </a:pPr>
            <a:r>
              <a:rPr lang="en-US" sz="1800" dirty="0" smtClean="0"/>
              <a:t>Chad W. Lawrence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30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t="4515" r="6623"/>
          <a:stretch/>
        </p:blipFill>
        <p:spPr>
          <a:xfrm>
            <a:off x="6170530" y="4084752"/>
            <a:ext cx="2964892" cy="2231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5188" r="6172"/>
          <a:stretch/>
        </p:blipFill>
        <p:spPr>
          <a:xfrm>
            <a:off x="101171" y="4014469"/>
            <a:ext cx="3088827" cy="245799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4795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Spectra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clustered using k-</a:t>
            </a:r>
            <a:r>
              <a:rPr lang="en-US" sz="36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medoids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Silhouette Values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0" y="1324905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Mean(</a:t>
            </a:r>
            <a:r>
              <a:rPr lang="en-US" sz="1200" b="1" dirty="0" err="1" smtClean="0"/>
              <a:t>silh</a:t>
            </a:r>
            <a:r>
              <a:rPr lang="en-US" sz="1200" b="1" dirty="0" smtClean="0"/>
              <a:t>) = 0.7105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99839" y="1317420"/>
            <a:ext cx="1375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Mean(</a:t>
            </a:r>
            <a:r>
              <a:rPr lang="en-US" sz="1200" b="1" dirty="0" err="1" smtClean="0"/>
              <a:t>silh</a:t>
            </a:r>
            <a:r>
              <a:rPr lang="en-US" sz="1200" b="1" dirty="0" smtClean="0"/>
              <a:t>) = 0.729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71800" y="6393336"/>
            <a:ext cx="34869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See next slide for comments</a:t>
            </a:r>
            <a:endParaRPr lang="en-US" sz="2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075395" y="1318967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Mean(</a:t>
            </a:r>
            <a:r>
              <a:rPr lang="en-US" sz="1200" b="1" dirty="0" err="1" smtClean="0"/>
              <a:t>silh</a:t>
            </a:r>
            <a:r>
              <a:rPr lang="en-US" sz="1200" b="1" dirty="0" smtClean="0"/>
              <a:t>) = 0.7535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345200" y="5638800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33CC"/>
                </a:solidFill>
              </a:rPr>
              <a:t>5479-103</a:t>
            </a:r>
            <a:endParaRPr lang="en-US" sz="1000" b="1" dirty="0">
              <a:solidFill>
                <a:srgbClr val="FF33CC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9374" y="4175538"/>
            <a:ext cx="10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NIST-Fab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960404" y="4874132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r="7804" b="2264"/>
          <a:stretch/>
        </p:blipFill>
        <p:spPr>
          <a:xfrm>
            <a:off x="218757" y="1594419"/>
            <a:ext cx="2575252" cy="2349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r="7373" b="1874"/>
          <a:stretch/>
        </p:blipFill>
        <p:spPr>
          <a:xfrm>
            <a:off x="3179396" y="1578892"/>
            <a:ext cx="2677618" cy="2401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t="-1061" r="8346"/>
          <a:stretch/>
        </p:blipFill>
        <p:spPr>
          <a:xfrm>
            <a:off x="5977912" y="1737138"/>
            <a:ext cx="3121196" cy="2206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5723" r="5313"/>
          <a:stretch/>
        </p:blipFill>
        <p:spPr>
          <a:xfrm>
            <a:off x="3302371" y="4121943"/>
            <a:ext cx="2930184" cy="216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9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Comments on K-</a:t>
            </a:r>
            <a:r>
              <a:rPr lang="en-US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medoid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Clustering of Spectra at 37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Evaluated k = 2:6 with 6 principal components. Clusters of 2, 3, and 4 were plotted on the previous slide</a:t>
            </a:r>
            <a:r>
              <a:rPr lang="en-US" dirty="0" smtClean="0"/>
              <a:t>. Each color on the PCA plots represents a different cluster.</a:t>
            </a:r>
            <a:endParaRPr lang="en-US" dirty="0"/>
          </a:p>
          <a:p>
            <a:r>
              <a:rPr lang="en-US" dirty="0"/>
              <a:t>k = 2</a:t>
            </a:r>
          </a:p>
          <a:p>
            <a:pPr lvl="1"/>
            <a:r>
              <a:rPr lang="en-US" dirty="0"/>
              <a:t>This is the simplest clustering, SSS and NIST-Fab</a:t>
            </a:r>
          </a:p>
          <a:p>
            <a:r>
              <a:rPr lang="en-US" dirty="0"/>
              <a:t>k = 3</a:t>
            </a:r>
          </a:p>
          <a:p>
            <a:pPr lvl="1"/>
            <a:r>
              <a:rPr lang="en-US" dirty="0"/>
              <a:t>The SSS spectra are divided into two main clusters.</a:t>
            </a:r>
          </a:p>
          <a:p>
            <a:pPr lvl="1"/>
            <a:r>
              <a:rPr lang="en-US" dirty="0"/>
              <a:t>The top cluster </a:t>
            </a:r>
            <a:r>
              <a:rPr lang="en-US" i="1" dirty="0"/>
              <a:t>loosely</a:t>
            </a:r>
            <a:r>
              <a:rPr lang="en-US" dirty="0"/>
              <a:t> correlates with the Topspin 2.X uncompensated spectra.</a:t>
            </a:r>
          </a:p>
          <a:p>
            <a:r>
              <a:rPr lang="en-US" dirty="0"/>
              <a:t>k = 4</a:t>
            </a:r>
          </a:p>
          <a:p>
            <a:pPr lvl="1"/>
            <a:r>
              <a:rPr lang="en-US" dirty="0"/>
              <a:t>The “4</a:t>
            </a:r>
            <a:r>
              <a:rPr lang="en-US" baseline="30000" dirty="0"/>
              <a:t>th</a:t>
            </a:r>
            <a:r>
              <a:rPr lang="en-US" dirty="0"/>
              <a:t>” </a:t>
            </a:r>
            <a:r>
              <a:rPr lang="en-US" dirty="0" smtClean="0">
                <a:solidFill>
                  <a:srgbClr val="FF33CC"/>
                </a:solidFill>
              </a:rPr>
              <a:t>magenta</a:t>
            </a:r>
            <a:r>
              <a:rPr lang="en-US" dirty="0" smtClean="0"/>
              <a:t> </a:t>
            </a:r>
            <a:r>
              <a:rPr lang="en-US" dirty="0"/>
              <a:t>cluster separates </a:t>
            </a:r>
            <a:r>
              <a:rPr lang="en-US" dirty="0" smtClean="0"/>
              <a:t>out the </a:t>
            </a:r>
            <a:r>
              <a:rPr lang="en-US" dirty="0"/>
              <a:t>5479-103 spectrum.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" r="6865" b="1718"/>
          <a:stretch/>
        </p:blipFill>
        <p:spPr>
          <a:xfrm>
            <a:off x="248206" y="867309"/>
            <a:ext cx="3880522" cy="29355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33600" y="3816785"/>
            <a:ext cx="572246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Internal rings = 95 % confidence (2*</a:t>
            </a:r>
            <a:r>
              <a:rPr lang="el-GR" sz="1500" b="1" dirty="0" smtClean="0">
                <a:latin typeface="Calibri" panose="020F0502020204030204" pitchFamily="34" charset="0"/>
              </a:rPr>
              <a:t>σ</a:t>
            </a:r>
            <a:r>
              <a:rPr lang="en-US" sz="1500" b="1" dirty="0" smtClean="0"/>
              <a:t>)</a:t>
            </a:r>
          </a:p>
          <a:p>
            <a:r>
              <a:rPr lang="en-US" sz="1500" b="1" dirty="0" smtClean="0"/>
              <a:t>External rings </a:t>
            </a:r>
            <a:r>
              <a:rPr lang="en-US" sz="1500" b="1" dirty="0"/>
              <a:t>= </a:t>
            </a:r>
            <a:r>
              <a:rPr lang="en-US" sz="1500" b="1" dirty="0" smtClean="0"/>
              <a:t>99.7 </a:t>
            </a:r>
            <a:r>
              <a:rPr lang="en-US" sz="1500" b="1" dirty="0"/>
              <a:t>% confidence </a:t>
            </a:r>
            <a:r>
              <a:rPr lang="en-US" sz="1500" b="1" dirty="0" smtClean="0"/>
              <a:t>(3*</a:t>
            </a:r>
            <a:r>
              <a:rPr lang="el-GR" sz="1500" b="1" dirty="0">
                <a:latin typeface="Calibri" panose="020F0502020204030204" pitchFamily="34" charset="0"/>
              </a:rPr>
              <a:t>σ</a:t>
            </a:r>
            <a:r>
              <a:rPr lang="en-US" sz="1500" b="1" dirty="0" smtClean="0"/>
              <a:t>)</a:t>
            </a:r>
          </a:p>
          <a:p>
            <a:r>
              <a:rPr lang="en-US" sz="1500" b="1" dirty="0" smtClean="0">
                <a:solidFill>
                  <a:srgbClr val="FF33CC"/>
                </a:solidFill>
              </a:rPr>
              <a:t>Magenta</a:t>
            </a:r>
            <a:r>
              <a:rPr lang="en-US" sz="1500" b="1" dirty="0" smtClean="0"/>
              <a:t> spectrum = outside all confidence intervals, separated in PC3</a:t>
            </a:r>
            <a:endParaRPr lang="en-US" sz="15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8206" y="4640755"/>
            <a:ext cx="86671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Evaluated </a:t>
            </a:r>
            <a:r>
              <a:rPr lang="en-US" dirty="0"/>
              <a:t>k = </a:t>
            </a:r>
            <a:r>
              <a:rPr lang="en-US" dirty="0" smtClean="0"/>
              <a:t>2:5 </a:t>
            </a:r>
            <a:r>
              <a:rPr lang="en-US" dirty="0"/>
              <a:t>with </a:t>
            </a:r>
            <a:r>
              <a:rPr lang="en-US" dirty="0" smtClean="0"/>
              <a:t>6 </a:t>
            </a:r>
            <a:r>
              <a:rPr lang="en-US" dirty="0"/>
              <a:t>principal components. Clusters of </a:t>
            </a:r>
            <a:r>
              <a:rPr lang="en-US" dirty="0" smtClean="0"/>
              <a:t>2 and 4 are plotted. Each color represents a different cluster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difference in confidence </a:t>
            </a:r>
            <a:r>
              <a:rPr lang="en-US" dirty="0"/>
              <a:t>i</a:t>
            </a:r>
            <a:r>
              <a:rPr lang="en-US" dirty="0" smtClean="0"/>
              <a:t>ntervals for NIST-Fab is due to the use of k-</a:t>
            </a:r>
            <a:r>
              <a:rPr lang="en-US" dirty="0" err="1" smtClean="0"/>
              <a:t>medoids</a:t>
            </a:r>
            <a:r>
              <a:rPr lang="en-US" dirty="0" smtClean="0"/>
              <a:t> clustering. Maybe the use of k-means would provide a more robust measure?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k =2</a:t>
            </a:r>
            <a:r>
              <a:rPr lang="en-US" dirty="0"/>
              <a:t>.</a:t>
            </a:r>
            <a:r>
              <a:rPr lang="en-US" dirty="0" smtClean="0"/>
              <a:t> This is the most basic clustering of SSS and NIST-Fab.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k =4</a:t>
            </a:r>
            <a:r>
              <a:rPr lang="en-US" dirty="0" smtClean="0"/>
              <a:t>. The SSS cluster is broken down into two clusters. The cluster in blue is loosely correlated with the spectra collected with the uncompensated pulse program.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200" y="-216023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Clustered PCA Plots with Confidence Intervals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82820" y="1785998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1247-011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1877918" y="1495068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7244-011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1857864" y="1902132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6211-408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1907719" y="2039821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4233-176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" y="2971800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4233-183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1877918" y="2182501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3897-016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3080762" y="1016981"/>
            <a:ext cx="1219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Mostly pp error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1167163" y="1364848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8179-308</a:t>
            </a:r>
          </a:p>
          <a:p>
            <a:r>
              <a:rPr lang="en-US" sz="1000" dirty="0" smtClean="0"/>
              <a:t>6211-412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2362285" y="6611779"/>
            <a:ext cx="4439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Mean centered against traditional </a:t>
            </a:r>
            <a:r>
              <a:rPr lang="en-US" sz="1000" dirty="0" err="1"/>
              <a:t>gsHSQC</a:t>
            </a:r>
            <a:r>
              <a:rPr lang="en-US" sz="1000" dirty="0"/>
              <a:t> experiments </a:t>
            </a:r>
            <a:r>
              <a:rPr lang="en-US" sz="1000" dirty="0" smtClean="0"/>
              <a:t>D2A </a:t>
            </a:r>
            <a:r>
              <a:rPr lang="en-US" sz="1000" dirty="0"/>
              <a:t>and D2C </a:t>
            </a:r>
            <a:r>
              <a:rPr lang="en-US" sz="1000" dirty="0" smtClean="0"/>
              <a:t> </a:t>
            </a:r>
            <a:r>
              <a:rPr lang="en-US" sz="1000" dirty="0"/>
              <a:t>at all </a:t>
            </a:r>
            <a:r>
              <a:rPr lang="en-US" sz="1000" dirty="0" smtClean="0"/>
              <a:t>fields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r="6810" b="2715"/>
          <a:stretch/>
        </p:blipFill>
        <p:spPr>
          <a:xfrm>
            <a:off x="4566322" y="778818"/>
            <a:ext cx="4271651" cy="299882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77918" y="2325181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4233-184</a:t>
            </a:r>
            <a:endParaRPr lang="en-US" sz="10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841195" y="2162931"/>
            <a:ext cx="133047" cy="10920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848117" y="2286042"/>
            <a:ext cx="135037" cy="12847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713665" y="1689518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5417-108</a:t>
            </a:r>
            <a:endParaRPr lang="en-US" sz="10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1654903" y="1705426"/>
            <a:ext cx="21053" cy="1330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667000" y="3276600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9966-005</a:t>
            </a:r>
            <a:endParaRPr lang="en-US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5314755" y="1236351"/>
            <a:ext cx="10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NIST-Fab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258941" y="1862992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8277250" y="2809549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33CC"/>
                </a:solidFill>
              </a:rPr>
              <a:t>5479-103</a:t>
            </a:r>
            <a:endParaRPr lang="en-US" sz="1000" b="1" dirty="0">
              <a:solidFill>
                <a:srgbClr val="FF33CC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07156" y="1223807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9963-003</a:t>
            </a:r>
            <a:endParaRPr lang="en-US" sz="10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508370" y="1362028"/>
            <a:ext cx="186818" cy="5892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915739" y="1571646"/>
            <a:ext cx="68320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9966-003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6306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2400"/>
            <a:ext cx="8991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99.7 %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NIST-Fab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Outlier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Comments</a:t>
            </a:r>
            <a:b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" name="Content Placeholder 8"/>
          <p:cNvSpPr txBox="1">
            <a:spLocks noGrp="1"/>
          </p:cNvSpPr>
          <p:nvPr>
            <p:ph idx="1"/>
          </p:nvPr>
        </p:nvSpPr>
        <p:spPr>
          <a:xfrm>
            <a:off x="228600" y="1511947"/>
            <a:ext cx="8382000" cy="4844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Why may these spectra be outside the 99.7% confidence intervals? </a:t>
            </a:r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E1A-F-N-500-8179-308-37C</a:t>
            </a:r>
            <a:r>
              <a:rPr lang="en-US" sz="1500" dirty="0" smtClean="0"/>
              <a:t> 	– subsequent analysis indicated temperature </a:t>
            </a:r>
            <a:r>
              <a:rPr lang="en-US" sz="1500" dirty="0" err="1" smtClean="0"/>
              <a:t>miscalibration</a:t>
            </a:r>
            <a:r>
              <a:rPr lang="en-US" sz="1500" dirty="0" smtClean="0"/>
              <a:t>. See later 			in slide deck</a:t>
            </a:r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D3B-F-N-600-7244-011-37C</a:t>
            </a:r>
            <a:r>
              <a:rPr lang="en-US" sz="1500" dirty="0" smtClean="0"/>
              <a:t> 	– </a:t>
            </a:r>
            <a:r>
              <a:rPr lang="en-US" sz="1500" dirty="0"/>
              <a:t>reason </a:t>
            </a:r>
            <a:r>
              <a:rPr lang="en-US" sz="1500" dirty="0" smtClean="0"/>
              <a:t>unknown; subset of signals slighted shifted when compared 			to 900 MHz D3A spectrum</a:t>
            </a:r>
            <a:endParaRPr lang="en-US" sz="1500" dirty="0"/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E1A-F-N-800-6211-408-37C	</a:t>
            </a:r>
            <a:r>
              <a:rPr lang="en-US" sz="1500" dirty="0" smtClean="0"/>
              <a:t>– </a:t>
            </a:r>
            <a:r>
              <a:rPr lang="en-US" sz="1500" dirty="0"/>
              <a:t>pp </a:t>
            </a:r>
            <a:r>
              <a:rPr lang="en-US" sz="1500" dirty="0" smtClean="0"/>
              <a:t>error</a:t>
            </a:r>
            <a:endParaRPr lang="en-US" sz="1500" dirty="0" smtClean="0">
              <a:solidFill>
                <a:srgbClr val="0066FF"/>
              </a:solidFill>
            </a:endParaRPr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D3B-F-N-800-6211-412-37C </a:t>
            </a:r>
            <a:r>
              <a:rPr lang="en-US" sz="1500" dirty="0" smtClean="0"/>
              <a:t>	– pp error</a:t>
            </a:r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D3B-F-N-600-5417-108-37C</a:t>
            </a:r>
            <a:r>
              <a:rPr lang="en-US" sz="1500" dirty="0" smtClean="0"/>
              <a:t>	– reason unknown</a:t>
            </a:r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E1C-F-N-600-4233-176-37C</a:t>
            </a:r>
            <a:r>
              <a:rPr lang="en-US" sz="1500" dirty="0"/>
              <a:t>	</a:t>
            </a:r>
            <a:r>
              <a:rPr lang="en-US" sz="1500" dirty="0" smtClean="0"/>
              <a:t>– </a:t>
            </a:r>
            <a:r>
              <a:rPr lang="en-US" sz="1500" dirty="0" err="1" smtClean="0"/>
              <a:t>sfHMQC</a:t>
            </a:r>
            <a:r>
              <a:rPr lang="en-US" sz="1500" dirty="0" smtClean="0"/>
              <a:t>; </a:t>
            </a:r>
            <a:r>
              <a:rPr lang="en-US" sz="1500" dirty="0"/>
              <a:t>subset of signals slighted shifted when compared to </a:t>
            </a:r>
            <a:endParaRPr lang="en-US" sz="1500" dirty="0" smtClean="0"/>
          </a:p>
          <a:p>
            <a:pPr marL="0" indent="0">
              <a:buNone/>
            </a:pPr>
            <a:r>
              <a:rPr lang="en-US" sz="1500" dirty="0"/>
              <a:t>	</a:t>
            </a:r>
            <a:r>
              <a:rPr lang="en-US" sz="1500" dirty="0" smtClean="0"/>
              <a:t>		900 MHz </a:t>
            </a:r>
            <a:r>
              <a:rPr lang="en-US" sz="1500" dirty="0"/>
              <a:t>D3A </a:t>
            </a:r>
            <a:r>
              <a:rPr lang="en-US" sz="1500" dirty="0" smtClean="0"/>
              <a:t>spectrum</a:t>
            </a:r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E1A-F-N-600-4233-183 &amp; -184</a:t>
            </a:r>
            <a:r>
              <a:rPr lang="en-US" sz="1500" dirty="0"/>
              <a:t>	</a:t>
            </a:r>
            <a:r>
              <a:rPr lang="en-US" sz="1500" dirty="0" smtClean="0"/>
              <a:t>– use of </a:t>
            </a:r>
            <a:r>
              <a:rPr lang="en-US" sz="1500" dirty="0" err="1" smtClean="0"/>
              <a:t>SineBurst</a:t>
            </a:r>
            <a:r>
              <a:rPr lang="en-US" sz="1500" dirty="0" smtClean="0"/>
              <a:t> algorithm to generate custom NUS schedule</a:t>
            </a:r>
          </a:p>
          <a:p>
            <a:pPr marL="285750" indent="-285750"/>
            <a:r>
              <a:rPr lang="en-US" sz="1500" dirty="0" smtClean="0">
                <a:solidFill>
                  <a:srgbClr val="0066FF"/>
                </a:solidFill>
              </a:rPr>
              <a:t>D3B-F-N-500-3897-016-37C	</a:t>
            </a:r>
            <a:r>
              <a:rPr lang="en-US" sz="1500" dirty="0" smtClean="0"/>
              <a:t>– reason unknown</a:t>
            </a:r>
            <a:endParaRPr lang="en-US" sz="1500" dirty="0" smtClean="0">
              <a:solidFill>
                <a:srgbClr val="0066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66FF"/>
                </a:solidFill>
              </a:rPr>
              <a:t>E1-F-U-600-1247-011-37C</a:t>
            </a:r>
            <a:r>
              <a:rPr lang="en-US" sz="1500" dirty="0" smtClean="0"/>
              <a:t>	– power outage during acquisition, only 115 total points collected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805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99.7 %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SSS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Outlier Comments</a:t>
            </a:r>
            <a:b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Slide 42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Why may these spectra be outside the 99.7% confidence intervals? </a:t>
            </a:r>
          </a:p>
          <a:p>
            <a:pPr marL="285750" indent="-285750"/>
            <a:r>
              <a:rPr lang="en-US" sz="2200" dirty="0" smtClean="0"/>
              <a:t>Most outlier spectra are the result of the pulse program error. See slide 37.</a:t>
            </a:r>
          </a:p>
          <a:p>
            <a:pPr marL="285750" indent="-285750"/>
            <a:r>
              <a:rPr lang="en-US" sz="2200" dirty="0" smtClean="0">
                <a:solidFill>
                  <a:srgbClr val="0066FF"/>
                </a:solidFill>
              </a:rPr>
              <a:t>D2B-S-N-600-9963-003-37C</a:t>
            </a:r>
            <a:r>
              <a:rPr lang="en-US" sz="2200" dirty="0" smtClean="0"/>
              <a:t>	– </a:t>
            </a:r>
            <a:r>
              <a:rPr lang="en-US" sz="2200" dirty="0"/>
              <a:t>reason </a:t>
            </a:r>
            <a:r>
              <a:rPr lang="en-US" sz="2200" dirty="0" smtClean="0"/>
              <a:t>unknown</a:t>
            </a:r>
            <a:endParaRPr lang="en-US" sz="2200" dirty="0"/>
          </a:p>
          <a:p>
            <a:pPr marL="285750" indent="-285750"/>
            <a:r>
              <a:rPr lang="en-US" sz="2200" dirty="0" smtClean="0">
                <a:solidFill>
                  <a:srgbClr val="0066FF"/>
                </a:solidFill>
              </a:rPr>
              <a:t>E1A-S-N-500-9966-003</a:t>
            </a:r>
            <a:r>
              <a:rPr lang="en-US" sz="2200" dirty="0">
                <a:solidFill>
                  <a:srgbClr val="0066FF"/>
                </a:solidFill>
              </a:rPr>
              <a:t>&amp;</a:t>
            </a:r>
            <a:r>
              <a:rPr lang="en-US" sz="2200" dirty="0" smtClean="0">
                <a:solidFill>
                  <a:srgbClr val="0066FF"/>
                </a:solidFill>
              </a:rPr>
              <a:t>-005</a:t>
            </a:r>
            <a:r>
              <a:rPr lang="en-US" sz="2200" dirty="0"/>
              <a:t>	</a:t>
            </a:r>
            <a:r>
              <a:rPr lang="en-US" sz="2200" dirty="0" smtClean="0"/>
              <a:t>– custom NUS schedules, 					subset of cross peaks shifted slightly</a:t>
            </a:r>
          </a:p>
          <a:p>
            <a:pPr marL="285750" indent="-285750"/>
            <a:r>
              <a:rPr lang="en-US" sz="2200" dirty="0" smtClean="0">
                <a:solidFill>
                  <a:srgbClr val="FF33CC"/>
                </a:solidFill>
              </a:rPr>
              <a:t>E1A-S-N-500-5479-103-37C</a:t>
            </a:r>
            <a:r>
              <a:rPr lang="en-US" sz="2200" dirty="0"/>
              <a:t> </a:t>
            </a:r>
            <a:r>
              <a:rPr lang="en-US" sz="2200" dirty="0" smtClean="0"/>
              <a:t>	– custom NUS schedule. See slide 38</a:t>
            </a:r>
            <a:r>
              <a:rPr lang="en-US" sz="2800" dirty="0" smtClean="0"/>
              <a:t>.</a:t>
            </a:r>
          </a:p>
          <a:p>
            <a:pPr marL="285750" indent="-28575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75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057400"/>
            <a:ext cx="90678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Plots of </a:t>
            </a:r>
            <a:r>
              <a:rPr lang="en-US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Weighted Chemical Shifts:</a:t>
            </a:r>
          </a:p>
          <a:p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C, 37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C, 45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C, 50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3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6283" r="5883" b="3160"/>
          <a:stretch/>
        </p:blipFill>
        <p:spPr>
          <a:xfrm>
            <a:off x="4332661" y="201129"/>
            <a:ext cx="4845304" cy="30546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6073" r="7444" b="3760"/>
          <a:stretch/>
        </p:blipFill>
        <p:spPr>
          <a:xfrm>
            <a:off x="4716670" y="4010719"/>
            <a:ext cx="4410782" cy="2301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4843530" cy="1354428"/>
          </a:xfrm>
        </p:spPr>
        <p:txBody>
          <a:bodyPr>
            <a:normAutofit fontScale="90000"/>
          </a:bodyPr>
          <a:lstStyle/>
          <a:p>
            <a:r>
              <a:rPr lang="en-US" sz="33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Plots of </a:t>
            </a:r>
            <a:r>
              <a:rPr lang="en-US" sz="3300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3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</a:t>
            </a:r>
            <a:r>
              <a:rPr lang="en-US" sz="3300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sz="33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Weighted chemical Shifts: All Temperatures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48600" y="2438400"/>
            <a:ext cx="10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NIST-Fab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30760" y="74397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44281" y="173542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37 </a:t>
            </a:r>
            <a:r>
              <a:rPr lang="en-US" b="1" dirty="0" smtClean="0">
                <a:latin typeface="Calibri" panose="020F0502020204030204" pitchFamily="34" charset="0"/>
              </a:rPr>
              <a:t>°</a:t>
            </a:r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68356" y="24384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25 </a:t>
            </a:r>
            <a:r>
              <a:rPr lang="en-US" b="1" dirty="0" smtClean="0">
                <a:latin typeface="Calibri" panose="020F0502020204030204" pitchFamily="34" charset="0"/>
              </a:rPr>
              <a:t>°</a:t>
            </a:r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48600" y="129074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5 </a:t>
            </a:r>
            <a:r>
              <a:rPr lang="en-US" b="1" dirty="0" smtClean="0">
                <a:latin typeface="Calibri" panose="020F0502020204030204" pitchFamily="34" charset="0"/>
              </a:rPr>
              <a:t>°</a:t>
            </a:r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332144" y="98439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50 </a:t>
            </a:r>
            <a:r>
              <a:rPr lang="en-US" b="1" dirty="0" smtClean="0">
                <a:latin typeface="Calibri" panose="020F0502020204030204" pitchFamily="34" charset="0"/>
              </a:rPr>
              <a:t>°</a:t>
            </a:r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40335" y="57150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16AE02"/>
                </a:solidFill>
              </a:rPr>
              <a:t>5479-103</a:t>
            </a:r>
            <a:endParaRPr lang="en-US" sz="1200" b="1" dirty="0">
              <a:solidFill>
                <a:srgbClr val="16AE0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4506579"/>
            <a:ext cx="44336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</a:t>
            </a:r>
            <a:r>
              <a:rPr lang="en-US" dirty="0" smtClean="0"/>
              <a:t> clusters: NIST-Fab and SSS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points: spectra collected in Topspin 2.X with uncompensated pulse program. These red points were manually labeled.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E1A-S-N-600-5479-103-37C </a:t>
            </a:r>
            <a:r>
              <a:rPr lang="en-US" dirty="0" smtClean="0"/>
              <a:t>is </a:t>
            </a:r>
            <a:r>
              <a:rPr lang="en-US" dirty="0"/>
              <a:t>separated in </a:t>
            </a:r>
            <a:r>
              <a:rPr lang="en-US" dirty="0" smtClean="0"/>
              <a:t>PC4</a:t>
            </a:r>
            <a:r>
              <a:rPr lang="en-US" dirty="0"/>
              <a:t>. Many cross peaks were shifted.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4356" b="1387"/>
          <a:stretch/>
        </p:blipFill>
        <p:spPr>
          <a:xfrm>
            <a:off x="463319" y="1446938"/>
            <a:ext cx="3422881" cy="30596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564312"/>
            <a:ext cx="4439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Mean centered against traditional </a:t>
            </a:r>
            <a:r>
              <a:rPr lang="en-US" sz="1000" dirty="0" err="1"/>
              <a:t>gsHSQC</a:t>
            </a:r>
            <a:r>
              <a:rPr lang="en-US" sz="1000" dirty="0"/>
              <a:t> experiments </a:t>
            </a:r>
            <a:r>
              <a:rPr lang="en-US" sz="1000" dirty="0" smtClean="0"/>
              <a:t>D2A </a:t>
            </a:r>
            <a:r>
              <a:rPr lang="en-US" sz="1000" dirty="0"/>
              <a:t>and D2C </a:t>
            </a:r>
            <a:r>
              <a:rPr lang="en-US" sz="1000" dirty="0" smtClean="0"/>
              <a:t> </a:t>
            </a:r>
            <a:r>
              <a:rPr lang="en-US" sz="1000" dirty="0"/>
              <a:t>at all </a:t>
            </a:r>
            <a:r>
              <a:rPr lang="en-US" sz="1000" dirty="0" smtClean="0"/>
              <a:t>fields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7255500" y="950401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16AE02"/>
                </a:solidFill>
              </a:rPr>
              <a:t>5479-103</a:t>
            </a:r>
            <a:endParaRPr lang="en-US" sz="1200" b="1" dirty="0">
              <a:solidFill>
                <a:srgbClr val="16AE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4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745" y="719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Spectra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clustered using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k-</a:t>
            </a:r>
            <a:r>
              <a:rPr lang="en-US" sz="36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medoids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Silhouette Values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" t="7036" r="7933" b="2328"/>
          <a:stretch/>
        </p:blipFill>
        <p:spPr>
          <a:xfrm>
            <a:off x="457200" y="1524000"/>
            <a:ext cx="2611234" cy="1921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6038" r="8668" b="2006"/>
          <a:stretch/>
        </p:blipFill>
        <p:spPr>
          <a:xfrm>
            <a:off x="3405512" y="1463040"/>
            <a:ext cx="2720304" cy="2042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7061" r="10209" b="5122"/>
          <a:stretch/>
        </p:blipFill>
        <p:spPr>
          <a:xfrm>
            <a:off x="6204182" y="1486797"/>
            <a:ext cx="2758708" cy="1958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6824" r="7743" b="4811"/>
          <a:stretch/>
        </p:blipFill>
        <p:spPr>
          <a:xfrm>
            <a:off x="286668" y="3505200"/>
            <a:ext cx="2781766" cy="2441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t="6458" r="6681" b="4635"/>
          <a:stretch/>
        </p:blipFill>
        <p:spPr>
          <a:xfrm>
            <a:off x="3405512" y="3624168"/>
            <a:ext cx="2650289" cy="2322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t="7389" r="6941" b="5693"/>
          <a:stretch/>
        </p:blipFill>
        <p:spPr>
          <a:xfrm>
            <a:off x="6204182" y="3794355"/>
            <a:ext cx="2884307" cy="2151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1150194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k</a:t>
            </a:r>
            <a:r>
              <a:rPr lang="en-US" sz="1200" b="1" dirty="0" smtClean="0"/>
              <a:t> = 5; 7 PCs</a:t>
            </a:r>
          </a:p>
          <a:p>
            <a:pPr algn="ctr"/>
            <a:r>
              <a:rPr lang="en-US" sz="1200" b="1" dirty="0" smtClean="0"/>
              <a:t>Mean(</a:t>
            </a:r>
            <a:r>
              <a:rPr lang="en-US" sz="1200" b="1" dirty="0" err="1" smtClean="0"/>
              <a:t>silh</a:t>
            </a:r>
            <a:r>
              <a:rPr lang="en-US" sz="1200" b="1" dirty="0" smtClean="0"/>
              <a:t>) = 0.7189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38543" y="1106265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k</a:t>
            </a:r>
            <a:r>
              <a:rPr lang="en-US" sz="1200" b="1" dirty="0" smtClean="0"/>
              <a:t> = 6; 7 PCs</a:t>
            </a:r>
          </a:p>
          <a:p>
            <a:pPr algn="ctr"/>
            <a:r>
              <a:rPr lang="en-US" sz="1200" b="1" dirty="0" smtClean="0"/>
              <a:t>Mean(</a:t>
            </a:r>
            <a:r>
              <a:rPr lang="en-US" sz="1200" b="1" dirty="0" err="1" smtClean="0"/>
              <a:t>silh</a:t>
            </a:r>
            <a:r>
              <a:rPr lang="en-US" sz="1200" b="1" dirty="0" smtClean="0"/>
              <a:t>) = 0.7227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56415" y="1110783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k</a:t>
            </a:r>
            <a:r>
              <a:rPr lang="en-US" sz="1200" b="1" dirty="0" smtClean="0"/>
              <a:t> = 7; 7 PCs</a:t>
            </a:r>
          </a:p>
          <a:p>
            <a:pPr algn="ctr"/>
            <a:r>
              <a:rPr lang="en-US" sz="1200" b="1" dirty="0" smtClean="0"/>
              <a:t>Mean(</a:t>
            </a:r>
            <a:r>
              <a:rPr lang="en-US" sz="1200" b="1" dirty="0" err="1" smtClean="0"/>
              <a:t>silh</a:t>
            </a:r>
            <a:r>
              <a:rPr lang="en-US" sz="1200" b="1" dirty="0" smtClean="0"/>
              <a:t>) = 0.7436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022174" y="6108025"/>
            <a:ext cx="34869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See next slide for comments</a:t>
            </a:r>
            <a:endParaRPr lang="en-US" sz="2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56549" y="5278939"/>
            <a:ext cx="8860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NIST-Fab</a:t>
            </a:r>
            <a:endParaRPr lang="en-US" sz="15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33427" y="3947333"/>
            <a:ext cx="4587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SSS</a:t>
            </a:r>
            <a:endParaRPr lang="en-US" sz="15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62817" y="4785257"/>
            <a:ext cx="5918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37 </a:t>
            </a:r>
            <a:r>
              <a:rPr lang="en-US" sz="1500" b="1" dirty="0" smtClean="0">
                <a:latin typeface="Calibri" panose="020F0502020204030204" pitchFamily="34" charset="0"/>
              </a:rPr>
              <a:t>°</a:t>
            </a:r>
            <a:r>
              <a:rPr lang="en-US" sz="1500" b="1" dirty="0" smtClean="0"/>
              <a:t>C</a:t>
            </a:r>
            <a:endParaRPr lang="en-US" sz="15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14875" y="5283903"/>
            <a:ext cx="5918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25 </a:t>
            </a:r>
            <a:r>
              <a:rPr lang="en-US" sz="1500" b="1" dirty="0" smtClean="0">
                <a:latin typeface="Calibri" panose="020F0502020204030204" pitchFamily="34" charset="0"/>
              </a:rPr>
              <a:t>°</a:t>
            </a:r>
            <a:r>
              <a:rPr lang="en-US" sz="1500" b="1" dirty="0" smtClean="0"/>
              <a:t>C</a:t>
            </a:r>
            <a:endParaRPr lang="en-US" sz="15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42182" y="4441015"/>
            <a:ext cx="5918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4</a:t>
            </a:r>
            <a:r>
              <a:rPr lang="en-US" sz="1500" b="1" dirty="0" smtClean="0"/>
              <a:t>5 </a:t>
            </a:r>
            <a:r>
              <a:rPr lang="en-US" sz="1500" b="1" dirty="0" smtClean="0">
                <a:latin typeface="Calibri" panose="020F0502020204030204" pitchFamily="34" charset="0"/>
              </a:rPr>
              <a:t>°</a:t>
            </a:r>
            <a:r>
              <a:rPr lang="en-US" sz="1500" b="1" dirty="0" smtClean="0"/>
              <a:t>C</a:t>
            </a:r>
            <a:endParaRPr lang="en-US" sz="15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645144" y="4058434"/>
            <a:ext cx="5918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50 </a:t>
            </a:r>
            <a:r>
              <a:rPr lang="en-US" sz="1500" b="1" dirty="0" smtClean="0">
                <a:latin typeface="Calibri" panose="020F0502020204030204" pitchFamily="34" charset="0"/>
              </a:rPr>
              <a:t>°</a:t>
            </a:r>
            <a:r>
              <a:rPr lang="en-US" sz="1500" b="1" dirty="0" smtClean="0"/>
              <a:t>C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71931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Comments on K-</a:t>
            </a:r>
            <a:r>
              <a:rPr lang="en-US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medoid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Clustering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All Spectra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8826"/>
            <a:ext cx="82296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Evaluated k = </a:t>
            </a:r>
            <a:r>
              <a:rPr lang="en-US" dirty="0" smtClean="0"/>
              <a:t>4:8 </a:t>
            </a:r>
            <a:r>
              <a:rPr lang="en-US" dirty="0"/>
              <a:t>with </a:t>
            </a:r>
            <a:r>
              <a:rPr lang="en-US" dirty="0" smtClean="0"/>
              <a:t>7 </a:t>
            </a:r>
            <a:r>
              <a:rPr lang="en-US" dirty="0"/>
              <a:t>principal components. Clusters of 5</a:t>
            </a:r>
            <a:r>
              <a:rPr lang="en-US" dirty="0" smtClean="0"/>
              <a:t>, 6, </a:t>
            </a:r>
            <a:r>
              <a:rPr lang="en-US" dirty="0"/>
              <a:t>and </a:t>
            </a:r>
            <a:r>
              <a:rPr lang="en-US" dirty="0" smtClean="0"/>
              <a:t>7 </a:t>
            </a:r>
            <a:r>
              <a:rPr lang="en-US" dirty="0"/>
              <a:t>were plotted on the previous slide. Each color on the PCA plots represents a different cluster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k = 5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>
                <a:solidFill>
                  <a:srgbClr val="FF33CC"/>
                </a:solidFill>
              </a:rPr>
              <a:t>magenta</a:t>
            </a:r>
            <a:r>
              <a:rPr lang="en-US" dirty="0" smtClean="0"/>
              <a:t> cluster represents the </a:t>
            </a:r>
            <a:r>
              <a:rPr lang="en-US" dirty="0" err="1" smtClean="0"/>
              <a:t>subcluster</a:t>
            </a:r>
            <a:r>
              <a:rPr lang="en-US" dirty="0" smtClean="0"/>
              <a:t> previously identified in the PCA of 37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spectra</a:t>
            </a:r>
          </a:p>
          <a:p>
            <a:pPr lvl="1"/>
            <a:r>
              <a:rPr lang="en-US" dirty="0" smtClean="0"/>
              <a:t>All 45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and 50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for both the NIST-Fab and SSS were put in one cluster. Five clusters are therefore not enough.</a:t>
            </a:r>
            <a:endParaRPr lang="en-US" dirty="0"/>
          </a:p>
          <a:p>
            <a:r>
              <a:rPr lang="en-US" dirty="0" smtClean="0"/>
              <a:t>k=6</a:t>
            </a:r>
          </a:p>
          <a:p>
            <a:pPr lvl="1"/>
            <a:r>
              <a:rPr lang="en-US" dirty="0" smtClean="0"/>
              <a:t>The NIST-Fab and SSS are now separated out as two separate clusters for both 45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and 50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C. </a:t>
            </a:r>
          </a:p>
          <a:p>
            <a:r>
              <a:rPr lang="en-US" dirty="0"/>
              <a:t>k</a:t>
            </a:r>
            <a:r>
              <a:rPr lang="en-US" dirty="0" smtClean="0"/>
              <a:t>=7</a:t>
            </a:r>
          </a:p>
          <a:p>
            <a:pPr lvl="1"/>
            <a:r>
              <a:rPr lang="en-US" dirty="0" smtClean="0"/>
              <a:t>The outlier, </a:t>
            </a:r>
            <a:r>
              <a:rPr lang="en-US" dirty="0" smtClean="0">
                <a:solidFill>
                  <a:srgbClr val="16AE02"/>
                </a:solidFill>
              </a:rPr>
              <a:t>5479-103</a:t>
            </a:r>
            <a:r>
              <a:rPr lang="en-US" dirty="0" smtClean="0"/>
              <a:t> (in </a:t>
            </a:r>
            <a:r>
              <a:rPr lang="en-US" b="1" dirty="0" smtClean="0">
                <a:solidFill>
                  <a:srgbClr val="16AE02"/>
                </a:solidFill>
              </a:rPr>
              <a:t>green</a:t>
            </a:r>
            <a:r>
              <a:rPr lang="en-US" dirty="0" smtClean="0"/>
              <a:t>), is identified as its own cluster</a:t>
            </a:r>
          </a:p>
          <a:p>
            <a:r>
              <a:rPr lang="en-US" dirty="0"/>
              <a:t>k</a:t>
            </a:r>
            <a:r>
              <a:rPr lang="en-US" dirty="0" smtClean="0"/>
              <a:t>=8 (not shown)</a:t>
            </a:r>
          </a:p>
          <a:p>
            <a:pPr lvl="1"/>
            <a:r>
              <a:rPr lang="en-US" dirty="0" smtClean="0"/>
              <a:t>An additional sub-cluster of the 37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SSS is created. However, the 45C and 50C spectra are still grouped together (SSS-45C/SSS-50C in gray and NIST-Fab-45C/NIST-Fab-50C in cyan) like the k=7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67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Comments on K-</a:t>
            </a:r>
            <a:r>
              <a:rPr lang="en-US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medoid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Clustering of All Spectra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Not enough spectra were collected at 45 </a:t>
            </a:r>
            <a:r>
              <a:rPr lang="en-US" sz="2800" dirty="0" smtClean="0">
                <a:latin typeface="Calibri" panose="020F0502020204030204" pitchFamily="34" charset="0"/>
              </a:rPr>
              <a:t>°</a:t>
            </a:r>
            <a:r>
              <a:rPr lang="en-US" sz="2800" dirty="0" smtClean="0"/>
              <a:t>C and 50 </a:t>
            </a:r>
            <a:r>
              <a:rPr lang="en-US" sz="2800" dirty="0" smtClean="0">
                <a:latin typeface="Calibri" panose="020F0502020204030204" pitchFamily="34" charset="0"/>
              </a:rPr>
              <a:t>°</a:t>
            </a:r>
            <a:r>
              <a:rPr lang="en-US" sz="2800" dirty="0" smtClean="0"/>
              <a:t>C for the k-</a:t>
            </a:r>
            <a:r>
              <a:rPr lang="en-US" sz="2800" dirty="0" err="1" smtClean="0"/>
              <a:t>medoids</a:t>
            </a:r>
            <a:r>
              <a:rPr lang="en-US" sz="2800" dirty="0" smtClean="0"/>
              <a:t> clustering with silhouette values to separate out these two temperatures.</a:t>
            </a:r>
          </a:p>
          <a:p>
            <a:r>
              <a:rPr lang="en-US" sz="2800" dirty="0"/>
              <a:t>Ryan Evans and Anthony </a:t>
            </a:r>
            <a:r>
              <a:rPr lang="en-US" sz="2800" dirty="0" err="1"/>
              <a:t>Kearsley</a:t>
            </a:r>
            <a:r>
              <a:rPr lang="en-US" sz="2800" dirty="0"/>
              <a:t> of NIST are working on </a:t>
            </a:r>
            <a:r>
              <a:rPr lang="en-US" sz="2800" dirty="0" smtClean="0"/>
              <a:t>additional </a:t>
            </a:r>
            <a:r>
              <a:rPr lang="en-US" sz="2800" dirty="0" err="1" smtClean="0"/>
              <a:t>chemometric</a:t>
            </a:r>
            <a:r>
              <a:rPr lang="en-US" sz="2800" dirty="0" smtClean="0"/>
              <a:t> methods </a:t>
            </a:r>
            <a:r>
              <a:rPr lang="en-US" sz="2800" dirty="0"/>
              <a:t>for statistical clustering of these spectra.</a:t>
            </a:r>
          </a:p>
          <a:p>
            <a:r>
              <a:rPr lang="en-US" sz="2800" dirty="0" smtClean="0"/>
              <a:t>For now, the data have been clustered manually (next slide)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45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83325"/>
            <a:ext cx="4038600" cy="56381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u="sng" dirty="0"/>
              <a:t>National Research Council of Canada</a:t>
            </a:r>
          </a:p>
          <a:p>
            <a:pPr marL="0" indent="0">
              <a:buNone/>
            </a:pPr>
            <a:r>
              <a:rPr lang="en-US" dirty="0"/>
              <a:t>Feng Ni</a:t>
            </a:r>
          </a:p>
          <a:p>
            <a:pPr marL="0" indent="0">
              <a:buNone/>
            </a:pPr>
            <a:r>
              <a:rPr lang="en-US" dirty="0"/>
              <a:t>Ping Xu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Leibniz-</a:t>
            </a:r>
            <a:r>
              <a:rPr lang="en-US" b="1" u="sng" dirty="0" err="1"/>
              <a:t>Institut</a:t>
            </a:r>
            <a:r>
              <a:rPr lang="en-US" b="1" u="sng" dirty="0"/>
              <a:t> </a:t>
            </a:r>
            <a:r>
              <a:rPr lang="en-US" b="1" u="sng" dirty="0" err="1"/>
              <a:t>für</a:t>
            </a:r>
            <a:r>
              <a:rPr lang="en-US" b="1" u="sng" dirty="0"/>
              <a:t> </a:t>
            </a:r>
            <a:r>
              <a:rPr lang="en-US" b="1" u="sng" dirty="0" err="1"/>
              <a:t>molekulare</a:t>
            </a:r>
            <a:r>
              <a:rPr lang="en-US" b="1" u="sng" dirty="0"/>
              <a:t> </a:t>
            </a:r>
            <a:r>
              <a:rPr lang="en-US" b="1" u="sng" dirty="0" err="1"/>
              <a:t>Phamakologie</a:t>
            </a:r>
            <a:r>
              <a:rPr lang="en-US" b="1" u="sng" dirty="0"/>
              <a:t> (FMP-Berlin)</a:t>
            </a:r>
          </a:p>
          <a:p>
            <a:pPr marL="0" indent="0">
              <a:buNone/>
            </a:pPr>
            <a:r>
              <a:rPr lang="en-US" dirty="0"/>
              <a:t>Peter </a:t>
            </a:r>
            <a:r>
              <a:rPr lang="en-US" dirty="0" err="1"/>
              <a:t>Schmieder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Nils </a:t>
            </a:r>
            <a:r>
              <a:rPr lang="en-US" dirty="0" err="1"/>
              <a:t>Trieloff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ETH-Zurich</a:t>
            </a:r>
          </a:p>
          <a:p>
            <a:pPr marL="0" indent="0">
              <a:buNone/>
            </a:pPr>
            <a:r>
              <a:rPr lang="en-US" dirty="0"/>
              <a:t>Prof. Dr. Gerhard Wider</a:t>
            </a:r>
          </a:p>
          <a:p>
            <a:pPr marL="0" indent="0">
              <a:buNone/>
            </a:pPr>
            <a:r>
              <a:rPr lang="en-US" dirty="0"/>
              <a:t>Thea Suter-</a:t>
            </a:r>
            <a:r>
              <a:rPr lang="en-US" dirty="0" err="1"/>
              <a:t>Stahel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The University of Melbourne</a:t>
            </a:r>
          </a:p>
          <a:p>
            <a:pPr marL="0" indent="0">
              <a:buNone/>
            </a:pPr>
            <a:r>
              <a:rPr lang="en-US" dirty="0"/>
              <a:t>David W. Keizer</a:t>
            </a:r>
          </a:p>
          <a:p>
            <a:pPr marL="0" indent="0">
              <a:buNone/>
            </a:pPr>
            <a:r>
              <a:rPr lang="en-US" dirty="0"/>
              <a:t>Hamish G. Grant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/>
              <a:t>Eli Lilly and Company</a:t>
            </a:r>
            <a:endParaRPr lang="en-US" b="1" u="sng" dirty="0"/>
          </a:p>
          <a:p>
            <a:pPr marL="0" indent="0">
              <a:buNone/>
            </a:pPr>
            <a:r>
              <a:rPr lang="en-US"/>
              <a:t>Scott A. Bradley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8832"/>
            <a:ext cx="4038600" cy="546436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u="sng" dirty="0"/>
              <a:t>FDA-CBER</a:t>
            </a:r>
          </a:p>
          <a:p>
            <a:pPr marL="0" indent="0">
              <a:buNone/>
            </a:pPr>
            <a:r>
              <a:rPr lang="en-US" dirty="0" err="1"/>
              <a:t>Darón</a:t>
            </a:r>
            <a:r>
              <a:rPr lang="en-US" dirty="0"/>
              <a:t> </a:t>
            </a:r>
            <a:r>
              <a:rPr lang="en-US" dirty="0" err="1"/>
              <a:t>Freedberg</a:t>
            </a:r>
            <a:endParaRPr lang="en-US" dirty="0"/>
          </a:p>
          <a:p>
            <a:pPr marL="0" indent="0">
              <a:buNone/>
            </a:pPr>
            <a:endParaRPr lang="en-US" b="1" u="sng" dirty="0"/>
          </a:p>
          <a:p>
            <a:pPr marL="0" indent="0">
              <a:buNone/>
            </a:pPr>
            <a:r>
              <a:rPr lang="en-US" b="1" u="sng" dirty="0"/>
              <a:t>FDA-CDER</a:t>
            </a:r>
          </a:p>
          <a:p>
            <a:pPr marL="0" indent="0">
              <a:buNone/>
            </a:pPr>
            <a:r>
              <a:rPr lang="en-US" dirty="0"/>
              <a:t>Kang Chen</a:t>
            </a:r>
          </a:p>
          <a:p>
            <a:pPr marL="0" indent="0">
              <a:buNone/>
            </a:pPr>
            <a:r>
              <a:rPr lang="en-US" dirty="0"/>
              <a:t>David </a:t>
            </a:r>
            <a:r>
              <a:rPr lang="en-US" dirty="0" err="1"/>
              <a:t>Keire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The University of Queensland</a:t>
            </a:r>
          </a:p>
          <a:p>
            <a:pPr marL="0" indent="0">
              <a:buNone/>
            </a:pPr>
            <a:r>
              <a:rPr lang="en-US" dirty="0"/>
              <a:t>Mehdi </a:t>
            </a:r>
            <a:r>
              <a:rPr lang="en-US" dirty="0" err="1"/>
              <a:t>Mobli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Xinying</a:t>
            </a:r>
            <a:r>
              <a:rPr lang="en-US" dirty="0"/>
              <a:t> </a:t>
            </a:r>
            <a:r>
              <a:rPr lang="en-US" dirty="0" err="1"/>
              <a:t>Jia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Gregory K. </a:t>
            </a:r>
            <a:r>
              <a:rPr lang="en-US" dirty="0" err="1"/>
              <a:t>Pierens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Medical University of South Carolina</a:t>
            </a:r>
          </a:p>
          <a:p>
            <a:pPr marL="0" indent="0">
              <a:buNone/>
            </a:pPr>
            <a:r>
              <a:rPr lang="en-US" dirty="0"/>
              <a:t>Stuart </a:t>
            </a:r>
            <a:r>
              <a:rPr lang="en-US" dirty="0" err="1"/>
              <a:t>Parnham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National Institutes of Natural Sciences (NINS)</a:t>
            </a:r>
          </a:p>
          <a:p>
            <a:pPr marL="0" indent="0">
              <a:buNone/>
            </a:pPr>
            <a:r>
              <a:rPr lang="en-US" dirty="0" err="1"/>
              <a:t>Saeko</a:t>
            </a:r>
            <a:r>
              <a:rPr lang="en-US" dirty="0"/>
              <a:t> </a:t>
            </a:r>
            <a:r>
              <a:rPr lang="en-US" dirty="0" err="1"/>
              <a:t>Yanaka</a:t>
            </a:r>
            <a:endParaRPr lang="en-US" dirty="0"/>
          </a:p>
          <a:p>
            <a:pPr marL="0" indent="0">
              <a:buNone/>
            </a:pPr>
            <a:r>
              <a:rPr lang="en-US" smtClean="0"/>
              <a:t>Koichi </a:t>
            </a:r>
            <a:r>
              <a:rPr lang="en-US" dirty="0"/>
              <a:t>Kato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589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168"/>
            <a:ext cx="8229600" cy="805537"/>
          </a:xfrm>
        </p:spPr>
        <p:txBody>
          <a:bodyPr>
            <a:normAutofit fontScale="90000"/>
          </a:bodyPr>
          <a:lstStyle/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Manually Clustered PCA Plot: PC1 vs. PC2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202" y="5798616"/>
            <a:ext cx="79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Centroid computed with K-means algorithm for each manual cluster (k=1)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9914" y="5196822"/>
            <a:ext cx="33542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Internal rings = 95 % confidence (2*</a:t>
            </a:r>
            <a:r>
              <a:rPr lang="el-GR" sz="1500" b="1" dirty="0" smtClean="0">
                <a:latin typeface="Calibri" panose="020F0502020204030204" pitchFamily="34" charset="0"/>
              </a:rPr>
              <a:t>σ</a:t>
            </a:r>
            <a:r>
              <a:rPr lang="en-US" sz="1500" b="1" dirty="0" smtClean="0"/>
              <a:t>)</a:t>
            </a:r>
          </a:p>
          <a:p>
            <a:r>
              <a:rPr lang="en-US" sz="1500" b="1" dirty="0" smtClean="0"/>
              <a:t>External rings </a:t>
            </a:r>
            <a:r>
              <a:rPr lang="en-US" sz="1500" b="1" dirty="0"/>
              <a:t>= </a:t>
            </a:r>
            <a:r>
              <a:rPr lang="en-US" sz="1500" b="1" dirty="0" smtClean="0"/>
              <a:t>99.7 </a:t>
            </a:r>
            <a:r>
              <a:rPr lang="en-US" sz="1500" b="1" dirty="0"/>
              <a:t>% confidence </a:t>
            </a:r>
            <a:r>
              <a:rPr lang="en-US" sz="1500" b="1" dirty="0" smtClean="0"/>
              <a:t>(3*</a:t>
            </a:r>
            <a:r>
              <a:rPr lang="el-GR" sz="1500" b="1" dirty="0">
                <a:latin typeface="Calibri" panose="020F0502020204030204" pitchFamily="34" charset="0"/>
              </a:rPr>
              <a:t>σ</a:t>
            </a:r>
            <a:r>
              <a:rPr lang="en-US" sz="1500" b="1" dirty="0" smtClean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5481" r="6665"/>
          <a:stretch/>
        </p:blipFill>
        <p:spPr>
          <a:xfrm>
            <a:off x="685800" y="852721"/>
            <a:ext cx="8001000" cy="43111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07445" y="1663441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8822-065</a:t>
            </a:r>
            <a:endParaRPr lang="en-US" sz="9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51313" y="4127553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1894-107</a:t>
            </a:r>
            <a:endParaRPr lang="en-US" sz="9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56808" y="3989053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8179-307</a:t>
            </a:r>
          </a:p>
          <a:p>
            <a:r>
              <a:rPr lang="en-US" sz="900" b="1" dirty="0" smtClean="0"/>
              <a:t>1894-108</a:t>
            </a:r>
            <a:endParaRPr lang="en-US" sz="9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08623" y="3741763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8179-308</a:t>
            </a:r>
            <a:endParaRPr lang="en-US" sz="9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380016" y="3262010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1247-011</a:t>
            </a:r>
            <a:endParaRPr lang="en-US" sz="9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211430" y="3503419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6272-013</a:t>
            </a:r>
          </a:p>
          <a:p>
            <a:r>
              <a:rPr lang="en-US" sz="900" b="1" dirty="0" smtClean="0"/>
              <a:t>6272-014</a:t>
            </a:r>
            <a:endParaRPr lang="en-US" sz="9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934200" y="1250929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4533-004</a:t>
            </a:r>
            <a:endParaRPr lang="en-US" sz="9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51153" y="3466778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4233-176</a:t>
            </a:r>
            <a:endParaRPr lang="en-US" sz="9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183855" y="1857645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6272-017</a:t>
            </a:r>
          </a:p>
          <a:p>
            <a:r>
              <a:rPr lang="en-US" sz="900" b="1" dirty="0" smtClean="0"/>
              <a:t>6211-405</a:t>
            </a:r>
            <a:endParaRPr lang="en-US" sz="9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251181" y="244912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All 8179</a:t>
            </a:r>
          </a:p>
          <a:p>
            <a:endParaRPr lang="en-US" sz="9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875202" y="194164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8822-062</a:t>
            </a:r>
          </a:p>
          <a:p>
            <a:r>
              <a:rPr lang="en-US" sz="900" b="1" dirty="0" smtClean="0"/>
              <a:t>8822-063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71800" y="6393336"/>
            <a:ext cx="35991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See next slides for comments</a:t>
            </a:r>
            <a:endParaRPr lang="en-US" sz="2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398023" y="1861459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8822-061</a:t>
            </a:r>
            <a:endParaRPr lang="en-US" sz="9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467600" y="2976585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4533-007</a:t>
            </a:r>
            <a:endParaRPr lang="en-US" sz="9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524000" y="3466778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8179-312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50327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99.7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SSS 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Outlier Comments for Slide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</a:t>
            </a:r>
            <a:endParaRPr lang="en-US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50 </a:t>
            </a:r>
            <a:r>
              <a:rPr lang="en-US" dirty="0">
                <a:latin typeface="Calibri" panose="020F0502020204030204" pitchFamily="34" charset="0"/>
              </a:rPr>
              <a:t>°</a:t>
            </a:r>
            <a:r>
              <a:rPr lang="en-US" dirty="0"/>
              <a:t>C  SSS</a:t>
            </a:r>
          </a:p>
          <a:p>
            <a:pPr lvl="1"/>
            <a:r>
              <a:rPr lang="en-US" dirty="0"/>
              <a:t>One outlier: </a:t>
            </a:r>
            <a:r>
              <a:rPr lang="en-US" dirty="0">
                <a:solidFill>
                  <a:srgbClr val="0066FF"/>
                </a:solidFill>
              </a:rPr>
              <a:t>E1B-S-U-4533-004-50C</a:t>
            </a:r>
          </a:p>
          <a:p>
            <a:pPr lvl="2"/>
            <a:r>
              <a:rPr lang="en-US" dirty="0"/>
              <a:t>Very subtle </a:t>
            </a:r>
            <a:r>
              <a:rPr lang="en-US" dirty="0" smtClean="0"/>
              <a:t>shifts; See Slide 52 for </a:t>
            </a:r>
            <a:r>
              <a:rPr lang="en-US" dirty="0"/>
              <a:t>t</a:t>
            </a:r>
            <a:r>
              <a:rPr lang="en-US" dirty="0" smtClean="0"/>
              <a:t>emperature calibration data</a:t>
            </a:r>
            <a:endParaRPr lang="en-US" dirty="0"/>
          </a:p>
          <a:p>
            <a:r>
              <a:rPr lang="en-US" dirty="0"/>
              <a:t>37 </a:t>
            </a:r>
            <a:r>
              <a:rPr lang="en-US" dirty="0">
                <a:latin typeface="Calibri" panose="020F0502020204030204" pitchFamily="34" charset="0"/>
              </a:rPr>
              <a:t>°</a:t>
            </a:r>
            <a:r>
              <a:rPr lang="en-US" dirty="0"/>
              <a:t>C SSS</a:t>
            </a:r>
          </a:p>
          <a:p>
            <a:pPr lvl="1"/>
            <a:r>
              <a:rPr lang="en-US" dirty="0"/>
              <a:t>Pulse program error: </a:t>
            </a:r>
            <a:r>
              <a:rPr lang="en-US" dirty="0">
                <a:solidFill>
                  <a:srgbClr val="0066FF"/>
                </a:solidFill>
              </a:rPr>
              <a:t>6272-017,</a:t>
            </a:r>
            <a:r>
              <a:rPr lang="en-US" dirty="0"/>
              <a:t> </a:t>
            </a:r>
            <a:r>
              <a:rPr lang="en-US" dirty="0" smtClean="0">
                <a:solidFill>
                  <a:srgbClr val="0066FF"/>
                </a:solidFill>
              </a:rPr>
              <a:t>6211-405</a:t>
            </a:r>
            <a:endParaRPr lang="en-US" dirty="0">
              <a:solidFill>
                <a:srgbClr val="0066FF"/>
              </a:solidFill>
            </a:endParaRPr>
          </a:p>
          <a:p>
            <a:pPr lvl="1"/>
            <a:r>
              <a:rPr lang="en-US" dirty="0" smtClean="0">
                <a:solidFill>
                  <a:srgbClr val="0066FF"/>
                </a:solidFill>
              </a:rPr>
              <a:t>8822 </a:t>
            </a:r>
            <a:r>
              <a:rPr lang="en-US" dirty="0"/>
              <a:t>spectra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66FF"/>
                </a:solidFill>
              </a:rPr>
              <a:t>-061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66FF"/>
                </a:solidFill>
              </a:rPr>
              <a:t>-062</a:t>
            </a:r>
            <a:r>
              <a:rPr lang="en-US" dirty="0">
                <a:solidFill>
                  <a:srgbClr val="0066FF"/>
                </a:solidFill>
              </a:rPr>
              <a:t>,-063</a:t>
            </a:r>
            <a:r>
              <a:rPr lang="en-US" dirty="0"/>
              <a:t>, &amp; </a:t>
            </a:r>
            <a:r>
              <a:rPr lang="en-US" dirty="0">
                <a:solidFill>
                  <a:srgbClr val="0066FF"/>
                </a:solidFill>
              </a:rPr>
              <a:t>-065</a:t>
            </a:r>
            <a:r>
              <a:rPr lang="en-US" dirty="0"/>
              <a:t>) are likely due to temperature. </a:t>
            </a:r>
            <a:r>
              <a:rPr lang="en-US" dirty="0" smtClean="0"/>
              <a:t>This is 600 MHz magnet #2 for this lab. See </a:t>
            </a:r>
            <a:r>
              <a:rPr lang="en-US" dirty="0"/>
              <a:t>next slide for illustration.</a:t>
            </a:r>
          </a:p>
          <a:p>
            <a:pPr lvl="1"/>
            <a:r>
              <a:rPr lang="en-US" dirty="0" smtClean="0"/>
              <a:t>Many </a:t>
            </a:r>
            <a:r>
              <a:rPr lang="en-US" dirty="0">
                <a:solidFill>
                  <a:srgbClr val="0066FF"/>
                </a:solidFill>
              </a:rPr>
              <a:t>8179</a:t>
            </a:r>
            <a:r>
              <a:rPr lang="en-US" dirty="0"/>
              <a:t> </a:t>
            </a:r>
            <a:r>
              <a:rPr lang="en-US" dirty="0" smtClean="0"/>
              <a:t>500 MHz spectra </a:t>
            </a:r>
            <a:r>
              <a:rPr lang="en-US" dirty="0"/>
              <a:t>are outside of 99.7% confidence interval, also likely due to a system temperature error.</a:t>
            </a:r>
          </a:p>
          <a:p>
            <a:r>
              <a:rPr lang="en-US" dirty="0" smtClean="0"/>
              <a:t>25 </a:t>
            </a:r>
            <a:r>
              <a:rPr lang="en-US" dirty="0">
                <a:latin typeface="Calibri" panose="020F0502020204030204" pitchFamily="34" charset="0"/>
              </a:rPr>
              <a:t>°</a:t>
            </a:r>
            <a:r>
              <a:rPr lang="en-US" dirty="0"/>
              <a:t>C </a:t>
            </a:r>
            <a:r>
              <a:rPr lang="en-US" dirty="0" smtClean="0"/>
              <a:t>SSS</a:t>
            </a:r>
          </a:p>
          <a:p>
            <a:pPr lvl="1"/>
            <a:r>
              <a:rPr lang="en-US" dirty="0" smtClean="0">
                <a:solidFill>
                  <a:srgbClr val="0066FF"/>
                </a:solidFill>
              </a:rPr>
              <a:t>8179-312</a:t>
            </a:r>
            <a:r>
              <a:rPr lang="en-US" dirty="0" smtClean="0"/>
              <a:t> is shifted due to temperature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885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7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8822-065 overlay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3"/>
          <a:stretch/>
        </p:blipFill>
        <p:spPr>
          <a:xfrm>
            <a:off x="381000" y="990600"/>
            <a:ext cx="4885355" cy="4191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5400" y="5364539"/>
            <a:ext cx="3493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D2C-S-U-600-8822-036-</a:t>
            </a:r>
            <a:r>
              <a:rPr lang="en-US" b="1" u="sng" dirty="0" smtClean="0"/>
              <a:t>37C</a:t>
            </a:r>
            <a:r>
              <a:rPr lang="en-US" dirty="0" smtClean="0"/>
              <a:t>	black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D2E-S-N-600-</a:t>
            </a:r>
            <a:r>
              <a:rPr lang="en-US" b="1" dirty="0" smtClean="0">
                <a:solidFill>
                  <a:srgbClr val="FF0000"/>
                </a:solidFill>
              </a:rPr>
              <a:t>8822-065</a:t>
            </a:r>
            <a:r>
              <a:rPr lang="en-US" dirty="0" smtClean="0">
                <a:solidFill>
                  <a:srgbClr val="FF0000"/>
                </a:solidFill>
              </a:rPr>
              <a:t>-37C	red</a:t>
            </a:r>
          </a:p>
          <a:p>
            <a:r>
              <a:rPr lang="en-US" dirty="0" smtClean="0">
                <a:solidFill>
                  <a:srgbClr val="01AF01"/>
                </a:solidFill>
              </a:rPr>
              <a:t>D2C-S-U-600-8822-051-</a:t>
            </a:r>
            <a:r>
              <a:rPr lang="en-US" b="1" u="sng" dirty="0" smtClean="0">
                <a:solidFill>
                  <a:srgbClr val="01AF01"/>
                </a:solidFill>
              </a:rPr>
              <a:t>45C</a:t>
            </a:r>
            <a:r>
              <a:rPr lang="en-US" dirty="0" smtClean="0">
                <a:solidFill>
                  <a:srgbClr val="01AF01"/>
                </a:solidFill>
              </a:rPr>
              <a:t>	green</a:t>
            </a:r>
            <a:endParaRPr lang="en-US" dirty="0">
              <a:solidFill>
                <a:srgbClr val="01AF0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4061" y="1524000"/>
            <a:ext cx="3869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highlighted peaks from </a:t>
            </a:r>
            <a:r>
              <a:rPr lang="en-US" dirty="0" smtClean="0">
                <a:solidFill>
                  <a:srgbClr val="FF0000"/>
                </a:solidFill>
              </a:rPr>
              <a:t>8822-065</a:t>
            </a:r>
            <a:r>
              <a:rPr lang="en-US" dirty="0" smtClean="0"/>
              <a:t> (in red) falls between known spectra at 37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and 45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C, suggesting that temperature control was </a:t>
            </a:r>
            <a:r>
              <a:rPr lang="en-US" dirty="0" err="1" smtClean="0"/>
              <a:t>mis</a:t>
            </a:r>
            <a:r>
              <a:rPr lang="en-US" dirty="0" smtClean="0"/>
              <a:t>-set or warmer than calculated from </a:t>
            </a:r>
            <a:r>
              <a:rPr lang="en-US" dirty="0" smtClean="0">
                <a:solidFill>
                  <a:srgbClr val="FF0000"/>
                </a:solidFill>
              </a:rPr>
              <a:t>8822-065</a:t>
            </a:r>
            <a:r>
              <a:rPr lang="en-US" dirty="0" smtClean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54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05000" y="287934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32783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76600" y="370963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134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 Calibration Curves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53</a:t>
            </a:fld>
            <a:endParaRPr lang="en-US"/>
          </a:p>
        </p:txBody>
      </p:sp>
      <p:graphicFrame>
        <p:nvGraphicFramePr>
          <p:cNvPr id="8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3913770"/>
              </p:ext>
            </p:extLst>
          </p:nvPr>
        </p:nvGraphicFramePr>
        <p:xfrm>
          <a:off x="4495800" y="1353425"/>
          <a:ext cx="4764381" cy="3594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0249615"/>
              </p:ext>
            </p:extLst>
          </p:nvPr>
        </p:nvGraphicFramePr>
        <p:xfrm>
          <a:off x="0" y="1373973"/>
          <a:ext cx="4724400" cy="3274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8600" y="4947713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Temperature calibration curves </a:t>
            </a:r>
            <a:r>
              <a:rPr lang="en-US" dirty="0"/>
              <a:t>were calculated separately for </a:t>
            </a:r>
            <a:r>
              <a:rPr lang="en-US" baseline="30000" dirty="0"/>
              <a:t>1</a:t>
            </a:r>
            <a:r>
              <a:rPr lang="en-US" dirty="0"/>
              <a:t>H and </a:t>
            </a:r>
            <a:r>
              <a:rPr lang="en-US" baseline="30000" dirty="0"/>
              <a:t>13</a:t>
            </a:r>
            <a:r>
              <a:rPr lang="en-US" dirty="0"/>
              <a:t>C chemical shifted for peaks 6, 30*, 34, 35.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calculated temperatures for each chemical shift were then averaged. See next slide.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6553200"/>
            <a:ext cx="4394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*The </a:t>
            </a:r>
            <a:r>
              <a:rPr lang="en-US" sz="1200" baseline="30000" dirty="0" smtClean="0"/>
              <a:t>13</a:t>
            </a:r>
            <a:r>
              <a:rPr lang="en-US" sz="1200" dirty="0" smtClean="0"/>
              <a:t>C chemical shift was not used due to no observed deviation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41888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Corrected Temperatures (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695895"/>
              </p:ext>
            </p:extLst>
          </p:nvPr>
        </p:nvGraphicFramePr>
        <p:xfrm>
          <a:off x="2667000" y="1600200"/>
          <a:ext cx="2743200" cy="4048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32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D2B-S-N-600-9963-003-37C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D2A-S-U-600-8822-061-37C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D2B-S-N-600-8822-062-37C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D2C-S-U-600-8822-063-37C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D2D-S-N-600-8822-064-37C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D2E-S-N-600-8822-065-37C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D2A-S-U-500-8179-302-37C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E1A-S-N-500-8179-303-37C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D2C-S-U-500-8179-304-37C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E1A-S-U-500-8179-305-37C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E1A-S-U-500-8179-306-37C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u="none" strike="noStrike" dirty="0" smtClean="0">
                          <a:effectLst/>
                        </a:rPr>
                        <a:t>E1B-S-U-500-8179-312-25C</a:t>
                      </a:r>
                      <a:endParaRPr lang="en-US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u="none" strike="noStrike" dirty="0" smtClean="0">
                          <a:effectLst/>
                        </a:rPr>
                        <a:t>E1B-S-U-600-4533-004-50C</a:t>
                      </a:r>
                      <a:endParaRPr lang="en-US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54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048119"/>
              </p:ext>
            </p:extLst>
          </p:nvPr>
        </p:nvGraphicFramePr>
        <p:xfrm>
          <a:off x="5410200" y="1600200"/>
          <a:ext cx="838200" cy="4048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82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>
                          <a:effectLst/>
                        </a:rPr>
                        <a:t>35.9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39.1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39.6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39.5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39.0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>
                          <a:effectLst/>
                        </a:rPr>
                        <a:t>42.9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35.0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34.6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34.6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34.6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35.4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u="none" strike="noStrike" dirty="0" smtClean="0">
                          <a:effectLst/>
                        </a:rPr>
                        <a:t>22.7</a:t>
                      </a:r>
                      <a:r>
                        <a:rPr lang="en-US" sz="1500" b="1" u="none" strike="noStrike" dirty="0">
                          <a:effectLst/>
                        </a:rPr>
                        <a:t> 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u="none" strike="noStrike" dirty="0" smtClean="0">
                          <a:effectLst/>
                        </a:rPr>
                        <a:t>48.3</a:t>
                      </a:r>
                      <a:endParaRPr lang="en-US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95400" y="57912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spectra were outside the 99.7% confidence intervals. Their deviation can, in part, be attributed to temperature deviation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247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99.7 %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NIST-Fab 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Outlier Comments for Slide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 temperature calibration curve was not calculated for NIST-Fab spectra</a:t>
            </a:r>
          </a:p>
          <a:p>
            <a:r>
              <a:rPr lang="en-US" dirty="0" smtClean="0"/>
              <a:t>50 </a:t>
            </a:r>
            <a:r>
              <a:rPr lang="en-US" dirty="0">
                <a:latin typeface="Calibri" panose="020F0502020204030204" pitchFamily="34" charset="0"/>
              </a:rPr>
              <a:t>°</a:t>
            </a:r>
            <a:r>
              <a:rPr lang="en-US" dirty="0"/>
              <a:t>C  </a:t>
            </a:r>
            <a:r>
              <a:rPr lang="en-US" dirty="0" smtClean="0"/>
              <a:t>NIST-Fab</a:t>
            </a:r>
          </a:p>
          <a:p>
            <a:pPr lvl="1"/>
            <a:r>
              <a:rPr lang="en-US" dirty="0" smtClean="0">
                <a:solidFill>
                  <a:srgbClr val="0066FF"/>
                </a:solidFill>
              </a:rPr>
              <a:t>4533-007</a:t>
            </a:r>
            <a:r>
              <a:rPr lang="en-US" dirty="0" smtClean="0"/>
              <a:t>. The only other </a:t>
            </a:r>
            <a:r>
              <a:rPr lang="en-US" baseline="30000" dirty="0" smtClean="0"/>
              <a:t>1</a:t>
            </a:r>
            <a:r>
              <a:rPr lang="en-US" dirty="0" smtClean="0"/>
              <a:t>H,</a:t>
            </a:r>
            <a:r>
              <a:rPr lang="en-US" baseline="30000" dirty="0" smtClean="0"/>
              <a:t>13</a:t>
            </a:r>
            <a:r>
              <a:rPr lang="en-US" dirty="0" smtClean="0"/>
              <a:t>C spectrum submitted, </a:t>
            </a:r>
            <a:r>
              <a:rPr lang="en-US" dirty="0" smtClean="0">
                <a:solidFill>
                  <a:srgbClr val="0066FF"/>
                </a:solidFill>
              </a:rPr>
              <a:t>4533-004</a:t>
            </a:r>
            <a:r>
              <a:rPr lang="en-US" dirty="0" smtClean="0"/>
              <a:t>, was collected at 48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instead of 50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(see slide 54). The trajectory of this spectrum in PCA space in consistent with a 2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deviation.</a:t>
            </a:r>
          </a:p>
          <a:p>
            <a:r>
              <a:rPr lang="en-US" dirty="0" smtClean="0"/>
              <a:t>37 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 NIST-Fab</a:t>
            </a:r>
          </a:p>
          <a:p>
            <a:pPr lvl="1"/>
            <a:r>
              <a:rPr lang="en-US" dirty="0" smtClean="0">
                <a:solidFill>
                  <a:srgbClr val="0066FF"/>
                </a:solidFill>
              </a:rPr>
              <a:t>8179-308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66FF"/>
                </a:solidFill>
              </a:rPr>
              <a:t>-307 </a:t>
            </a:r>
            <a:r>
              <a:rPr lang="en-US" dirty="0" smtClean="0"/>
              <a:t>are likely shifted due to temperature deviation. See slide 54 for SSS temperature calibration</a:t>
            </a:r>
          </a:p>
          <a:p>
            <a:pPr lvl="1"/>
            <a:r>
              <a:rPr lang="en-US" dirty="0" smtClean="0">
                <a:solidFill>
                  <a:srgbClr val="0066FF"/>
                </a:solidFill>
              </a:rPr>
              <a:t>6272-014</a:t>
            </a:r>
            <a:r>
              <a:rPr lang="en-US" dirty="0" smtClean="0"/>
              <a:t> used the uncompensated pulse sequence.</a:t>
            </a:r>
          </a:p>
          <a:p>
            <a:pPr lvl="1"/>
            <a:r>
              <a:rPr lang="en-US" dirty="0" smtClean="0"/>
              <a:t>For both </a:t>
            </a:r>
            <a:r>
              <a:rPr lang="en-US" dirty="0" smtClean="0">
                <a:solidFill>
                  <a:srgbClr val="0066FF"/>
                </a:solidFill>
              </a:rPr>
              <a:t>6272-013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66FF"/>
                </a:solidFill>
              </a:rPr>
              <a:t>-014</a:t>
            </a:r>
            <a:r>
              <a:rPr lang="en-US" dirty="0" smtClean="0"/>
              <a:t>, peaks 6, 30, 34, and 35 exhibit shifts consistent with a slightly higher temperature</a:t>
            </a:r>
          </a:p>
          <a:p>
            <a:pPr lvl="1"/>
            <a:r>
              <a:rPr lang="en-US" dirty="0" smtClean="0"/>
              <a:t>It is unknown why </a:t>
            </a:r>
            <a:r>
              <a:rPr lang="en-US" dirty="0" smtClean="0">
                <a:solidFill>
                  <a:srgbClr val="0066FF"/>
                </a:solidFill>
              </a:rPr>
              <a:t>4233-176</a:t>
            </a:r>
            <a:r>
              <a:rPr lang="en-US" dirty="0" smtClean="0"/>
              <a:t> (a </a:t>
            </a:r>
            <a:r>
              <a:rPr lang="en-US" dirty="0" err="1" smtClean="0"/>
              <a:t>sfhmqc</a:t>
            </a:r>
            <a:r>
              <a:rPr lang="en-US" dirty="0"/>
              <a:t> </a:t>
            </a:r>
            <a:r>
              <a:rPr lang="en-US" dirty="0" smtClean="0"/>
              <a:t>spectrum) is slightly shifted, although a subset of </a:t>
            </a:r>
            <a:r>
              <a:rPr lang="en-US" dirty="0" err="1" smtClean="0"/>
              <a:t>crosspeaks</a:t>
            </a:r>
            <a:r>
              <a:rPr lang="en-US" dirty="0" smtClean="0"/>
              <a:t> are indeed shifted.</a:t>
            </a:r>
          </a:p>
          <a:p>
            <a:pPr lvl="1"/>
            <a:r>
              <a:rPr lang="en-US" dirty="0" smtClean="0"/>
              <a:t>For </a:t>
            </a:r>
            <a:r>
              <a:rPr lang="en-US" dirty="0" smtClean="0">
                <a:solidFill>
                  <a:srgbClr val="0066FF"/>
                </a:solidFill>
              </a:rPr>
              <a:t>1247-011</a:t>
            </a:r>
            <a:r>
              <a:rPr lang="en-US" dirty="0" smtClean="0"/>
              <a:t>, a power outage occurred after 115 total points.</a:t>
            </a:r>
          </a:p>
          <a:p>
            <a:pPr lvl="1"/>
            <a:r>
              <a:rPr lang="en-US" dirty="0" smtClean="0"/>
              <a:t>It is unknown why both </a:t>
            </a:r>
            <a:r>
              <a:rPr lang="en-US" dirty="0" smtClean="0">
                <a:solidFill>
                  <a:srgbClr val="0066FF"/>
                </a:solidFill>
              </a:rPr>
              <a:t>1894-107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66FF"/>
                </a:solidFill>
              </a:rPr>
              <a:t>-108 </a:t>
            </a:r>
            <a:r>
              <a:rPr lang="en-US" dirty="0" smtClean="0"/>
              <a:t>are shifted, although there are indeed slight shifts.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396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Content Placehold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t="6811" r="6749" b="2448"/>
          <a:stretch/>
        </p:blipFill>
        <p:spPr>
          <a:xfrm>
            <a:off x="1752600" y="1206874"/>
            <a:ext cx="5410200" cy="389852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-421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Manually Clustered PCA Plot: PC3 vs. PC4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5227230"/>
            <a:ext cx="33542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Internal rings = 95 % confidence (2*</a:t>
            </a:r>
            <a:r>
              <a:rPr lang="el-GR" sz="1500" b="1" dirty="0" smtClean="0">
                <a:latin typeface="Calibri" panose="020F0502020204030204" pitchFamily="34" charset="0"/>
              </a:rPr>
              <a:t>σ</a:t>
            </a:r>
            <a:r>
              <a:rPr lang="en-US" sz="1500" b="1" dirty="0" smtClean="0"/>
              <a:t>)</a:t>
            </a:r>
          </a:p>
          <a:p>
            <a:r>
              <a:rPr lang="en-US" sz="1500" b="1" dirty="0" smtClean="0"/>
              <a:t>External rings </a:t>
            </a:r>
            <a:r>
              <a:rPr lang="en-US" sz="1500" b="1" dirty="0"/>
              <a:t>= </a:t>
            </a:r>
            <a:r>
              <a:rPr lang="en-US" sz="1500" b="1" dirty="0" smtClean="0"/>
              <a:t>99.7 </a:t>
            </a:r>
            <a:r>
              <a:rPr lang="en-US" sz="1500" b="1" dirty="0"/>
              <a:t>% confidence </a:t>
            </a:r>
            <a:r>
              <a:rPr lang="en-US" sz="1500" b="1" dirty="0" smtClean="0"/>
              <a:t>(3*</a:t>
            </a:r>
            <a:r>
              <a:rPr lang="el-GR" sz="1500" b="1" dirty="0">
                <a:latin typeface="Calibri" panose="020F0502020204030204" pitchFamily="34" charset="0"/>
              </a:rPr>
              <a:t>σ</a:t>
            </a:r>
            <a:r>
              <a:rPr lang="en-US" sz="1500" b="1" dirty="0" smtClean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002" y="5863559"/>
            <a:ext cx="7973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Centroid computed with </a:t>
            </a:r>
            <a:r>
              <a:rPr lang="en-US" dirty="0" smtClean="0"/>
              <a:t>k-means </a:t>
            </a:r>
            <a:r>
              <a:rPr lang="en-US" dirty="0"/>
              <a:t>algorithm for all spectra in PC3 &amp; PC4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5479-103 falls outside the confidence intervals. See slide 38 for </a:t>
            </a:r>
            <a:r>
              <a:rPr lang="en-US" dirty="0" smtClean="0"/>
              <a:t>overlay.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64312"/>
            <a:ext cx="4439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Mean centered against traditional </a:t>
            </a:r>
            <a:r>
              <a:rPr lang="en-US" sz="1000" dirty="0" err="1"/>
              <a:t>gsHSQC</a:t>
            </a:r>
            <a:r>
              <a:rPr lang="en-US" sz="1000" dirty="0"/>
              <a:t> experiments </a:t>
            </a:r>
            <a:r>
              <a:rPr lang="en-US" sz="1000" dirty="0" smtClean="0"/>
              <a:t>D2A </a:t>
            </a:r>
            <a:r>
              <a:rPr lang="en-US" sz="1000" dirty="0"/>
              <a:t>and D2C </a:t>
            </a:r>
            <a:r>
              <a:rPr lang="en-US" sz="1000" dirty="0" smtClean="0"/>
              <a:t> </a:t>
            </a:r>
            <a:r>
              <a:rPr lang="en-US" sz="1000" dirty="0"/>
              <a:t>at all </a:t>
            </a:r>
            <a:r>
              <a:rPr lang="en-US" sz="1000" dirty="0" smtClean="0"/>
              <a:t>fields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318457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and What’s </a:t>
            </a:r>
            <a:r>
              <a:rPr lang="en-US" sz="3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ext?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295400"/>
            <a:ext cx="8229600" cy="542607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High precision observed, &lt;4 ppb, for </a:t>
            </a:r>
            <a:r>
              <a:rPr lang="en-US" sz="2800" dirty="0" smtClean="0"/>
              <a:t>standard </a:t>
            </a:r>
            <a:r>
              <a:rPr lang="en-US" sz="2800" dirty="0"/>
              <a:t>acquisition</a:t>
            </a:r>
          </a:p>
          <a:p>
            <a:r>
              <a:rPr lang="en-US" sz="2800" dirty="0"/>
              <a:t>Manual clustering of peak positions currently </a:t>
            </a:r>
            <a:r>
              <a:rPr lang="en-US" sz="2800" dirty="0" smtClean="0"/>
              <a:t>required</a:t>
            </a:r>
          </a:p>
          <a:p>
            <a:r>
              <a:rPr lang="en-US" sz="2800" dirty="0" smtClean="0"/>
              <a:t>In general, it must be emphasized that most ‘outlier’ spectra are still highly precise. This is driven home by the CCSD analysis.</a:t>
            </a:r>
          </a:p>
          <a:p>
            <a:pPr lvl="1"/>
            <a:r>
              <a:rPr lang="en-US" sz="2400" dirty="0" smtClean="0"/>
              <a:t>Exceptions:</a:t>
            </a:r>
          </a:p>
          <a:p>
            <a:pPr lvl="2"/>
            <a:r>
              <a:rPr lang="en-US" sz="2000" dirty="0" smtClean="0"/>
              <a:t>Those not considered for peak position analysis (Slide 21)</a:t>
            </a:r>
          </a:p>
          <a:p>
            <a:pPr lvl="2"/>
            <a:r>
              <a:rPr lang="en-US" sz="2000" dirty="0" smtClean="0"/>
              <a:t>Spectra with the pulse program error (slide 22)</a:t>
            </a:r>
          </a:p>
          <a:p>
            <a:pPr lvl="2"/>
            <a:r>
              <a:rPr lang="en-US" sz="2000" dirty="0" smtClean="0"/>
              <a:t>Some custom NUS schedules, such as for 5479-103</a:t>
            </a:r>
            <a:endParaRPr lang="en-US" sz="2800" dirty="0" smtClean="0"/>
          </a:p>
          <a:p>
            <a:r>
              <a:rPr lang="en-US" sz="2800" dirty="0" smtClean="0"/>
              <a:t>Confidence </a:t>
            </a:r>
            <a:r>
              <a:rPr lang="en-US" sz="2800" dirty="0"/>
              <a:t>intervals give statistical precision of how well method is performing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5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  <a:endParaRPr lang="en-US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of total point-by-point spectral </a:t>
            </a:r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regions – will be released in a future update </a:t>
            </a:r>
            <a:endParaRPr lang="en-US" dirty="0" smtClean="0"/>
          </a:p>
          <a:p>
            <a:r>
              <a:rPr lang="en-US" dirty="0" smtClean="0"/>
              <a:t>Ryan Evans and Anthony </a:t>
            </a:r>
            <a:r>
              <a:rPr lang="en-US" dirty="0" err="1" smtClean="0"/>
              <a:t>Kearsley</a:t>
            </a:r>
            <a:r>
              <a:rPr lang="en-US" dirty="0" smtClean="0"/>
              <a:t> are actively working on statistical clustering methods, with the eye towards generating spectral loading plots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490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066FF"/>
                </a:solidFill>
              </a:rPr>
              <a:t>Release of Data</a:t>
            </a:r>
            <a:endParaRPr lang="en-US" sz="3800" b="1" dirty="0">
              <a:solidFill>
                <a:srgbClr val="00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686" y="1295400"/>
            <a:ext cx="8519886" cy="304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We have decided that processing scripts will be released with the data. This has delayed the data release, but will allow easier manipulation of all spectra by partners.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Once ready, NIST will release the data on the online forum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66FF"/>
                </a:solidFill>
              </a:rPr>
              <a:t>Additional Acknowledgements</a:t>
            </a:r>
            <a:endParaRPr lang="en-US" sz="4000" b="1" dirty="0">
              <a:solidFill>
                <a:srgbClr val="00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5121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/>
              <a:t>National Association of Proficiency </a:t>
            </a:r>
            <a:r>
              <a:rPr lang="en-US" sz="1800" b="1" u="sng" dirty="0" smtClean="0"/>
              <a:t>Testing</a:t>
            </a:r>
            <a:endParaRPr lang="en-US" sz="1800" u="sng" baseline="30000" dirty="0"/>
          </a:p>
          <a:p>
            <a:pPr marL="0" indent="0">
              <a:buNone/>
            </a:pPr>
            <a:r>
              <a:rPr lang="en-US" sz="1800" dirty="0"/>
              <a:t>Chuck </a:t>
            </a:r>
            <a:r>
              <a:rPr lang="en-US" sz="1800" dirty="0" smtClean="0"/>
              <a:t>Ellis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/>
              <a:t>NIST-Gaithersburg</a:t>
            </a:r>
          </a:p>
          <a:p>
            <a:pPr marL="0" indent="0">
              <a:buNone/>
            </a:pPr>
            <a:r>
              <a:rPr lang="en-US" sz="1800" dirty="0"/>
              <a:t>Anthony </a:t>
            </a:r>
            <a:r>
              <a:rPr lang="en-US" sz="1800" dirty="0" err="1"/>
              <a:t>Kearsley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Ryan Evans</a:t>
            </a:r>
          </a:p>
          <a:p>
            <a:pPr marL="0" indent="0">
              <a:buNone/>
            </a:pPr>
            <a:r>
              <a:rPr lang="en-US" sz="1800" dirty="0"/>
              <a:t>William </a:t>
            </a:r>
            <a:r>
              <a:rPr lang="en-US" sz="1800" dirty="0" smtClean="0"/>
              <a:t>Wallace</a:t>
            </a:r>
          </a:p>
          <a:p>
            <a:pPr marL="0" indent="0">
              <a:buNone/>
            </a:pPr>
            <a:endParaRPr lang="en-US" sz="1800" b="1" u="sng" dirty="0" smtClean="0"/>
          </a:p>
          <a:p>
            <a:pPr marL="0" indent="0">
              <a:buNone/>
            </a:pPr>
            <a:r>
              <a:rPr lang="en-US" sz="1800" b="1" u="sng" dirty="0" smtClean="0"/>
              <a:t>Bruker </a:t>
            </a:r>
            <a:r>
              <a:rPr lang="en-US" sz="1800" b="1" u="sng" dirty="0" err="1"/>
              <a:t>BioSpin</a:t>
            </a:r>
            <a:r>
              <a:rPr lang="en-US" sz="1800" b="1" u="sng" dirty="0"/>
              <a:t> </a:t>
            </a:r>
            <a:r>
              <a:rPr lang="en-US" sz="1800" b="1" u="sng" dirty="0" smtClean="0"/>
              <a:t>Corporation</a:t>
            </a:r>
          </a:p>
          <a:p>
            <a:pPr marL="0" indent="0">
              <a:buNone/>
            </a:pPr>
            <a:r>
              <a:rPr lang="en-US" sz="1800" dirty="0" smtClean="0"/>
              <a:t>Clemens </a:t>
            </a:r>
            <a:r>
              <a:rPr lang="en-US" sz="1800" dirty="0" err="1" smtClean="0"/>
              <a:t>Anklin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Kim Colson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b="1" u="sng" dirty="0" smtClean="0"/>
              <a:t>Genentech</a:t>
            </a:r>
            <a:endParaRPr lang="en-US" sz="1800" b="1" u="sng" dirty="0"/>
          </a:p>
          <a:p>
            <a:pPr marL="0" indent="0">
              <a:buNone/>
            </a:pPr>
            <a:r>
              <a:rPr lang="en-US" sz="1800" dirty="0"/>
              <a:t>Yung-Hsiang Kao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 smtClean="0"/>
              <a:t>Harvard Medical School</a:t>
            </a:r>
          </a:p>
          <a:p>
            <a:pPr marL="0" indent="0">
              <a:buNone/>
            </a:pPr>
            <a:r>
              <a:rPr lang="en-US" sz="1800" dirty="0" smtClean="0"/>
              <a:t>Gerhard Wagner</a:t>
            </a:r>
          </a:p>
          <a:p>
            <a:pPr marL="0" indent="0">
              <a:buNone/>
            </a:pPr>
            <a:r>
              <a:rPr lang="en-US" sz="1800" dirty="0" err="1" smtClean="0"/>
              <a:t>Haribabu</a:t>
            </a:r>
            <a:r>
              <a:rPr lang="en-US" sz="1800" dirty="0" smtClean="0"/>
              <a:t> </a:t>
            </a:r>
            <a:r>
              <a:rPr lang="en-US" sz="1800" dirty="0" err="1" smtClean="0"/>
              <a:t>Arthanari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Sven </a:t>
            </a:r>
            <a:r>
              <a:rPr lang="en-US" sz="1800" dirty="0" err="1" smtClean="0"/>
              <a:t>Hyberts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smtClean="0"/>
              <a:t>Biogen</a:t>
            </a:r>
          </a:p>
          <a:p>
            <a:pPr marL="0" indent="0">
              <a:buNone/>
            </a:pPr>
            <a:r>
              <a:rPr lang="en-US" sz="1800" dirty="0" smtClean="0"/>
              <a:t>JC Hus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/>
              <a:t>Leibniz-</a:t>
            </a:r>
            <a:r>
              <a:rPr lang="en-US" sz="1800" b="1" u="sng" dirty="0" err="1"/>
              <a:t>Institut</a:t>
            </a:r>
            <a:r>
              <a:rPr lang="en-US" sz="1800" b="1" u="sng" dirty="0"/>
              <a:t> </a:t>
            </a:r>
            <a:r>
              <a:rPr lang="en-US" sz="1800" b="1" u="sng" dirty="0" err="1"/>
              <a:t>für</a:t>
            </a:r>
            <a:r>
              <a:rPr lang="en-US" sz="1800" b="1" u="sng" dirty="0"/>
              <a:t> </a:t>
            </a:r>
            <a:r>
              <a:rPr lang="en-US" sz="1800" b="1" u="sng" dirty="0" err="1"/>
              <a:t>molekulare</a:t>
            </a:r>
            <a:r>
              <a:rPr lang="en-US" sz="1800" b="1" u="sng" dirty="0"/>
              <a:t> </a:t>
            </a:r>
            <a:r>
              <a:rPr lang="en-US" sz="1800" b="1" u="sng" dirty="0" err="1" smtClean="0"/>
              <a:t>Phamakologie</a:t>
            </a:r>
            <a:endParaRPr lang="en-US" sz="1800" b="1" u="sng" dirty="0" smtClean="0"/>
          </a:p>
          <a:p>
            <a:pPr marL="0" indent="0">
              <a:buNone/>
            </a:pPr>
            <a:r>
              <a:rPr lang="en-US" sz="1800" dirty="0"/>
              <a:t>Monika </a:t>
            </a:r>
            <a:r>
              <a:rPr lang="en-US" sz="1800" dirty="0" err="1"/>
              <a:t>Beerbaum</a:t>
            </a:r>
            <a:endParaRPr lang="en-US" sz="1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Presentation of Data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199"/>
            <a:ext cx="8534400" cy="5502275"/>
          </a:xfrm>
        </p:spPr>
        <p:txBody>
          <a:bodyPr>
            <a:normAutofit fontScale="85000" lnSpcReduction="20000"/>
          </a:bodyPr>
          <a:lstStyle/>
          <a:p>
            <a:r>
              <a:rPr lang="en-US" sz="2900" dirty="0"/>
              <a:t>First presentation of data </a:t>
            </a:r>
            <a:r>
              <a:rPr lang="en-US" sz="2900" dirty="0" smtClean="0"/>
              <a:t>was </a:t>
            </a:r>
            <a:r>
              <a:rPr lang="en-US" sz="2900" dirty="0"/>
              <a:t>given by Robert Brinson on March </a:t>
            </a:r>
            <a:r>
              <a:rPr lang="en-US" sz="2900" dirty="0" smtClean="0"/>
              <a:t>15,2017. Only data submitted by 02/12/2017 was used. </a:t>
            </a:r>
            <a:endParaRPr lang="en-US" sz="2900" dirty="0"/>
          </a:p>
          <a:p>
            <a:pPr marL="0" indent="0">
              <a:buNone/>
            </a:pPr>
            <a:r>
              <a:rPr lang="en-US" sz="2500" b="1" dirty="0"/>
              <a:t>	Keystone Symposia: Frontiers of NMR in Life Sciences</a:t>
            </a:r>
          </a:p>
          <a:p>
            <a:pPr marL="0" indent="0">
              <a:buNone/>
            </a:pPr>
            <a:r>
              <a:rPr lang="en-US" sz="2500" b="1" dirty="0"/>
              <a:t>	</a:t>
            </a:r>
            <a:r>
              <a:rPr lang="en-US" sz="2500" dirty="0">
                <a:hlinkClick r:id="rId3"/>
              </a:rPr>
              <a:t>https://www.keystonesymposia.org/17C5</a:t>
            </a:r>
            <a:endParaRPr lang="en-US" sz="2500" b="1" dirty="0"/>
          </a:p>
          <a:p>
            <a:pPr marL="0" indent="0">
              <a:buNone/>
            </a:pPr>
            <a:r>
              <a:rPr lang="en-US" sz="2500" dirty="0"/>
              <a:t>	- This study was incorporated as part of a broader talk of 	NIST’s NMR program in </a:t>
            </a:r>
            <a:r>
              <a:rPr lang="en-US" sz="2500" dirty="0" err="1"/>
              <a:t>biomanufacturing</a:t>
            </a:r>
            <a:r>
              <a:rPr lang="en-US" sz="2500" dirty="0"/>
              <a:t>. </a:t>
            </a:r>
          </a:p>
          <a:p>
            <a:pPr marL="0" indent="0">
              <a:buNone/>
            </a:pPr>
            <a:r>
              <a:rPr lang="en-US" sz="2500" dirty="0"/>
              <a:t>	-The following </a:t>
            </a:r>
            <a:r>
              <a:rPr lang="en-US" sz="2500" dirty="0" smtClean="0"/>
              <a:t>disclaimer was used:</a:t>
            </a:r>
            <a:endParaRPr lang="en-US" sz="2500" dirty="0"/>
          </a:p>
          <a:p>
            <a:pPr marL="0" indent="0">
              <a:buNone/>
            </a:pPr>
            <a:r>
              <a:rPr lang="en-US" sz="2500" i="1" dirty="0"/>
              <a:t> 	The data presented herein are preliminary results of a large 	study with ~25 partnering institutions. Any conclusions or 	implications represent the opinion of NIST authors and not the 	consensus of all partners in the study.</a:t>
            </a:r>
          </a:p>
          <a:p>
            <a:endParaRPr lang="en-US" dirty="0"/>
          </a:p>
          <a:p>
            <a:r>
              <a:rPr lang="en-US" sz="2900" dirty="0"/>
              <a:t>Suggested presentation guidelines</a:t>
            </a:r>
          </a:p>
          <a:p>
            <a:pPr lvl="1"/>
            <a:r>
              <a:rPr lang="en-US" sz="2500" dirty="0"/>
              <a:t>Goal: group consensus</a:t>
            </a:r>
          </a:p>
          <a:p>
            <a:pPr lvl="1"/>
            <a:r>
              <a:rPr lang="en-US" sz="2500" dirty="0"/>
              <a:t>Until 1</a:t>
            </a:r>
            <a:r>
              <a:rPr lang="en-US" sz="2500" baseline="30000" dirty="0"/>
              <a:t>st</a:t>
            </a:r>
            <a:r>
              <a:rPr lang="en-US" sz="2500" dirty="0"/>
              <a:t> publication: slide deck emailed to all partners 2 weeks in advance?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 Slides</a:t>
            </a:r>
            <a:endParaRPr lang="en-US" sz="8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1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Excursus: Introduction to</a:t>
            </a:r>
            <a:b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 Component Analysis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817516"/>
            <a:ext cx="4262312" cy="3381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495" y="2012173"/>
            <a:ext cx="4078585" cy="28904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2719" y="5198584"/>
            <a:ext cx="156966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Raw Data </a:t>
            </a:r>
          </a:p>
          <a:p>
            <a:endParaRPr lang="en-US" sz="25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5198584"/>
            <a:ext cx="414639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Draw Straight line: </a:t>
            </a:r>
          </a:p>
          <a:p>
            <a:r>
              <a:rPr lang="en-US" sz="2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Maximize variation</a:t>
            </a:r>
          </a:p>
          <a:p>
            <a:r>
              <a:rPr lang="en-US" sz="2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Draw orthogonal 2</a:t>
            </a:r>
            <a:r>
              <a:rPr lang="en-US" sz="2500" b="1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2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line:</a:t>
            </a:r>
          </a:p>
          <a:p>
            <a:r>
              <a:rPr lang="en-US" sz="2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Maximize remaining variation</a:t>
            </a:r>
            <a:endParaRPr lang="en-US" sz="25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2666" y="6552801"/>
            <a:ext cx="4659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Adbi</a:t>
            </a:r>
            <a:r>
              <a:rPr lang="en-US" sz="1200" dirty="0" smtClean="0"/>
              <a:t>, H.; Williams, L.J. </a:t>
            </a:r>
            <a:r>
              <a:rPr lang="en-US" sz="1200" i="1" dirty="0" smtClean="0"/>
              <a:t>WIREs Computational Statistics</a:t>
            </a:r>
            <a:r>
              <a:rPr lang="en-US" sz="1200" dirty="0" smtClean="0"/>
              <a:t>, 2010, 2, 433-459.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941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Excursus: Introduction to</a:t>
            </a:r>
            <a:b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 Component Analysis</a:t>
            </a:r>
            <a:endParaRPr lang="en-US" sz="3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405649"/>
            <a:ext cx="5737576" cy="292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4351" y="1928595"/>
            <a:ext cx="14568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Raw Data</a:t>
            </a:r>
            <a:endParaRPr lang="en-US" sz="25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0797" y="3627622"/>
            <a:ext cx="587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PC1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191000" y="5126594"/>
            <a:ext cx="587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PC2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-42666" y="6552801"/>
            <a:ext cx="4659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Adbi</a:t>
            </a:r>
            <a:r>
              <a:rPr lang="en-US" sz="1200" dirty="0" smtClean="0"/>
              <a:t>, H.; Williams, L.J. </a:t>
            </a:r>
            <a:r>
              <a:rPr lang="en-US" sz="1200" i="1" dirty="0" smtClean="0"/>
              <a:t>WIREs Computational Statistics</a:t>
            </a:r>
            <a:r>
              <a:rPr lang="en-US" sz="1200" dirty="0" smtClean="0"/>
              <a:t>, 2010, 2, 433-459.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9647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on Total-point-by-Point Matrix</a:t>
            </a:r>
            <a:endParaRPr lang="en-US" sz="35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6572"/>
            <a:ext cx="8610600" cy="2358628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arenR"/>
            </a:pPr>
            <a:r>
              <a:rPr lang="en-US" sz="2800" dirty="0" smtClean="0"/>
              <a:t>Total point-by-point matrix of a Fingerprint region</a:t>
            </a:r>
          </a:p>
          <a:p>
            <a:pPr marL="914400" lvl="1" indent="-514350">
              <a:buFont typeface="Calibri" panose="020F0502020204030204" pitchFamily="34" charset="0"/>
              <a:buChar char="–"/>
            </a:pPr>
            <a:r>
              <a:rPr lang="en-US" sz="2400" b="1" dirty="0" smtClean="0"/>
              <a:t>Pro: </a:t>
            </a:r>
            <a:r>
              <a:rPr lang="en-US" sz="2400" dirty="0" smtClean="0"/>
              <a:t>1) do not need spectral assignments</a:t>
            </a:r>
          </a:p>
          <a:p>
            <a:pPr marL="400050" lvl="1" indent="0">
              <a:buNone/>
            </a:pPr>
            <a:r>
              <a:rPr lang="en-US" sz="2400" dirty="0" smtClean="0"/>
              <a:t>	         2) able to catch appearance of new cross peaks</a:t>
            </a:r>
          </a:p>
          <a:p>
            <a:pPr marL="400050" lvl="1" indent="0">
              <a:buNone/>
            </a:pPr>
            <a:r>
              <a:rPr lang="en-US" sz="2400" dirty="0"/>
              <a:t>	 </a:t>
            </a:r>
            <a:r>
              <a:rPr lang="en-US" sz="2400" dirty="0" smtClean="0"/>
              <a:t>        3) more ability to automate processing and analysis, leading to less 		             subjectivity</a:t>
            </a:r>
          </a:p>
          <a:p>
            <a:pPr marL="857250" lvl="1" indent="-457200">
              <a:buFont typeface="Calibri" panose="020F0502020204030204" pitchFamily="34" charset="0"/>
              <a:buChar char="–"/>
            </a:pPr>
            <a:r>
              <a:rPr lang="en-US" sz="2400" b="1" dirty="0" smtClean="0"/>
              <a:t>Con: </a:t>
            </a:r>
          </a:p>
          <a:p>
            <a:pPr marL="800100" lvl="2" indent="0">
              <a:buNone/>
            </a:pPr>
            <a:r>
              <a:rPr lang="en-US" sz="2500" dirty="0" smtClean="0"/>
              <a:t>            1)</a:t>
            </a:r>
            <a:r>
              <a:rPr lang="en-US" sz="2500" b="1" dirty="0" smtClean="0"/>
              <a:t> </a:t>
            </a:r>
            <a:r>
              <a:rPr lang="en-US" sz="2500" dirty="0" smtClean="0"/>
              <a:t>field dependent spectral effects hinder comparability across fields</a:t>
            </a:r>
          </a:p>
          <a:p>
            <a:pPr marL="800100" lvl="2" indent="0">
              <a:buNone/>
            </a:pPr>
            <a:r>
              <a:rPr lang="en-US" sz="2500" dirty="0" smtClean="0"/>
              <a:t>	          2) differences in pulse sequence performance</a:t>
            </a:r>
          </a:p>
          <a:p>
            <a:pPr marL="857250" lvl="1" indent="-457200">
              <a:buFont typeface="Calibri" panose="020F0502020204030204" pitchFamily="34" charset="0"/>
              <a:buChar char="–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D172-6330-495D-8E22-AAE1FF531ACC}" type="slidenum">
              <a:rPr lang="en-US" smtClean="0"/>
              <a:t>64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3568700"/>
            <a:ext cx="42291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7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52584" y="-20658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66FF"/>
                </a:solidFill>
              </a:rPr>
              <a:t>Location of Collaborators</a:t>
            </a:r>
            <a:endParaRPr lang="en-US" sz="4000" b="1" dirty="0">
              <a:solidFill>
                <a:srgbClr val="0066F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884"/>
            <a:ext cx="9144001" cy="463391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00200" y="5319117"/>
            <a:ext cx="628742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Pharmaceutical companies			1 vendor</a:t>
            </a:r>
          </a:p>
          <a:p>
            <a:r>
              <a:rPr lang="en-US" dirty="0"/>
              <a:t>8</a:t>
            </a:r>
            <a:r>
              <a:rPr lang="en-US" dirty="0" smtClean="0"/>
              <a:t> Government Laboratories			9 academic labs</a:t>
            </a:r>
          </a:p>
          <a:p>
            <a:r>
              <a:rPr lang="en-US" dirty="0" smtClean="0"/>
              <a:t>    </a:t>
            </a:r>
            <a:r>
              <a:rPr lang="en-US" sz="1400" dirty="0" smtClean="0"/>
              <a:t>→ including 4 </a:t>
            </a:r>
            <a:r>
              <a:rPr lang="en-US" sz="1400" dirty="0"/>
              <a:t>R</a:t>
            </a:r>
            <a:r>
              <a:rPr lang="en-US" sz="1400" dirty="0" smtClean="0"/>
              <a:t>egulatory Labs (</a:t>
            </a:r>
            <a:r>
              <a:rPr lang="en-US" sz="1400" i="1" dirty="0" smtClean="0"/>
              <a:t>2 FDA labs submitted data separately</a:t>
            </a:r>
            <a:r>
              <a:rPr lang="en-US" sz="1400" dirty="0" smtClean="0"/>
              <a:t>)</a:t>
            </a:r>
          </a:p>
          <a:p>
            <a:pPr algn="ctr"/>
            <a:r>
              <a:rPr lang="en-US" b="1" dirty="0" smtClean="0"/>
              <a:t>26 total laboratories </a:t>
            </a:r>
            <a:r>
              <a:rPr lang="en-US" dirty="0" smtClean="0"/>
              <a:t>from </a:t>
            </a:r>
            <a:r>
              <a:rPr lang="en-US" sz="2200" b="1" u="sng" dirty="0" smtClean="0"/>
              <a:t>25 total Institutions</a:t>
            </a:r>
            <a:endParaRPr lang="en-US" sz="2200" b="1" u="sng" dirty="0"/>
          </a:p>
        </p:txBody>
      </p:sp>
    </p:spTree>
    <p:extLst>
      <p:ext uri="{BB962C8B-B14F-4D97-AF65-F5344CB8AC3E}">
        <p14:creationId xmlns:p14="http://schemas.microsoft.com/office/powerpoint/2010/main" val="416189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33" y="0"/>
            <a:ext cx="8229600" cy="926068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Fields represented in the Study</a:t>
            </a:r>
            <a:endParaRPr lang="en-US" sz="3500" b="1" baseline="300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33" y="926068"/>
            <a:ext cx="8229600" cy="52461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Field Strength</a:t>
            </a:r>
            <a:r>
              <a:rPr lang="en-US" b="1" dirty="0" smtClean="0"/>
              <a:t>			</a:t>
            </a:r>
            <a:r>
              <a:rPr lang="en-US" b="1" u="sng" dirty="0" smtClean="0"/>
              <a:t>Number of Magnets</a:t>
            </a:r>
            <a:endParaRPr lang="en-US" b="1" u="sng" baseline="30000" dirty="0" smtClean="0"/>
          </a:p>
          <a:p>
            <a:r>
              <a:rPr lang="en-US" dirty="0" smtClean="0"/>
              <a:t>500 MHz				3 </a:t>
            </a:r>
          </a:p>
          <a:p>
            <a:r>
              <a:rPr lang="en-US" dirty="0" smtClean="0"/>
              <a:t>600 MHz				16</a:t>
            </a:r>
          </a:p>
          <a:p>
            <a:r>
              <a:rPr lang="en-US" dirty="0" smtClean="0"/>
              <a:t>700 MHz				</a:t>
            </a:r>
            <a:r>
              <a:rPr lang="en-US" dirty="0"/>
              <a:t>6</a:t>
            </a:r>
            <a:endParaRPr lang="en-US" dirty="0" smtClean="0"/>
          </a:p>
          <a:p>
            <a:r>
              <a:rPr lang="en-US" dirty="0" smtClean="0"/>
              <a:t>750 MHz				</a:t>
            </a:r>
            <a:r>
              <a:rPr lang="en-US" dirty="0"/>
              <a:t>2</a:t>
            </a:r>
            <a:endParaRPr lang="en-US" dirty="0" smtClean="0"/>
          </a:p>
          <a:p>
            <a:r>
              <a:rPr lang="en-US" dirty="0" smtClean="0"/>
              <a:t>800 MHz				6</a:t>
            </a:r>
          </a:p>
          <a:p>
            <a:r>
              <a:rPr lang="en-US" dirty="0" smtClean="0"/>
              <a:t>850 MHz				</a:t>
            </a:r>
            <a:r>
              <a:rPr lang="en-US" dirty="0"/>
              <a:t>3</a:t>
            </a:r>
            <a:endParaRPr lang="en-US" dirty="0" smtClean="0"/>
          </a:p>
          <a:p>
            <a:r>
              <a:rPr lang="en-US" dirty="0" smtClean="0"/>
              <a:t>900 MHz				3 	</a:t>
            </a:r>
            <a:endParaRPr lang="en-US" dirty="0"/>
          </a:p>
          <a:p>
            <a:endParaRPr lang="en-US" b="1" dirty="0" smtClean="0"/>
          </a:p>
          <a:p>
            <a:r>
              <a:rPr lang="en-US" b="1" dirty="0" smtClean="0"/>
              <a:t>Total: 39 magnets</a:t>
            </a:r>
          </a:p>
          <a:p>
            <a:r>
              <a:rPr lang="en-US" b="1" dirty="0" smtClean="0"/>
              <a:t>Manufacturers: Bruker and Agilent/Varian</a:t>
            </a:r>
          </a:p>
          <a:p>
            <a:endParaRPr lang="en-US" b="1" dirty="0"/>
          </a:p>
          <a:p>
            <a:r>
              <a:rPr lang="en-US" dirty="0" smtClean="0"/>
              <a:t>Both room temperature and cold probes were used by participants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6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27013"/>
            <a:ext cx="92964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Number of Spectra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495799"/>
          </a:xfrm>
        </p:spPr>
        <p:txBody>
          <a:bodyPr>
            <a:normAutofit/>
          </a:bodyPr>
          <a:lstStyle/>
          <a:p>
            <a:r>
              <a:rPr lang="en-US" dirty="0" smtClean="0"/>
              <a:t>Number of Data Submissions: 28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500" dirty="0" smtClean="0"/>
              <a:t>(some partners submitted more than one data package)</a:t>
            </a:r>
          </a:p>
          <a:p>
            <a:endParaRPr lang="en-US" dirty="0"/>
          </a:p>
          <a:p>
            <a:r>
              <a:rPr lang="en-US" b="1" dirty="0" smtClean="0"/>
              <a:t>Total Spectra:		451</a:t>
            </a:r>
          </a:p>
          <a:p>
            <a:pPr lvl="1"/>
            <a:r>
              <a:rPr lang="en-US" baseline="30000" dirty="0" smtClean="0"/>
              <a:t>1</a:t>
            </a:r>
            <a:r>
              <a:rPr lang="en-US" dirty="0" smtClean="0"/>
              <a:t>H,</a:t>
            </a:r>
            <a:r>
              <a:rPr lang="en-US" baseline="30000" dirty="0" smtClean="0"/>
              <a:t>15</a:t>
            </a:r>
            <a:r>
              <a:rPr lang="en-US" dirty="0" smtClean="0"/>
              <a:t>N Spectra:	76</a:t>
            </a:r>
          </a:p>
          <a:p>
            <a:pPr lvl="1"/>
            <a:r>
              <a:rPr lang="en-US" baseline="30000" dirty="0" smtClean="0"/>
              <a:t>1</a:t>
            </a:r>
            <a:r>
              <a:rPr lang="en-US" dirty="0" smtClean="0"/>
              <a:t>H,</a:t>
            </a:r>
            <a:r>
              <a:rPr lang="en-US" baseline="30000" dirty="0" smtClean="0"/>
              <a:t>13</a:t>
            </a:r>
            <a:r>
              <a:rPr lang="en-US" dirty="0" smtClean="0"/>
              <a:t>C Spectra:	375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See next slide for breakdown of experiments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5D22-1CA0-476D-AF12-8E2BB0C1A4E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161900</TotalTime>
  <Words>4174</Words>
  <Application>Microsoft Office PowerPoint</Application>
  <PresentationFormat>On-screen Show (4:3)</PresentationFormat>
  <Paragraphs>919</Paragraphs>
  <Slides>64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ＭＳ Ｐゴシック</vt:lpstr>
      <vt:lpstr>Arial</vt:lpstr>
      <vt:lpstr>Calibri</vt:lpstr>
      <vt:lpstr>Wingdings</vt:lpstr>
      <vt:lpstr>Office Theme</vt:lpstr>
      <vt:lpstr>  NMR Interlaboratory Study Update: Version I</vt:lpstr>
      <vt:lpstr>Slide Deck Version I June 2017</vt:lpstr>
      <vt:lpstr>Authors</vt:lpstr>
      <vt:lpstr>Authors</vt:lpstr>
      <vt:lpstr>Authors</vt:lpstr>
      <vt:lpstr>Additional Acknowledgements</vt:lpstr>
      <vt:lpstr>Location of Collaborators</vt:lpstr>
      <vt:lpstr>Fields represented in the Study</vt:lpstr>
      <vt:lpstr>Total Number of Spectra</vt:lpstr>
      <vt:lpstr>Final Breakdown of Experiments</vt:lpstr>
      <vt:lpstr>Experimental Identification and Catalog</vt:lpstr>
      <vt:lpstr>Sample Descriptions</vt:lpstr>
      <vt:lpstr>Do these extra residues compromise the purpose of the samples? NO!</vt:lpstr>
      <vt:lpstr>Processing Work Flow for Analysis of Peak Positions</vt:lpstr>
      <vt:lpstr>Field Comparison: System Suitability Sample</vt:lpstr>
      <vt:lpstr>PowerPoint Presentation</vt:lpstr>
      <vt:lpstr>Additional Notes on SSS</vt:lpstr>
      <vt:lpstr>Comparison of Selected Cross Peaks from D2B Spectra</vt:lpstr>
      <vt:lpstr>Apodization Comparison of 3897-011, 500 MHz (D2B-S-N-500-3897-011-37C)</vt:lpstr>
      <vt:lpstr>Updated Peak List: Defined from 1H,13C spectrum at 500 MHz</vt:lpstr>
      <vt:lpstr>1H,13C Spectra Not Used in Peak Analysis Due to Poor Resolution, Artifacts and/or Signal-to-Noise</vt:lpstr>
      <vt:lpstr>Additional 1H,13C Spectra not used in benchmark  CCSD due to inability to phase CH2 resonances</vt:lpstr>
      <vt:lpstr>Precision of the Measurement: Combined Chemical Shift Deviation</vt:lpstr>
      <vt:lpstr>PowerPoint Presentation</vt:lpstr>
      <vt:lpstr>PowerPoint Presentation</vt:lpstr>
      <vt:lpstr>PowerPoint Presentation</vt:lpstr>
      <vt:lpstr>CCSD Comments</vt:lpstr>
      <vt:lpstr>PowerPoint Presentation</vt:lpstr>
      <vt:lpstr>1H,15N CCSD</vt:lpstr>
      <vt:lpstr>1H,15N Spectra Not Used in Peak Analysis Due to Poor Resolution, Artifacts and/or Signal-to-Noise</vt:lpstr>
      <vt:lpstr>PowerPoint Presentation</vt:lpstr>
      <vt:lpstr>Principal Component Analysis (PCA)</vt:lpstr>
      <vt:lpstr>PCA on Peak Position</vt:lpstr>
      <vt:lpstr>PCA on 1H,13C Weighted Peak Tables</vt:lpstr>
      <vt:lpstr>Clustering of Spectra within PCA space</vt:lpstr>
      <vt:lpstr>PCA Plots of 1H,13C Weighted chemical Shifts: 37 °C spectra</vt:lpstr>
      <vt:lpstr>PCA Plots: 1H,13C Weighted chemical Shifts: 37 °C</vt:lpstr>
      <vt:lpstr>Overlay of 5479-103 with 7425-012</vt:lpstr>
      <vt:lpstr>PowerPoint Presentation</vt:lpstr>
      <vt:lpstr>37 °C Spectra clustered using k-medoids with Silhouette Values</vt:lpstr>
      <vt:lpstr>Comments on K-medoid Clustering of Spectra at 37 °C</vt:lpstr>
      <vt:lpstr>PowerPoint Presentation</vt:lpstr>
      <vt:lpstr>99.7 % NIST-Fab Outlier Comments for Slide 42</vt:lpstr>
      <vt:lpstr>99.7 % SSS Outlier Comments for Slide 42</vt:lpstr>
      <vt:lpstr>PowerPoint Presentation</vt:lpstr>
      <vt:lpstr>PCA Plots of 1H,13C Weighted chemical Shifts: All Temperatures </vt:lpstr>
      <vt:lpstr>All Spectra clustered using k-medoids with Silhouette Values</vt:lpstr>
      <vt:lpstr>Comments on K-medoid Clustering of All Spectra</vt:lpstr>
      <vt:lpstr>Comments on K-medoid Clustering of All Spectra</vt:lpstr>
      <vt:lpstr>Manually Clustered PCA Plot: PC1 vs. PC2</vt:lpstr>
      <vt:lpstr>99.7 % SSS Outlier Comments for Slide 49</vt:lpstr>
      <vt:lpstr>8822-065 overlay</vt:lpstr>
      <vt:lpstr>Temperature Calibration Curves</vt:lpstr>
      <vt:lpstr>Corrected Temperatures (°C)</vt:lpstr>
      <vt:lpstr>99.7 % NIST-Fab Outlier Comments for Slide 50</vt:lpstr>
      <vt:lpstr>PowerPoint Presentation</vt:lpstr>
      <vt:lpstr>Summary and What’s Next?</vt:lpstr>
      <vt:lpstr>Future</vt:lpstr>
      <vt:lpstr>Release of Data</vt:lpstr>
      <vt:lpstr>Public Presentation of Data</vt:lpstr>
      <vt:lpstr>PowerPoint Presentation</vt:lpstr>
      <vt:lpstr>Excursus: Introduction to Principal Component Analysis</vt:lpstr>
      <vt:lpstr>PowerPoint Presentation</vt:lpstr>
      <vt:lpstr>PCA on Total-point-by-Point Matrix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Characterization of the NIST standard monoclonal antibody by 2D NMR fingerprinting methodologies</dc:title>
  <dc:creator>Luke Arbogast</dc:creator>
  <cp:lastModifiedBy>Robert Brinson</cp:lastModifiedBy>
  <cp:revision>963</cp:revision>
  <cp:lastPrinted>2017-06-15T13:31:25Z</cp:lastPrinted>
  <dcterms:created xsi:type="dcterms:W3CDTF">2014-03-14T15:32:04Z</dcterms:created>
  <dcterms:modified xsi:type="dcterms:W3CDTF">2017-07-05T12:30:22Z</dcterms:modified>
</cp:coreProperties>
</file>