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BE7C4-82FA-4328-BF5D-1E404E76ABE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264B-C2C2-479A-8619-F7B63D8D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Conference Call:</a:t>
            </a:r>
          </a:p>
          <a:p>
            <a:pPr marL="232909" indent="-232909">
              <a:buAutoNum type="arabicParenR"/>
            </a:pPr>
            <a:r>
              <a:rPr lang="en-US" baseline="0" dirty="0" smtClean="0"/>
              <a:t>Emphasize a few salient points</a:t>
            </a:r>
          </a:p>
          <a:p>
            <a:pPr marL="232909" indent="-232909">
              <a:buAutoNum type="arabicParenR"/>
            </a:pPr>
            <a:r>
              <a:rPr lang="en-US" baseline="0" dirty="0" smtClean="0"/>
              <a:t>Take questions and comments</a:t>
            </a:r>
          </a:p>
          <a:p>
            <a:r>
              <a:rPr lang="en-US" b="1" baseline="0" dirty="0" smtClean="0"/>
              <a:t>I will pause every so often to take questions/comments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F993-119A-466E-9D1F-21A9B40EBE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7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1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68D6-D219-4490-89E3-98921E0CF9DC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EC98-12A2-40E3-B133-4CD136E8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NIST Published data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Please cite:</a:t>
            </a:r>
          </a:p>
          <a:p>
            <a:pPr algn="l"/>
            <a:r>
              <a:rPr lang="en-US" dirty="0" smtClean="0"/>
              <a:t>1) 13C data</a:t>
            </a:r>
          </a:p>
          <a:p>
            <a:pPr algn="l"/>
            <a:r>
              <a:rPr lang="en-US" dirty="0" err="1" smtClean="0"/>
              <a:t>Arbogast</a:t>
            </a:r>
            <a:r>
              <a:rPr lang="en-US" dirty="0"/>
              <a:t>, L.W.; Brinson, R.G.; Marino, J.P. Mapping Monoclonal Antibody Structure by 2D </a:t>
            </a:r>
            <a:r>
              <a:rPr lang="en-US" baseline="30000" dirty="0"/>
              <a:t>13</a:t>
            </a:r>
            <a:r>
              <a:rPr lang="en-US" dirty="0"/>
              <a:t>C NMR at Natural Abundance. </a:t>
            </a:r>
            <a:r>
              <a:rPr lang="en-US" i="1" dirty="0"/>
              <a:t>Analytical Chemistry</a:t>
            </a:r>
            <a:r>
              <a:rPr lang="en-US" dirty="0"/>
              <a:t>, 2015, </a:t>
            </a:r>
            <a:r>
              <a:rPr lang="en-US" i="1" dirty="0"/>
              <a:t>87</a:t>
            </a:r>
            <a:r>
              <a:rPr lang="en-US" dirty="0"/>
              <a:t>, 3556 – 3561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2) 15N data</a:t>
            </a:r>
          </a:p>
          <a:p>
            <a:pPr algn="l"/>
            <a:r>
              <a:rPr lang="en-US" dirty="0" err="1"/>
              <a:t>Arbogast</a:t>
            </a:r>
            <a:r>
              <a:rPr lang="en-US" dirty="0"/>
              <a:t>, L.W.; Brinson, R.G.; Marino, J.P. 2D </a:t>
            </a:r>
            <a:r>
              <a:rPr lang="en-US" baseline="30000" dirty="0"/>
              <a:t>1</a:t>
            </a:r>
            <a:r>
              <a:rPr lang="en-US" dirty="0"/>
              <a:t>H</a:t>
            </a:r>
            <a:r>
              <a:rPr lang="en-US" baseline="30000" dirty="0"/>
              <a:t>N</a:t>
            </a:r>
            <a:r>
              <a:rPr lang="en-US" dirty="0"/>
              <a:t>, </a:t>
            </a:r>
            <a:r>
              <a:rPr lang="en-US" baseline="30000" dirty="0"/>
              <a:t>15</a:t>
            </a:r>
            <a:r>
              <a:rPr lang="en-US" dirty="0"/>
              <a:t>N Correlated NMR Methods at Natural Abundance for Obtaining Structural Maps and Statistical Comparability of Monoclonal Antibodies. </a:t>
            </a:r>
            <a:r>
              <a:rPr lang="en-US" i="1" dirty="0"/>
              <a:t>Pharmaceutical Research</a:t>
            </a:r>
            <a:r>
              <a:rPr lang="en-US" dirty="0"/>
              <a:t>, </a:t>
            </a:r>
            <a:r>
              <a:rPr lang="en-US" dirty="0" smtClean="0"/>
              <a:t>2016, 33,462-475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5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8229600" cy="53340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900 MHz mAb Amide Spectra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30" y="1524000"/>
            <a:ext cx="859634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1" y="1905000"/>
            <a:ext cx="75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64 </a:t>
            </a:r>
            <a:r>
              <a:rPr lang="en-US" b="1" dirty="0" err="1"/>
              <a:t>hrs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1" y="1905000"/>
            <a:ext cx="75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32 </a:t>
            </a:r>
            <a:r>
              <a:rPr lang="en-US" b="1" dirty="0" err="1"/>
              <a:t>hrs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025316" y="6171336"/>
            <a:ext cx="8550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Arbogast</a:t>
            </a:r>
            <a:r>
              <a:rPr lang="en-US" sz="1200" dirty="0"/>
              <a:t>, L.W.; Brinson, R.G.; Marino, J.P. 2D </a:t>
            </a:r>
            <a:r>
              <a:rPr lang="en-US" sz="1200" baseline="30000" dirty="0"/>
              <a:t>1</a:t>
            </a:r>
            <a:r>
              <a:rPr lang="en-US" sz="1200" dirty="0"/>
              <a:t>H</a:t>
            </a:r>
            <a:r>
              <a:rPr lang="en-US" sz="1200" baseline="30000" dirty="0"/>
              <a:t>N</a:t>
            </a:r>
            <a:r>
              <a:rPr lang="en-US" sz="1200" dirty="0"/>
              <a:t>, </a:t>
            </a:r>
            <a:r>
              <a:rPr lang="en-US" sz="1200" baseline="30000" dirty="0"/>
              <a:t>15</a:t>
            </a:r>
            <a:r>
              <a:rPr lang="en-US" sz="1200" dirty="0"/>
              <a:t>N Correlated NMR Methods at Natural Abundance for Obtaining Structural Maps and Statistical Comparability of Monoclonal Antibodies. </a:t>
            </a:r>
            <a:r>
              <a:rPr lang="en-US" sz="1200" i="1" dirty="0"/>
              <a:t>Pharmaceutical Research</a:t>
            </a:r>
            <a:r>
              <a:rPr lang="en-US" sz="1200" dirty="0"/>
              <a:t>, 2016, 33,462-475</a:t>
            </a:r>
          </a:p>
        </p:txBody>
      </p:sp>
    </p:spTree>
    <p:extLst>
      <p:ext uri="{BB962C8B-B14F-4D97-AF65-F5344CB8AC3E}">
        <p14:creationId xmlns:p14="http://schemas.microsoft.com/office/powerpoint/2010/main" val="3922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782168"/>
            <a:ext cx="6614339" cy="5542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149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/>
              <a:t>mAb Domain Amide Spectra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2431" y="1038569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32 </a:t>
            </a:r>
            <a:r>
              <a:rPr lang="en-US" sz="1200" b="1" dirty="0" err="1"/>
              <a:t>hrs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72431" y="3660891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64 </a:t>
            </a:r>
            <a:r>
              <a:rPr lang="en-US" sz="1200" b="1" dirty="0" err="1"/>
              <a:t>hrs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5872" y="1038569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32 </a:t>
            </a:r>
            <a:r>
              <a:rPr lang="en-US" sz="1200" b="1" dirty="0" err="1"/>
              <a:t>hrs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75872" y="3660891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64 </a:t>
            </a:r>
            <a:r>
              <a:rPr lang="en-US" sz="1200" b="1" dirty="0" err="1"/>
              <a:t>hrs</a:t>
            </a:r>
            <a:endParaRPr lang="en-US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827835" y="6324601"/>
            <a:ext cx="10696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Arbogast</a:t>
            </a:r>
            <a:r>
              <a:rPr lang="en-US" sz="1200" dirty="0"/>
              <a:t>, L.W.; Brinson, R.G.; Marino, J.P. 2D </a:t>
            </a:r>
            <a:r>
              <a:rPr lang="en-US" sz="1200" baseline="30000" dirty="0"/>
              <a:t>1</a:t>
            </a:r>
            <a:r>
              <a:rPr lang="en-US" sz="1200" dirty="0"/>
              <a:t>H</a:t>
            </a:r>
            <a:r>
              <a:rPr lang="en-US" sz="1200" baseline="30000" dirty="0"/>
              <a:t>N</a:t>
            </a:r>
            <a:r>
              <a:rPr lang="en-US" sz="1200" dirty="0"/>
              <a:t>, </a:t>
            </a:r>
            <a:r>
              <a:rPr lang="en-US" sz="1200" baseline="30000" dirty="0"/>
              <a:t>15</a:t>
            </a:r>
            <a:r>
              <a:rPr lang="en-US" sz="1200" dirty="0"/>
              <a:t>N Correlated NMR Methods at Natural Abundance for Obtaining Structural Maps and Statistical Comparability of Monoclonal Antibodies. </a:t>
            </a:r>
            <a:r>
              <a:rPr lang="en-US" sz="1200" i="1" dirty="0"/>
              <a:t>Pharmaceutical Research</a:t>
            </a:r>
            <a:r>
              <a:rPr lang="en-US" sz="1200" dirty="0"/>
              <a:t>, 2016, 33,462-475</a:t>
            </a:r>
          </a:p>
        </p:txBody>
      </p:sp>
    </p:spTree>
    <p:extLst>
      <p:ext uri="{BB962C8B-B14F-4D97-AF65-F5344CB8AC3E}">
        <p14:creationId xmlns:p14="http://schemas.microsoft.com/office/powerpoint/2010/main" val="12208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047" y="125087"/>
            <a:ext cx="8229600" cy="639762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NISTmAb Methyl Spectra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922822"/>
            <a:ext cx="6562039" cy="5096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1219200"/>
            <a:ext cx="598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9 </a:t>
            </a:r>
            <a:r>
              <a:rPr lang="en-US" sz="1600" b="1" dirty="0" err="1"/>
              <a:t>hrs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33168" y="1221744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4.5hrs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599" y="3733800"/>
            <a:ext cx="64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 </a:t>
            </a:r>
            <a:r>
              <a:rPr lang="en-US" b="1" dirty="0" err="1"/>
              <a:t>hrs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84188" y="3720860"/>
            <a:ext cx="598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9 </a:t>
            </a:r>
            <a:r>
              <a:rPr lang="en-US" sz="1600" b="1" dirty="0" err="1"/>
              <a:t>hrs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3141155" y="61777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Arbogast</a:t>
            </a:r>
            <a:r>
              <a:rPr lang="en-US" sz="1200" dirty="0"/>
              <a:t>, L.W.; Brinson, R.G.; Marino, J.P. Mapping Monoclonal Antibody Structure by 2D </a:t>
            </a:r>
            <a:r>
              <a:rPr lang="en-US" sz="1200" baseline="30000" dirty="0"/>
              <a:t>13</a:t>
            </a:r>
            <a:r>
              <a:rPr lang="en-US" sz="1200" dirty="0"/>
              <a:t>C NMR at Natural Abundance. </a:t>
            </a:r>
            <a:r>
              <a:rPr lang="en-US" sz="1200" i="1" dirty="0"/>
              <a:t>Analytical Chemistry</a:t>
            </a:r>
            <a:r>
              <a:rPr lang="en-US" sz="1200" dirty="0"/>
              <a:t>, 2015, </a:t>
            </a:r>
            <a:r>
              <a:rPr lang="en-US" sz="1200" i="1" dirty="0"/>
              <a:t>87</a:t>
            </a:r>
            <a:r>
              <a:rPr lang="en-US" sz="1200" dirty="0"/>
              <a:t>, 3556 – 3561.</a:t>
            </a:r>
          </a:p>
        </p:txBody>
      </p:sp>
    </p:spTree>
    <p:extLst>
      <p:ext uri="{BB962C8B-B14F-4D97-AF65-F5344CB8AC3E}">
        <p14:creationId xmlns:p14="http://schemas.microsoft.com/office/powerpoint/2010/main" val="27010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486400"/>
            <a:ext cx="82296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/>
              <a:t>Overlay spectrum of the full length </a:t>
            </a:r>
            <a:r>
              <a:rPr lang="en-US" sz="1600" dirty="0" err="1"/>
              <a:t>NISTmAb</a:t>
            </a:r>
            <a:r>
              <a:rPr lang="en-US" sz="1600" dirty="0"/>
              <a:t> (blue) and </a:t>
            </a:r>
          </a:p>
          <a:p>
            <a:pPr marL="0" indent="0" algn="ctr">
              <a:buNone/>
            </a:pPr>
            <a:r>
              <a:rPr lang="en-US" sz="1600" dirty="0"/>
              <a:t>the Fab/Fc (2:1) digest product (red).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819" y="129428"/>
            <a:ext cx="8229600" cy="632573"/>
          </a:xfrm>
        </p:spPr>
        <p:txBody>
          <a:bodyPr>
            <a:normAutofit/>
          </a:bodyPr>
          <a:lstStyle/>
          <a:p>
            <a:r>
              <a:rPr lang="en-US" sz="2400" b="1" dirty="0"/>
              <a:t>Domain Cleavage does not alter HOS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40" y="762001"/>
            <a:ext cx="5915123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439" y="821613"/>
            <a:ext cx="147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Red= Fab/Fc (2:1)</a:t>
            </a:r>
          </a:p>
          <a:p>
            <a:r>
              <a:rPr lang="en-US" sz="1400" b="1" dirty="0"/>
              <a:t>Blue=Full length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419" y="6324599"/>
            <a:ext cx="1053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Arbogast</a:t>
            </a:r>
            <a:r>
              <a:rPr lang="en-US" sz="1200" dirty="0"/>
              <a:t>, L.W.; Brinson, R.G.; Marino, J.P. Mapping Monoclonal Antibody Structure by 2D </a:t>
            </a:r>
            <a:r>
              <a:rPr lang="en-US" sz="1200" baseline="30000" dirty="0"/>
              <a:t>13</a:t>
            </a:r>
            <a:r>
              <a:rPr lang="en-US" sz="1200" dirty="0"/>
              <a:t>C NMR at Natural Abundance. </a:t>
            </a:r>
            <a:r>
              <a:rPr lang="en-US" sz="1200" i="1" dirty="0"/>
              <a:t>Analytical Chemistry</a:t>
            </a:r>
            <a:r>
              <a:rPr lang="en-US" sz="1200" dirty="0"/>
              <a:t>, 2015, </a:t>
            </a:r>
            <a:r>
              <a:rPr lang="en-US" sz="1200" i="1" dirty="0"/>
              <a:t>87</a:t>
            </a:r>
            <a:r>
              <a:rPr lang="en-US" sz="1200" dirty="0"/>
              <a:t>, 3556 – 3561.</a:t>
            </a:r>
          </a:p>
        </p:txBody>
      </p:sp>
    </p:spTree>
    <p:extLst>
      <p:ext uri="{BB962C8B-B14F-4D97-AF65-F5344CB8AC3E}">
        <p14:creationId xmlns:p14="http://schemas.microsoft.com/office/powerpoint/2010/main" val="40863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611" y="1"/>
            <a:ext cx="10515600" cy="944642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Interlaboratory</a:t>
            </a: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Study: Goals</a:t>
            </a:r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8960"/>
            <a:ext cx="10515600" cy="626904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 smtClean="0"/>
              <a:t>To harmonize</a:t>
            </a:r>
            <a:r>
              <a:rPr lang="en-US" dirty="0" smtClean="0"/>
              <a:t> and </a:t>
            </a:r>
            <a:r>
              <a:rPr lang="en-US" b="1" dirty="0"/>
              <a:t>to validate</a:t>
            </a:r>
            <a:r>
              <a:rPr lang="en-US" dirty="0"/>
              <a:t> NMR structural fingerprinting measurements for the assessment of higher order structure of large protein biologics and/or domains from these proteins. The validation of NMR methods for the characterization of the higher order structure of </a:t>
            </a:r>
            <a:r>
              <a:rPr lang="en-US" dirty="0" err="1"/>
              <a:t>mAbs</a:t>
            </a:r>
            <a:r>
              <a:rPr lang="en-US" dirty="0"/>
              <a:t> is specifically targeted due to the large interest of the pharmaceutical industry in using </a:t>
            </a:r>
            <a:r>
              <a:rPr lang="en-US" dirty="0" err="1"/>
              <a:t>mAbs</a:t>
            </a:r>
            <a:r>
              <a:rPr lang="en-US" dirty="0"/>
              <a:t> as platforms for therapeutic development. </a:t>
            </a:r>
            <a:endParaRPr lang="en-US" dirty="0" smtClean="0"/>
          </a:p>
          <a:p>
            <a:r>
              <a:rPr lang="en-US" dirty="0" smtClean="0"/>
              <a:t>Samples</a:t>
            </a:r>
          </a:p>
          <a:p>
            <a:pPr lvl="1"/>
            <a:r>
              <a:rPr lang="en-US" b="1" dirty="0" smtClean="0"/>
              <a:t>U-</a:t>
            </a:r>
            <a:r>
              <a:rPr lang="en-US" b="1" baseline="30000" dirty="0" smtClean="0"/>
              <a:t>15</a:t>
            </a:r>
            <a:r>
              <a:rPr lang="en-US" b="1" dirty="0" smtClean="0"/>
              <a:t>N</a:t>
            </a:r>
            <a:r>
              <a:rPr lang="en-US" b="1" dirty="0"/>
              <a:t>, 20%-</a:t>
            </a:r>
            <a:r>
              <a:rPr lang="en-US" b="1" baseline="30000" dirty="0"/>
              <a:t>13</a:t>
            </a:r>
            <a:r>
              <a:rPr lang="en-US" b="1" dirty="0"/>
              <a:t>C NIST-Fab system suitability sample</a:t>
            </a:r>
            <a:r>
              <a:rPr lang="en-US" dirty="0"/>
              <a:t>. This NIST-Fab sample was expressed in </a:t>
            </a:r>
            <a:r>
              <a:rPr lang="en-US" i="1" dirty="0"/>
              <a:t>P. pastoris </a:t>
            </a:r>
            <a:r>
              <a:rPr lang="en-US" dirty="0"/>
              <a:t>at Health Canada in Ottawa, Ontario, Canada. This sample </a:t>
            </a:r>
            <a:r>
              <a:rPr lang="en-US" dirty="0" smtClean="0"/>
              <a:t>is serving </a:t>
            </a:r>
            <a:r>
              <a:rPr lang="en-US" dirty="0"/>
              <a:t>as the benchmark for all </a:t>
            </a:r>
            <a:r>
              <a:rPr lang="en-US" dirty="0" smtClean="0"/>
              <a:t>measurements.</a:t>
            </a:r>
          </a:p>
          <a:p>
            <a:pPr lvl="1"/>
            <a:r>
              <a:rPr lang="en-US" b="1" dirty="0" smtClean="0"/>
              <a:t>Unlabeled </a:t>
            </a:r>
            <a:r>
              <a:rPr lang="en-US" b="1" dirty="0"/>
              <a:t>NIST-Fab.</a:t>
            </a:r>
            <a:r>
              <a:rPr lang="en-US" dirty="0"/>
              <a:t> This NIST-Fab sample was derived from the </a:t>
            </a:r>
            <a:r>
              <a:rPr lang="en-US" dirty="0" err="1"/>
              <a:t>NISTmAb</a:t>
            </a:r>
            <a:r>
              <a:rPr lang="en-US" dirty="0"/>
              <a:t> candidate reference material #8670. The unlabeled fragment was generated at NIST-IBBR in Rockville, MD, USA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A total of 30 collaborating institutions from 10 countries, with equal participation from industry, academia, and government.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5D22-1CA0-476D-AF12-8E2BB0C1A4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487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NIST Published data</vt:lpstr>
      <vt:lpstr>900 MHz mAb Amide Spectra</vt:lpstr>
      <vt:lpstr>mAb Domain Amide Spectra</vt:lpstr>
      <vt:lpstr>NISTmAb Methyl Spectra</vt:lpstr>
      <vt:lpstr>Domain Cleavage does not alter HOS</vt:lpstr>
      <vt:lpstr>Interlaboratory Study: Goals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NIST Published data</dc:title>
  <dc:creator>Robert Brinson</dc:creator>
  <cp:lastModifiedBy>Robert Brinson</cp:lastModifiedBy>
  <cp:revision>4</cp:revision>
  <dcterms:created xsi:type="dcterms:W3CDTF">2016-08-02T19:49:33Z</dcterms:created>
  <dcterms:modified xsi:type="dcterms:W3CDTF">2016-08-04T13:07:34Z</dcterms:modified>
</cp:coreProperties>
</file>