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3" r:id="rId1"/>
  </p:sldMasterIdLst>
  <p:notesMasterIdLst>
    <p:notesMasterId r:id="rId41"/>
  </p:notesMasterIdLst>
  <p:sldIdLst>
    <p:sldId id="1216" r:id="rId2"/>
    <p:sldId id="1264" r:id="rId3"/>
    <p:sldId id="1247" r:id="rId4"/>
    <p:sldId id="1258" r:id="rId5"/>
    <p:sldId id="1249" r:id="rId6"/>
    <p:sldId id="1248" r:id="rId7"/>
    <p:sldId id="1250" r:id="rId8"/>
    <p:sldId id="1257" r:id="rId9"/>
    <p:sldId id="1256" r:id="rId10"/>
    <p:sldId id="1259" r:id="rId11"/>
    <p:sldId id="1263" r:id="rId12"/>
    <p:sldId id="1262" r:id="rId13"/>
    <p:sldId id="1260" r:id="rId14"/>
    <p:sldId id="1254" r:id="rId15"/>
    <p:sldId id="1266" r:id="rId16"/>
    <p:sldId id="1268" r:id="rId17"/>
    <p:sldId id="1269" r:id="rId18"/>
    <p:sldId id="1271" r:id="rId19"/>
    <p:sldId id="1270" r:id="rId20"/>
    <p:sldId id="1272" r:id="rId21"/>
    <p:sldId id="1274" r:id="rId22"/>
    <p:sldId id="1273" r:id="rId23"/>
    <p:sldId id="1281" r:id="rId24"/>
    <p:sldId id="1282" r:id="rId25"/>
    <p:sldId id="1283" r:id="rId26"/>
    <p:sldId id="1284" r:id="rId27"/>
    <p:sldId id="1277" r:id="rId28"/>
    <p:sldId id="1279" r:id="rId29"/>
    <p:sldId id="1278" r:id="rId30"/>
    <p:sldId id="1280" r:id="rId31"/>
    <p:sldId id="1265" r:id="rId32"/>
    <p:sldId id="1255" r:id="rId33"/>
    <p:sldId id="1275" r:id="rId34"/>
    <p:sldId id="1276" r:id="rId35"/>
    <p:sldId id="1251" r:id="rId36"/>
    <p:sldId id="1252" r:id="rId37"/>
    <p:sldId id="1253" r:id="rId38"/>
    <p:sldId id="1231" r:id="rId39"/>
    <p:sldId id="1028" r:id="rId40"/>
  </p:sldIdLst>
  <p:sldSz cx="9144000" cy="6858000" type="screen4x3"/>
  <p:notesSz cx="7010400" cy="9296400"/>
  <p:defaultTextStyle>
    <a:defPPr>
      <a:defRPr lang="en-US"/>
    </a:defPPr>
    <a:lvl1pPr algn="l" rtl="0" fontAlgn="base">
      <a:spcBef>
        <a:spcPct val="50000"/>
      </a:spcBef>
      <a:spcAft>
        <a:spcPct val="0"/>
      </a:spcAft>
      <a:defRPr sz="1600" b="1" kern="1200">
        <a:solidFill>
          <a:schemeClr val="tx1"/>
        </a:solidFill>
        <a:latin typeface="Arial" charset="0"/>
        <a:ea typeface="+mn-ea"/>
        <a:cs typeface="+mn-cs"/>
      </a:defRPr>
    </a:lvl1pPr>
    <a:lvl2pPr marL="457200" algn="l" rtl="0" fontAlgn="base">
      <a:spcBef>
        <a:spcPct val="50000"/>
      </a:spcBef>
      <a:spcAft>
        <a:spcPct val="0"/>
      </a:spcAft>
      <a:defRPr sz="1600" b="1" kern="1200">
        <a:solidFill>
          <a:schemeClr val="tx1"/>
        </a:solidFill>
        <a:latin typeface="Arial" charset="0"/>
        <a:ea typeface="+mn-ea"/>
        <a:cs typeface="+mn-cs"/>
      </a:defRPr>
    </a:lvl2pPr>
    <a:lvl3pPr marL="914400" algn="l" rtl="0" fontAlgn="base">
      <a:spcBef>
        <a:spcPct val="50000"/>
      </a:spcBef>
      <a:spcAft>
        <a:spcPct val="0"/>
      </a:spcAft>
      <a:defRPr sz="1600" b="1" kern="1200">
        <a:solidFill>
          <a:schemeClr val="tx1"/>
        </a:solidFill>
        <a:latin typeface="Arial" charset="0"/>
        <a:ea typeface="+mn-ea"/>
        <a:cs typeface="+mn-cs"/>
      </a:defRPr>
    </a:lvl3pPr>
    <a:lvl4pPr marL="1371600" algn="l" rtl="0" fontAlgn="base">
      <a:spcBef>
        <a:spcPct val="50000"/>
      </a:spcBef>
      <a:spcAft>
        <a:spcPct val="0"/>
      </a:spcAft>
      <a:defRPr sz="1600" b="1" kern="1200">
        <a:solidFill>
          <a:schemeClr val="tx1"/>
        </a:solidFill>
        <a:latin typeface="Arial" charset="0"/>
        <a:ea typeface="+mn-ea"/>
        <a:cs typeface="+mn-cs"/>
      </a:defRPr>
    </a:lvl4pPr>
    <a:lvl5pPr marL="1828800" algn="l" rtl="0" fontAlgn="base">
      <a:spcBef>
        <a:spcPct val="5000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B889DB"/>
    <a:srgbClr val="57B7FF"/>
    <a:srgbClr val="131313"/>
    <a:srgbClr val="B482DA"/>
    <a:srgbClr val="69BFFF"/>
    <a:srgbClr val="4D4D4D"/>
    <a:srgbClr val="161616"/>
    <a:srgbClr val="53B5FF"/>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p:cViewPr varScale="1">
        <p:scale>
          <a:sx n="116" d="100"/>
          <a:sy n="116" d="100"/>
        </p:scale>
        <p:origin x="1500" y="108"/>
      </p:cViewPr>
      <p:guideLst>
        <p:guide orient="horz" pos="2160"/>
        <p:guide pos="2880"/>
      </p:guideLst>
    </p:cSldViewPr>
  </p:slideViewPr>
  <p:notesTextViewPr>
    <p:cViewPr>
      <p:scale>
        <a:sx n="3" d="2"/>
        <a:sy n="3" d="2"/>
      </p:scale>
      <p:origin x="0" y="0"/>
    </p:cViewPr>
  </p:notesTextViewPr>
  <p:sorterViewPr>
    <p:cViewPr>
      <p:scale>
        <a:sx n="100" d="100"/>
        <a:sy n="100" d="100"/>
      </p:scale>
      <p:origin x="0" y="-1608"/>
    </p:cViewPr>
  </p:sorterViewPr>
  <p:notesViewPr>
    <p:cSldViewPr>
      <p:cViewPr varScale="1">
        <p:scale>
          <a:sx n="77" d="100"/>
          <a:sy n="77" d="100"/>
        </p:scale>
        <p:origin x="219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spcBef>
                <a:spcPct val="0"/>
              </a:spcBef>
              <a:defRPr sz="1200" b="0">
                <a:latin typeface="Arial" charset="0"/>
              </a:defRPr>
            </a:lvl1pPr>
          </a:lstStyle>
          <a:p>
            <a:pPr>
              <a:defRPr/>
            </a:pPr>
            <a:endParaRPr lang="en-US"/>
          </a:p>
        </p:txBody>
      </p:sp>
      <p:sp>
        <p:nvSpPr>
          <p:cNvPr id="1433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defRPr sz="1200" b="0">
                <a:latin typeface="Arial" charset="0"/>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spcBef>
                <a:spcPct val="0"/>
              </a:spcBef>
              <a:defRPr sz="1200" b="0">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defRPr sz="1200" b="0">
                <a:latin typeface="Arial" charset="0"/>
              </a:defRPr>
            </a:lvl1pPr>
          </a:lstStyle>
          <a:p>
            <a:pPr>
              <a:defRPr/>
            </a:pPr>
            <a:fld id="{FEBBB8BE-93BB-40FE-AD72-3C874BE46FAA}" type="slidenum">
              <a:rPr lang="en-US"/>
              <a:pPr>
                <a:defRPr/>
              </a:pPr>
              <a:t>‹#›</a:t>
            </a:fld>
            <a:endParaRPr lang="en-US"/>
          </a:p>
        </p:txBody>
      </p:sp>
    </p:spTree>
    <p:extLst>
      <p:ext uri="{BB962C8B-B14F-4D97-AF65-F5344CB8AC3E}">
        <p14:creationId xmlns:p14="http://schemas.microsoft.com/office/powerpoint/2010/main" val="1354788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1688997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133585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2464690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3300359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3468108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2024400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821157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2543689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3613855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4159638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1440328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654702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1898698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2577301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2221006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4025005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1136513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1089550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1753363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3468832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848474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196269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1776421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572765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4160328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4011049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3841294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1501705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566550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36688377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4055442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311343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802954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3103702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316768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038197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15720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8395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NIST MML Foot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6372286"/>
            <a:ext cx="9142857" cy="485714"/>
          </a:xfrm>
          <a:prstGeom prst="rect">
            <a:avLst/>
          </a:prstGeom>
        </p:spPr>
      </p:pic>
    </p:spTree>
    <p:extLst>
      <p:ext uri="{BB962C8B-B14F-4D97-AF65-F5344CB8AC3E}">
        <p14:creationId xmlns:p14="http://schemas.microsoft.com/office/powerpoint/2010/main" val="32310785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337771"/>
      </p:ext>
    </p:extLst>
  </p:cSld>
  <p:clrMap bg1="lt1" tx1="dk1" bg2="lt2" tx2="dk2" accent1="accent1" accent2="accent2" accent3="accent3" accent4="accent4" accent5="accent5" accent6="accent6" hlink="hlink" folHlink="folHlink"/>
  <p:sldLayoutIdLst>
    <p:sldLayoutId id="2147483944" r:id="rId1"/>
    <p:sldLayoutId id="2147483945"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52400"/>
            <a:ext cx="1600200" cy="1600200"/>
          </a:xfrm>
          <a:prstGeom prst="rect">
            <a:avLst/>
          </a:prstGeom>
        </p:spPr>
      </p:pic>
      <p:sp>
        <p:nvSpPr>
          <p:cNvPr id="19" name="TextBox 6"/>
          <p:cNvSpPr txBox="1">
            <a:spLocks noChangeArrowheads="1"/>
          </p:cNvSpPr>
          <p:nvPr/>
        </p:nvSpPr>
        <p:spPr bwMode="auto">
          <a:xfrm>
            <a:off x="1143000" y="6400800"/>
            <a:ext cx="3657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50000"/>
              </a:spcBef>
              <a:spcAft>
                <a:spcPct val="0"/>
              </a:spcAft>
              <a:defRPr sz="1600" b="1">
                <a:solidFill>
                  <a:schemeClr val="tx1"/>
                </a:solidFill>
                <a:latin typeface="Arial" charset="0"/>
              </a:defRPr>
            </a:lvl6pPr>
            <a:lvl7pPr marL="2971800" indent="-228600" eaLnBrk="0" fontAlgn="base" hangingPunct="0">
              <a:spcBef>
                <a:spcPct val="50000"/>
              </a:spcBef>
              <a:spcAft>
                <a:spcPct val="0"/>
              </a:spcAft>
              <a:defRPr sz="1600" b="1">
                <a:solidFill>
                  <a:schemeClr val="tx1"/>
                </a:solidFill>
                <a:latin typeface="Arial" charset="0"/>
              </a:defRPr>
            </a:lvl7pPr>
            <a:lvl8pPr marL="3429000" indent="-228600" eaLnBrk="0" fontAlgn="base" hangingPunct="0">
              <a:spcBef>
                <a:spcPct val="50000"/>
              </a:spcBef>
              <a:spcAft>
                <a:spcPct val="0"/>
              </a:spcAft>
              <a:defRPr sz="1600" b="1">
                <a:solidFill>
                  <a:schemeClr val="tx1"/>
                </a:solidFill>
                <a:latin typeface="Arial" charset="0"/>
              </a:defRPr>
            </a:lvl8pPr>
            <a:lvl9pPr marL="3886200" indent="-228600" eaLnBrk="0" fontAlgn="base" hangingPunct="0">
              <a:spcBef>
                <a:spcPct val="50000"/>
              </a:spcBef>
              <a:spcAft>
                <a:spcPct val="0"/>
              </a:spcAft>
              <a:defRPr sz="1600" b="1">
                <a:solidFill>
                  <a:schemeClr val="tx1"/>
                </a:solidFill>
                <a:latin typeface="Arial" charset="0"/>
              </a:defRPr>
            </a:lvl9pPr>
          </a:lstStyle>
          <a:p>
            <a:pPr algn="ctr" eaLnBrk="1" fontAlgn="auto" hangingPunct="1">
              <a:spcBef>
                <a:spcPct val="0"/>
              </a:spcBef>
              <a:spcAft>
                <a:spcPts val="0"/>
              </a:spcAft>
              <a:defRPr/>
            </a:pPr>
            <a:r>
              <a:rPr lang="en-US" sz="1200" b="0" i="1" kern="0" dirty="0" smtClean="0">
                <a:solidFill>
                  <a:prstClr val="white">
                    <a:lumMod val="50000"/>
                  </a:prstClr>
                </a:solidFill>
              </a:rPr>
              <a:t>Prepared by frank.delaglio@nist.gov</a:t>
            </a:r>
          </a:p>
          <a:p>
            <a:pPr algn="ctr" fontAlgn="auto">
              <a:spcBef>
                <a:spcPct val="0"/>
              </a:spcBef>
              <a:spcAft>
                <a:spcPct val="10000"/>
              </a:spcAft>
              <a:defRPr/>
            </a:pPr>
            <a:r>
              <a:rPr lang="en-US" sz="1000" b="0" kern="0" dirty="0" smtClean="0">
                <a:solidFill>
                  <a:prstClr val="white">
                    <a:lumMod val="50000"/>
                  </a:prstClr>
                </a:solidFill>
              </a:rPr>
              <a:t>Updated Sep 12 2017 </a:t>
            </a:r>
            <a:r>
              <a:rPr lang="en-US" sz="1000" b="0" kern="0" dirty="0" smtClean="0">
                <a:solidFill>
                  <a:prstClr val="white">
                    <a:lumMod val="50000"/>
                  </a:prstClr>
                </a:solidFill>
              </a:rPr>
              <a:t>v7</a:t>
            </a:r>
            <a:endParaRPr lang="en-US" sz="1000" b="0" kern="0" dirty="0" smtClean="0">
              <a:solidFill>
                <a:prstClr val="white">
                  <a:lumMod val="50000"/>
                </a:prstClr>
              </a:solidFill>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1828365"/>
            <a:ext cx="1554876" cy="481165"/>
          </a:xfrm>
          <a:prstGeom prst="rect">
            <a:avLst/>
          </a:prstGeom>
        </p:spPr>
      </p:pic>
      <p:pic>
        <p:nvPicPr>
          <p:cNvPr id="24" name="Picture 3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619471" y="6391735"/>
            <a:ext cx="458921" cy="44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76200" y="76200"/>
            <a:ext cx="6934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1 September 2017</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306" y="2101686"/>
            <a:ext cx="3343994" cy="3468566"/>
          </a:xfrm>
          <a:prstGeom prst="rect">
            <a:avLst/>
          </a:prstGeom>
        </p:spPr>
      </p:pic>
      <p:sp>
        <p:nvSpPr>
          <p:cNvPr id="2" name="TextBox 1"/>
          <p:cNvSpPr txBox="1"/>
          <p:nvPr/>
        </p:nvSpPr>
        <p:spPr>
          <a:xfrm>
            <a:off x="1600200" y="849868"/>
            <a:ext cx="3886200" cy="646331"/>
          </a:xfrm>
          <a:prstGeom prst="rect">
            <a:avLst/>
          </a:prstGeom>
          <a:noFill/>
        </p:spPr>
        <p:txBody>
          <a:bodyPr wrap="square" rtlCol="0">
            <a:spAutoFit/>
          </a:bodyPr>
          <a:lstStyle/>
          <a:p>
            <a:pPr algn="ctr">
              <a:spcBef>
                <a:spcPts val="0"/>
              </a:spcBef>
            </a:pPr>
            <a:r>
              <a:rPr lang="en-US" sz="1800" b="0" i="1" dirty="0" smtClean="0">
                <a:solidFill>
                  <a:srgbClr val="7030A0"/>
                </a:solidFill>
              </a:rPr>
              <a:t>Study Lead: Dr. Robert Brinson</a:t>
            </a:r>
          </a:p>
          <a:p>
            <a:pPr algn="ctr">
              <a:spcBef>
                <a:spcPts val="0"/>
              </a:spcBef>
            </a:pPr>
            <a:r>
              <a:rPr lang="en-US" sz="1800" b="0" i="1" dirty="0" smtClean="0">
                <a:solidFill>
                  <a:srgbClr val="1C1A1A"/>
                </a:solidFill>
              </a:rPr>
              <a:t>robert.brinson@nist.gov</a:t>
            </a:r>
            <a:endParaRPr lang="en-US" sz="1800" b="0" i="1" dirty="0">
              <a:solidFill>
                <a:srgbClr val="1C1A1A"/>
              </a:solidFill>
            </a:endParaRPr>
          </a:p>
        </p:txBody>
      </p:sp>
      <p:sp>
        <p:nvSpPr>
          <p:cNvPr id="3" name="TextBox 2"/>
          <p:cNvSpPr txBox="1"/>
          <p:nvPr/>
        </p:nvSpPr>
        <p:spPr>
          <a:xfrm>
            <a:off x="3429000" y="1752600"/>
            <a:ext cx="4405869" cy="4516621"/>
          </a:xfrm>
          <a:prstGeom prst="rect">
            <a:avLst/>
          </a:prstGeom>
          <a:noFill/>
        </p:spPr>
        <p:txBody>
          <a:bodyPr wrap="square" rtlCol="0">
            <a:spAutoFit/>
          </a:bodyPr>
          <a:lstStyle/>
          <a:p>
            <a:pPr>
              <a:spcBef>
                <a:spcPts val="300"/>
              </a:spcBef>
            </a:pPr>
            <a:r>
              <a:rPr lang="en-US" sz="1200" b="0" dirty="0" smtClean="0"/>
              <a:t>Introduction</a:t>
            </a:r>
          </a:p>
          <a:p>
            <a:pPr>
              <a:spcBef>
                <a:spcPts val="300"/>
              </a:spcBef>
            </a:pPr>
            <a:r>
              <a:rPr lang="en-US" sz="1200" b="0" dirty="0"/>
              <a:t>About the Study Samples</a:t>
            </a:r>
          </a:p>
          <a:p>
            <a:pPr>
              <a:spcBef>
                <a:spcPts val="300"/>
              </a:spcBef>
            </a:pPr>
            <a:r>
              <a:rPr lang="en-US" sz="1200" b="0" dirty="0" smtClean="0"/>
              <a:t>How </a:t>
            </a:r>
            <a:r>
              <a:rPr lang="en-US" sz="1200" b="0" dirty="0"/>
              <a:t>the Time-Domain Data Files are Organized</a:t>
            </a:r>
          </a:p>
          <a:p>
            <a:pPr>
              <a:spcBef>
                <a:spcPts val="300"/>
              </a:spcBef>
            </a:pPr>
            <a:r>
              <a:rPr lang="en-US" sz="1200" b="0" dirty="0"/>
              <a:t>Experiment Codes</a:t>
            </a:r>
          </a:p>
          <a:p>
            <a:pPr>
              <a:spcBef>
                <a:spcPts val="300"/>
              </a:spcBef>
            </a:pPr>
            <a:r>
              <a:rPr lang="en-US" sz="1200" b="0" dirty="0" smtClean="0"/>
              <a:t>About </a:t>
            </a:r>
            <a:r>
              <a:rPr lang="en-US" sz="1200" b="0" dirty="0"/>
              <a:t>the Meta Data Table </a:t>
            </a:r>
            <a:r>
              <a:rPr lang="en-US" sz="1200" b="0" dirty="0" err="1">
                <a:latin typeface="Courier New" panose="02070309020205020404" pitchFamily="49" charset="0"/>
                <a:cs typeface="Courier New" panose="02070309020205020404" pitchFamily="49" charset="0"/>
              </a:rPr>
              <a:t>meta.tab</a:t>
            </a:r>
            <a:endParaRPr lang="en-US" sz="1200" b="0" dirty="0">
              <a:latin typeface="Courier New" panose="02070309020205020404" pitchFamily="49" charset="0"/>
              <a:cs typeface="Courier New" panose="02070309020205020404" pitchFamily="49" charset="0"/>
            </a:endParaRPr>
          </a:p>
          <a:p>
            <a:pPr>
              <a:spcBef>
                <a:spcPts val="300"/>
              </a:spcBef>
            </a:pPr>
            <a:r>
              <a:rPr lang="en-US" sz="1200" b="0" dirty="0"/>
              <a:t>Columns in the Meta Data Table </a:t>
            </a:r>
            <a:r>
              <a:rPr lang="en-US" sz="1200" b="0" dirty="0" err="1">
                <a:latin typeface="Courier New" panose="02070309020205020404" pitchFamily="49" charset="0"/>
                <a:cs typeface="Courier New" panose="02070309020205020404" pitchFamily="49" charset="0"/>
              </a:rPr>
              <a:t>meta.tab</a:t>
            </a:r>
            <a:endParaRPr lang="en-US" sz="1200" b="0" dirty="0">
              <a:latin typeface="Courier New" panose="02070309020205020404" pitchFamily="49" charset="0"/>
              <a:cs typeface="Courier New" panose="02070309020205020404" pitchFamily="49" charset="0"/>
            </a:endParaRPr>
          </a:p>
          <a:p>
            <a:pPr>
              <a:spcBef>
                <a:spcPts val="300"/>
              </a:spcBef>
            </a:pPr>
            <a:r>
              <a:rPr lang="en-US" sz="1200" b="0" dirty="0"/>
              <a:t>How the Processed Spectra are Organized</a:t>
            </a:r>
          </a:p>
          <a:p>
            <a:pPr>
              <a:spcBef>
                <a:spcPts val="300"/>
              </a:spcBef>
            </a:pPr>
            <a:r>
              <a:rPr lang="en-US" sz="1200" b="0" dirty="0"/>
              <a:t>How the Spectra Were Processed</a:t>
            </a:r>
          </a:p>
          <a:p>
            <a:pPr>
              <a:spcBef>
                <a:spcPts val="300"/>
              </a:spcBef>
            </a:pPr>
            <a:r>
              <a:rPr lang="en-US" sz="1200" b="0" dirty="0"/>
              <a:t>Baseline Correction</a:t>
            </a:r>
          </a:p>
          <a:p>
            <a:pPr>
              <a:spcBef>
                <a:spcPts val="300"/>
              </a:spcBef>
            </a:pPr>
            <a:r>
              <a:rPr lang="en-US" sz="1200" b="0" dirty="0"/>
              <a:t>How the Spectra Were Auto-Phased in the </a:t>
            </a:r>
            <a:r>
              <a:rPr lang="en-US" sz="1200" b="0" baseline="30000" dirty="0"/>
              <a:t>1</a:t>
            </a:r>
            <a:r>
              <a:rPr lang="en-US" sz="1200" b="0" dirty="0"/>
              <a:t>H Dimension</a:t>
            </a:r>
          </a:p>
          <a:p>
            <a:pPr>
              <a:spcBef>
                <a:spcPts val="300"/>
              </a:spcBef>
            </a:pPr>
            <a:r>
              <a:rPr lang="en-US" sz="1200" b="0" dirty="0"/>
              <a:t>How Chemical Shift Calibrations Were </a:t>
            </a:r>
            <a:r>
              <a:rPr lang="en-US" sz="1200" b="0" dirty="0" smtClean="0"/>
              <a:t>Aligned</a:t>
            </a:r>
          </a:p>
          <a:p>
            <a:pPr>
              <a:spcBef>
                <a:spcPts val="300"/>
              </a:spcBef>
            </a:pPr>
            <a:r>
              <a:rPr lang="en-US" sz="1200" b="0" dirty="0" smtClean="0"/>
              <a:t>Web-Based Viewing of the Study Data Collection</a:t>
            </a:r>
          </a:p>
          <a:p>
            <a:pPr>
              <a:spcBef>
                <a:spcPts val="300"/>
              </a:spcBef>
            </a:pPr>
            <a:r>
              <a:rPr lang="en-US" sz="1200" b="0" dirty="0" smtClean="0"/>
              <a:t>Example Spectra, and All Spectra as an Animation</a:t>
            </a:r>
            <a:endParaRPr lang="en-US" sz="1200" b="0" dirty="0"/>
          </a:p>
          <a:p>
            <a:pPr>
              <a:spcBef>
                <a:spcPts val="300"/>
              </a:spcBef>
            </a:pPr>
            <a:r>
              <a:rPr lang="en-US" sz="1200" b="0" dirty="0" smtClean="0"/>
              <a:t>Some Principal Component Analysis (PCA) </a:t>
            </a:r>
            <a:r>
              <a:rPr lang="en-US" sz="1200" b="0" dirty="0"/>
              <a:t>Results</a:t>
            </a:r>
          </a:p>
          <a:p>
            <a:pPr>
              <a:spcBef>
                <a:spcPts val="300"/>
              </a:spcBef>
            </a:pPr>
            <a:r>
              <a:rPr lang="en-US" sz="1200" b="0" dirty="0"/>
              <a:t>Future Data </a:t>
            </a:r>
            <a:r>
              <a:rPr lang="en-US" sz="1200" b="0" dirty="0" smtClean="0"/>
              <a:t>Releases</a:t>
            </a:r>
          </a:p>
          <a:p>
            <a:pPr>
              <a:spcBef>
                <a:spcPts val="300"/>
              </a:spcBef>
            </a:pPr>
            <a:r>
              <a:rPr lang="en-US" sz="1200" b="0" dirty="0"/>
              <a:t>Installing </a:t>
            </a:r>
            <a:r>
              <a:rPr lang="en-US" sz="1200" b="0" dirty="0" err="1" smtClean="0"/>
              <a:t>NMRPipe</a:t>
            </a:r>
            <a:endParaRPr lang="en-US" sz="1200" b="0" dirty="0" smtClean="0"/>
          </a:p>
          <a:p>
            <a:pPr>
              <a:spcBef>
                <a:spcPts val="300"/>
              </a:spcBef>
            </a:pPr>
            <a:r>
              <a:rPr lang="en-US" sz="1200" b="0" dirty="0"/>
              <a:t>How to Use the Master Processing Script to Re-Process </a:t>
            </a:r>
            <a:r>
              <a:rPr lang="en-US" sz="1200" b="0" dirty="0" smtClean="0"/>
              <a:t>Data</a:t>
            </a:r>
            <a:endParaRPr lang="en-US" sz="1200" b="0" dirty="0"/>
          </a:p>
          <a:p>
            <a:pPr>
              <a:spcBef>
                <a:spcPts val="300"/>
              </a:spcBef>
            </a:pPr>
            <a:r>
              <a:rPr lang="en-US" sz="1200" b="0" dirty="0" smtClean="0"/>
              <a:t>Study </a:t>
            </a:r>
            <a:r>
              <a:rPr lang="en-US" sz="1200" b="0" dirty="0"/>
              <a:t>Authors</a:t>
            </a:r>
          </a:p>
          <a:p>
            <a:pPr>
              <a:spcBef>
                <a:spcPts val="300"/>
              </a:spcBef>
            </a:pPr>
            <a:r>
              <a:rPr lang="en-US" sz="1200" b="0" dirty="0" smtClean="0"/>
              <a:t>Acknowledgements</a:t>
            </a:r>
          </a:p>
          <a:p>
            <a:pPr>
              <a:spcBef>
                <a:spcPts val="300"/>
              </a:spcBef>
            </a:pPr>
            <a:r>
              <a:rPr lang="en-US" sz="1200" b="0" dirty="0" smtClean="0"/>
              <a:t>NIST Disclaimer</a:t>
            </a:r>
            <a:endParaRPr lang="en-US" sz="1200" b="0" dirty="0"/>
          </a:p>
        </p:txBody>
      </p:sp>
    </p:spTree>
    <p:extLst>
      <p:ext uri="{BB962C8B-B14F-4D97-AF65-F5344CB8AC3E}">
        <p14:creationId xmlns:p14="http://schemas.microsoft.com/office/powerpoint/2010/main" val="1160302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42900" y="914400"/>
            <a:ext cx="8305800" cy="3416320"/>
          </a:xfrm>
          <a:prstGeom prst="rect">
            <a:avLst/>
          </a:prstGeom>
          <a:noFill/>
        </p:spPr>
        <p:txBody>
          <a:bodyPr wrap="square" rtlCol="0">
            <a:spAutoFit/>
          </a:bodyPr>
          <a:lstStyle/>
          <a:p>
            <a:pPr marL="285750" indent="-285750" algn="just">
              <a:spcBef>
                <a:spcPts val="1200"/>
              </a:spcBef>
              <a:buFont typeface="Wingdings" panose="05000000000000000000" pitchFamily="2" charset="2"/>
              <a:buChar char="§"/>
            </a:pPr>
            <a:r>
              <a:rPr lang="en-US" b="0" dirty="0">
                <a:latin typeface="Arial" panose="020B0604020202020204" pitchFamily="34" charset="0"/>
                <a:cs typeface="Arial" panose="020B0604020202020204" pitchFamily="34" charset="0"/>
              </a:rPr>
              <a:t>An attempt was made to minimize </a:t>
            </a:r>
            <a:r>
              <a:rPr lang="en-US" b="0" dirty="0" smtClean="0">
                <a:latin typeface="Arial" panose="020B0604020202020204" pitchFamily="34" charset="0"/>
                <a:cs typeface="Arial" panose="020B0604020202020204" pitchFamily="34" charset="0"/>
              </a:rPr>
              <a:t>the use </a:t>
            </a:r>
            <a:r>
              <a:rPr lang="en-US" b="0" dirty="0">
                <a:latin typeface="Arial" panose="020B0604020202020204" pitchFamily="34" charset="0"/>
                <a:cs typeface="Arial" panose="020B0604020202020204" pitchFamily="34" charset="0"/>
              </a:rPr>
              <a:t>of baseline correction </a:t>
            </a:r>
            <a:r>
              <a:rPr lang="en-US" b="0" dirty="0" smtClean="0">
                <a:latin typeface="Arial" panose="020B0604020202020204" pitchFamily="34" charset="0"/>
                <a:cs typeface="Arial" panose="020B0604020202020204" pitchFamily="34" charset="0"/>
              </a:rPr>
              <a:t>in </a:t>
            </a:r>
            <a:r>
              <a:rPr lang="en-US" b="0" dirty="0">
                <a:latin typeface="Arial" panose="020B0604020202020204" pitchFamily="34" charset="0"/>
                <a:cs typeface="Arial" panose="020B0604020202020204" pitchFamily="34" charset="0"/>
              </a:rPr>
              <a:t>the </a:t>
            </a:r>
            <a:r>
              <a:rPr lang="en-US" b="0" baseline="30000" dirty="0">
                <a:latin typeface="Arial" panose="020B0604020202020204" pitchFamily="34" charset="0"/>
                <a:cs typeface="Arial" panose="020B0604020202020204" pitchFamily="34" charset="0"/>
              </a:rPr>
              <a:t>1</a:t>
            </a:r>
            <a:r>
              <a:rPr lang="en-US" b="0" dirty="0">
                <a:latin typeface="Arial" panose="020B0604020202020204" pitchFamily="34" charset="0"/>
                <a:cs typeface="Arial" panose="020B0604020202020204" pitchFamily="34" charset="0"/>
              </a:rPr>
              <a:t>H </a:t>
            </a:r>
            <a:r>
              <a:rPr lang="en-US" b="0" dirty="0" smtClean="0">
                <a:latin typeface="Arial" panose="020B0604020202020204" pitchFamily="34" charset="0"/>
                <a:cs typeface="Arial" panose="020B0604020202020204" pitchFamily="34" charset="0"/>
              </a:rPr>
              <a:t>dimension, because many results were better without it. </a:t>
            </a:r>
          </a:p>
          <a:p>
            <a:pPr marL="285750" indent="-285750" algn="just">
              <a:spcBef>
                <a:spcPts val="1200"/>
              </a:spcBef>
              <a:buFont typeface="Wingdings" panose="05000000000000000000" pitchFamily="2" charset="2"/>
              <a:buChar char="§"/>
            </a:pPr>
            <a:r>
              <a:rPr lang="en-US" b="0" dirty="0" smtClean="0">
                <a:latin typeface="Arial" panose="020B0604020202020204" pitchFamily="34" charset="0"/>
                <a:cs typeface="Arial" panose="020B0604020202020204" pitchFamily="34" charset="0"/>
              </a:rPr>
              <a:t>Because of the measurement and instrument variations, we found no single baseline correction scheme suitable for all spectra. Therefore, schemes were varied to allow only a portion of the data to be corrected, and to choose the polynomial order for correction (usually 4, 2, 1, or 0) that gave visually good results for a given spectrum.</a:t>
            </a:r>
          </a:p>
          <a:p>
            <a:pPr marL="285750" indent="-285750" algn="just">
              <a:spcBef>
                <a:spcPts val="1200"/>
              </a:spcBef>
              <a:buFont typeface="Wingdings" panose="05000000000000000000" pitchFamily="2" charset="2"/>
              <a:buChar char="§"/>
            </a:pPr>
            <a:r>
              <a:rPr lang="en-US" b="0" dirty="0">
                <a:solidFill>
                  <a:prstClr val="black"/>
                </a:solidFill>
                <a:latin typeface="Arial" panose="020B0604020202020204" pitchFamily="34" charset="0"/>
                <a:cs typeface="Arial" panose="020B0604020202020204" pitchFamily="34" charset="0"/>
              </a:rPr>
              <a:t>By default, no baseline correction was applied in the </a:t>
            </a:r>
            <a:r>
              <a:rPr lang="en-US" b="0" baseline="30000" dirty="0">
                <a:solidFill>
                  <a:prstClr val="black"/>
                </a:solidFill>
                <a:latin typeface="Arial" panose="020B0604020202020204" pitchFamily="34" charset="0"/>
                <a:cs typeface="Arial" panose="020B0604020202020204" pitchFamily="34" charset="0"/>
              </a:rPr>
              <a:t>13</a:t>
            </a:r>
            <a:r>
              <a:rPr lang="en-US" b="0" dirty="0">
                <a:solidFill>
                  <a:prstClr val="black"/>
                </a:solidFill>
                <a:latin typeface="Arial" panose="020B0604020202020204" pitchFamily="34" charset="0"/>
                <a:cs typeface="Arial" panose="020B0604020202020204" pitchFamily="34" charset="0"/>
              </a:rPr>
              <a:t>C dimension.</a:t>
            </a:r>
          </a:p>
          <a:p>
            <a:pPr marL="285750" indent="-285750" algn="just">
              <a:spcBef>
                <a:spcPts val="1200"/>
              </a:spcBef>
              <a:buFont typeface="Wingdings" panose="05000000000000000000" pitchFamily="2" charset="2"/>
              <a:buChar char="§"/>
            </a:pPr>
            <a:r>
              <a:rPr lang="en-US" b="0" dirty="0">
                <a:solidFill>
                  <a:prstClr val="black"/>
                </a:solidFill>
                <a:latin typeface="Arial" panose="020B0604020202020204" pitchFamily="34" charset="0"/>
                <a:cs typeface="Arial" panose="020B0604020202020204" pitchFamily="34" charset="0"/>
              </a:rPr>
              <a:t>In ~3 cases where </a:t>
            </a:r>
            <a:r>
              <a:rPr lang="en-US" b="0" baseline="30000" dirty="0">
                <a:solidFill>
                  <a:prstClr val="black"/>
                </a:solidFill>
                <a:latin typeface="Arial" panose="020B0604020202020204" pitchFamily="34" charset="0"/>
                <a:cs typeface="Arial" panose="020B0604020202020204" pitchFamily="34" charset="0"/>
              </a:rPr>
              <a:t>13</a:t>
            </a:r>
            <a:r>
              <a:rPr lang="en-US" b="0" dirty="0">
                <a:solidFill>
                  <a:prstClr val="black"/>
                </a:solidFill>
                <a:latin typeface="Arial" panose="020B0604020202020204" pitchFamily="34" charset="0"/>
                <a:cs typeface="Arial" panose="020B0604020202020204" pitchFamily="34" charset="0"/>
              </a:rPr>
              <a:t>C dimension had a first order phase correction of P1 = 360, zero-order baseline correction was applied.</a:t>
            </a:r>
          </a:p>
          <a:p>
            <a:pPr marL="285750" indent="-285750" algn="just">
              <a:spcBef>
                <a:spcPts val="1200"/>
              </a:spcBef>
              <a:buFont typeface="Wingdings" panose="05000000000000000000" pitchFamily="2" charset="2"/>
              <a:buChar char="§"/>
            </a:pPr>
            <a:r>
              <a:rPr lang="en-US" b="0" dirty="0">
                <a:solidFill>
                  <a:prstClr val="black"/>
                </a:solidFill>
                <a:latin typeface="Arial" panose="020B0604020202020204" pitchFamily="34" charset="0"/>
                <a:cs typeface="Arial" panose="020B0604020202020204" pitchFamily="34" charset="0"/>
              </a:rPr>
              <a:t>In ~5 other cases, visual inspection indicated that additional baseline correction in the </a:t>
            </a:r>
            <a:r>
              <a:rPr lang="en-US" b="0" baseline="30000" dirty="0">
                <a:solidFill>
                  <a:prstClr val="black"/>
                </a:solidFill>
                <a:latin typeface="Arial" panose="020B0604020202020204" pitchFamily="34" charset="0"/>
                <a:cs typeface="Arial" panose="020B0604020202020204" pitchFamily="34" charset="0"/>
              </a:rPr>
              <a:t>13</a:t>
            </a:r>
            <a:r>
              <a:rPr lang="en-US" b="0" dirty="0">
                <a:solidFill>
                  <a:prstClr val="black"/>
                </a:solidFill>
                <a:latin typeface="Arial" panose="020B0604020202020204" pitchFamily="34" charset="0"/>
                <a:cs typeface="Arial" panose="020B0604020202020204" pitchFamily="34" charset="0"/>
              </a:rPr>
              <a:t>C dimension was needed, and zero-order </a:t>
            </a:r>
            <a:r>
              <a:rPr lang="en-US" b="0" dirty="0" smtClean="0">
                <a:solidFill>
                  <a:prstClr val="black"/>
                </a:solidFill>
                <a:latin typeface="Arial" panose="020B0604020202020204" pitchFamily="34" charset="0"/>
                <a:cs typeface="Arial" panose="020B0604020202020204" pitchFamily="34" charset="0"/>
              </a:rPr>
              <a:t>baseline correction </a:t>
            </a:r>
            <a:r>
              <a:rPr lang="en-US" b="0" dirty="0">
                <a:solidFill>
                  <a:prstClr val="black"/>
                </a:solidFill>
                <a:latin typeface="Arial" panose="020B0604020202020204" pitchFamily="34" charset="0"/>
                <a:cs typeface="Arial" panose="020B0604020202020204" pitchFamily="34" charset="0"/>
              </a:rPr>
              <a:t>was applied</a:t>
            </a:r>
            <a:r>
              <a:rPr lang="en-US" b="0" dirty="0" smtClean="0">
                <a:solidFill>
                  <a:prstClr val="black"/>
                </a:solidFill>
                <a:latin typeface="Arial" panose="020B0604020202020204" pitchFamily="34" charset="0"/>
                <a:cs typeface="Arial" panose="020B0604020202020204" pitchFamily="34" charset="0"/>
              </a:rPr>
              <a:t>.</a:t>
            </a:r>
            <a:endParaRPr lang="en-US" b="0"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Baseline Correction</a:t>
            </a:r>
          </a:p>
        </p:txBody>
      </p:sp>
    </p:spTree>
    <p:extLst>
      <p:ext uri="{BB962C8B-B14F-4D97-AF65-F5344CB8AC3E}">
        <p14:creationId xmlns:p14="http://schemas.microsoft.com/office/powerpoint/2010/main" val="3611170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61616"/>
        </a:solidFill>
        <a:effectLst/>
      </p:bgPr>
    </p:bg>
    <p:spTree>
      <p:nvGrpSpPr>
        <p:cNvPr id="1" name=""/>
        <p:cNvGrpSpPr/>
        <p:nvPr/>
      </p:nvGrpSpPr>
      <p:grpSpPr>
        <a:xfrm>
          <a:off x="0" y="0"/>
          <a:ext cx="0" cy="0"/>
          <a:chOff x="0" y="0"/>
          <a:chExt cx="0" cy="0"/>
        </a:xfrm>
      </p:grpSpPr>
      <p:sp>
        <p:nvSpPr>
          <p:cNvPr id="2" name="TextBox 1"/>
          <p:cNvSpPr txBox="1"/>
          <p:nvPr/>
        </p:nvSpPr>
        <p:spPr>
          <a:xfrm>
            <a:off x="342900" y="914400"/>
            <a:ext cx="8305800" cy="1323439"/>
          </a:xfrm>
          <a:prstGeom prst="rect">
            <a:avLst/>
          </a:prstGeom>
          <a:noFill/>
        </p:spPr>
        <p:txBody>
          <a:bodyPr wrap="square" rtlCol="0">
            <a:spAutoFit/>
          </a:bodyPr>
          <a:lstStyle/>
          <a:p>
            <a:pPr marL="285750" indent="-285750" algn="just">
              <a:spcBef>
                <a:spcPts val="1200"/>
              </a:spcBef>
              <a:buFont typeface="Wingdings" panose="05000000000000000000" pitchFamily="2" charset="2"/>
              <a:buChar char="§"/>
            </a:pPr>
            <a:r>
              <a:rPr lang="en-US" b="0" dirty="0" smtClean="0">
                <a:solidFill>
                  <a:schemeClr val="bg1"/>
                </a:solidFill>
                <a:latin typeface="Arial" panose="020B0604020202020204" pitchFamily="34" charset="0"/>
                <a:cs typeface="Arial" panose="020B0604020202020204" pitchFamily="34" charset="0"/>
              </a:rPr>
              <a:t>Many spectra had strong axial artifacts at either edge of the </a:t>
            </a:r>
            <a:r>
              <a:rPr lang="en-US" b="0" baseline="30000" dirty="0" smtClean="0">
                <a:solidFill>
                  <a:schemeClr val="bg1"/>
                </a:solidFill>
                <a:latin typeface="Arial" panose="020B0604020202020204" pitchFamily="34" charset="0"/>
                <a:cs typeface="Arial" panose="020B0604020202020204" pitchFamily="34" charset="0"/>
              </a:rPr>
              <a:t>13</a:t>
            </a:r>
            <a:r>
              <a:rPr lang="en-US" b="0" dirty="0" smtClean="0">
                <a:solidFill>
                  <a:schemeClr val="bg1"/>
                </a:solidFill>
                <a:latin typeface="Arial" panose="020B0604020202020204" pitchFamily="34" charset="0"/>
                <a:cs typeface="Arial" panose="020B0604020202020204" pitchFamily="34" charset="0"/>
              </a:rPr>
              <a:t>C chemical shift range. So, a baseline correction scheme was used where only 5% of the </a:t>
            </a:r>
            <a:r>
              <a:rPr lang="en-US" b="0" baseline="30000" dirty="0" smtClean="0">
                <a:solidFill>
                  <a:schemeClr val="bg1"/>
                </a:solidFill>
                <a:latin typeface="Arial" panose="020B0604020202020204" pitchFamily="34" charset="0"/>
                <a:cs typeface="Arial" panose="020B0604020202020204" pitchFamily="34" charset="0"/>
              </a:rPr>
              <a:t>1</a:t>
            </a:r>
            <a:r>
              <a:rPr lang="en-US" b="0" dirty="0" smtClean="0">
                <a:solidFill>
                  <a:schemeClr val="bg1"/>
                </a:solidFill>
                <a:latin typeface="Arial" panose="020B0604020202020204" pitchFamily="34" charset="0"/>
                <a:cs typeface="Arial" panose="020B0604020202020204" pitchFamily="34" charset="0"/>
              </a:rPr>
              <a:t>H vectors at either edge of the spectrum were fully corrected, followed by 5% of vectors corrected according to a cosine-square roll-off scheme that applied decreasing amount of correction further from the edge. </a:t>
            </a:r>
          </a:p>
        </p:txBody>
      </p:sp>
      <p:sp>
        <p:nvSpPr>
          <p:cNvPr id="4" name="TextBox 3"/>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53B5FF"/>
                </a:solidFill>
              </a:rPr>
              <a:t>The </a:t>
            </a:r>
            <a:r>
              <a:rPr lang="en-US" sz="2200" b="0" i="1" kern="0" dirty="0" err="1" smtClean="0">
                <a:solidFill>
                  <a:srgbClr val="53B5FF"/>
                </a:solidFill>
              </a:rPr>
              <a:t>NISTmAb</a:t>
            </a:r>
            <a:r>
              <a:rPr lang="en-US" sz="2200" b="0" i="1" kern="0" dirty="0" smtClean="0">
                <a:solidFill>
                  <a:srgbClr val="53B5FF"/>
                </a:solidFill>
              </a:rPr>
              <a:t> </a:t>
            </a:r>
            <a:r>
              <a:rPr lang="en-US" sz="2200" b="0" i="1" kern="0" dirty="0" err="1" smtClean="0">
                <a:solidFill>
                  <a:srgbClr val="53B5FF"/>
                </a:solidFill>
              </a:rPr>
              <a:t>Interlaboratory</a:t>
            </a:r>
            <a:r>
              <a:rPr lang="en-US" sz="2200" b="0" i="1" kern="0" dirty="0" smtClean="0">
                <a:solidFill>
                  <a:srgbClr val="53B5FF"/>
                </a:solidFill>
              </a:rPr>
              <a:t> NMR Study </a:t>
            </a:r>
            <a:r>
              <a:rPr lang="en-US" sz="2200" b="0" i="1" kern="0" baseline="30000" dirty="0" smtClean="0">
                <a:solidFill>
                  <a:srgbClr val="53B5FF"/>
                </a:solidFill>
              </a:rPr>
              <a:t>1</a:t>
            </a:r>
            <a:r>
              <a:rPr lang="en-US" sz="2200" b="0" i="1" kern="0" dirty="0" smtClean="0">
                <a:solidFill>
                  <a:srgbClr val="53B5FF"/>
                </a:solidFill>
              </a:rPr>
              <a:t>H / </a:t>
            </a:r>
            <a:r>
              <a:rPr lang="en-US" sz="2200" b="0" i="1" kern="0" baseline="30000" dirty="0" smtClean="0">
                <a:solidFill>
                  <a:srgbClr val="53B5FF"/>
                </a:solidFill>
              </a:rPr>
              <a:t>13</a:t>
            </a:r>
            <a:r>
              <a:rPr lang="en-US" sz="2200" b="0" i="1" kern="0" dirty="0" smtClean="0">
                <a:solidFill>
                  <a:srgbClr val="53B5FF"/>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baseline="30000" dirty="0" smtClean="0">
                <a:solidFill>
                  <a:srgbClr val="B482DA"/>
                </a:solidFill>
              </a:rPr>
              <a:t>1</a:t>
            </a:r>
            <a:r>
              <a:rPr lang="en-US" sz="2200" b="0" i="1" kern="0" dirty="0" smtClean="0">
                <a:solidFill>
                  <a:srgbClr val="B482DA"/>
                </a:solidFill>
              </a:rPr>
              <a:t>H Selective Baseline Correction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5128" y="2624554"/>
            <a:ext cx="7506472" cy="3048000"/>
          </a:xfrm>
          <a:prstGeom prst="rect">
            <a:avLst/>
          </a:prstGeom>
        </p:spPr>
      </p:pic>
      <p:sp>
        <p:nvSpPr>
          <p:cNvPr id="5" name="TextBox 4"/>
          <p:cNvSpPr txBox="1"/>
          <p:nvPr/>
        </p:nvSpPr>
        <p:spPr>
          <a:xfrm>
            <a:off x="2018528" y="2286000"/>
            <a:ext cx="3391672" cy="338554"/>
          </a:xfrm>
          <a:prstGeom prst="rect">
            <a:avLst/>
          </a:prstGeom>
          <a:noFill/>
        </p:spPr>
        <p:txBody>
          <a:bodyPr wrap="square" rtlCol="0">
            <a:spAutoFit/>
          </a:bodyPr>
          <a:lstStyle/>
          <a:p>
            <a:pPr algn="ctr"/>
            <a:r>
              <a:rPr lang="en-US" b="0" i="1" dirty="0" smtClean="0">
                <a:solidFill>
                  <a:srgbClr val="FFFF00"/>
                </a:solidFill>
                <a:latin typeface="Courier New" panose="02070309020205020404" pitchFamily="49" charset="0"/>
                <a:cs typeface="Courier New" panose="02070309020205020404" pitchFamily="49" charset="0"/>
              </a:rPr>
              <a:t>8822-070.ft2</a:t>
            </a:r>
            <a:r>
              <a:rPr lang="en-US" b="0" i="1" dirty="0" smtClean="0">
                <a:solidFill>
                  <a:srgbClr val="FFFF00"/>
                </a:solidFill>
              </a:rPr>
              <a:t> Before Correction</a:t>
            </a:r>
            <a:endParaRPr lang="en-US" b="0" i="1" dirty="0">
              <a:solidFill>
                <a:srgbClr val="FFFF00"/>
              </a:solidFill>
            </a:endParaRPr>
          </a:p>
        </p:txBody>
      </p:sp>
      <p:sp>
        <p:nvSpPr>
          <p:cNvPr id="6" name="TextBox 5"/>
          <p:cNvSpPr txBox="1"/>
          <p:nvPr/>
        </p:nvSpPr>
        <p:spPr>
          <a:xfrm>
            <a:off x="5562600" y="2286000"/>
            <a:ext cx="3200399" cy="338554"/>
          </a:xfrm>
          <a:prstGeom prst="rect">
            <a:avLst/>
          </a:prstGeom>
          <a:noFill/>
        </p:spPr>
        <p:txBody>
          <a:bodyPr wrap="square" rtlCol="0">
            <a:spAutoFit/>
          </a:bodyPr>
          <a:lstStyle/>
          <a:p>
            <a:pPr algn="ctr"/>
            <a:r>
              <a:rPr lang="en-US" b="0" i="1" dirty="0" smtClean="0">
                <a:solidFill>
                  <a:srgbClr val="FFFF00"/>
                </a:solidFill>
              </a:rPr>
              <a:t>After 4</a:t>
            </a:r>
            <a:r>
              <a:rPr lang="en-US" b="0" i="1" baseline="30000" dirty="0" smtClean="0">
                <a:solidFill>
                  <a:srgbClr val="FFFF00"/>
                </a:solidFill>
              </a:rPr>
              <a:t>th</a:t>
            </a:r>
            <a:r>
              <a:rPr lang="en-US" b="0" i="1" dirty="0" smtClean="0">
                <a:solidFill>
                  <a:srgbClr val="FFFF00"/>
                </a:solidFill>
              </a:rPr>
              <a:t> Order Correction</a:t>
            </a:r>
            <a:endParaRPr lang="en-US" b="0" i="1" dirty="0">
              <a:solidFill>
                <a:srgbClr val="FFFF00"/>
              </a:solidFill>
            </a:endParaRPr>
          </a:p>
        </p:txBody>
      </p:sp>
      <p:sp>
        <p:nvSpPr>
          <p:cNvPr id="7" name="TextBox 6"/>
          <p:cNvSpPr txBox="1"/>
          <p:nvPr/>
        </p:nvSpPr>
        <p:spPr>
          <a:xfrm>
            <a:off x="76200" y="3124200"/>
            <a:ext cx="1905000" cy="646331"/>
          </a:xfrm>
          <a:prstGeom prst="rect">
            <a:avLst/>
          </a:prstGeom>
          <a:noFill/>
        </p:spPr>
        <p:txBody>
          <a:bodyPr wrap="square" lIns="0" tIns="0" rIns="0" bIns="0" rtlCol="0">
            <a:spAutoFit/>
          </a:bodyPr>
          <a:lstStyle/>
          <a:p>
            <a:pPr algn="ctr">
              <a:spcBef>
                <a:spcPts val="0"/>
              </a:spcBef>
            </a:pPr>
            <a:r>
              <a:rPr lang="en-US" sz="1400" b="0" i="1" dirty="0" smtClean="0">
                <a:solidFill>
                  <a:srgbClr val="FFFF00"/>
                </a:solidFill>
              </a:rPr>
              <a:t>Correction</a:t>
            </a:r>
          </a:p>
          <a:p>
            <a:pPr algn="ctr">
              <a:spcBef>
                <a:spcPts val="0"/>
              </a:spcBef>
            </a:pPr>
            <a:r>
              <a:rPr lang="en-US" sz="1400" b="0" i="1" dirty="0" smtClean="0">
                <a:solidFill>
                  <a:srgbClr val="FFFF00"/>
                </a:solidFill>
              </a:rPr>
              <a:t>Roll-Off Profile</a:t>
            </a:r>
          </a:p>
          <a:p>
            <a:pPr algn="ctr">
              <a:spcBef>
                <a:spcPts val="0"/>
              </a:spcBef>
            </a:pPr>
            <a:r>
              <a:rPr lang="en-US" sz="1400" b="0" i="1" dirty="0" smtClean="0">
                <a:solidFill>
                  <a:srgbClr val="FFFF00"/>
                </a:solidFill>
              </a:rPr>
              <a:t>(</a:t>
            </a:r>
            <a:r>
              <a:rPr lang="en-US" sz="1400" b="0" i="1" dirty="0" smtClean="0">
                <a:solidFill>
                  <a:srgbClr val="FFFF00"/>
                </a:solidFill>
                <a:latin typeface="Courier New" panose="02070309020205020404" pitchFamily="49" charset="0"/>
                <a:cs typeface="Courier New" panose="02070309020205020404" pitchFamily="49" charset="0"/>
              </a:rPr>
              <a:t>XBASE_FRAC</a:t>
            </a:r>
            <a:r>
              <a:rPr lang="en-US" sz="1400" b="0" i="1" dirty="0" smtClean="0">
                <a:solidFill>
                  <a:srgbClr val="FFFF00"/>
                </a:solidFill>
              </a:rPr>
              <a:t> = 0.05)</a:t>
            </a:r>
            <a:endParaRPr lang="en-US" sz="1400" b="0" i="1" dirty="0">
              <a:solidFill>
                <a:srgbClr val="FFFF00"/>
              </a:solidFill>
            </a:endParaRPr>
          </a:p>
        </p:txBody>
      </p:sp>
      <p:cxnSp>
        <p:nvCxnSpPr>
          <p:cNvPr id="9" name="Straight Connector 8"/>
          <p:cNvCxnSpPr/>
          <p:nvPr/>
        </p:nvCxnSpPr>
        <p:spPr>
          <a:xfrm>
            <a:off x="1143000" y="5332971"/>
            <a:ext cx="36576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43000" y="5467866"/>
            <a:ext cx="36576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43000" y="5198076"/>
            <a:ext cx="36576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2453" y="5672554"/>
            <a:ext cx="1570274" cy="369332"/>
          </a:xfrm>
          <a:prstGeom prst="rect">
            <a:avLst/>
          </a:prstGeom>
          <a:noFill/>
        </p:spPr>
        <p:txBody>
          <a:bodyPr wrap="square" lIns="0" tIns="0" rIns="0" bIns="0" rtlCol="0">
            <a:spAutoFit/>
          </a:bodyPr>
          <a:lstStyle/>
          <a:p>
            <a:pPr algn="ctr">
              <a:spcBef>
                <a:spcPts val="0"/>
              </a:spcBef>
            </a:pPr>
            <a:r>
              <a:rPr lang="en-US" sz="1200" b="0" i="1" dirty="0" smtClean="0">
                <a:solidFill>
                  <a:schemeClr val="bg1"/>
                </a:solidFill>
              </a:rPr>
              <a:t>5% of Spectral Width</a:t>
            </a:r>
          </a:p>
          <a:p>
            <a:pPr algn="ctr">
              <a:spcBef>
                <a:spcPts val="0"/>
              </a:spcBef>
            </a:pPr>
            <a:r>
              <a:rPr lang="en-US" sz="1200" b="0" i="1" dirty="0" smtClean="0">
                <a:solidFill>
                  <a:schemeClr val="bg1"/>
                </a:solidFill>
              </a:rPr>
              <a:t>Fully Corrected</a:t>
            </a:r>
            <a:endParaRPr lang="en-US" sz="1200" b="0" i="1" dirty="0">
              <a:solidFill>
                <a:schemeClr val="bg1"/>
              </a:solidFill>
            </a:endParaRPr>
          </a:p>
        </p:txBody>
      </p:sp>
      <p:cxnSp>
        <p:nvCxnSpPr>
          <p:cNvPr id="15" name="Straight Arrow Connector 14"/>
          <p:cNvCxnSpPr/>
          <p:nvPr/>
        </p:nvCxnSpPr>
        <p:spPr>
          <a:xfrm>
            <a:off x="1007590" y="5325762"/>
            <a:ext cx="0" cy="210312"/>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007590" y="5097162"/>
            <a:ext cx="0" cy="210312"/>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2453" y="4591506"/>
            <a:ext cx="1570274" cy="369332"/>
          </a:xfrm>
          <a:prstGeom prst="rect">
            <a:avLst/>
          </a:prstGeom>
          <a:noFill/>
        </p:spPr>
        <p:txBody>
          <a:bodyPr wrap="square" lIns="0" tIns="0" rIns="0" bIns="0" rtlCol="0">
            <a:spAutoFit/>
          </a:bodyPr>
          <a:lstStyle/>
          <a:p>
            <a:pPr algn="ctr">
              <a:spcBef>
                <a:spcPts val="0"/>
              </a:spcBef>
            </a:pPr>
            <a:r>
              <a:rPr lang="en-US" sz="1200" b="0" i="1" dirty="0" smtClean="0">
                <a:solidFill>
                  <a:schemeClr val="bg1"/>
                </a:solidFill>
              </a:rPr>
              <a:t>5% of Spectral Width</a:t>
            </a:r>
          </a:p>
          <a:p>
            <a:pPr algn="ctr">
              <a:spcBef>
                <a:spcPts val="0"/>
              </a:spcBef>
            </a:pPr>
            <a:r>
              <a:rPr lang="en-US" sz="1200" b="0" i="1" dirty="0" smtClean="0">
                <a:solidFill>
                  <a:schemeClr val="bg1"/>
                </a:solidFill>
              </a:rPr>
              <a:t>Roll-Off Correction</a:t>
            </a:r>
            <a:endParaRPr lang="en-US" sz="1200" b="0" i="1" dirty="0">
              <a:solidFill>
                <a:schemeClr val="bg1"/>
              </a:solidFill>
            </a:endParaRPr>
          </a:p>
        </p:txBody>
      </p:sp>
    </p:spTree>
    <p:extLst>
      <p:ext uri="{BB962C8B-B14F-4D97-AF65-F5344CB8AC3E}">
        <p14:creationId xmlns:p14="http://schemas.microsoft.com/office/powerpoint/2010/main" val="3590808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57B7FF"/>
                </a:solidFill>
              </a:rPr>
              <a:t>The </a:t>
            </a:r>
            <a:r>
              <a:rPr lang="en-US" sz="2200" b="0" i="1" kern="0" dirty="0" err="1" smtClean="0">
                <a:solidFill>
                  <a:srgbClr val="57B7FF"/>
                </a:solidFill>
              </a:rPr>
              <a:t>NISTmAb</a:t>
            </a:r>
            <a:r>
              <a:rPr lang="en-US" sz="2200" b="0" i="1" kern="0" dirty="0" smtClean="0">
                <a:solidFill>
                  <a:srgbClr val="57B7FF"/>
                </a:solidFill>
              </a:rPr>
              <a:t> </a:t>
            </a:r>
            <a:r>
              <a:rPr lang="en-US" sz="2200" b="0" i="1" kern="0" dirty="0" err="1" smtClean="0">
                <a:solidFill>
                  <a:srgbClr val="57B7FF"/>
                </a:solidFill>
              </a:rPr>
              <a:t>Interlaboratory</a:t>
            </a:r>
            <a:r>
              <a:rPr lang="en-US" sz="2200" b="0" i="1" kern="0" dirty="0" smtClean="0">
                <a:solidFill>
                  <a:srgbClr val="57B7FF"/>
                </a:solidFill>
              </a:rPr>
              <a:t> NMR Study </a:t>
            </a:r>
            <a:r>
              <a:rPr lang="en-US" sz="2200" b="0" i="1" kern="0" baseline="30000" dirty="0" smtClean="0">
                <a:solidFill>
                  <a:srgbClr val="57B7FF"/>
                </a:solidFill>
              </a:rPr>
              <a:t>1</a:t>
            </a:r>
            <a:r>
              <a:rPr lang="en-US" sz="2200" b="0" i="1" kern="0" dirty="0" smtClean="0">
                <a:solidFill>
                  <a:srgbClr val="57B7FF"/>
                </a:solidFill>
              </a:rPr>
              <a:t>H / </a:t>
            </a:r>
            <a:r>
              <a:rPr lang="en-US" sz="2200" b="0" i="1" kern="0" baseline="30000" dirty="0" smtClean="0">
                <a:solidFill>
                  <a:srgbClr val="57B7FF"/>
                </a:solidFill>
              </a:rPr>
              <a:t>13</a:t>
            </a:r>
            <a:r>
              <a:rPr lang="en-US" sz="2200" b="0" i="1" kern="0" dirty="0" smtClean="0">
                <a:solidFill>
                  <a:srgbClr val="57B7FF"/>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A568D2"/>
                </a:solidFill>
              </a:rPr>
              <a:t>How the Spectra Were Auto-Phased in the </a:t>
            </a:r>
            <a:r>
              <a:rPr lang="en-US" sz="2200" b="0" i="1" kern="0" baseline="30000" dirty="0" smtClean="0">
                <a:solidFill>
                  <a:srgbClr val="A568D2"/>
                </a:solidFill>
              </a:rPr>
              <a:t>1</a:t>
            </a:r>
            <a:r>
              <a:rPr lang="en-US" sz="2200" b="0" i="1" kern="0" dirty="0" smtClean="0">
                <a:solidFill>
                  <a:srgbClr val="A568D2"/>
                </a:solidFill>
              </a:rPr>
              <a:t>H Dimension</a:t>
            </a:r>
          </a:p>
        </p:txBody>
      </p:sp>
      <p:sp>
        <p:nvSpPr>
          <p:cNvPr id="2" name="TextBox 1"/>
          <p:cNvSpPr txBox="1"/>
          <p:nvPr/>
        </p:nvSpPr>
        <p:spPr>
          <a:xfrm>
            <a:off x="609600" y="914400"/>
            <a:ext cx="7696200" cy="338554"/>
          </a:xfrm>
          <a:prstGeom prst="rect">
            <a:avLst/>
          </a:prstGeom>
          <a:noFill/>
        </p:spPr>
        <p:txBody>
          <a:bodyPr wrap="square" rtlCol="0">
            <a:spAutoFit/>
          </a:bodyPr>
          <a:lstStyle/>
          <a:p>
            <a:pPr>
              <a:spcBef>
                <a:spcPts val="1200"/>
              </a:spcBef>
            </a:pPr>
            <a:r>
              <a:rPr lang="en-US" b="0" dirty="0">
                <a:solidFill>
                  <a:schemeClr val="bg1"/>
                </a:solidFill>
                <a:latin typeface="Arial" panose="020B0604020202020204" pitchFamily="34" charset="0"/>
                <a:cs typeface="Arial" panose="020B0604020202020204" pitchFamily="34" charset="0"/>
              </a:rPr>
              <a:t>S</a:t>
            </a:r>
            <a:r>
              <a:rPr lang="en-US" b="0" dirty="0" smtClean="0">
                <a:solidFill>
                  <a:schemeClr val="bg1"/>
                </a:solidFill>
                <a:latin typeface="Arial" panose="020B0604020202020204" pitchFamily="34" charset="0"/>
                <a:cs typeface="Arial" panose="020B0604020202020204" pitchFamily="34" charset="0"/>
              </a:rPr>
              <a:t>pectrum </a:t>
            </a:r>
            <a:r>
              <a:rPr lang="en-US" b="0" dirty="0" smtClean="0">
                <a:solidFill>
                  <a:schemeClr val="bg1"/>
                </a:solidFill>
                <a:latin typeface="Courier New" panose="02070309020205020404" pitchFamily="49" charset="0"/>
                <a:cs typeface="Courier New" panose="02070309020205020404" pitchFamily="49" charset="0"/>
              </a:rPr>
              <a:t>001-8822-010.ft2 </a:t>
            </a:r>
            <a:r>
              <a:rPr lang="en-US" b="0" dirty="0">
                <a:solidFill>
                  <a:schemeClr val="bg1"/>
                </a:solidFill>
              </a:rPr>
              <a:t>(</a:t>
            </a:r>
            <a:r>
              <a:rPr lang="en-US" b="0" dirty="0" smtClean="0">
                <a:solidFill>
                  <a:schemeClr val="bg1"/>
                </a:solidFill>
              </a:rPr>
              <a:t>reference for chemical shift alignment) shown:</a:t>
            </a:r>
            <a:endParaRPr lang="en-US" b="0" dirty="0" smtClean="0"/>
          </a:p>
        </p:txBody>
      </p:sp>
      <p:grpSp>
        <p:nvGrpSpPr>
          <p:cNvPr id="11" name="Group 10"/>
          <p:cNvGrpSpPr/>
          <p:nvPr/>
        </p:nvGrpSpPr>
        <p:grpSpPr>
          <a:xfrm>
            <a:off x="3505200" y="1752600"/>
            <a:ext cx="5177220" cy="4240338"/>
            <a:chOff x="1981200" y="1752600"/>
            <a:chExt cx="5177220" cy="4240338"/>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752600"/>
              <a:ext cx="5177220" cy="4240338"/>
            </a:xfrm>
            <a:prstGeom prst="rect">
              <a:avLst/>
            </a:prstGeom>
            <a:solidFill>
              <a:schemeClr val="tx1"/>
            </a:solidFill>
          </p:spPr>
        </p:pic>
        <p:sp>
          <p:nvSpPr>
            <p:cNvPr id="7" name="Rectangle 6"/>
            <p:cNvSpPr/>
            <p:nvPr/>
          </p:nvSpPr>
          <p:spPr>
            <a:xfrm>
              <a:off x="2057400" y="3220064"/>
              <a:ext cx="4724400" cy="774242"/>
            </a:xfrm>
            <a:prstGeom prst="rect">
              <a:avLst/>
            </a:prstGeom>
            <a:solidFill>
              <a:schemeClr val="bg1">
                <a:lumMod val="75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57400" y="2313105"/>
              <a:ext cx="1066800" cy="125296"/>
            </a:xfrm>
            <a:prstGeom prst="rect">
              <a:avLst/>
            </a:prstGeom>
            <a:solidFill>
              <a:schemeClr val="bg1">
                <a:lumMod val="75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Isosceles Triangle 11"/>
          <p:cNvSpPr/>
          <p:nvPr/>
        </p:nvSpPr>
        <p:spPr>
          <a:xfrm rot="28320000">
            <a:off x="3313952" y="1851849"/>
            <a:ext cx="158278" cy="80084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78006" y="1524000"/>
            <a:ext cx="2750574" cy="1261884"/>
          </a:xfrm>
          <a:prstGeom prst="rect">
            <a:avLst/>
          </a:prstGeom>
          <a:solidFill>
            <a:schemeClr val="tx1"/>
          </a:solidFill>
          <a:ln>
            <a:solidFill>
              <a:schemeClr val="bg1">
                <a:lumMod val="50000"/>
              </a:schemeClr>
            </a:solidFill>
          </a:ln>
          <a:effectLst>
            <a:glow rad="63500">
              <a:schemeClr val="accent1">
                <a:satMod val="175000"/>
                <a:alpha val="40000"/>
              </a:schemeClr>
            </a:glow>
          </a:effectLst>
        </p:spPr>
        <p:txBody>
          <a:bodyPr wrap="square" lIns="182880" tIns="91440" bIns="91440" rtlCol="0">
            <a:spAutoFit/>
          </a:bodyPr>
          <a:lstStyle/>
          <a:p>
            <a:pPr>
              <a:spcBef>
                <a:spcPts val="0"/>
              </a:spcBef>
            </a:pPr>
            <a:r>
              <a:rPr lang="en-US" sz="1400" b="0" dirty="0" smtClean="0">
                <a:solidFill>
                  <a:srgbClr val="FFFF00"/>
                </a:solidFill>
              </a:rPr>
              <a:t>First Order Phase:</a:t>
            </a:r>
            <a:endParaRPr lang="en-US" sz="1400" b="0" dirty="0">
              <a:solidFill>
                <a:srgbClr val="FFFF00"/>
              </a:solidFill>
            </a:endParaRPr>
          </a:p>
          <a:p>
            <a:pPr>
              <a:spcBef>
                <a:spcPts val="0"/>
              </a:spcBef>
            </a:pPr>
            <a:r>
              <a:rPr lang="en-US" sz="1400" b="0" dirty="0" smtClean="0">
                <a:solidFill>
                  <a:schemeClr val="bg1"/>
                </a:solidFill>
              </a:rPr>
              <a:t>Minimize left side/right side difference in the region </a:t>
            </a:r>
            <a:r>
              <a:rPr lang="en-US" sz="1400" b="0" baseline="30000" dirty="0" smtClean="0">
                <a:solidFill>
                  <a:schemeClr val="bg1"/>
                </a:solidFill>
              </a:rPr>
              <a:t>1</a:t>
            </a:r>
            <a:r>
              <a:rPr lang="en-US" sz="1400" b="0" dirty="0" smtClean="0">
                <a:solidFill>
                  <a:schemeClr val="bg1"/>
                </a:solidFill>
              </a:rPr>
              <a:t>H 3.6 ppm to 2.6 ppm, within </a:t>
            </a:r>
            <a:r>
              <a:rPr lang="en-US" sz="1400" b="0" baseline="30000" dirty="0" smtClean="0">
                <a:solidFill>
                  <a:schemeClr val="bg1"/>
                </a:solidFill>
              </a:rPr>
              <a:t>13</a:t>
            </a:r>
            <a:r>
              <a:rPr lang="en-US" sz="1400" b="0" dirty="0" smtClean="0">
                <a:solidFill>
                  <a:schemeClr val="bg1"/>
                </a:solidFill>
              </a:rPr>
              <a:t>C +/- 0.25 ppm of the largest peak.</a:t>
            </a:r>
          </a:p>
        </p:txBody>
      </p:sp>
      <p:sp>
        <p:nvSpPr>
          <p:cNvPr id="14" name="Isosceles Triangle 13"/>
          <p:cNvSpPr/>
          <p:nvPr/>
        </p:nvSpPr>
        <p:spPr>
          <a:xfrm rot="25140000">
            <a:off x="3330874" y="3593884"/>
            <a:ext cx="158278" cy="80084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8006" y="3733800"/>
            <a:ext cx="2750574" cy="1046440"/>
          </a:xfrm>
          <a:prstGeom prst="rect">
            <a:avLst/>
          </a:prstGeom>
          <a:solidFill>
            <a:schemeClr val="tx1"/>
          </a:solidFill>
          <a:ln>
            <a:solidFill>
              <a:schemeClr val="bg1">
                <a:lumMod val="50000"/>
              </a:schemeClr>
            </a:solidFill>
          </a:ln>
          <a:effectLst>
            <a:glow rad="63500">
              <a:schemeClr val="accent1">
                <a:satMod val="175000"/>
                <a:alpha val="40000"/>
              </a:schemeClr>
            </a:glow>
          </a:effectLst>
        </p:spPr>
        <p:txBody>
          <a:bodyPr wrap="square" lIns="182880" tIns="91440" bIns="91440" rtlCol="0">
            <a:spAutoFit/>
          </a:bodyPr>
          <a:lstStyle/>
          <a:p>
            <a:pPr algn="just">
              <a:spcBef>
                <a:spcPts val="0"/>
              </a:spcBef>
            </a:pPr>
            <a:r>
              <a:rPr lang="en-US" sz="1400" b="0" dirty="0" smtClean="0">
                <a:solidFill>
                  <a:srgbClr val="FFFF00"/>
                </a:solidFill>
              </a:rPr>
              <a:t>Zero Order Phase:</a:t>
            </a:r>
            <a:endParaRPr lang="en-US" sz="1400" b="0" dirty="0">
              <a:solidFill>
                <a:srgbClr val="FFFF00"/>
              </a:solidFill>
            </a:endParaRPr>
          </a:p>
          <a:p>
            <a:pPr>
              <a:spcBef>
                <a:spcPts val="0"/>
              </a:spcBef>
            </a:pPr>
            <a:r>
              <a:rPr lang="en-US" sz="1400" b="0" dirty="0" smtClean="0">
                <a:solidFill>
                  <a:schemeClr val="bg1"/>
                </a:solidFill>
              </a:rPr>
              <a:t>Minimize sum squared of negative intensities in the region </a:t>
            </a:r>
            <a:r>
              <a:rPr lang="en-US" sz="1400" b="0" baseline="30000" dirty="0" smtClean="0">
                <a:solidFill>
                  <a:schemeClr val="bg1"/>
                </a:solidFill>
              </a:rPr>
              <a:t>13</a:t>
            </a:r>
            <a:r>
              <a:rPr lang="en-US" sz="1400" b="0" dirty="0" smtClean="0">
                <a:solidFill>
                  <a:schemeClr val="bg1"/>
                </a:solidFill>
              </a:rPr>
              <a:t>C 22 ppm to 16 ppm.</a:t>
            </a:r>
          </a:p>
        </p:txBody>
      </p:sp>
    </p:spTree>
    <p:extLst>
      <p:ext uri="{BB962C8B-B14F-4D97-AF65-F5344CB8AC3E}">
        <p14:creationId xmlns:p14="http://schemas.microsoft.com/office/powerpoint/2010/main" val="1890030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53B5FF"/>
                </a:solidFill>
              </a:rPr>
              <a:t>The </a:t>
            </a:r>
            <a:r>
              <a:rPr lang="en-US" sz="2200" b="0" i="1" kern="0" dirty="0" err="1" smtClean="0">
                <a:solidFill>
                  <a:srgbClr val="53B5FF"/>
                </a:solidFill>
              </a:rPr>
              <a:t>NISTmAb</a:t>
            </a:r>
            <a:r>
              <a:rPr lang="en-US" sz="2200" b="0" i="1" kern="0" dirty="0" smtClean="0">
                <a:solidFill>
                  <a:srgbClr val="53B5FF"/>
                </a:solidFill>
              </a:rPr>
              <a:t> </a:t>
            </a:r>
            <a:r>
              <a:rPr lang="en-US" sz="2200" b="0" i="1" kern="0" dirty="0" err="1" smtClean="0">
                <a:solidFill>
                  <a:srgbClr val="53B5FF"/>
                </a:solidFill>
              </a:rPr>
              <a:t>Interlaboratory</a:t>
            </a:r>
            <a:r>
              <a:rPr lang="en-US" sz="2200" b="0" i="1" kern="0" dirty="0" smtClean="0">
                <a:solidFill>
                  <a:srgbClr val="53B5FF"/>
                </a:solidFill>
              </a:rPr>
              <a:t> NMR Study </a:t>
            </a:r>
            <a:r>
              <a:rPr lang="en-US" sz="2200" b="0" i="1" kern="0" baseline="30000" dirty="0" smtClean="0">
                <a:solidFill>
                  <a:srgbClr val="53B5FF"/>
                </a:solidFill>
              </a:rPr>
              <a:t>1</a:t>
            </a:r>
            <a:r>
              <a:rPr lang="en-US" sz="2200" b="0" i="1" kern="0" dirty="0" smtClean="0">
                <a:solidFill>
                  <a:srgbClr val="53B5FF"/>
                </a:solidFill>
              </a:rPr>
              <a:t>H / </a:t>
            </a:r>
            <a:r>
              <a:rPr lang="en-US" sz="2200" b="0" i="1" kern="0" baseline="30000" dirty="0" smtClean="0">
                <a:solidFill>
                  <a:srgbClr val="53B5FF"/>
                </a:solidFill>
              </a:rPr>
              <a:t>13</a:t>
            </a:r>
            <a:r>
              <a:rPr lang="en-US" sz="2200" b="0" i="1" kern="0" dirty="0" smtClean="0">
                <a:solidFill>
                  <a:srgbClr val="53B5FF"/>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How Chemical Shift Calibrations Were Aligned</a:t>
            </a:r>
          </a:p>
        </p:txBody>
      </p:sp>
      <p:sp>
        <p:nvSpPr>
          <p:cNvPr id="2" name="TextBox 1"/>
          <p:cNvSpPr txBox="1"/>
          <p:nvPr/>
        </p:nvSpPr>
        <p:spPr>
          <a:xfrm>
            <a:off x="342900" y="838200"/>
            <a:ext cx="8305800" cy="2262158"/>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US" sz="1400" b="0" dirty="0">
                <a:solidFill>
                  <a:schemeClr val="bg1"/>
                </a:solidFill>
                <a:latin typeface="Arial" panose="020B0604020202020204" pitchFamily="34" charset="0"/>
                <a:cs typeface="Arial" panose="020B0604020202020204" pitchFamily="34" charset="0"/>
              </a:rPr>
              <a:t>S</a:t>
            </a:r>
            <a:r>
              <a:rPr lang="en-US" sz="1400" b="0" dirty="0" smtClean="0">
                <a:solidFill>
                  <a:schemeClr val="bg1"/>
                </a:solidFill>
                <a:latin typeface="Arial" panose="020B0604020202020204" pitchFamily="34" charset="0"/>
                <a:cs typeface="Arial" panose="020B0604020202020204" pitchFamily="34" charset="0"/>
              </a:rPr>
              <a:t>pectrum </a:t>
            </a:r>
            <a:r>
              <a:rPr lang="en-US" sz="1400" b="0" dirty="0" smtClean="0">
                <a:solidFill>
                  <a:schemeClr val="bg1"/>
                </a:solidFill>
                <a:latin typeface="Courier New" panose="02070309020205020404" pitchFamily="49" charset="0"/>
                <a:cs typeface="Courier New" panose="02070309020205020404" pitchFamily="49" charset="0"/>
              </a:rPr>
              <a:t>001-8822-010.ft2 </a:t>
            </a:r>
            <a:r>
              <a:rPr lang="en-US" sz="1400" b="0" dirty="0" smtClean="0">
                <a:solidFill>
                  <a:schemeClr val="bg1"/>
                </a:solidFill>
              </a:rPr>
              <a:t>was used as reference for chemical shift alignment.</a:t>
            </a:r>
          </a:p>
          <a:p>
            <a:pPr marL="285750" indent="-285750">
              <a:spcBef>
                <a:spcPts val="600"/>
              </a:spcBef>
              <a:buFont typeface="Wingdings" panose="05000000000000000000" pitchFamily="2" charset="2"/>
              <a:buChar char="§"/>
            </a:pPr>
            <a:r>
              <a:rPr lang="en-US" sz="1400" b="0" dirty="0" smtClean="0">
                <a:solidFill>
                  <a:schemeClr val="bg1"/>
                </a:solidFill>
              </a:rPr>
              <a:t>Initial alignments were determined automatically according to </a:t>
            </a:r>
            <a:r>
              <a:rPr lang="en-US" sz="1400" b="0" baseline="30000" dirty="0" smtClean="0">
                <a:solidFill>
                  <a:schemeClr val="bg1"/>
                </a:solidFill>
              </a:rPr>
              <a:t>1</a:t>
            </a:r>
            <a:r>
              <a:rPr lang="en-US" sz="1400" b="0" dirty="0" smtClean="0">
                <a:solidFill>
                  <a:schemeClr val="bg1"/>
                </a:solidFill>
              </a:rPr>
              <a:t>H and </a:t>
            </a:r>
            <a:r>
              <a:rPr lang="en-US" sz="1400" b="0" baseline="30000" dirty="0" smtClean="0">
                <a:solidFill>
                  <a:schemeClr val="bg1"/>
                </a:solidFill>
              </a:rPr>
              <a:t>13</a:t>
            </a:r>
            <a:r>
              <a:rPr lang="en-US" sz="1400" b="0" dirty="0" smtClean="0">
                <a:solidFill>
                  <a:schemeClr val="bg1"/>
                </a:solidFill>
              </a:rPr>
              <a:t>C 1D projections.  Alignments were found that minimized the sum square difference between the projection from the reference and the shifted projection from a given spectrum. </a:t>
            </a:r>
          </a:p>
          <a:p>
            <a:pPr marL="285750" indent="-285750">
              <a:spcBef>
                <a:spcPts val="600"/>
              </a:spcBef>
              <a:buFont typeface="Wingdings" panose="05000000000000000000" pitchFamily="2" charset="2"/>
              <a:buChar char="§"/>
            </a:pPr>
            <a:r>
              <a:rPr lang="en-US" sz="1400" b="0" dirty="0" smtClean="0">
                <a:solidFill>
                  <a:schemeClr val="bg1"/>
                </a:solidFill>
              </a:rPr>
              <a:t>Final alignment values were determined automatically by detecting peaks in the region (</a:t>
            </a:r>
            <a:r>
              <a:rPr lang="en-US" sz="1400" b="0" baseline="30000" dirty="0" smtClean="0">
                <a:solidFill>
                  <a:schemeClr val="bg1"/>
                </a:solidFill>
              </a:rPr>
              <a:t>1</a:t>
            </a:r>
            <a:r>
              <a:rPr lang="en-US" sz="1400" b="0" dirty="0" smtClean="0">
                <a:solidFill>
                  <a:schemeClr val="bg1"/>
                </a:solidFill>
              </a:rPr>
              <a:t>H 0.640 ppm to 0.510ppm), (</a:t>
            </a:r>
            <a:r>
              <a:rPr lang="en-US" sz="1400" b="0" baseline="30000" dirty="0" smtClean="0">
                <a:solidFill>
                  <a:schemeClr val="bg1"/>
                </a:solidFill>
              </a:rPr>
              <a:t>13</a:t>
            </a:r>
            <a:r>
              <a:rPr lang="en-US" sz="1400" b="0" dirty="0" smtClean="0">
                <a:solidFill>
                  <a:schemeClr val="bg1"/>
                </a:solidFill>
              </a:rPr>
              <a:t>C  15.70 ppm to 14.30ppm), and setting the largest peak there to (</a:t>
            </a:r>
            <a:r>
              <a:rPr lang="en-US" sz="1400" b="0" baseline="30000" dirty="0" smtClean="0">
                <a:solidFill>
                  <a:schemeClr val="bg1"/>
                </a:solidFill>
              </a:rPr>
              <a:t>1</a:t>
            </a:r>
            <a:r>
              <a:rPr lang="en-US" sz="1400" b="0" dirty="0" smtClean="0">
                <a:solidFill>
                  <a:schemeClr val="bg1"/>
                </a:solidFill>
              </a:rPr>
              <a:t>H </a:t>
            </a:r>
            <a:r>
              <a:rPr lang="en-US" sz="1400" b="0" dirty="0">
                <a:solidFill>
                  <a:schemeClr val="bg1"/>
                </a:solidFill>
              </a:rPr>
              <a:t>0.578 </a:t>
            </a:r>
            <a:r>
              <a:rPr lang="en-US" sz="1400" b="0" dirty="0" smtClean="0">
                <a:solidFill>
                  <a:schemeClr val="bg1"/>
                </a:solidFill>
              </a:rPr>
              <a:t>ppm, </a:t>
            </a:r>
            <a:r>
              <a:rPr lang="en-US" sz="1400" b="0" baseline="30000" dirty="0" smtClean="0">
                <a:solidFill>
                  <a:schemeClr val="bg1"/>
                </a:solidFill>
              </a:rPr>
              <a:t>13</a:t>
            </a:r>
            <a:r>
              <a:rPr lang="en-US" sz="1400" b="0" dirty="0" smtClean="0">
                <a:solidFill>
                  <a:schemeClr val="bg1"/>
                </a:solidFill>
              </a:rPr>
              <a:t>C 14.996 ppm).</a:t>
            </a:r>
          </a:p>
          <a:p>
            <a:pPr marL="285750" indent="-285750">
              <a:spcBef>
                <a:spcPts val="600"/>
              </a:spcBef>
              <a:buFont typeface="Wingdings" panose="05000000000000000000" pitchFamily="2" charset="2"/>
              <a:buChar char="§"/>
            </a:pPr>
            <a:r>
              <a:rPr lang="en-US" sz="1400" b="0" dirty="0" smtClean="0">
                <a:solidFill>
                  <a:schemeClr val="bg1"/>
                </a:solidFill>
              </a:rPr>
              <a:t>One spectrum could not be aligned automatically because of solvent artifacts; this is noted in the </a:t>
            </a:r>
            <a:r>
              <a:rPr lang="en-US" sz="1400" b="0" dirty="0" err="1" smtClean="0">
                <a:solidFill>
                  <a:schemeClr val="bg1"/>
                </a:solidFill>
                <a:latin typeface="Courier New" panose="02070309020205020404" pitchFamily="49" charset="0"/>
                <a:cs typeface="Courier New" panose="02070309020205020404" pitchFamily="49" charset="0"/>
              </a:rPr>
              <a:t>meta.tab</a:t>
            </a:r>
            <a:r>
              <a:rPr lang="en-US" sz="1400" b="0" dirty="0" smtClean="0">
                <a:solidFill>
                  <a:schemeClr val="bg1"/>
                </a:solidFill>
              </a:rPr>
              <a:t> file.</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3451" y="3164781"/>
            <a:ext cx="3884698" cy="3181714"/>
          </a:xfrm>
          <a:prstGeom prst="rect">
            <a:avLst/>
          </a:prstGeom>
          <a:solidFill>
            <a:schemeClr val="tx1"/>
          </a:solidFill>
        </p:spPr>
      </p:pic>
      <p:sp>
        <p:nvSpPr>
          <p:cNvPr id="19" name="Isosceles Triangle 18"/>
          <p:cNvSpPr/>
          <p:nvPr/>
        </p:nvSpPr>
        <p:spPr>
          <a:xfrm rot="13680000">
            <a:off x="5101012" y="3764467"/>
            <a:ext cx="107433" cy="457587"/>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370872" y="2938474"/>
            <a:ext cx="1844073" cy="861774"/>
          </a:xfrm>
          <a:prstGeom prst="rect">
            <a:avLst/>
          </a:prstGeom>
          <a:solidFill>
            <a:schemeClr val="tx1"/>
          </a:solidFill>
          <a:ln>
            <a:solidFill>
              <a:schemeClr val="bg1">
                <a:lumMod val="50000"/>
              </a:schemeClr>
            </a:solidFill>
          </a:ln>
          <a:effectLst>
            <a:glow rad="63500">
              <a:schemeClr val="accent1">
                <a:satMod val="175000"/>
                <a:alpha val="40000"/>
              </a:schemeClr>
            </a:glow>
          </a:effectLst>
        </p:spPr>
        <p:txBody>
          <a:bodyPr wrap="square" lIns="182880" tIns="91440" bIns="91440" rtlCol="0">
            <a:spAutoFit/>
          </a:bodyPr>
          <a:lstStyle/>
          <a:p>
            <a:pPr>
              <a:spcBef>
                <a:spcPts val="0"/>
              </a:spcBef>
            </a:pPr>
            <a:r>
              <a:rPr lang="en-US" sz="1400" b="0" dirty="0" smtClean="0">
                <a:solidFill>
                  <a:srgbClr val="FFFF00"/>
                </a:solidFill>
              </a:rPr>
              <a:t>Reference Peak:</a:t>
            </a:r>
          </a:p>
          <a:p>
            <a:pPr>
              <a:spcBef>
                <a:spcPts val="0"/>
              </a:spcBef>
            </a:pPr>
            <a:r>
              <a:rPr lang="en-US" sz="1400" b="0" dirty="0">
                <a:solidFill>
                  <a:srgbClr val="FFFF00"/>
                </a:solidFill>
              </a:rPr>
              <a:t> </a:t>
            </a:r>
            <a:r>
              <a:rPr lang="en-US" sz="1400" b="0" dirty="0" smtClean="0">
                <a:solidFill>
                  <a:srgbClr val="FFFF00"/>
                </a:solidFill>
              </a:rPr>
              <a:t>  </a:t>
            </a:r>
            <a:r>
              <a:rPr lang="en-US" sz="1400" b="0" baseline="30000" dirty="0" smtClean="0">
                <a:solidFill>
                  <a:schemeClr val="bg1"/>
                </a:solidFill>
              </a:rPr>
              <a:t>1</a:t>
            </a:r>
            <a:r>
              <a:rPr lang="en-US" sz="1400" b="0" dirty="0" smtClean="0">
                <a:solidFill>
                  <a:schemeClr val="bg1"/>
                </a:solidFill>
              </a:rPr>
              <a:t>H    0.578 ppm </a:t>
            </a:r>
          </a:p>
          <a:p>
            <a:pPr>
              <a:spcBef>
                <a:spcPts val="0"/>
              </a:spcBef>
            </a:pPr>
            <a:r>
              <a:rPr lang="en-US" sz="1400" b="0" baseline="30000" dirty="0" smtClean="0">
                <a:solidFill>
                  <a:schemeClr val="bg1"/>
                </a:solidFill>
              </a:rPr>
              <a:t>   13</a:t>
            </a:r>
            <a:r>
              <a:rPr lang="en-US" sz="1400" b="0" dirty="0" smtClean="0">
                <a:solidFill>
                  <a:schemeClr val="bg1"/>
                </a:solidFill>
              </a:rPr>
              <a:t>C  14.996 ppm</a:t>
            </a:r>
            <a:endParaRPr lang="en-US" sz="1400" b="0" dirty="0">
              <a:solidFill>
                <a:schemeClr val="bg1"/>
              </a:solidFill>
            </a:endParaRPr>
          </a:p>
        </p:txBody>
      </p:sp>
    </p:spTree>
    <p:extLst>
      <p:ext uri="{BB962C8B-B14F-4D97-AF65-F5344CB8AC3E}">
        <p14:creationId xmlns:p14="http://schemas.microsoft.com/office/powerpoint/2010/main" val="1925757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57B7FF"/>
                </a:solidFill>
              </a:rPr>
              <a:t>The </a:t>
            </a:r>
            <a:r>
              <a:rPr lang="en-US" sz="2200" b="0" i="1" kern="0" dirty="0" err="1" smtClean="0">
                <a:solidFill>
                  <a:srgbClr val="57B7FF"/>
                </a:solidFill>
              </a:rPr>
              <a:t>NISTmAb</a:t>
            </a:r>
            <a:r>
              <a:rPr lang="en-US" sz="2200" b="0" i="1" kern="0" dirty="0" smtClean="0">
                <a:solidFill>
                  <a:srgbClr val="57B7FF"/>
                </a:solidFill>
              </a:rPr>
              <a:t> </a:t>
            </a:r>
            <a:r>
              <a:rPr lang="en-US" sz="2200" b="0" i="1" kern="0" dirty="0" err="1" smtClean="0">
                <a:solidFill>
                  <a:srgbClr val="57B7FF"/>
                </a:solidFill>
              </a:rPr>
              <a:t>Interlaboratory</a:t>
            </a:r>
            <a:r>
              <a:rPr lang="en-US" sz="2200" b="0" i="1" kern="0" dirty="0" smtClean="0">
                <a:solidFill>
                  <a:srgbClr val="57B7FF"/>
                </a:solidFill>
              </a:rPr>
              <a:t> NMR Study </a:t>
            </a:r>
            <a:r>
              <a:rPr lang="en-US" sz="2200" b="0" i="1" kern="0" baseline="30000" dirty="0" smtClean="0">
                <a:solidFill>
                  <a:srgbClr val="57B7FF"/>
                </a:solidFill>
              </a:rPr>
              <a:t>1</a:t>
            </a:r>
            <a:r>
              <a:rPr lang="en-US" sz="2200" b="0" i="1" kern="0" dirty="0" smtClean="0">
                <a:solidFill>
                  <a:srgbClr val="57B7FF"/>
                </a:solidFill>
              </a:rPr>
              <a:t>H / </a:t>
            </a:r>
            <a:r>
              <a:rPr lang="en-US" sz="2200" b="0" i="1" kern="0" baseline="30000" dirty="0" smtClean="0">
                <a:solidFill>
                  <a:srgbClr val="57B7FF"/>
                </a:solidFill>
              </a:rPr>
              <a:t>13</a:t>
            </a:r>
            <a:r>
              <a:rPr lang="en-US" sz="2200" b="0" i="1" kern="0" dirty="0" smtClean="0">
                <a:solidFill>
                  <a:srgbClr val="57B7FF"/>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889DB"/>
                </a:solidFill>
              </a:rPr>
              <a:t>Web-Based Viewing of the Data Collection</a:t>
            </a:r>
          </a:p>
        </p:txBody>
      </p:sp>
      <p:sp>
        <p:nvSpPr>
          <p:cNvPr id="2" name="TextBox 1"/>
          <p:cNvSpPr txBox="1"/>
          <p:nvPr/>
        </p:nvSpPr>
        <p:spPr>
          <a:xfrm>
            <a:off x="1219200" y="990600"/>
            <a:ext cx="6705600" cy="1169551"/>
          </a:xfrm>
          <a:prstGeom prst="rect">
            <a:avLst/>
          </a:prstGeom>
          <a:noFill/>
        </p:spPr>
        <p:txBody>
          <a:bodyPr wrap="square" rtlCol="0">
            <a:spAutoFit/>
          </a:bodyPr>
          <a:lstStyle/>
          <a:p>
            <a:pPr algn="just"/>
            <a:r>
              <a:rPr lang="en-US" sz="1400" b="0" dirty="0" smtClean="0">
                <a:solidFill>
                  <a:schemeClr val="bg1"/>
                </a:solidFill>
              </a:rPr>
              <a:t>The data distribution includes </a:t>
            </a:r>
            <a:r>
              <a:rPr lang="en-US" sz="1400" b="0" dirty="0" smtClean="0">
                <a:solidFill>
                  <a:schemeClr val="bg1"/>
                </a:solidFill>
              </a:rPr>
              <a:t>a simple </a:t>
            </a:r>
            <a:r>
              <a:rPr lang="en-US" sz="1400" b="0" dirty="0" smtClean="0">
                <a:solidFill>
                  <a:schemeClr val="bg1"/>
                </a:solidFill>
              </a:rPr>
              <a:t>web page (</a:t>
            </a:r>
            <a:r>
              <a:rPr lang="en-US" sz="1400" b="0" dirty="0" smtClean="0">
                <a:solidFill>
                  <a:schemeClr val="bg1"/>
                </a:solidFill>
                <a:latin typeface="Courier New" panose="02070309020205020404" pitchFamily="49" charset="0"/>
                <a:cs typeface="Courier New" panose="02070309020205020404" pitchFamily="49" charset="0"/>
              </a:rPr>
              <a:t>web/hc.html</a:t>
            </a:r>
            <a:r>
              <a:rPr lang="en-US" sz="1400" b="0" dirty="0" smtClean="0">
                <a:solidFill>
                  <a:schemeClr val="bg1"/>
                </a:solidFill>
              </a:rPr>
              <a:t>) for viewing pre-generated images of all the spectra. The interface contains a sortable scrolling list of the spectra. Clicking on a given row in the list will display the image of that spectrum. Clicking on a given column name at the top of the list will sort the list according to the values in that column.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2286000"/>
            <a:ext cx="6934200" cy="3724909"/>
          </a:xfrm>
          <a:prstGeom prst="rect">
            <a:avLst/>
          </a:prstGeom>
        </p:spPr>
      </p:pic>
    </p:spTree>
    <p:extLst>
      <p:ext uri="{BB962C8B-B14F-4D97-AF65-F5344CB8AC3E}">
        <p14:creationId xmlns:p14="http://schemas.microsoft.com/office/powerpoint/2010/main" val="1294597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Example Spectra – The Good, The Bad, and The Ugly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219200"/>
            <a:ext cx="7010400" cy="4877058"/>
          </a:xfrm>
          <a:prstGeom prst="rect">
            <a:avLst/>
          </a:prstGeom>
        </p:spPr>
      </p:pic>
      <p:sp>
        <p:nvSpPr>
          <p:cNvPr id="2" name="TextBox 1"/>
          <p:cNvSpPr txBox="1"/>
          <p:nvPr/>
        </p:nvSpPr>
        <p:spPr>
          <a:xfrm>
            <a:off x="1213020" y="1363362"/>
            <a:ext cx="6232953" cy="338554"/>
          </a:xfrm>
          <a:prstGeom prst="rect">
            <a:avLst/>
          </a:prstGeom>
          <a:noFill/>
        </p:spPr>
        <p:txBody>
          <a:bodyPr wrap="square" rtlCol="0">
            <a:spAutoFit/>
          </a:bodyPr>
          <a:lstStyle/>
          <a:p>
            <a:pPr algn="r"/>
            <a:r>
              <a:rPr lang="en-US" b="0" dirty="0" smtClean="0">
                <a:solidFill>
                  <a:srgbClr val="FFFF00"/>
                </a:solidFill>
              </a:rPr>
              <a:t>900 MHz System Suitability Sample</a:t>
            </a:r>
          </a:p>
        </p:txBody>
      </p:sp>
    </p:spTree>
    <p:extLst>
      <p:ext uri="{BB962C8B-B14F-4D97-AF65-F5344CB8AC3E}">
        <p14:creationId xmlns:p14="http://schemas.microsoft.com/office/powerpoint/2010/main" val="3905758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219200"/>
            <a:ext cx="7010400" cy="4877057"/>
          </a:xfrm>
          <a:prstGeom prst="rect">
            <a:avLst/>
          </a:prstGeom>
        </p:spPr>
      </p:pic>
      <p:sp>
        <p:nvSpPr>
          <p:cNvPr id="2" name="TextBox 1"/>
          <p:cNvSpPr txBox="1"/>
          <p:nvPr/>
        </p:nvSpPr>
        <p:spPr>
          <a:xfrm>
            <a:off x="1213020" y="1363362"/>
            <a:ext cx="6232953" cy="338554"/>
          </a:xfrm>
          <a:prstGeom prst="rect">
            <a:avLst/>
          </a:prstGeom>
          <a:noFill/>
        </p:spPr>
        <p:txBody>
          <a:bodyPr wrap="square" rtlCol="0">
            <a:spAutoFit/>
          </a:bodyPr>
          <a:lstStyle/>
          <a:p>
            <a:pPr algn="r"/>
            <a:r>
              <a:rPr lang="en-US" b="0" dirty="0">
                <a:solidFill>
                  <a:srgbClr val="FFFF00"/>
                </a:solidFill>
              </a:rPr>
              <a:t>6</a:t>
            </a:r>
            <a:r>
              <a:rPr lang="en-US" b="0" dirty="0" smtClean="0">
                <a:solidFill>
                  <a:srgbClr val="FFFF00"/>
                </a:solidFill>
              </a:rPr>
              <a:t>00 MHz System Suitability Sample</a:t>
            </a:r>
          </a:p>
        </p:txBody>
      </p:sp>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Example Spectra – The Good, The Bad, and The Ugly …</a:t>
            </a:r>
          </a:p>
        </p:txBody>
      </p:sp>
    </p:spTree>
    <p:extLst>
      <p:ext uri="{BB962C8B-B14F-4D97-AF65-F5344CB8AC3E}">
        <p14:creationId xmlns:p14="http://schemas.microsoft.com/office/powerpoint/2010/main" val="3391930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219200"/>
            <a:ext cx="7010399" cy="4877057"/>
          </a:xfrm>
          <a:prstGeom prst="rect">
            <a:avLst/>
          </a:prstGeom>
        </p:spPr>
      </p:pic>
      <p:sp>
        <p:nvSpPr>
          <p:cNvPr id="2" name="TextBox 1"/>
          <p:cNvSpPr txBox="1"/>
          <p:nvPr/>
        </p:nvSpPr>
        <p:spPr>
          <a:xfrm>
            <a:off x="4648200" y="1362560"/>
            <a:ext cx="2797773" cy="338554"/>
          </a:xfrm>
          <a:prstGeom prst="rect">
            <a:avLst/>
          </a:prstGeom>
          <a:solidFill>
            <a:schemeClr val="tx1"/>
          </a:solidFill>
        </p:spPr>
        <p:txBody>
          <a:bodyPr wrap="square" rtlCol="0">
            <a:spAutoFit/>
          </a:bodyPr>
          <a:lstStyle/>
          <a:p>
            <a:pPr algn="r"/>
            <a:r>
              <a:rPr lang="en-US" b="0" dirty="0" smtClean="0">
                <a:solidFill>
                  <a:srgbClr val="FFFF00"/>
                </a:solidFill>
              </a:rPr>
              <a:t>Hardware-Related Artifacts</a:t>
            </a:r>
          </a:p>
        </p:txBody>
      </p:sp>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Example Spectra – The Good, The Bad, and The Ugly …</a:t>
            </a:r>
          </a:p>
        </p:txBody>
      </p:sp>
    </p:spTree>
    <p:extLst>
      <p:ext uri="{BB962C8B-B14F-4D97-AF65-F5344CB8AC3E}">
        <p14:creationId xmlns:p14="http://schemas.microsoft.com/office/powerpoint/2010/main" val="250224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1" y="1219200"/>
            <a:ext cx="7010397" cy="4877056"/>
          </a:xfrm>
          <a:prstGeom prst="rect">
            <a:avLst/>
          </a:prstGeom>
        </p:spPr>
      </p:pic>
      <p:sp>
        <p:nvSpPr>
          <p:cNvPr id="2" name="TextBox 1"/>
          <p:cNvSpPr txBox="1"/>
          <p:nvPr/>
        </p:nvSpPr>
        <p:spPr>
          <a:xfrm>
            <a:off x="1213020" y="1363362"/>
            <a:ext cx="6232953" cy="338554"/>
          </a:xfrm>
          <a:prstGeom prst="rect">
            <a:avLst/>
          </a:prstGeom>
          <a:noFill/>
        </p:spPr>
        <p:txBody>
          <a:bodyPr wrap="square" rtlCol="0">
            <a:spAutoFit/>
          </a:bodyPr>
          <a:lstStyle/>
          <a:p>
            <a:pPr algn="r"/>
            <a:r>
              <a:rPr lang="en-US" b="0" dirty="0" err="1" smtClean="0">
                <a:solidFill>
                  <a:srgbClr val="FFFF00"/>
                </a:solidFill>
              </a:rPr>
              <a:t>Unphaseable</a:t>
            </a:r>
            <a:r>
              <a:rPr lang="en-US" b="0" dirty="0" smtClean="0">
                <a:solidFill>
                  <a:srgbClr val="FFFF00"/>
                </a:solidFill>
              </a:rPr>
              <a:t> Signals in </a:t>
            </a:r>
            <a:r>
              <a:rPr lang="en-US" b="0" baseline="30000" dirty="0" smtClean="0">
                <a:solidFill>
                  <a:srgbClr val="FFFF00"/>
                </a:solidFill>
              </a:rPr>
              <a:t>1</a:t>
            </a:r>
            <a:r>
              <a:rPr lang="en-US" b="0" dirty="0" smtClean="0">
                <a:solidFill>
                  <a:srgbClr val="FFFF00"/>
                </a:solidFill>
              </a:rPr>
              <a:t>H</a:t>
            </a:r>
          </a:p>
        </p:txBody>
      </p:sp>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Example Spectra – The Good, The Bad, and The Ugly …</a:t>
            </a:r>
          </a:p>
        </p:txBody>
      </p:sp>
    </p:spTree>
    <p:extLst>
      <p:ext uri="{BB962C8B-B14F-4D97-AF65-F5344CB8AC3E}">
        <p14:creationId xmlns:p14="http://schemas.microsoft.com/office/powerpoint/2010/main" val="4113247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219200"/>
            <a:ext cx="7010399" cy="4877056"/>
          </a:xfrm>
          <a:prstGeom prst="rect">
            <a:avLst/>
          </a:prstGeom>
        </p:spPr>
      </p:pic>
      <p:sp>
        <p:nvSpPr>
          <p:cNvPr id="2" name="TextBox 1"/>
          <p:cNvSpPr txBox="1"/>
          <p:nvPr/>
        </p:nvSpPr>
        <p:spPr>
          <a:xfrm>
            <a:off x="1213020" y="1363362"/>
            <a:ext cx="6232953" cy="338554"/>
          </a:xfrm>
          <a:prstGeom prst="rect">
            <a:avLst/>
          </a:prstGeom>
          <a:noFill/>
        </p:spPr>
        <p:txBody>
          <a:bodyPr wrap="square" rtlCol="0">
            <a:spAutoFit/>
          </a:bodyPr>
          <a:lstStyle/>
          <a:p>
            <a:pPr algn="r"/>
            <a:r>
              <a:rPr lang="en-US" b="0" dirty="0" err="1" smtClean="0">
                <a:solidFill>
                  <a:srgbClr val="FFFF00"/>
                </a:solidFill>
              </a:rPr>
              <a:t>Unphaseable</a:t>
            </a:r>
            <a:r>
              <a:rPr lang="en-US" b="0" dirty="0" smtClean="0">
                <a:solidFill>
                  <a:srgbClr val="FFFF00"/>
                </a:solidFill>
              </a:rPr>
              <a:t> Signals in </a:t>
            </a:r>
            <a:r>
              <a:rPr lang="en-US" b="0" baseline="30000" dirty="0" smtClean="0">
                <a:solidFill>
                  <a:srgbClr val="FFFF00"/>
                </a:solidFill>
              </a:rPr>
              <a:t>13</a:t>
            </a:r>
            <a:r>
              <a:rPr lang="en-US" b="0" dirty="0" smtClean="0">
                <a:solidFill>
                  <a:srgbClr val="FFFF00"/>
                </a:solidFill>
              </a:rPr>
              <a:t>C</a:t>
            </a:r>
          </a:p>
        </p:txBody>
      </p:sp>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Example Spectra – The Good, The Bad, and The Ugly …</a:t>
            </a:r>
          </a:p>
        </p:txBody>
      </p:sp>
    </p:spTree>
    <p:extLst>
      <p:ext uri="{BB962C8B-B14F-4D97-AF65-F5344CB8AC3E}">
        <p14:creationId xmlns:p14="http://schemas.microsoft.com/office/powerpoint/2010/main" val="801569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Introduction</a:t>
            </a:r>
          </a:p>
        </p:txBody>
      </p:sp>
      <p:sp>
        <p:nvSpPr>
          <p:cNvPr id="2" name="TextBox 1"/>
          <p:cNvSpPr txBox="1"/>
          <p:nvPr/>
        </p:nvSpPr>
        <p:spPr>
          <a:xfrm>
            <a:off x="533400" y="954643"/>
            <a:ext cx="8077200" cy="4078039"/>
          </a:xfrm>
          <a:prstGeom prst="rect">
            <a:avLst/>
          </a:prstGeom>
          <a:noFill/>
        </p:spPr>
        <p:txBody>
          <a:bodyPr wrap="square" rtlCol="0">
            <a:spAutoFit/>
          </a:bodyPr>
          <a:lstStyle/>
          <a:p>
            <a:pPr algn="just"/>
            <a:r>
              <a:rPr lang="en-US" sz="1400" b="0" dirty="0" smtClean="0"/>
              <a:t>The </a:t>
            </a:r>
            <a:r>
              <a:rPr lang="en-US" sz="1400" b="0" dirty="0" err="1" smtClean="0"/>
              <a:t>NISTmAb</a:t>
            </a:r>
            <a:r>
              <a:rPr lang="en-US" sz="1400" b="0" dirty="0" smtClean="0"/>
              <a:t> </a:t>
            </a:r>
            <a:r>
              <a:rPr lang="en-US" sz="1400" b="0" dirty="0" err="1" smtClean="0"/>
              <a:t>Interlaboratory</a:t>
            </a:r>
            <a:r>
              <a:rPr lang="en-US" sz="1400" b="0" dirty="0" smtClean="0"/>
              <a:t> NMR Study is a joint effort between 25 organizations to evaluate the performance of two-dimensional (2D) heteronuclear NMR as used to characterize the high order structure (HOS) of proteins, with the aim of supporting the use of NMR to characterize biologic therapeutics.</a:t>
            </a:r>
          </a:p>
          <a:p>
            <a:pPr algn="just"/>
            <a:r>
              <a:rPr lang="en-US" sz="1400" b="0" dirty="0" smtClean="0"/>
              <a:t>The study was organized and led at NIST by Dr. Robert Brinson.</a:t>
            </a:r>
            <a:endParaRPr lang="en-US" sz="1400" b="0" dirty="0"/>
          </a:p>
          <a:p>
            <a:pPr algn="just"/>
            <a:r>
              <a:rPr lang="en-US" sz="1400" b="0" dirty="0" smtClean="0"/>
              <a:t>In the study, each participating lab measured a series of NMR spectra on two kinds of solution-state protein samples, both based on the </a:t>
            </a:r>
            <a:r>
              <a:rPr lang="en-US" sz="1400" b="0" dirty="0" err="1" smtClean="0"/>
              <a:t>NISTmAb</a:t>
            </a:r>
            <a:r>
              <a:rPr lang="en-US" sz="1400" b="0" dirty="0" smtClean="0"/>
              <a:t>.</a:t>
            </a:r>
          </a:p>
          <a:p>
            <a:pPr algn="just"/>
            <a:r>
              <a:rPr lang="en-US" sz="1400" b="0" dirty="0" smtClean="0"/>
              <a:t>The </a:t>
            </a:r>
            <a:r>
              <a:rPr lang="en-US" sz="1400" b="0" dirty="0" err="1" smtClean="0"/>
              <a:t>NISTmAb</a:t>
            </a:r>
            <a:r>
              <a:rPr lang="en-US" sz="1400" b="0" dirty="0" smtClean="0"/>
              <a:t> is a monoclonal antibody reference material available </a:t>
            </a:r>
            <a:r>
              <a:rPr lang="en-US" sz="1400" b="0" dirty="0"/>
              <a:t>from NIST. </a:t>
            </a:r>
            <a:r>
              <a:rPr lang="en-US" sz="1400" b="0" dirty="0" smtClean="0"/>
              <a:t>It is intended to provide </a:t>
            </a:r>
            <a:r>
              <a:rPr lang="en-US" sz="1400" b="0" dirty="0"/>
              <a:t>a representative </a:t>
            </a:r>
            <a:r>
              <a:rPr lang="en-US" sz="1400" b="0" dirty="0" smtClean="0"/>
              <a:t>molecule </a:t>
            </a:r>
            <a:r>
              <a:rPr lang="en-US" sz="1400" b="0" dirty="0"/>
              <a:t>for </a:t>
            </a:r>
            <a:r>
              <a:rPr lang="en-US" sz="1400" b="0" dirty="0" smtClean="0"/>
              <a:t>testing and development of methods </a:t>
            </a:r>
            <a:r>
              <a:rPr lang="en-US" sz="1400" b="0" dirty="0"/>
              <a:t>for therapeutic protein </a:t>
            </a:r>
            <a:r>
              <a:rPr lang="en-US" sz="1400" b="0" dirty="0" smtClean="0"/>
              <a:t>characterization:</a:t>
            </a:r>
          </a:p>
          <a:p>
            <a:pPr algn="ctr"/>
            <a:r>
              <a:rPr lang="en-US" sz="1400" b="0" dirty="0">
                <a:solidFill>
                  <a:srgbClr val="0070C0"/>
                </a:solidFill>
              </a:rPr>
              <a:t>https://</a:t>
            </a:r>
            <a:r>
              <a:rPr lang="en-US" sz="1400" b="0" dirty="0" smtClean="0">
                <a:solidFill>
                  <a:srgbClr val="0070C0"/>
                </a:solidFill>
              </a:rPr>
              <a:t>www.nist.gov/programs-projects/nist-monoclonal-antibody-reference-material-8671</a:t>
            </a:r>
          </a:p>
          <a:p>
            <a:pPr algn="just"/>
            <a:r>
              <a:rPr lang="en-US" sz="1400" b="0" dirty="0" smtClean="0"/>
              <a:t>This presentation describes the collection of </a:t>
            </a:r>
            <a:r>
              <a:rPr lang="en-US" sz="1400" b="0" baseline="30000" dirty="0" smtClean="0"/>
              <a:t>1</a:t>
            </a:r>
            <a:r>
              <a:rPr lang="en-US" sz="1400" b="0" dirty="0" smtClean="0"/>
              <a:t>H / </a:t>
            </a:r>
            <a:r>
              <a:rPr lang="en-US" sz="1400" b="0" baseline="30000" dirty="0" smtClean="0"/>
              <a:t>13</a:t>
            </a:r>
            <a:r>
              <a:rPr lang="en-US" sz="1400" b="0" dirty="0" smtClean="0"/>
              <a:t>C 2D NMR data produced by the study, so that the data can be distributed to the participants. The collection contains all the original time-domain data as measured by the participants, converted to a common format. It also includes corresponding spectra as processed at NIST, and the software scripts and processing parameters that were used to generate the spectra.</a:t>
            </a:r>
            <a:endParaRPr lang="en-US" sz="1400" b="0" dirty="0"/>
          </a:p>
        </p:txBody>
      </p:sp>
    </p:spTree>
    <p:extLst>
      <p:ext uri="{BB962C8B-B14F-4D97-AF65-F5344CB8AC3E}">
        <p14:creationId xmlns:p14="http://schemas.microsoft.com/office/powerpoint/2010/main" val="2280805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1" y="1219200"/>
            <a:ext cx="7010397" cy="4877056"/>
          </a:xfrm>
          <a:prstGeom prst="rect">
            <a:avLst/>
          </a:prstGeom>
        </p:spPr>
      </p:pic>
      <p:sp>
        <p:nvSpPr>
          <p:cNvPr id="2" name="TextBox 1"/>
          <p:cNvSpPr txBox="1"/>
          <p:nvPr/>
        </p:nvSpPr>
        <p:spPr>
          <a:xfrm>
            <a:off x="1213020" y="1363362"/>
            <a:ext cx="6232953" cy="338554"/>
          </a:xfrm>
          <a:prstGeom prst="rect">
            <a:avLst/>
          </a:prstGeom>
          <a:noFill/>
        </p:spPr>
        <p:txBody>
          <a:bodyPr wrap="square" rtlCol="0">
            <a:spAutoFit/>
          </a:bodyPr>
          <a:lstStyle/>
          <a:p>
            <a:pPr algn="r"/>
            <a:r>
              <a:rPr lang="en-US" b="0" dirty="0" smtClean="0">
                <a:solidFill>
                  <a:srgbClr val="FFFF00"/>
                </a:solidFill>
              </a:rPr>
              <a:t>Broad Signals</a:t>
            </a:r>
          </a:p>
        </p:txBody>
      </p:sp>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Example Spectra – The Good, The Bad, and The Ugly …</a:t>
            </a:r>
          </a:p>
        </p:txBody>
      </p:sp>
    </p:spTree>
    <p:extLst>
      <p:ext uri="{BB962C8B-B14F-4D97-AF65-F5344CB8AC3E}">
        <p14:creationId xmlns:p14="http://schemas.microsoft.com/office/powerpoint/2010/main" val="2161822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1" y="1219200"/>
            <a:ext cx="7010396" cy="4877055"/>
          </a:xfrm>
          <a:prstGeom prst="rect">
            <a:avLst/>
          </a:prstGeom>
        </p:spPr>
      </p:pic>
      <p:sp>
        <p:nvSpPr>
          <p:cNvPr id="2" name="TextBox 1"/>
          <p:cNvSpPr txBox="1"/>
          <p:nvPr/>
        </p:nvSpPr>
        <p:spPr>
          <a:xfrm>
            <a:off x="5325762" y="1371600"/>
            <a:ext cx="2111973" cy="338554"/>
          </a:xfrm>
          <a:prstGeom prst="rect">
            <a:avLst/>
          </a:prstGeom>
          <a:solidFill>
            <a:schemeClr val="tx1"/>
          </a:solidFill>
        </p:spPr>
        <p:txBody>
          <a:bodyPr wrap="square" rtlCol="0">
            <a:spAutoFit/>
          </a:bodyPr>
          <a:lstStyle/>
          <a:p>
            <a:pPr algn="r"/>
            <a:r>
              <a:rPr lang="en-US" b="0" dirty="0" smtClean="0">
                <a:solidFill>
                  <a:srgbClr val="FFFF00"/>
                </a:solidFill>
              </a:rPr>
              <a:t>Distorted </a:t>
            </a:r>
            <a:r>
              <a:rPr lang="en-US" b="0" dirty="0" err="1" smtClean="0">
                <a:solidFill>
                  <a:srgbClr val="FFFF00"/>
                </a:solidFill>
              </a:rPr>
              <a:t>Lineshapes</a:t>
            </a:r>
            <a:endParaRPr lang="en-US" b="0" dirty="0" smtClean="0">
              <a:solidFill>
                <a:srgbClr val="FFFF00"/>
              </a:solidFill>
            </a:endParaRPr>
          </a:p>
        </p:txBody>
      </p:sp>
      <p:sp>
        <p:nvSpPr>
          <p:cNvPr id="4" name="TextBox 3"/>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Example Spectra – The Good, The Bad, and The Ugly …</a:t>
            </a:r>
          </a:p>
        </p:txBody>
      </p:sp>
    </p:spTree>
    <p:extLst>
      <p:ext uri="{BB962C8B-B14F-4D97-AF65-F5344CB8AC3E}">
        <p14:creationId xmlns:p14="http://schemas.microsoft.com/office/powerpoint/2010/main" val="2284103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1" y="1219200"/>
            <a:ext cx="7010397" cy="4877055"/>
          </a:xfrm>
          <a:prstGeom prst="rect">
            <a:avLst/>
          </a:prstGeom>
        </p:spPr>
      </p:pic>
      <p:sp>
        <p:nvSpPr>
          <p:cNvPr id="2" name="TextBox 1"/>
          <p:cNvSpPr txBox="1"/>
          <p:nvPr/>
        </p:nvSpPr>
        <p:spPr>
          <a:xfrm>
            <a:off x="5535828" y="1372856"/>
            <a:ext cx="1883373" cy="338554"/>
          </a:xfrm>
          <a:prstGeom prst="rect">
            <a:avLst/>
          </a:prstGeom>
          <a:solidFill>
            <a:schemeClr val="tx1"/>
          </a:solidFill>
        </p:spPr>
        <p:txBody>
          <a:bodyPr wrap="square" rtlCol="0">
            <a:spAutoFit/>
          </a:bodyPr>
          <a:lstStyle/>
          <a:p>
            <a:pPr algn="r"/>
            <a:r>
              <a:rPr lang="en-US" b="0" dirty="0" smtClean="0">
                <a:solidFill>
                  <a:srgbClr val="FFFF00"/>
                </a:solidFill>
              </a:rPr>
              <a:t>Pervasive Artifacts</a:t>
            </a:r>
          </a:p>
        </p:txBody>
      </p:sp>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Example Spectra – The Good, The Bad, and The Ugly …</a:t>
            </a:r>
          </a:p>
        </p:txBody>
      </p:sp>
    </p:spTree>
    <p:extLst>
      <p:ext uri="{BB962C8B-B14F-4D97-AF65-F5344CB8AC3E}">
        <p14:creationId xmlns:p14="http://schemas.microsoft.com/office/powerpoint/2010/main" val="107856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666" y="1219200"/>
            <a:ext cx="6756667" cy="4877055"/>
          </a:xfrm>
          <a:prstGeom prst="rect">
            <a:avLst/>
          </a:prstGeom>
        </p:spPr>
      </p:pic>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Animation of All 114 System Suitability US Spectra</a:t>
            </a:r>
          </a:p>
        </p:txBody>
      </p:sp>
    </p:spTree>
    <p:extLst>
      <p:ext uri="{BB962C8B-B14F-4D97-AF65-F5344CB8AC3E}">
        <p14:creationId xmlns:p14="http://schemas.microsoft.com/office/powerpoint/2010/main" val="4149828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259" y="1219200"/>
            <a:ext cx="6753481" cy="4877055"/>
          </a:xfrm>
          <a:prstGeom prst="rect">
            <a:avLst/>
          </a:prstGeom>
        </p:spPr>
      </p:pic>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Animation of All 136 System Suitability NUS Spectra</a:t>
            </a:r>
          </a:p>
        </p:txBody>
      </p:sp>
    </p:spTree>
    <p:extLst>
      <p:ext uri="{BB962C8B-B14F-4D97-AF65-F5344CB8AC3E}">
        <p14:creationId xmlns:p14="http://schemas.microsoft.com/office/powerpoint/2010/main" val="20763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070" y="1219200"/>
            <a:ext cx="6701859" cy="4877055"/>
          </a:xfrm>
          <a:prstGeom prst="rect">
            <a:avLst/>
          </a:prstGeom>
        </p:spPr>
      </p:pic>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Animation of All 63 Fab US Spectra</a:t>
            </a:r>
          </a:p>
        </p:txBody>
      </p:sp>
    </p:spTree>
    <p:extLst>
      <p:ext uri="{BB962C8B-B14F-4D97-AF65-F5344CB8AC3E}">
        <p14:creationId xmlns:p14="http://schemas.microsoft.com/office/powerpoint/2010/main" val="3679427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070" y="1229637"/>
            <a:ext cx="6701859" cy="4856181"/>
          </a:xfrm>
          <a:prstGeom prst="rect">
            <a:avLst/>
          </a:prstGeom>
        </p:spPr>
      </p:pic>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Animation of All 62 Fab NUS Spectra</a:t>
            </a:r>
          </a:p>
        </p:txBody>
      </p:sp>
    </p:spTree>
    <p:extLst>
      <p:ext uri="{BB962C8B-B14F-4D97-AF65-F5344CB8AC3E}">
        <p14:creationId xmlns:p14="http://schemas.microsoft.com/office/powerpoint/2010/main" val="298220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533" y="1647213"/>
            <a:ext cx="7472935" cy="4448787"/>
          </a:xfrm>
          <a:prstGeom prst="rect">
            <a:avLst/>
          </a:prstGeom>
        </p:spPr>
      </p:pic>
      <p:sp>
        <p:nvSpPr>
          <p:cNvPr id="2" name="TextBox 1"/>
          <p:cNvSpPr txBox="1"/>
          <p:nvPr/>
        </p:nvSpPr>
        <p:spPr>
          <a:xfrm>
            <a:off x="835533" y="1039693"/>
            <a:ext cx="7472935" cy="523220"/>
          </a:xfrm>
          <a:prstGeom prst="rect">
            <a:avLst/>
          </a:prstGeom>
          <a:noFill/>
        </p:spPr>
        <p:txBody>
          <a:bodyPr wrap="square" rtlCol="0">
            <a:spAutoFit/>
          </a:bodyPr>
          <a:lstStyle/>
          <a:p>
            <a:pPr algn="ctr">
              <a:spcBef>
                <a:spcPts val="0"/>
              </a:spcBef>
            </a:pPr>
            <a:r>
              <a:rPr lang="en-US" sz="1400" b="0" dirty="0" smtClean="0">
                <a:solidFill>
                  <a:schemeClr val="bg1"/>
                </a:solidFill>
              </a:rPr>
              <a:t>All 375 Spectra - Direct PCA on </a:t>
            </a:r>
            <a:r>
              <a:rPr lang="en-US" sz="1400" b="0" baseline="30000" dirty="0" smtClean="0">
                <a:solidFill>
                  <a:schemeClr val="bg1"/>
                </a:solidFill>
              </a:rPr>
              <a:t>1</a:t>
            </a:r>
            <a:r>
              <a:rPr lang="en-US" sz="1400" b="0" dirty="0" smtClean="0">
                <a:solidFill>
                  <a:schemeClr val="bg1"/>
                </a:solidFill>
              </a:rPr>
              <a:t>H 2.0 ppm to -0.7ppm </a:t>
            </a:r>
            <a:r>
              <a:rPr lang="en-US" sz="1400" b="0" baseline="30000" dirty="0" smtClean="0">
                <a:solidFill>
                  <a:schemeClr val="bg1"/>
                </a:solidFill>
              </a:rPr>
              <a:t>13</a:t>
            </a:r>
            <a:r>
              <a:rPr lang="en-US" sz="1400" b="0" dirty="0" smtClean="0">
                <a:solidFill>
                  <a:schemeClr val="bg1"/>
                </a:solidFill>
              </a:rPr>
              <a:t>C 28.0 ppm to 8.0ppm</a:t>
            </a:r>
          </a:p>
          <a:p>
            <a:pPr algn="ctr">
              <a:spcBef>
                <a:spcPts val="0"/>
              </a:spcBef>
            </a:pPr>
            <a:r>
              <a:rPr lang="en-US" sz="1400" b="0" dirty="0" smtClean="0">
                <a:solidFill>
                  <a:schemeClr val="bg1"/>
                </a:solidFill>
              </a:rPr>
              <a:t>Component 2 vs 3 Colored by Sample Type </a:t>
            </a:r>
          </a:p>
        </p:txBody>
      </p:sp>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Some PCA Results</a:t>
            </a:r>
          </a:p>
        </p:txBody>
      </p:sp>
      <p:sp>
        <p:nvSpPr>
          <p:cNvPr id="5" name="TextBox 4"/>
          <p:cNvSpPr txBox="1"/>
          <p:nvPr/>
        </p:nvSpPr>
        <p:spPr>
          <a:xfrm>
            <a:off x="1295401" y="1905000"/>
            <a:ext cx="2209800" cy="461665"/>
          </a:xfrm>
          <a:prstGeom prst="rect">
            <a:avLst/>
          </a:prstGeom>
          <a:noFill/>
        </p:spPr>
        <p:txBody>
          <a:bodyPr wrap="square" rtlCol="0">
            <a:spAutoFit/>
          </a:bodyPr>
          <a:lstStyle/>
          <a:p>
            <a:pPr>
              <a:spcBef>
                <a:spcPts val="0"/>
              </a:spcBef>
            </a:pPr>
            <a:r>
              <a:rPr lang="en-US" sz="1200" b="0" dirty="0" smtClean="0">
                <a:solidFill>
                  <a:srgbClr val="00FFFF"/>
                </a:solidFill>
              </a:rPr>
              <a:t>System Suitability Sample</a:t>
            </a:r>
          </a:p>
          <a:p>
            <a:pPr>
              <a:spcBef>
                <a:spcPts val="0"/>
              </a:spcBef>
            </a:pPr>
            <a:r>
              <a:rPr lang="en-US" sz="1200" b="0" dirty="0" err="1" smtClean="0">
                <a:solidFill>
                  <a:srgbClr val="FFFF00"/>
                </a:solidFill>
              </a:rPr>
              <a:t>NISTmAb</a:t>
            </a:r>
            <a:r>
              <a:rPr lang="en-US" sz="1200" b="0" dirty="0" smtClean="0">
                <a:solidFill>
                  <a:srgbClr val="FFFF00"/>
                </a:solidFill>
              </a:rPr>
              <a:t> Fab </a:t>
            </a:r>
          </a:p>
        </p:txBody>
      </p:sp>
    </p:spTree>
    <p:extLst>
      <p:ext uri="{BB962C8B-B14F-4D97-AF65-F5344CB8AC3E}">
        <p14:creationId xmlns:p14="http://schemas.microsoft.com/office/powerpoint/2010/main" val="3089366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90" y="1647213"/>
            <a:ext cx="7360821" cy="4448786"/>
          </a:xfrm>
          <a:prstGeom prst="rect">
            <a:avLst/>
          </a:prstGeom>
        </p:spPr>
      </p:pic>
      <p:sp>
        <p:nvSpPr>
          <p:cNvPr id="2" name="TextBox 1"/>
          <p:cNvSpPr txBox="1"/>
          <p:nvPr/>
        </p:nvSpPr>
        <p:spPr>
          <a:xfrm>
            <a:off x="835533" y="1039693"/>
            <a:ext cx="7472935" cy="523220"/>
          </a:xfrm>
          <a:prstGeom prst="rect">
            <a:avLst/>
          </a:prstGeom>
          <a:noFill/>
        </p:spPr>
        <p:txBody>
          <a:bodyPr wrap="square" rtlCol="0">
            <a:spAutoFit/>
          </a:bodyPr>
          <a:lstStyle/>
          <a:p>
            <a:pPr algn="ctr">
              <a:spcBef>
                <a:spcPts val="0"/>
              </a:spcBef>
            </a:pPr>
            <a:r>
              <a:rPr lang="en-US" sz="1400" b="0" dirty="0" smtClean="0">
                <a:solidFill>
                  <a:srgbClr val="FFFF00"/>
                </a:solidFill>
              </a:rPr>
              <a:t>Fab Spectra Only </a:t>
            </a:r>
            <a:r>
              <a:rPr lang="en-US" sz="1400" b="0" dirty="0" smtClean="0">
                <a:solidFill>
                  <a:schemeClr val="bg1"/>
                </a:solidFill>
              </a:rPr>
              <a:t>- Direct PCA on </a:t>
            </a:r>
            <a:r>
              <a:rPr lang="en-US" sz="1400" b="0" baseline="30000" dirty="0" smtClean="0">
                <a:solidFill>
                  <a:schemeClr val="bg1"/>
                </a:solidFill>
              </a:rPr>
              <a:t>1</a:t>
            </a:r>
            <a:r>
              <a:rPr lang="en-US" sz="1400" b="0" dirty="0" smtClean="0">
                <a:solidFill>
                  <a:schemeClr val="bg1"/>
                </a:solidFill>
              </a:rPr>
              <a:t>H 2.0 ppm to -0.7ppm </a:t>
            </a:r>
            <a:r>
              <a:rPr lang="en-US" sz="1400" b="0" baseline="30000" dirty="0" smtClean="0">
                <a:solidFill>
                  <a:schemeClr val="bg1"/>
                </a:solidFill>
              </a:rPr>
              <a:t>13</a:t>
            </a:r>
            <a:r>
              <a:rPr lang="en-US" sz="1400" b="0" dirty="0" smtClean="0">
                <a:solidFill>
                  <a:schemeClr val="bg1"/>
                </a:solidFill>
              </a:rPr>
              <a:t>C 28.0 ppm to 8.0ppm</a:t>
            </a:r>
          </a:p>
          <a:p>
            <a:pPr algn="ctr">
              <a:spcBef>
                <a:spcPts val="0"/>
              </a:spcBef>
            </a:pPr>
            <a:r>
              <a:rPr lang="en-US" sz="1400" b="0" dirty="0" smtClean="0">
                <a:solidFill>
                  <a:schemeClr val="bg1"/>
                </a:solidFill>
              </a:rPr>
              <a:t>Component 2 vs 3 Colored by Experiment Type</a:t>
            </a:r>
          </a:p>
        </p:txBody>
      </p:sp>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Some PCA Results</a:t>
            </a:r>
          </a:p>
        </p:txBody>
      </p:sp>
    </p:spTree>
    <p:extLst>
      <p:ext uri="{BB962C8B-B14F-4D97-AF65-F5344CB8AC3E}">
        <p14:creationId xmlns:p14="http://schemas.microsoft.com/office/powerpoint/2010/main" val="1741963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90" y="1647213"/>
            <a:ext cx="7360821" cy="4448787"/>
          </a:xfrm>
          <a:prstGeom prst="rect">
            <a:avLst/>
          </a:prstGeom>
        </p:spPr>
      </p:pic>
      <p:sp>
        <p:nvSpPr>
          <p:cNvPr id="2" name="TextBox 1"/>
          <p:cNvSpPr txBox="1"/>
          <p:nvPr/>
        </p:nvSpPr>
        <p:spPr>
          <a:xfrm>
            <a:off x="835533" y="1039693"/>
            <a:ext cx="7472935" cy="523220"/>
          </a:xfrm>
          <a:prstGeom prst="rect">
            <a:avLst/>
          </a:prstGeom>
          <a:noFill/>
        </p:spPr>
        <p:txBody>
          <a:bodyPr wrap="square" rtlCol="0">
            <a:spAutoFit/>
          </a:bodyPr>
          <a:lstStyle/>
          <a:p>
            <a:pPr algn="ctr">
              <a:spcBef>
                <a:spcPts val="0"/>
              </a:spcBef>
            </a:pPr>
            <a:r>
              <a:rPr lang="en-US" sz="1400" b="0" dirty="0" smtClean="0">
                <a:solidFill>
                  <a:srgbClr val="FFFF00"/>
                </a:solidFill>
              </a:rPr>
              <a:t>Fab Spectra Only </a:t>
            </a:r>
            <a:r>
              <a:rPr lang="en-US" sz="1400" b="0" dirty="0" smtClean="0">
                <a:solidFill>
                  <a:schemeClr val="bg1"/>
                </a:solidFill>
              </a:rPr>
              <a:t>- Direct PCA on </a:t>
            </a:r>
            <a:r>
              <a:rPr lang="en-US" sz="1400" b="0" baseline="30000" dirty="0" smtClean="0">
                <a:solidFill>
                  <a:schemeClr val="bg1"/>
                </a:solidFill>
              </a:rPr>
              <a:t>1</a:t>
            </a:r>
            <a:r>
              <a:rPr lang="en-US" sz="1400" b="0" dirty="0" smtClean="0">
                <a:solidFill>
                  <a:schemeClr val="bg1"/>
                </a:solidFill>
              </a:rPr>
              <a:t>H 2.0 ppm to -0.7ppm </a:t>
            </a:r>
            <a:r>
              <a:rPr lang="en-US" sz="1400" b="0" baseline="30000" dirty="0" smtClean="0">
                <a:solidFill>
                  <a:schemeClr val="bg1"/>
                </a:solidFill>
              </a:rPr>
              <a:t>13</a:t>
            </a:r>
            <a:r>
              <a:rPr lang="en-US" sz="1400" b="0" dirty="0" smtClean="0">
                <a:solidFill>
                  <a:schemeClr val="bg1"/>
                </a:solidFill>
              </a:rPr>
              <a:t>C 28.0 ppm to 8.0ppm</a:t>
            </a:r>
          </a:p>
          <a:p>
            <a:pPr algn="ctr">
              <a:spcBef>
                <a:spcPts val="0"/>
              </a:spcBef>
            </a:pPr>
            <a:r>
              <a:rPr lang="en-US" sz="1400" b="0" dirty="0" smtClean="0">
                <a:solidFill>
                  <a:schemeClr val="bg1"/>
                </a:solidFill>
              </a:rPr>
              <a:t>Component 2 vs 3 Colored by Spectrometer Frequency</a:t>
            </a:r>
          </a:p>
        </p:txBody>
      </p:sp>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Some PCA Results</a:t>
            </a:r>
          </a:p>
        </p:txBody>
      </p:sp>
    </p:spTree>
    <p:extLst>
      <p:ext uri="{BB962C8B-B14F-4D97-AF65-F5344CB8AC3E}">
        <p14:creationId xmlns:p14="http://schemas.microsoft.com/office/powerpoint/2010/main" val="2134160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About the Study Samples</a:t>
            </a:r>
          </a:p>
        </p:txBody>
      </p:sp>
      <p:sp>
        <p:nvSpPr>
          <p:cNvPr id="2" name="TextBox 1"/>
          <p:cNvSpPr txBox="1"/>
          <p:nvPr/>
        </p:nvSpPr>
        <p:spPr>
          <a:xfrm>
            <a:off x="533400" y="1003280"/>
            <a:ext cx="8077200" cy="3785652"/>
          </a:xfrm>
          <a:prstGeom prst="rect">
            <a:avLst/>
          </a:prstGeom>
          <a:noFill/>
        </p:spPr>
        <p:txBody>
          <a:bodyPr wrap="square" rtlCol="0">
            <a:spAutoFit/>
          </a:bodyPr>
          <a:lstStyle/>
          <a:p>
            <a:r>
              <a:rPr lang="en-US" dirty="0"/>
              <a:t>429 µM Unlabeled NIST-Fab  </a:t>
            </a:r>
            <a:r>
              <a:rPr lang="en-US" dirty="0" smtClean="0"/>
              <a:t>(Fab)</a:t>
            </a:r>
            <a:endParaRPr lang="en-US" dirty="0"/>
          </a:p>
          <a:p>
            <a:pPr marL="742950" lvl="1" indent="-285750">
              <a:buFont typeface="Wingdings" panose="05000000000000000000" pitchFamily="2" charset="2"/>
              <a:buChar char="§"/>
            </a:pPr>
            <a:r>
              <a:rPr lang="en-US" b="0" dirty="0"/>
              <a:t>Derived from papain cleavage of intact </a:t>
            </a:r>
            <a:r>
              <a:rPr lang="en-US" b="0" dirty="0" err="1"/>
              <a:t>NISTmAb</a:t>
            </a:r>
            <a:endParaRPr lang="en-US" b="0" dirty="0"/>
          </a:p>
          <a:p>
            <a:pPr marL="742950" lvl="1" indent="-285750">
              <a:buFont typeface="Wingdings" panose="05000000000000000000" pitchFamily="2" charset="2"/>
              <a:buChar char="§"/>
            </a:pPr>
            <a:r>
              <a:rPr lang="en-US" b="0" dirty="0"/>
              <a:t>Prepared at NIST/IBBR in Rockville, </a:t>
            </a:r>
            <a:r>
              <a:rPr lang="en-US" b="0" dirty="0" smtClean="0"/>
              <a:t>MD</a:t>
            </a:r>
          </a:p>
          <a:p>
            <a:pPr lvl="1"/>
            <a:endParaRPr lang="en-US" sz="800" b="0" dirty="0"/>
          </a:p>
          <a:p>
            <a:r>
              <a:rPr lang="en-US" dirty="0"/>
              <a:t>53 µM U-</a:t>
            </a:r>
            <a:r>
              <a:rPr lang="en-US" baseline="30000" dirty="0"/>
              <a:t>15</a:t>
            </a:r>
            <a:r>
              <a:rPr lang="en-US" dirty="0"/>
              <a:t>N, 20%-</a:t>
            </a:r>
            <a:r>
              <a:rPr lang="en-US" baseline="30000" dirty="0"/>
              <a:t>13</a:t>
            </a:r>
            <a:r>
              <a:rPr lang="en-US" dirty="0"/>
              <a:t>C NIST-Fab, System Suitability Sample (SSS) </a:t>
            </a:r>
          </a:p>
          <a:p>
            <a:pPr marL="742950" lvl="1" indent="-285750">
              <a:buFont typeface="Wingdings" panose="05000000000000000000" pitchFamily="2" charset="2"/>
              <a:buChar char="§"/>
            </a:pPr>
            <a:r>
              <a:rPr lang="en-US" b="0" dirty="0" smtClean="0"/>
              <a:t>Based on the amino acid sequence of the </a:t>
            </a:r>
            <a:r>
              <a:rPr lang="en-US" b="0" dirty="0" err="1" smtClean="0"/>
              <a:t>NISTmAb</a:t>
            </a:r>
            <a:r>
              <a:rPr lang="en-US" b="0" dirty="0" smtClean="0"/>
              <a:t> Fab domain.</a:t>
            </a:r>
          </a:p>
          <a:p>
            <a:pPr marL="742950" lvl="1" indent="-285750">
              <a:buFont typeface="Wingdings" panose="05000000000000000000" pitchFamily="2" charset="2"/>
              <a:buChar char="§"/>
            </a:pPr>
            <a:r>
              <a:rPr lang="en-US" b="0" dirty="0" smtClean="0"/>
              <a:t>Expressed </a:t>
            </a:r>
            <a:r>
              <a:rPr lang="en-US" b="0" dirty="0"/>
              <a:t>in </a:t>
            </a:r>
            <a:r>
              <a:rPr lang="en-US" b="0" i="1" dirty="0"/>
              <a:t>Pichia pastoris </a:t>
            </a:r>
            <a:r>
              <a:rPr lang="en-US" b="0" dirty="0"/>
              <a:t>in the laboratory of Health Canada in Ottawa, Ontario, Canada</a:t>
            </a:r>
          </a:p>
          <a:p>
            <a:pPr marL="742950" lvl="1" indent="-285750">
              <a:buFont typeface="Wingdings" panose="05000000000000000000" pitchFamily="2" charset="2"/>
              <a:buChar char="§"/>
            </a:pPr>
            <a:r>
              <a:rPr lang="en-US" b="0" dirty="0" smtClean="0"/>
              <a:t>Contains </a:t>
            </a:r>
            <a:r>
              <a:rPr lang="en-US" b="0" dirty="0"/>
              <a:t>an extra 4 amino acid signal peptide (EAEA) on both the light and heavy chains that did not get cleaved as expected. </a:t>
            </a:r>
            <a:endParaRPr lang="en-US" b="0" dirty="0" smtClean="0"/>
          </a:p>
          <a:p>
            <a:pPr lvl="1"/>
            <a:endParaRPr lang="en-US" sz="800" b="0" dirty="0"/>
          </a:p>
          <a:p>
            <a:r>
              <a:rPr lang="en-US" dirty="0"/>
              <a:t>Buffer:</a:t>
            </a:r>
            <a:r>
              <a:rPr lang="en-US" b="0" dirty="0"/>
              <a:t> 25 </a:t>
            </a:r>
            <a:r>
              <a:rPr lang="en-US" b="0" dirty="0" err="1"/>
              <a:t>mM</a:t>
            </a:r>
            <a:r>
              <a:rPr lang="en-US" b="0" dirty="0"/>
              <a:t> bis-tris-d19 pH 6.0, 5% D</a:t>
            </a:r>
            <a:r>
              <a:rPr lang="en-US" b="0" baseline="-25000" dirty="0"/>
              <a:t>2</a:t>
            </a:r>
            <a:r>
              <a:rPr lang="en-US" b="0" dirty="0"/>
              <a:t>O</a:t>
            </a:r>
          </a:p>
        </p:txBody>
      </p:sp>
    </p:spTree>
    <p:extLst>
      <p:ext uri="{BB962C8B-B14F-4D97-AF65-F5344CB8AC3E}">
        <p14:creationId xmlns:p14="http://schemas.microsoft.com/office/powerpoint/2010/main" val="3111407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24" y="1647213"/>
            <a:ext cx="6873153" cy="4448787"/>
          </a:xfrm>
          <a:prstGeom prst="rect">
            <a:avLst/>
          </a:prstGeom>
        </p:spPr>
      </p:pic>
      <p:sp>
        <p:nvSpPr>
          <p:cNvPr id="2" name="TextBox 1"/>
          <p:cNvSpPr txBox="1"/>
          <p:nvPr/>
        </p:nvSpPr>
        <p:spPr>
          <a:xfrm>
            <a:off x="835533" y="1039693"/>
            <a:ext cx="7472935" cy="523220"/>
          </a:xfrm>
          <a:prstGeom prst="rect">
            <a:avLst/>
          </a:prstGeom>
          <a:noFill/>
        </p:spPr>
        <p:txBody>
          <a:bodyPr wrap="square" rtlCol="0">
            <a:spAutoFit/>
          </a:bodyPr>
          <a:lstStyle/>
          <a:p>
            <a:pPr algn="ctr">
              <a:spcBef>
                <a:spcPts val="0"/>
              </a:spcBef>
            </a:pPr>
            <a:r>
              <a:rPr lang="en-US" sz="1400" b="0" dirty="0" smtClean="0">
                <a:solidFill>
                  <a:srgbClr val="FFFF00"/>
                </a:solidFill>
              </a:rPr>
              <a:t>Fab Spectra Only </a:t>
            </a:r>
            <a:r>
              <a:rPr lang="en-US" sz="1400" b="0" dirty="0" smtClean="0">
                <a:solidFill>
                  <a:schemeClr val="bg1"/>
                </a:solidFill>
              </a:rPr>
              <a:t>- Direct PCA on </a:t>
            </a:r>
            <a:r>
              <a:rPr lang="en-US" sz="1400" b="0" baseline="30000" dirty="0" smtClean="0">
                <a:solidFill>
                  <a:schemeClr val="bg1"/>
                </a:solidFill>
              </a:rPr>
              <a:t>1</a:t>
            </a:r>
            <a:r>
              <a:rPr lang="en-US" sz="1400" b="0" dirty="0" smtClean="0">
                <a:solidFill>
                  <a:schemeClr val="bg1"/>
                </a:solidFill>
              </a:rPr>
              <a:t>H 2.0 ppm to -0.7ppm </a:t>
            </a:r>
            <a:r>
              <a:rPr lang="en-US" sz="1400" b="0" baseline="30000" dirty="0" smtClean="0">
                <a:solidFill>
                  <a:schemeClr val="bg1"/>
                </a:solidFill>
              </a:rPr>
              <a:t>13</a:t>
            </a:r>
            <a:r>
              <a:rPr lang="en-US" sz="1400" b="0" dirty="0" smtClean="0">
                <a:solidFill>
                  <a:schemeClr val="bg1"/>
                </a:solidFill>
              </a:rPr>
              <a:t>C 28.0 ppm to 8.0ppm</a:t>
            </a:r>
          </a:p>
          <a:p>
            <a:pPr algn="ctr">
              <a:spcBef>
                <a:spcPts val="0"/>
              </a:spcBef>
            </a:pPr>
            <a:r>
              <a:rPr lang="en-US" sz="1400" b="0" dirty="0" smtClean="0">
                <a:solidFill>
                  <a:schemeClr val="bg1"/>
                </a:solidFill>
              </a:rPr>
              <a:t>Component 2 vs 4 Colored by Temperature</a:t>
            </a:r>
          </a:p>
        </p:txBody>
      </p:sp>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Some PCA Results</a:t>
            </a:r>
          </a:p>
        </p:txBody>
      </p:sp>
    </p:spTree>
    <p:extLst>
      <p:ext uri="{BB962C8B-B14F-4D97-AF65-F5344CB8AC3E}">
        <p14:creationId xmlns:p14="http://schemas.microsoft.com/office/powerpoint/2010/main" val="2560627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Future Data Releases</a:t>
            </a:r>
          </a:p>
        </p:txBody>
      </p:sp>
      <p:sp>
        <p:nvSpPr>
          <p:cNvPr id="2" name="TextBox 1"/>
          <p:cNvSpPr txBox="1"/>
          <p:nvPr/>
        </p:nvSpPr>
        <p:spPr>
          <a:xfrm>
            <a:off x="762000" y="1066800"/>
            <a:ext cx="7315200" cy="2185214"/>
          </a:xfrm>
          <a:prstGeom prst="rect">
            <a:avLst/>
          </a:prstGeom>
          <a:noFill/>
        </p:spPr>
        <p:txBody>
          <a:bodyPr wrap="square" rtlCol="0">
            <a:spAutoFit/>
          </a:bodyPr>
          <a:lstStyle/>
          <a:p>
            <a:pPr marL="285750" indent="-285750" algn="just">
              <a:buFont typeface="Wingdings" panose="05000000000000000000" pitchFamily="2" charset="2"/>
              <a:buChar char="§"/>
            </a:pPr>
            <a:r>
              <a:rPr lang="en-US" b="0" dirty="0" smtClean="0"/>
              <a:t>Baseline correction for several spectra could be improved. There might be data updates to accommodate this.</a:t>
            </a:r>
          </a:p>
          <a:p>
            <a:pPr marL="285750" indent="-285750" algn="just">
              <a:buFont typeface="Wingdings" panose="05000000000000000000" pitchFamily="2" charset="2"/>
              <a:buChar char="§"/>
            </a:pPr>
            <a:r>
              <a:rPr lang="en-US" b="0" dirty="0" smtClean="0"/>
              <a:t>Some spectra have systematic distortions due to hardware problems. There might be data updates to improve these spectra via processing.</a:t>
            </a:r>
          </a:p>
          <a:p>
            <a:pPr marL="285750" indent="-285750" algn="just">
              <a:buFont typeface="Wingdings" panose="05000000000000000000" pitchFamily="2" charset="2"/>
              <a:buChar char="§"/>
            </a:pPr>
            <a:r>
              <a:rPr lang="en-US" b="0" dirty="0" smtClean="0"/>
              <a:t>Additional PCA results will be released, including updated software for performing PCA.</a:t>
            </a:r>
          </a:p>
          <a:p>
            <a:pPr marL="285750" indent="-285750" algn="just">
              <a:buFont typeface="Wingdings" panose="05000000000000000000" pitchFamily="2" charset="2"/>
              <a:buChar char="§"/>
            </a:pPr>
            <a:r>
              <a:rPr lang="en-US" b="0" dirty="0" smtClean="0"/>
              <a:t>Scripts for the </a:t>
            </a:r>
            <a:r>
              <a:rPr lang="en-US" b="0" baseline="30000" dirty="0" smtClean="0"/>
              <a:t>1</a:t>
            </a:r>
            <a:r>
              <a:rPr lang="en-US" b="0" dirty="0" smtClean="0"/>
              <a:t>H / </a:t>
            </a:r>
            <a:r>
              <a:rPr lang="en-US" b="0" baseline="30000" dirty="0" smtClean="0"/>
              <a:t>15</a:t>
            </a:r>
            <a:r>
              <a:rPr lang="en-US" b="0" dirty="0" smtClean="0"/>
              <a:t>N data will be released separately.</a:t>
            </a:r>
          </a:p>
        </p:txBody>
      </p:sp>
    </p:spTree>
    <p:extLst>
      <p:ext uri="{BB962C8B-B14F-4D97-AF65-F5344CB8AC3E}">
        <p14:creationId xmlns:p14="http://schemas.microsoft.com/office/powerpoint/2010/main" val="26479717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Installing </a:t>
            </a:r>
            <a:r>
              <a:rPr lang="en-US" sz="2200" b="0" i="1" kern="0" dirty="0" err="1" smtClean="0">
                <a:solidFill>
                  <a:srgbClr val="7030A0"/>
                </a:solidFill>
              </a:rPr>
              <a:t>NMRPipe</a:t>
            </a:r>
            <a:endParaRPr lang="en-US" sz="2200" b="0" i="1" kern="0" dirty="0" smtClean="0">
              <a:solidFill>
                <a:srgbClr val="7030A0"/>
              </a:solidFill>
            </a:endParaRPr>
          </a:p>
        </p:txBody>
      </p:sp>
      <p:sp>
        <p:nvSpPr>
          <p:cNvPr id="2" name="TextBox 1"/>
          <p:cNvSpPr txBox="1"/>
          <p:nvPr/>
        </p:nvSpPr>
        <p:spPr>
          <a:xfrm>
            <a:off x="762000" y="1066800"/>
            <a:ext cx="7315200" cy="4555093"/>
          </a:xfrm>
          <a:prstGeom prst="rect">
            <a:avLst/>
          </a:prstGeom>
          <a:noFill/>
        </p:spPr>
        <p:txBody>
          <a:bodyPr wrap="square" rtlCol="0">
            <a:spAutoFit/>
          </a:bodyPr>
          <a:lstStyle/>
          <a:p>
            <a:pPr marL="285750" indent="-285750" algn="just">
              <a:spcBef>
                <a:spcPts val="600"/>
              </a:spcBef>
              <a:buFont typeface="Wingdings" panose="05000000000000000000" pitchFamily="2" charset="2"/>
              <a:buChar char="§"/>
            </a:pPr>
            <a:r>
              <a:rPr lang="en-US" b="0" dirty="0" smtClean="0"/>
              <a:t>If you wish to use the </a:t>
            </a:r>
            <a:r>
              <a:rPr lang="en-US" b="0" dirty="0" err="1" smtClean="0"/>
              <a:t>NMRPipe</a:t>
            </a:r>
            <a:r>
              <a:rPr lang="en-US" b="0" dirty="0" smtClean="0"/>
              <a:t> processing scripts provided with the study data, you must use a version of </a:t>
            </a:r>
            <a:r>
              <a:rPr lang="en-US" b="0" dirty="0" err="1" smtClean="0"/>
              <a:t>NMRPipe</a:t>
            </a:r>
            <a:r>
              <a:rPr lang="en-US" b="0" dirty="0" smtClean="0"/>
              <a:t> downloaded 9/7/2017 or after.</a:t>
            </a:r>
          </a:p>
          <a:p>
            <a:pPr algn="just">
              <a:spcBef>
                <a:spcPts val="600"/>
              </a:spcBef>
            </a:pPr>
            <a:endParaRPr lang="en-US" b="0" dirty="0" smtClean="0"/>
          </a:p>
          <a:p>
            <a:pPr marL="285750" indent="-285750">
              <a:spcBef>
                <a:spcPts val="600"/>
              </a:spcBef>
              <a:buFont typeface="Wingdings" panose="05000000000000000000" pitchFamily="2" charset="2"/>
              <a:buChar char="§"/>
            </a:pPr>
            <a:r>
              <a:rPr lang="en-US" b="0" dirty="0" smtClean="0"/>
              <a:t>The </a:t>
            </a:r>
            <a:r>
              <a:rPr lang="en-US" b="0" dirty="0" err="1" smtClean="0"/>
              <a:t>NMRPipe</a:t>
            </a:r>
            <a:r>
              <a:rPr lang="en-US" b="0" dirty="0" smtClean="0"/>
              <a:t> installation page is here (</a:t>
            </a:r>
            <a:r>
              <a:rPr lang="en-US" b="0" dirty="0" smtClean="0">
                <a:solidFill>
                  <a:srgbClr val="0070C0"/>
                </a:solidFill>
              </a:rPr>
              <a:t>www.nmrpipe.com</a:t>
            </a:r>
            <a:r>
              <a:rPr lang="en-US" b="0" dirty="0" smtClean="0"/>
              <a:t> redirects here):</a:t>
            </a:r>
          </a:p>
          <a:p>
            <a:pPr algn="just">
              <a:spcBef>
                <a:spcPts val="600"/>
              </a:spcBef>
            </a:pPr>
            <a:r>
              <a:rPr lang="en-US" b="0" dirty="0"/>
              <a:t>	</a:t>
            </a:r>
            <a:r>
              <a:rPr lang="en-US" b="0" dirty="0">
                <a:solidFill>
                  <a:srgbClr val="0070C0"/>
                </a:solidFill>
              </a:rPr>
              <a:t>https://</a:t>
            </a:r>
            <a:r>
              <a:rPr lang="en-US" b="0" dirty="0" smtClean="0">
                <a:solidFill>
                  <a:srgbClr val="0070C0"/>
                </a:solidFill>
              </a:rPr>
              <a:t>www.ibbr.umd.edu/nmrpipe/install.html</a:t>
            </a:r>
          </a:p>
          <a:p>
            <a:pPr algn="just">
              <a:spcBef>
                <a:spcPts val="600"/>
              </a:spcBef>
            </a:pPr>
            <a:endParaRPr lang="en-US" b="0" dirty="0" smtClean="0"/>
          </a:p>
          <a:p>
            <a:pPr marL="285750" indent="-285750" algn="just">
              <a:spcBef>
                <a:spcPts val="600"/>
              </a:spcBef>
              <a:buFont typeface="Wingdings" panose="05000000000000000000" pitchFamily="2" charset="2"/>
              <a:buChar char="§"/>
            </a:pPr>
            <a:r>
              <a:rPr lang="en-US" b="0" dirty="0" smtClean="0"/>
              <a:t>If you already have </a:t>
            </a:r>
            <a:r>
              <a:rPr lang="en-US" b="0" dirty="0" err="1" smtClean="0"/>
              <a:t>NMRPipe</a:t>
            </a:r>
            <a:r>
              <a:rPr lang="en-US" b="0" dirty="0" smtClean="0"/>
              <a:t> installed, you should perform a clean reinstallation, following </a:t>
            </a:r>
            <a:r>
              <a:rPr lang="en-US" i="1" dirty="0" smtClean="0"/>
              <a:t>all of these steps</a:t>
            </a:r>
            <a:r>
              <a:rPr lang="en-US" b="0" dirty="0" smtClean="0"/>
              <a:t>:</a:t>
            </a:r>
          </a:p>
          <a:p>
            <a:pPr marL="800100" lvl="1" indent="-342900" algn="just">
              <a:spcBef>
                <a:spcPts val="600"/>
              </a:spcBef>
              <a:buFont typeface="+mj-lt"/>
              <a:buAutoNum type="arabicPeriod"/>
            </a:pPr>
            <a:r>
              <a:rPr lang="en-US" b="0" dirty="0" smtClean="0"/>
              <a:t>Rename or delete the existing </a:t>
            </a:r>
            <a:r>
              <a:rPr lang="en-US" b="0" dirty="0" err="1" smtClean="0"/>
              <a:t>NMRPipe</a:t>
            </a:r>
            <a:r>
              <a:rPr lang="en-US" b="0" dirty="0" smtClean="0"/>
              <a:t> installation.</a:t>
            </a:r>
          </a:p>
          <a:p>
            <a:pPr marL="800100" lvl="1" indent="-342900" algn="just">
              <a:spcBef>
                <a:spcPts val="600"/>
              </a:spcBef>
              <a:buFont typeface="+mj-lt"/>
              <a:buAutoNum type="arabicPeriod"/>
            </a:pPr>
            <a:r>
              <a:rPr lang="en-US" b="0" dirty="0" smtClean="0"/>
              <a:t>Edit the </a:t>
            </a:r>
            <a:r>
              <a:rPr lang="en-US" b="0" dirty="0" smtClean="0">
                <a:latin typeface="Courier New" panose="02070309020205020404" pitchFamily="49" charset="0"/>
                <a:cs typeface="Courier New" panose="02070309020205020404" pitchFamily="49" charset="0"/>
              </a:rPr>
              <a:t>.</a:t>
            </a:r>
            <a:r>
              <a:rPr lang="en-US" b="0" dirty="0" err="1" smtClean="0">
                <a:latin typeface="Courier New" panose="02070309020205020404" pitchFamily="49" charset="0"/>
                <a:cs typeface="Courier New" panose="02070309020205020404" pitchFamily="49" charset="0"/>
              </a:rPr>
              <a:t>cshrc</a:t>
            </a:r>
            <a:r>
              <a:rPr lang="en-US" b="0" dirty="0" smtClean="0">
                <a:latin typeface="Courier New" panose="02070309020205020404" pitchFamily="49" charset="0"/>
                <a:cs typeface="Courier New" panose="02070309020205020404" pitchFamily="49" charset="0"/>
              </a:rPr>
              <a:t> </a:t>
            </a:r>
            <a:r>
              <a:rPr lang="en-US" b="0" dirty="0" smtClean="0"/>
              <a:t>file in your login directory to remove all </a:t>
            </a:r>
            <a:r>
              <a:rPr lang="en-US" b="0" dirty="0" err="1" smtClean="0"/>
              <a:t>NMRPipe</a:t>
            </a:r>
            <a:r>
              <a:rPr lang="en-US" b="0" dirty="0" smtClean="0"/>
              <a:t>-related initializations. If the </a:t>
            </a:r>
            <a:r>
              <a:rPr lang="en-US" b="0" dirty="0" smtClean="0">
                <a:latin typeface="Courier New" panose="02070309020205020404" pitchFamily="49" charset="0"/>
                <a:cs typeface="Courier New" panose="02070309020205020404" pitchFamily="49" charset="0"/>
              </a:rPr>
              <a:t>.</a:t>
            </a:r>
            <a:r>
              <a:rPr lang="en-US" b="0" dirty="0" err="1" smtClean="0">
                <a:latin typeface="Courier New" panose="02070309020205020404" pitchFamily="49" charset="0"/>
                <a:cs typeface="Courier New" panose="02070309020205020404" pitchFamily="49" charset="0"/>
              </a:rPr>
              <a:t>cshrc</a:t>
            </a:r>
            <a:r>
              <a:rPr lang="en-US" b="0" dirty="0" smtClean="0">
                <a:latin typeface="Courier New" panose="02070309020205020404" pitchFamily="49" charset="0"/>
                <a:cs typeface="Courier New" panose="02070309020205020404" pitchFamily="49" charset="0"/>
              </a:rPr>
              <a:t> </a:t>
            </a:r>
            <a:r>
              <a:rPr lang="en-US" b="0" dirty="0" smtClean="0"/>
              <a:t>file is empty, delete it (it will be recreated automatically during installation).</a:t>
            </a:r>
          </a:p>
          <a:p>
            <a:pPr marL="800100" lvl="1" indent="-342900" algn="just">
              <a:spcBef>
                <a:spcPts val="600"/>
              </a:spcBef>
              <a:buFont typeface="+mj-lt"/>
              <a:buAutoNum type="arabicPeriod"/>
            </a:pPr>
            <a:r>
              <a:rPr lang="en-US" b="0" dirty="0" smtClean="0"/>
              <a:t>Log out before continuing.</a:t>
            </a:r>
            <a:endParaRPr lang="en-US" b="0" dirty="0"/>
          </a:p>
          <a:p>
            <a:pPr algn="just">
              <a:spcBef>
                <a:spcPts val="600"/>
              </a:spcBef>
            </a:pPr>
            <a:endParaRPr lang="en-US" b="0" dirty="0" smtClean="0"/>
          </a:p>
          <a:p>
            <a:pPr marL="285750" indent="-285750" algn="just">
              <a:spcBef>
                <a:spcPts val="600"/>
              </a:spcBef>
              <a:buFont typeface="Wingdings" panose="05000000000000000000" pitchFamily="2" charset="2"/>
              <a:buChar char="§"/>
            </a:pPr>
            <a:r>
              <a:rPr lang="en-US" b="0" dirty="0" smtClean="0"/>
              <a:t>For any questions about </a:t>
            </a:r>
            <a:r>
              <a:rPr lang="en-US" b="0" dirty="0" err="1" smtClean="0"/>
              <a:t>NMRPipe</a:t>
            </a:r>
            <a:r>
              <a:rPr lang="en-US" b="0" dirty="0" smtClean="0"/>
              <a:t>, contact: </a:t>
            </a:r>
            <a:r>
              <a:rPr lang="en-US" b="0" dirty="0" smtClean="0">
                <a:solidFill>
                  <a:srgbClr val="0070C0"/>
                </a:solidFill>
              </a:rPr>
              <a:t>frank.delaglio@nist.gov</a:t>
            </a:r>
          </a:p>
        </p:txBody>
      </p:sp>
    </p:spTree>
    <p:extLst>
      <p:ext uri="{BB962C8B-B14F-4D97-AF65-F5344CB8AC3E}">
        <p14:creationId xmlns:p14="http://schemas.microsoft.com/office/powerpoint/2010/main" val="3290064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How to Use the Master Processing Script to Re-Process Data</a:t>
            </a:r>
          </a:p>
        </p:txBody>
      </p:sp>
      <p:sp>
        <p:nvSpPr>
          <p:cNvPr id="2" name="TextBox 1"/>
          <p:cNvSpPr txBox="1"/>
          <p:nvPr/>
        </p:nvSpPr>
        <p:spPr>
          <a:xfrm>
            <a:off x="609600" y="972264"/>
            <a:ext cx="7696200" cy="5047536"/>
          </a:xfrm>
          <a:prstGeom prst="rect">
            <a:avLst/>
          </a:prstGeom>
          <a:noFill/>
        </p:spPr>
        <p:txBody>
          <a:bodyPr wrap="square" rtlCol="0">
            <a:spAutoFit/>
          </a:bodyPr>
          <a:lstStyle/>
          <a:p>
            <a:pPr marL="285750" indent="-285750" algn="just">
              <a:spcBef>
                <a:spcPts val="1000"/>
              </a:spcBef>
              <a:buFont typeface="Wingdings" panose="05000000000000000000" pitchFamily="2" charset="2"/>
              <a:buChar char="§"/>
            </a:pPr>
            <a:r>
              <a:rPr lang="en-US" b="0" dirty="0" smtClean="0"/>
              <a:t>If you wish to use the </a:t>
            </a:r>
            <a:r>
              <a:rPr lang="en-US" b="0" dirty="0" err="1" smtClean="0"/>
              <a:t>NMRPipe</a:t>
            </a:r>
            <a:r>
              <a:rPr lang="en-US" b="0" dirty="0" smtClean="0"/>
              <a:t> processing scripts provided with the study data, you must use a version of </a:t>
            </a:r>
            <a:r>
              <a:rPr lang="en-US" b="0" dirty="0" err="1" smtClean="0"/>
              <a:t>NMRPipe</a:t>
            </a:r>
            <a:r>
              <a:rPr lang="en-US" b="0" dirty="0" smtClean="0"/>
              <a:t> downloaded 9/7/2017 or after.</a:t>
            </a:r>
          </a:p>
          <a:p>
            <a:pPr marL="285750" indent="-285750" algn="just">
              <a:spcBef>
                <a:spcPts val="1000"/>
              </a:spcBef>
              <a:buFont typeface="Wingdings" panose="05000000000000000000" pitchFamily="2" charset="2"/>
              <a:buChar char="§"/>
            </a:pPr>
            <a:r>
              <a:rPr lang="en-US" b="0" dirty="0" smtClean="0"/>
              <a:t>The </a:t>
            </a:r>
            <a:r>
              <a:rPr lang="en-US" b="0" dirty="0"/>
              <a:t>script </a:t>
            </a:r>
            <a:r>
              <a:rPr lang="en-US" b="0" dirty="0">
                <a:solidFill>
                  <a:srgbClr val="0070C0"/>
                </a:solidFill>
                <a:latin typeface="Courier New" panose="02070309020205020404" pitchFamily="49" charset="0"/>
                <a:cs typeface="Courier New" panose="02070309020205020404" pitchFamily="49" charset="0"/>
              </a:rPr>
              <a:t>clean.com</a:t>
            </a:r>
            <a:r>
              <a:rPr lang="en-US" b="0" dirty="0"/>
              <a:t> will delete </a:t>
            </a:r>
            <a:r>
              <a:rPr lang="en-US" b="0" dirty="0" smtClean="0"/>
              <a:t>previous </a:t>
            </a:r>
            <a:r>
              <a:rPr lang="en-US" b="0" dirty="0"/>
              <a:t>processed results</a:t>
            </a:r>
            <a:r>
              <a:rPr lang="en-US" b="0" dirty="0" smtClean="0"/>
              <a:t>.</a:t>
            </a:r>
          </a:p>
          <a:p>
            <a:pPr marL="285750" indent="-285750" algn="just">
              <a:spcBef>
                <a:spcPts val="1000"/>
              </a:spcBef>
              <a:buFont typeface="Wingdings" panose="05000000000000000000" pitchFamily="2" charset="2"/>
              <a:buChar char="§"/>
            </a:pPr>
            <a:r>
              <a:rPr lang="en-US" b="0" dirty="0" smtClean="0"/>
              <a:t>The script </a:t>
            </a:r>
            <a:r>
              <a:rPr lang="en-US" b="0" dirty="0" smtClean="0">
                <a:solidFill>
                  <a:srgbClr val="0070C0"/>
                </a:solidFill>
                <a:latin typeface="Courier New" panose="02070309020205020404" pitchFamily="49" charset="0"/>
                <a:cs typeface="Courier New" panose="02070309020205020404" pitchFamily="49" charset="0"/>
              </a:rPr>
              <a:t>proc.com</a:t>
            </a:r>
            <a:r>
              <a:rPr lang="en-US" b="0" dirty="0" smtClean="0"/>
              <a:t> will process the entire spectral series. If it is invoked with no other arguments, it will use the processing parameters in </a:t>
            </a:r>
            <a:r>
              <a:rPr lang="en-US" b="0" dirty="0" err="1" smtClean="0">
                <a:solidFill>
                  <a:srgbClr val="0070C0"/>
                </a:solidFill>
                <a:latin typeface="Courier New" panose="02070309020205020404" pitchFamily="49" charset="0"/>
                <a:cs typeface="Courier New" panose="02070309020205020404" pitchFamily="49" charset="0"/>
              </a:rPr>
              <a:t>meta.tab</a:t>
            </a:r>
            <a:r>
              <a:rPr lang="en-US" b="0" dirty="0" smtClean="0"/>
              <a:t>, recreating the spectra in the original study data distribution. The processed results will be saved in directory </a:t>
            </a:r>
            <a:r>
              <a:rPr lang="en-US" b="0" dirty="0" smtClean="0">
                <a:solidFill>
                  <a:srgbClr val="0070C0"/>
                </a:solidFill>
                <a:latin typeface="Courier New" panose="02070309020205020404" pitchFamily="49" charset="0"/>
                <a:cs typeface="Courier New" panose="02070309020205020404" pitchFamily="49" charset="0"/>
              </a:rPr>
              <a:t>study/</a:t>
            </a:r>
            <a:r>
              <a:rPr lang="en-US" b="0" dirty="0" err="1" smtClean="0">
                <a:solidFill>
                  <a:srgbClr val="0070C0"/>
                </a:solidFill>
                <a:latin typeface="Courier New" panose="02070309020205020404" pitchFamily="49" charset="0"/>
                <a:cs typeface="Courier New" panose="02070309020205020404" pitchFamily="49" charset="0"/>
              </a:rPr>
              <a:t>ft</a:t>
            </a:r>
            <a:r>
              <a:rPr lang="en-US" b="0" dirty="0" smtClean="0"/>
              <a:t> as described previously. </a:t>
            </a:r>
          </a:p>
          <a:p>
            <a:pPr marL="285750" indent="-285750" algn="just">
              <a:spcBef>
                <a:spcPts val="1000"/>
              </a:spcBef>
              <a:buFont typeface="Wingdings" panose="05000000000000000000" pitchFamily="2" charset="2"/>
              <a:buChar char="§"/>
            </a:pPr>
            <a:r>
              <a:rPr lang="en-US" b="0" dirty="0" smtClean="0"/>
              <a:t>Running </a:t>
            </a:r>
            <a:r>
              <a:rPr lang="en-US" b="0" dirty="0">
                <a:solidFill>
                  <a:srgbClr val="0070C0"/>
                </a:solidFill>
                <a:latin typeface="Courier New" panose="02070309020205020404" pitchFamily="49" charset="0"/>
                <a:cs typeface="Courier New" panose="02070309020205020404" pitchFamily="49" charset="0"/>
              </a:rPr>
              <a:t>proc.com</a:t>
            </a:r>
            <a:r>
              <a:rPr lang="en-US" b="0" dirty="0">
                <a:solidFill>
                  <a:prstClr val="black"/>
                </a:solidFill>
              </a:rPr>
              <a:t> will </a:t>
            </a:r>
            <a:r>
              <a:rPr lang="en-US" b="0" dirty="0" smtClean="0">
                <a:solidFill>
                  <a:prstClr val="black"/>
                </a:solidFill>
              </a:rPr>
              <a:t>also recreate the individual processing scripts for each spectra (such as </a:t>
            </a:r>
            <a:r>
              <a:rPr lang="en-US" b="0" dirty="0" smtClean="0">
                <a:solidFill>
                  <a:srgbClr val="0070C0"/>
                </a:solidFill>
                <a:latin typeface="Courier New" panose="02070309020205020404" pitchFamily="49" charset="0"/>
                <a:cs typeface="Courier New" panose="02070309020205020404" pitchFamily="49" charset="0"/>
              </a:rPr>
              <a:t>study/8822/8822-010.com</a:t>
            </a:r>
            <a:r>
              <a:rPr lang="en-US" b="0" dirty="0" smtClean="0">
                <a:solidFill>
                  <a:prstClr val="black"/>
                </a:solidFill>
              </a:rPr>
              <a:t>). These scripts are saved along with the time-domain data, as described previously. The scripts can be edited or executed directly to make local versions of individual spectra.</a:t>
            </a:r>
            <a:endParaRPr lang="en-US" b="0" dirty="0" smtClean="0"/>
          </a:p>
          <a:p>
            <a:pPr marL="285750" indent="-285750" algn="just">
              <a:spcBef>
                <a:spcPts val="1000"/>
              </a:spcBef>
              <a:buFont typeface="Wingdings" panose="05000000000000000000" pitchFamily="2" charset="2"/>
              <a:buChar char="§"/>
            </a:pPr>
            <a:r>
              <a:rPr lang="en-US" b="0" dirty="0" smtClean="0"/>
              <a:t>The script </a:t>
            </a:r>
            <a:r>
              <a:rPr lang="en-US" b="0" dirty="0" smtClean="0">
                <a:solidFill>
                  <a:srgbClr val="0070C0"/>
                </a:solidFill>
                <a:latin typeface="Courier New" panose="02070309020205020404" pitchFamily="49" charset="0"/>
                <a:cs typeface="Courier New" panose="02070309020205020404" pitchFamily="49" charset="0"/>
              </a:rPr>
              <a:t>interp.com</a:t>
            </a:r>
            <a:r>
              <a:rPr lang="en-US" b="0" dirty="0" smtClean="0"/>
              <a:t> will interpolate the processed results in the </a:t>
            </a:r>
            <a:r>
              <a:rPr lang="en-US" b="0" dirty="0" smtClean="0">
                <a:solidFill>
                  <a:srgbClr val="0070C0"/>
                </a:solidFill>
                <a:latin typeface="Courier New" panose="02070309020205020404" pitchFamily="49" charset="0"/>
                <a:cs typeface="Courier New" panose="02070309020205020404" pitchFamily="49" charset="0"/>
              </a:rPr>
              <a:t>study/</a:t>
            </a:r>
            <a:r>
              <a:rPr lang="en-US" b="0" dirty="0" err="1" smtClean="0">
                <a:solidFill>
                  <a:srgbClr val="0070C0"/>
                </a:solidFill>
                <a:latin typeface="Courier New" panose="02070309020205020404" pitchFamily="49" charset="0"/>
                <a:cs typeface="Courier New" panose="02070309020205020404" pitchFamily="49" charset="0"/>
              </a:rPr>
              <a:t>ft</a:t>
            </a:r>
            <a:r>
              <a:rPr lang="en-US" b="0" dirty="0" smtClean="0">
                <a:solidFill>
                  <a:srgbClr val="0070C0"/>
                </a:solidFill>
                <a:latin typeface="Courier New" panose="02070309020205020404" pitchFamily="49" charset="0"/>
                <a:cs typeface="Courier New" panose="02070309020205020404" pitchFamily="49" charset="0"/>
              </a:rPr>
              <a:t> </a:t>
            </a:r>
            <a:r>
              <a:rPr lang="en-US" b="0" dirty="0" smtClean="0"/>
              <a:t>directory. The interpolated results will be saved in</a:t>
            </a:r>
            <a:r>
              <a:rPr lang="en-US" b="0" dirty="0" smtClean="0">
                <a:solidFill>
                  <a:prstClr val="black"/>
                </a:solidFill>
              </a:rPr>
              <a:t> </a:t>
            </a:r>
            <a:r>
              <a:rPr lang="en-US" b="0" dirty="0">
                <a:solidFill>
                  <a:prstClr val="black"/>
                </a:solidFill>
              </a:rPr>
              <a:t>directory </a:t>
            </a:r>
            <a:r>
              <a:rPr lang="en-US" b="0" dirty="0" smtClean="0">
                <a:solidFill>
                  <a:srgbClr val="0070C0"/>
                </a:solidFill>
                <a:latin typeface="Courier New" panose="02070309020205020404" pitchFamily="49" charset="0"/>
                <a:cs typeface="Courier New" panose="02070309020205020404" pitchFamily="49" charset="0"/>
              </a:rPr>
              <a:t>study/</a:t>
            </a:r>
            <a:r>
              <a:rPr lang="en-US" b="0" dirty="0" err="1" smtClean="0">
                <a:solidFill>
                  <a:srgbClr val="0070C0"/>
                </a:solidFill>
                <a:latin typeface="Courier New" panose="02070309020205020404" pitchFamily="49" charset="0"/>
                <a:cs typeface="Courier New" panose="02070309020205020404" pitchFamily="49" charset="0"/>
              </a:rPr>
              <a:t>interp</a:t>
            </a:r>
            <a:r>
              <a:rPr lang="en-US" b="0" dirty="0" smtClean="0">
                <a:solidFill>
                  <a:prstClr val="black"/>
                </a:solidFill>
              </a:rPr>
              <a:t> </a:t>
            </a:r>
            <a:r>
              <a:rPr lang="en-US" b="0" dirty="0">
                <a:solidFill>
                  <a:prstClr val="black"/>
                </a:solidFill>
              </a:rPr>
              <a:t>as described previously</a:t>
            </a:r>
            <a:r>
              <a:rPr lang="en-US" b="0" dirty="0" smtClean="0">
                <a:solidFill>
                  <a:prstClr val="black"/>
                </a:solidFill>
              </a:rPr>
              <a:t>.</a:t>
            </a:r>
          </a:p>
          <a:p>
            <a:pPr marL="285750" lvl="0" indent="-285750" algn="just">
              <a:spcBef>
                <a:spcPts val="1000"/>
              </a:spcBef>
              <a:buFont typeface="Wingdings" panose="05000000000000000000" pitchFamily="2" charset="2"/>
              <a:buChar char="§"/>
            </a:pPr>
            <a:r>
              <a:rPr lang="en-US" b="0" dirty="0">
                <a:solidFill>
                  <a:prstClr val="black"/>
                </a:solidFill>
              </a:rPr>
              <a:t>The script </a:t>
            </a:r>
            <a:r>
              <a:rPr lang="en-US" b="0" dirty="0" smtClean="0">
                <a:solidFill>
                  <a:srgbClr val="0070C0"/>
                </a:solidFill>
                <a:latin typeface="Courier New" panose="02070309020205020404" pitchFamily="49" charset="0"/>
                <a:cs typeface="Courier New" panose="02070309020205020404" pitchFamily="49" charset="0"/>
              </a:rPr>
              <a:t>show.com</a:t>
            </a:r>
            <a:r>
              <a:rPr lang="en-US" b="0" dirty="0" smtClean="0">
                <a:solidFill>
                  <a:prstClr val="black"/>
                </a:solidFill>
              </a:rPr>
              <a:t> </a:t>
            </a:r>
            <a:r>
              <a:rPr lang="en-US" b="0" dirty="0">
                <a:solidFill>
                  <a:prstClr val="black"/>
                </a:solidFill>
              </a:rPr>
              <a:t>will </a:t>
            </a:r>
            <a:r>
              <a:rPr lang="en-US" b="0" dirty="0" smtClean="0">
                <a:solidFill>
                  <a:prstClr val="black"/>
                </a:solidFill>
              </a:rPr>
              <a:t>run the </a:t>
            </a:r>
            <a:r>
              <a:rPr lang="en-US" b="0" dirty="0" err="1" smtClean="0">
                <a:solidFill>
                  <a:prstClr val="black"/>
                </a:solidFill>
              </a:rPr>
              <a:t>nmrDraw</a:t>
            </a:r>
            <a:r>
              <a:rPr lang="en-US" b="0" dirty="0" smtClean="0">
                <a:solidFill>
                  <a:prstClr val="black"/>
                </a:solidFill>
              </a:rPr>
              <a:t> graphical interface to display the interpolated results</a:t>
            </a:r>
            <a:r>
              <a:rPr lang="en-US" b="0" dirty="0">
                <a:solidFill>
                  <a:prstClr val="black"/>
                </a:solidFill>
              </a:rPr>
              <a:t>. </a:t>
            </a:r>
            <a:endParaRPr lang="en-US" b="0" dirty="0" smtClean="0"/>
          </a:p>
          <a:p>
            <a:pPr marL="285750" indent="-285750" algn="just">
              <a:spcBef>
                <a:spcPts val="1000"/>
              </a:spcBef>
              <a:buFont typeface="Wingdings" panose="05000000000000000000" pitchFamily="2" charset="2"/>
              <a:buChar char="§"/>
            </a:pPr>
            <a:r>
              <a:rPr lang="en-US" b="0" dirty="0" smtClean="0"/>
              <a:t>For any questions about processing, contact: </a:t>
            </a:r>
            <a:r>
              <a:rPr lang="en-US" b="0" dirty="0" smtClean="0">
                <a:solidFill>
                  <a:srgbClr val="0070C0"/>
                </a:solidFill>
              </a:rPr>
              <a:t>frank.delaglio@nist.gov</a:t>
            </a:r>
          </a:p>
        </p:txBody>
      </p:sp>
    </p:spTree>
    <p:extLst>
      <p:ext uri="{BB962C8B-B14F-4D97-AF65-F5344CB8AC3E}">
        <p14:creationId xmlns:p14="http://schemas.microsoft.com/office/powerpoint/2010/main" val="15201644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How to Use the Master Processing Script to Re-Process Data</a:t>
            </a:r>
          </a:p>
        </p:txBody>
      </p:sp>
      <p:sp>
        <p:nvSpPr>
          <p:cNvPr id="2" name="TextBox 1"/>
          <p:cNvSpPr txBox="1"/>
          <p:nvPr/>
        </p:nvSpPr>
        <p:spPr>
          <a:xfrm>
            <a:off x="685800" y="914400"/>
            <a:ext cx="7391400" cy="5216813"/>
          </a:xfrm>
          <a:prstGeom prst="rect">
            <a:avLst/>
          </a:prstGeom>
          <a:noFill/>
        </p:spPr>
        <p:txBody>
          <a:bodyPr wrap="square" rtlCol="0">
            <a:spAutoFit/>
          </a:bodyPr>
          <a:lstStyle/>
          <a:p>
            <a:pPr marL="285750" indent="-285750" algn="just">
              <a:spcBef>
                <a:spcPts val="600"/>
              </a:spcBef>
              <a:spcAft>
                <a:spcPts val="600"/>
              </a:spcAft>
              <a:buFont typeface="Wingdings" panose="05000000000000000000" pitchFamily="2" charset="2"/>
              <a:buChar char="§"/>
            </a:pPr>
            <a:r>
              <a:rPr lang="en-US" b="0" dirty="0" smtClean="0"/>
              <a:t>The script </a:t>
            </a:r>
            <a:r>
              <a:rPr lang="en-US" b="0" dirty="0" smtClean="0">
                <a:solidFill>
                  <a:srgbClr val="0070C0"/>
                </a:solidFill>
                <a:latin typeface="Courier New" panose="02070309020205020404" pitchFamily="49" charset="0"/>
                <a:cs typeface="Courier New" panose="02070309020205020404" pitchFamily="49" charset="0"/>
              </a:rPr>
              <a:t>proc.com </a:t>
            </a:r>
            <a:r>
              <a:rPr lang="en-US" b="0" dirty="0" smtClean="0">
                <a:latin typeface="Arial" panose="020B0604020202020204" pitchFamily="34" charset="0"/>
                <a:cs typeface="Arial" panose="020B0604020202020204" pitchFamily="34" charset="0"/>
              </a:rPr>
              <a:t>can also be used to process a subset of the data, or to process the data using different parameters such as different window functions. This will require familiarity with </a:t>
            </a:r>
            <a:r>
              <a:rPr lang="en-US" b="0" dirty="0" err="1" smtClean="0">
                <a:latin typeface="Arial" panose="020B0604020202020204" pitchFamily="34" charset="0"/>
                <a:cs typeface="Arial" panose="020B0604020202020204" pitchFamily="34" charset="0"/>
              </a:rPr>
              <a:t>NMRPipe</a:t>
            </a:r>
            <a:r>
              <a:rPr lang="en-US" b="0" dirty="0" smtClean="0">
                <a:latin typeface="Arial" panose="020B0604020202020204" pitchFamily="34" charset="0"/>
                <a:cs typeface="Arial" panose="020B0604020202020204" pitchFamily="34" charset="0"/>
              </a:rPr>
              <a:t> software.</a:t>
            </a:r>
          </a:p>
          <a:p>
            <a:pPr marL="285750" indent="-285750" algn="just">
              <a:spcBef>
                <a:spcPts val="600"/>
              </a:spcBef>
              <a:spcAft>
                <a:spcPts val="600"/>
              </a:spcAft>
              <a:buFont typeface="Wingdings" panose="05000000000000000000" pitchFamily="2" charset="2"/>
              <a:buChar char="§"/>
            </a:pPr>
            <a:r>
              <a:rPr lang="en-US" b="0" dirty="0" smtClean="0">
                <a:latin typeface="Arial" panose="020B0604020202020204" pitchFamily="34" charset="0"/>
                <a:cs typeface="Arial" panose="020B0604020202020204" pitchFamily="34" charset="0"/>
              </a:rPr>
              <a:t>To process a subset of the data, prepare a version of table </a:t>
            </a:r>
            <a:r>
              <a:rPr lang="en-US" b="0" dirty="0" err="1" smtClean="0">
                <a:solidFill>
                  <a:srgbClr val="0070C0"/>
                </a:solidFill>
                <a:latin typeface="Courier New" panose="02070309020205020404" pitchFamily="49" charset="0"/>
                <a:cs typeface="Courier New" panose="02070309020205020404" pitchFamily="49" charset="0"/>
              </a:rPr>
              <a:t>meta.tab</a:t>
            </a:r>
            <a:r>
              <a:rPr lang="en-US" b="0" dirty="0" smtClean="0">
                <a:latin typeface="Arial" panose="020B0604020202020204" pitchFamily="34" charset="0"/>
                <a:cs typeface="Arial" panose="020B0604020202020204" pitchFamily="34" charset="0"/>
              </a:rPr>
              <a:t> containing only the entries for the subset of spectra desired. Then use the new table as input via the </a:t>
            </a:r>
            <a:r>
              <a:rPr lang="en-US" b="0" dirty="0" smtClean="0">
                <a:solidFill>
                  <a:srgbClr val="0070C0"/>
                </a:solidFill>
                <a:latin typeface="Courier New" panose="02070309020205020404" pitchFamily="49" charset="0"/>
                <a:cs typeface="Courier New" panose="02070309020205020404" pitchFamily="49" charset="0"/>
              </a:rPr>
              <a:t>–in </a:t>
            </a:r>
            <a:r>
              <a:rPr lang="en-US" b="0" dirty="0" smtClean="0">
                <a:latin typeface="Arial" panose="020B0604020202020204" pitchFamily="34" charset="0"/>
                <a:cs typeface="Arial" panose="020B0604020202020204" pitchFamily="34" charset="0"/>
              </a:rPr>
              <a:t>option, for example:</a:t>
            </a:r>
          </a:p>
          <a:p>
            <a:pPr lvl="1" algn="just">
              <a:spcBef>
                <a:spcPts val="600"/>
              </a:spcBef>
              <a:spcAft>
                <a:spcPts val="600"/>
              </a:spcAft>
            </a:pPr>
            <a:r>
              <a:rPr lang="en-US" b="0" dirty="0" smtClean="0">
                <a:solidFill>
                  <a:srgbClr val="0070C0"/>
                </a:solidFill>
                <a:latin typeface="Courier New" panose="02070309020205020404" pitchFamily="49" charset="0"/>
                <a:cs typeface="Courier New" panose="02070309020205020404" pitchFamily="49" charset="0"/>
              </a:rPr>
              <a:t>proc.com –in </a:t>
            </a:r>
            <a:r>
              <a:rPr lang="en-US" b="0" dirty="0" err="1" smtClean="0">
                <a:solidFill>
                  <a:srgbClr val="0070C0"/>
                </a:solidFill>
                <a:latin typeface="Courier New" panose="02070309020205020404" pitchFamily="49" charset="0"/>
                <a:cs typeface="Courier New" panose="02070309020205020404" pitchFamily="49" charset="0"/>
              </a:rPr>
              <a:t>my_meta.tab</a:t>
            </a:r>
            <a:endParaRPr lang="en-US" b="0" dirty="0">
              <a:solidFill>
                <a:srgbClr val="0070C0"/>
              </a:solidFill>
              <a:latin typeface="Courier New" panose="02070309020205020404" pitchFamily="49" charset="0"/>
              <a:cs typeface="Courier New" panose="02070309020205020404" pitchFamily="49" charset="0"/>
            </a:endParaRPr>
          </a:p>
          <a:p>
            <a:pPr marL="285750" lvl="0" indent="-285750" algn="just">
              <a:spcBef>
                <a:spcPts val="600"/>
              </a:spcBef>
              <a:spcAft>
                <a:spcPts val="1000"/>
              </a:spcAft>
              <a:buFont typeface="Wingdings" panose="05000000000000000000" pitchFamily="2" charset="2"/>
              <a:buChar char="§"/>
            </a:pPr>
            <a:r>
              <a:rPr lang="en-US" b="0" dirty="0" smtClean="0"/>
              <a:t>Use the </a:t>
            </a:r>
            <a:r>
              <a:rPr lang="en-US" b="0" dirty="0" smtClean="0">
                <a:solidFill>
                  <a:srgbClr val="0070C0"/>
                </a:solidFill>
                <a:latin typeface="Courier New" panose="02070309020205020404" pitchFamily="49" charset="0"/>
                <a:cs typeface="Courier New" panose="02070309020205020404" pitchFamily="49" charset="0"/>
              </a:rPr>
              <a:t>proc.com –</a:t>
            </a:r>
            <a:r>
              <a:rPr lang="en-US" b="0" dirty="0" err="1" smtClean="0">
                <a:solidFill>
                  <a:srgbClr val="0070C0"/>
                </a:solidFill>
                <a:latin typeface="Courier New" panose="02070309020205020404" pitchFamily="49" charset="0"/>
                <a:cs typeface="Courier New" panose="02070309020205020404" pitchFamily="49" charset="0"/>
              </a:rPr>
              <a:t>procArgs</a:t>
            </a:r>
            <a:r>
              <a:rPr lang="en-US" b="0" dirty="0" smtClean="0">
                <a:solidFill>
                  <a:srgbClr val="0070C0"/>
                </a:solidFill>
                <a:latin typeface="Courier New" panose="02070309020205020404" pitchFamily="49" charset="0"/>
                <a:cs typeface="Courier New" panose="02070309020205020404" pitchFamily="49" charset="0"/>
              </a:rPr>
              <a:t> </a:t>
            </a:r>
            <a:r>
              <a:rPr lang="en-US" b="0" dirty="0" smtClean="0"/>
              <a:t>option to override the default processing options, to change solvent filter details, window functions, etc. </a:t>
            </a:r>
            <a:r>
              <a:rPr lang="en-US" b="0" dirty="0">
                <a:solidFill>
                  <a:prstClr val="black"/>
                </a:solidFill>
              </a:rPr>
              <a:t>Use </a:t>
            </a:r>
            <a:r>
              <a:rPr lang="en-US" b="0" dirty="0">
                <a:solidFill>
                  <a:srgbClr val="0070C0"/>
                </a:solidFill>
                <a:latin typeface="Courier New" panose="02070309020205020404" pitchFamily="49" charset="0"/>
                <a:cs typeface="Courier New" panose="02070309020205020404" pitchFamily="49" charset="0"/>
              </a:rPr>
              <a:t>basicFT2.com –help </a:t>
            </a:r>
            <a:r>
              <a:rPr lang="en-US" b="0" dirty="0">
                <a:solidFill>
                  <a:prstClr val="black"/>
                </a:solidFill>
              </a:rPr>
              <a:t>for more details about processing </a:t>
            </a:r>
            <a:r>
              <a:rPr lang="en-US" b="0" dirty="0" smtClean="0">
                <a:solidFill>
                  <a:prstClr val="black"/>
                </a:solidFill>
              </a:rPr>
              <a:t>parameters. </a:t>
            </a:r>
          </a:p>
          <a:p>
            <a:pPr marL="285750" lvl="0" indent="-285750" algn="just">
              <a:spcBef>
                <a:spcPts val="600"/>
              </a:spcBef>
              <a:spcAft>
                <a:spcPts val="1000"/>
              </a:spcAft>
              <a:buFont typeface="Wingdings" panose="05000000000000000000" pitchFamily="2" charset="2"/>
              <a:buChar char="§"/>
            </a:pPr>
            <a:r>
              <a:rPr lang="en-US" b="0" dirty="0" smtClean="0">
                <a:solidFill>
                  <a:prstClr val="black"/>
                </a:solidFill>
              </a:rPr>
              <a:t>The </a:t>
            </a:r>
            <a:r>
              <a:rPr lang="en-US" b="0" dirty="0" smtClean="0">
                <a:solidFill>
                  <a:srgbClr val="0070C0"/>
                </a:solidFill>
                <a:latin typeface="Courier New" panose="02070309020205020404" pitchFamily="49" charset="0"/>
                <a:cs typeface="Courier New" panose="02070309020205020404" pitchFamily="49" charset="0"/>
              </a:rPr>
              <a:t>–</a:t>
            </a:r>
            <a:r>
              <a:rPr lang="en-US" b="0" dirty="0" err="1" smtClean="0">
                <a:solidFill>
                  <a:srgbClr val="0070C0"/>
                </a:solidFill>
                <a:latin typeface="Courier New" panose="02070309020205020404" pitchFamily="49" charset="0"/>
                <a:cs typeface="Courier New" panose="02070309020205020404" pitchFamily="49" charset="0"/>
              </a:rPr>
              <a:t>procArgs</a:t>
            </a:r>
            <a:r>
              <a:rPr lang="en-US" b="0" dirty="0" smtClean="0">
                <a:solidFill>
                  <a:srgbClr val="0070C0"/>
                </a:solidFill>
                <a:latin typeface="Courier New" panose="02070309020205020404" pitchFamily="49" charset="0"/>
                <a:cs typeface="Courier New" panose="02070309020205020404" pitchFamily="49" charset="0"/>
              </a:rPr>
              <a:t> </a:t>
            </a:r>
            <a:r>
              <a:rPr lang="en-US" b="0" dirty="0" smtClean="0">
                <a:solidFill>
                  <a:prstClr val="black"/>
                </a:solidFill>
              </a:rPr>
              <a:t>options should be the last items on the command line. </a:t>
            </a:r>
            <a:r>
              <a:rPr lang="en-US" b="0" dirty="0" smtClean="0"/>
              <a:t>The default settings are:</a:t>
            </a:r>
            <a:endParaRPr lang="en-US" sz="800" b="0" dirty="0" smtClean="0"/>
          </a:p>
          <a:p>
            <a:pPr lvl="1">
              <a:spcBef>
                <a:spcPts val="0"/>
              </a:spcBef>
              <a:spcAft>
                <a:spcPts val="0"/>
              </a:spcAft>
            </a:pPr>
            <a:r>
              <a:rPr lang="en-US" sz="1400" b="0" dirty="0" smtClean="0">
                <a:solidFill>
                  <a:srgbClr val="0070C0"/>
                </a:solidFill>
                <a:latin typeface="Courier New" panose="02070309020205020404" pitchFamily="49" charset="0"/>
                <a:cs typeface="Courier New" panose="02070309020205020404" pitchFamily="49" charset="0"/>
              </a:rPr>
              <a:t>proc.com –</a:t>
            </a:r>
            <a:r>
              <a:rPr lang="en-US" sz="1400" b="0" dirty="0" err="1" smtClean="0">
                <a:solidFill>
                  <a:srgbClr val="0070C0"/>
                </a:solidFill>
                <a:latin typeface="Courier New" panose="02070309020205020404" pitchFamily="49" charset="0"/>
                <a:cs typeface="Courier New" panose="02070309020205020404" pitchFamily="49" charset="0"/>
              </a:rPr>
              <a:t>procArgs</a:t>
            </a:r>
            <a:r>
              <a:rPr lang="en-US" sz="1400" b="0" dirty="0" smtClean="0">
                <a:solidFill>
                  <a:srgbClr val="0070C0"/>
                </a:solidFill>
                <a:latin typeface="Courier New" panose="02070309020205020404" pitchFamily="49" charset="0"/>
                <a:cs typeface="Courier New" panose="02070309020205020404" pitchFamily="49" charset="0"/>
              </a:rPr>
              <a:t> -xEXTX1 3.7ppm -</a:t>
            </a:r>
            <a:r>
              <a:rPr lang="en-US" sz="1400" b="0" dirty="0" err="1" smtClean="0">
                <a:solidFill>
                  <a:srgbClr val="0070C0"/>
                </a:solidFill>
                <a:latin typeface="Courier New" panose="02070309020205020404" pitchFamily="49" charset="0"/>
                <a:cs typeface="Courier New" panose="02070309020205020404" pitchFamily="49" charset="0"/>
              </a:rPr>
              <a:t>xEXTXN</a:t>
            </a:r>
            <a:r>
              <a:rPr lang="en-US" sz="1400" b="0" dirty="0" smtClean="0">
                <a:solidFill>
                  <a:srgbClr val="0070C0"/>
                </a:solidFill>
                <a:latin typeface="Courier New" panose="02070309020205020404" pitchFamily="49" charset="0"/>
                <a:cs typeface="Courier New" panose="02070309020205020404" pitchFamily="49" charset="0"/>
              </a:rPr>
              <a:t> -1.0ppm \</a:t>
            </a:r>
          </a:p>
          <a:p>
            <a:pPr lvl="1">
              <a:spcBef>
                <a:spcPts val="0"/>
              </a:spcBef>
              <a:spcAft>
                <a:spcPts val="0"/>
              </a:spcAft>
            </a:pPr>
            <a:r>
              <a:rPr lang="en-US" sz="1400" b="0" dirty="0" smtClean="0">
                <a:solidFill>
                  <a:srgbClr val="0070C0"/>
                </a:solidFill>
                <a:latin typeface="Courier New" panose="02070309020205020404" pitchFamily="49" charset="0"/>
                <a:cs typeface="Courier New" panose="02070309020205020404" pitchFamily="49" charset="0"/>
              </a:rPr>
              <a:t>         -</a:t>
            </a:r>
            <a:r>
              <a:rPr lang="en-US" sz="1400" b="0" dirty="0" err="1" smtClean="0">
                <a:solidFill>
                  <a:srgbClr val="0070C0"/>
                </a:solidFill>
                <a:latin typeface="Courier New" panose="02070309020205020404" pitchFamily="49" charset="0"/>
                <a:cs typeface="Courier New" panose="02070309020205020404" pitchFamily="49" charset="0"/>
              </a:rPr>
              <a:t>xZFARG</a:t>
            </a:r>
            <a:r>
              <a:rPr lang="en-US" sz="1400" b="0" dirty="0" smtClean="0">
                <a:solidFill>
                  <a:srgbClr val="0070C0"/>
                </a:solidFill>
                <a:latin typeface="Courier New" panose="02070309020205020404" pitchFamily="49" charset="0"/>
                <a:cs typeface="Courier New" panose="02070309020205020404" pitchFamily="49" charset="0"/>
              </a:rPr>
              <a:t> size=4096 -</a:t>
            </a:r>
            <a:r>
              <a:rPr lang="en-US" sz="1400" b="0" dirty="0" err="1" smtClean="0">
                <a:solidFill>
                  <a:srgbClr val="0070C0"/>
                </a:solidFill>
                <a:latin typeface="Courier New" panose="02070309020205020404" pitchFamily="49" charset="0"/>
                <a:cs typeface="Courier New" panose="02070309020205020404" pitchFamily="49" charset="0"/>
              </a:rPr>
              <a:t>yZFARG</a:t>
            </a:r>
            <a:r>
              <a:rPr lang="en-US" sz="1400" b="0" dirty="0" smtClean="0">
                <a:solidFill>
                  <a:srgbClr val="0070C0"/>
                </a:solidFill>
                <a:latin typeface="Courier New" panose="02070309020205020404" pitchFamily="49" charset="0"/>
                <a:cs typeface="Courier New" panose="02070309020205020404" pitchFamily="49" charset="0"/>
              </a:rPr>
              <a:t> size=1024 -</a:t>
            </a:r>
            <a:r>
              <a:rPr lang="en-US" sz="1400" b="0" dirty="0" err="1" smtClean="0">
                <a:solidFill>
                  <a:srgbClr val="0070C0"/>
                </a:solidFill>
                <a:latin typeface="Courier New" panose="02070309020205020404" pitchFamily="49" charset="0"/>
                <a:cs typeface="Courier New" panose="02070309020205020404" pitchFamily="49" charset="0"/>
              </a:rPr>
              <a:t>xSOL</a:t>
            </a:r>
            <a:r>
              <a:rPr lang="en-US" sz="1400" b="0" dirty="0" smtClean="0">
                <a:solidFill>
                  <a:srgbClr val="0070C0"/>
                </a:solidFill>
                <a:latin typeface="Courier New" panose="02070309020205020404" pitchFamily="49" charset="0"/>
                <a:cs typeface="Courier New" panose="02070309020205020404" pitchFamily="49" charset="0"/>
              </a:rPr>
              <a:t> SOL</a:t>
            </a:r>
            <a:endParaRPr lang="en-US" sz="1400" b="0" dirty="0">
              <a:solidFill>
                <a:srgbClr val="0070C0"/>
              </a:solidFill>
              <a:latin typeface="Courier New" panose="02070309020205020404" pitchFamily="49" charset="0"/>
              <a:cs typeface="Courier New" panose="02070309020205020404" pitchFamily="49" charset="0"/>
            </a:endParaRPr>
          </a:p>
          <a:p>
            <a:pPr marL="285750" indent="-285750">
              <a:spcBef>
                <a:spcPts val="600"/>
              </a:spcBef>
              <a:spcAft>
                <a:spcPts val="1000"/>
              </a:spcAft>
              <a:buFont typeface="Wingdings" panose="05000000000000000000" pitchFamily="2" charset="2"/>
              <a:buChar char="§"/>
            </a:pPr>
            <a:r>
              <a:rPr lang="en-US" b="0" dirty="0" smtClean="0"/>
              <a:t>As an example, to process the data with an additional 15Hz Gaussian line broadening in the </a:t>
            </a:r>
            <a:r>
              <a:rPr lang="en-US" b="0" baseline="30000" dirty="0" smtClean="0"/>
              <a:t>1</a:t>
            </a:r>
            <a:r>
              <a:rPr lang="en-US" b="0" dirty="0" smtClean="0"/>
              <a:t>H dimension:</a:t>
            </a:r>
          </a:p>
          <a:p>
            <a:pPr lvl="1">
              <a:spcBef>
                <a:spcPts val="0"/>
              </a:spcBef>
              <a:spcAft>
                <a:spcPts val="0"/>
              </a:spcAft>
            </a:pPr>
            <a:r>
              <a:rPr lang="en-US" sz="1400" b="0" dirty="0">
                <a:solidFill>
                  <a:srgbClr val="0070C0"/>
                </a:solidFill>
                <a:latin typeface="Courier New" panose="02070309020205020404" pitchFamily="49" charset="0"/>
                <a:cs typeface="Courier New" panose="02070309020205020404" pitchFamily="49" charset="0"/>
              </a:rPr>
              <a:t>proc.com –</a:t>
            </a:r>
            <a:r>
              <a:rPr lang="en-US" sz="1400" b="0" dirty="0" err="1" smtClean="0">
                <a:solidFill>
                  <a:srgbClr val="0070C0"/>
                </a:solidFill>
                <a:latin typeface="Courier New" panose="02070309020205020404" pitchFamily="49" charset="0"/>
                <a:cs typeface="Courier New" panose="02070309020205020404" pitchFamily="49" charset="0"/>
              </a:rPr>
              <a:t>procArgs</a:t>
            </a:r>
            <a:r>
              <a:rPr lang="en-US" b="0" dirty="0" smtClean="0"/>
              <a:t> </a:t>
            </a:r>
            <a:r>
              <a:rPr lang="en-US" sz="1400" b="0" dirty="0" smtClean="0">
                <a:solidFill>
                  <a:srgbClr val="FF0000"/>
                </a:solidFill>
                <a:latin typeface="Courier New" panose="02070309020205020404" pitchFamily="49" charset="0"/>
                <a:cs typeface="Courier New" panose="02070309020205020404" pitchFamily="49" charset="0"/>
              </a:rPr>
              <a:t>–</a:t>
            </a:r>
            <a:r>
              <a:rPr lang="en-US" sz="1400" b="0" dirty="0" err="1" smtClean="0">
                <a:solidFill>
                  <a:srgbClr val="FF0000"/>
                </a:solidFill>
                <a:latin typeface="Courier New" panose="02070309020205020404" pitchFamily="49" charset="0"/>
                <a:cs typeface="Courier New" panose="02070309020205020404" pitchFamily="49" charset="0"/>
              </a:rPr>
              <a:t>xGLB</a:t>
            </a:r>
            <a:r>
              <a:rPr lang="en-US" sz="1400" b="0" dirty="0" smtClean="0">
                <a:solidFill>
                  <a:srgbClr val="FF0000"/>
                </a:solidFill>
                <a:latin typeface="Courier New" panose="02070309020205020404" pitchFamily="49" charset="0"/>
                <a:cs typeface="Courier New" panose="02070309020205020404" pitchFamily="49" charset="0"/>
              </a:rPr>
              <a:t> 15</a:t>
            </a:r>
            <a:endParaRPr lang="en-US" sz="1400" b="0"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069184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Study Authors</a:t>
            </a:r>
            <a:endParaRPr lang="en-US" sz="2400" b="0" i="1" kern="0" dirty="0" smtClean="0">
              <a:solidFill>
                <a:srgbClr val="7030A0"/>
              </a:solidFill>
              <a:latin typeface="Courier New" panose="02070309020205020404" pitchFamily="49" charset="0"/>
              <a:cs typeface="Courier New" panose="02070309020205020404" pitchFamily="49" charset="0"/>
            </a:endParaRPr>
          </a:p>
        </p:txBody>
      </p:sp>
      <p:sp>
        <p:nvSpPr>
          <p:cNvPr id="6" name="Content Placeholder 2"/>
          <p:cNvSpPr txBox="1">
            <a:spLocks/>
          </p:cNvSpPr>
          <p:nvPr/>
        </p:nvSpPr>
        <p:spPr>
          <a:xfrm>
            <a:off x="381000" y="981971"/>
            <a:ext cx="4038600" cy="5016758"/>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NIST/IBBR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John Marino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Frank Delaglio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Robert Brinson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Luke </a:t>
            </a:r>
            <a:r>
              <a:rPr kumimoji="0" lang="en-US" sz="12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Arbogast</a:t>
            </a:r>
            <a:endPar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John </a:t>
            </a:r>
            <a:r>
              <a:rPr kumimoji="0" lang="en-US" sz="12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Schiel</a:t>
            </a:r>
            <a:endPar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Health Canada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Yves Aubin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Geneviève </a:t>
            </a:r>
            <a:r>
              <a:rPr kumimoji="0" lang="en-US" sz="12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Gingras</a:t>
            </a: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Houman</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Ghasriani</a:t>
            </a: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Medical Products Agency (MPA-Sweden)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Andreas </a:t>
            </a:r>
            <a:r>
              <a:rPr kumimoji="0" lang="en-US" sz="12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Blomgren</a:t>
            </a:r>
            <a:endPar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Torgny</a:t>
            </a: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Rundl</a:t>
            </a:r>
            <a:r>
              <a:rPr kumimoji="0" lang="az-Cyrl-AZ"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ӧ</a:t>
            </a: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lvl="0" indent="0" fontAlgn="auto">
              <a:spcBef>
                <a:spcPts val="0"/>
              </a:spcBef>
              <a:spcAft>
                <a:spcPts val="0"/>
              </a:spcAft>
              <a:buNone/>
              <a:defRPr/>
            </a:pPr>
            <a:r>
              <a:rPr lang="en-US" sz="1200" dirty="0" smtClean="0">
                <a:solidFill>
                  <a:sysClr val="windowText" lastClr="000000"/>
                </a:solidFill>
                <a:latin typeface="Arial" panose="020B0604020202020204" pitchFamily="34" charset="0"/>
                <a:cs typeface="Arial" panose="020B0604020202020204" pitchFamily="34" charset="0"/>
              </a:rPr>
              <a:t>Genentech</a:t>
            </a:r>
          </a:p>
          <a:p>
            <a:pPr marL="0" lvl="0" indent="0" fontAlgn="auto">
              <a:spcBef>
                <a:spcPts val="0"/>
              </a:spcBef>
              <a:spcAft>
                <a:spcPts val="0"/>
              </a:spcAft>
              <a:buNone/>
              <a:defRPr/>
            </a:pPr>
            <a:r>
              <a:rPr lang="en-US" sz="1200" b="0" dirty="0" smtClean="0">
                <a:solidFill>
                  <a:sysClr val="windowText" lastClr="000000"/>
                </a:solidFill>
                <a:latin typeface="Arial" panose="020B0604020202020204" pitchFamily="34" charset="0"/>
                <a:cs typeface="Arial" panose="020B0604020202020204" pitchFamily="34" charset="0"/>
              </a:rPr>
              <a:t>Ken Skidmore</a:t>
            </a:r>
          </a:p>
          <a:p>
            <a:pPr marL="0" lvl="0" indent="0" fontAlgn="auto">
              <a:spcBef>
                <a:spcPts val="0"/>
              </a:spcBef>
              <a:spcAft>
                <a:spcPts val="0"/>
              </a:spcAft>
              <a:buNone/>
              <a:defRPr/>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defRPr/>
            </a:pPr>
            <a:r>
              <a:rPr lang="en-US" sz="1200" dirty="0">
                <a:solidFill>
                  <a:sysClr val="windowText" lastClr="000000"/>
                </a:solidFill>
                <a:latin typeface="Arial" panose="020B0604020202020204" pitchFamily="34" charset="0"/>
                <a:cs typeface="Arial" panose="020B0604020202020204" pitchFamily="34" charset="0"/>
              </a:rPr>
              <a:t>Hoffmann-La Roche Ltd.</a:t>
            </a:r>
          </a:p>
          <a:p>
            <a:pPr marL="0" lvl="0" indent="0" fontAlgn="auto">
              <a:spcBef>
                <a:spcPts val="0"/>
              </a:spcBef>
              <a:spcAft>
                <a:spcPts val="0"/>
              </a:spcAft>
              <a:buNone/>
              <a:defRPr/>
            </a:pPr>
            <a:r>
              <a:rPr lang="en-US" sz="1200" b="0" dirty="0">
                <a:solidFill>
                  <a:sysClr val="windowText" lastClr="000000"/>
                </a:solidFill>
                <a:latin typeface="Arial" panose="020B0604020202020204" pitchFamily="34" charset="0"/>
                <a:cs typeface="Arial" panose="020B0604020202020204" pitchFamily="34" charset="0"/>
              </a:rPr>
              <a:t>Alfred Ross</a:t>
            </a:r>
          </a:p>
          <a:p>
            <a:pPr marL="0" lvl="0" indent="0" fontAlgn="auto">
              <a:spcBef>
                <a:spcPts val="0"/>
              </a:spcBef>
              <a:spcAft>
                <a:spcPts val="0"/>
              </a:spcAft>
              <a:buNone/>
              <a:defRPr/>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defRPr/>
            </a:pPr>
            <a:r>
              <a:rPr lang="en-US" sz="1200" dirty="0">
                <a:solidFill>
                  <a:sysClr val="windowText" lastClr="000000"/>
                </a:solidFill>
                <a:latin typeface="Arial" panose="020B0604020202020204" pitchFamily="34" charset="0"/>
                <a:cs typeface="Arial" panose="020B0604020202020204" pitchFamily="34" charset="0"/>
              </a:rPr>
              <a:t>Amgen</a:t>
            </a:r>
          </a:p>
          <a:p>
            <a:pPr marL="0" lvl="0" indent="0" fontAlgn="auto">
              <a:spcBef>
                <a:spcPts val="0"/>
              </a:spcBef>
              <a:spcAft>
                <a:spcPts val="0"/>
              </a:spcAft>
              <a:buNone/>
              <a:defRPr/>
            </a:pPr>
            <a:r>
              <a:rPr lang="en-US" sz="1200" b="0" dirty="0">
                <a:solidFill>
                  <a:sysClr val="windowText" lastClr="000000"/>
                </a:solidFill>
                <a:latin typeface="Arial" panose="020B0604020202020204" pitchFamily="34" charset="0"/>
                <a:cs typeface="Arial" panose="020B0604020202020204" pitchFamily="34" charset="0"/>
              </a:rPr>
              <a:t>Mats </a:t>
            </a:r>
            <a:r>
              <a:rPr lang="en-US" sz="1200" b="0" dirty="0" err="1">
                <a:solidFill>
                  <a:sysClr val="windowText" lastClr="000000"/>
                </a:solidFill>
                <a:latin typeface="Arial" panose="020B0604020202020204" pitchFamily="34" charset="0"/>
                <a:cs typeface="Arial" panose="020B0604020202020204" pitchFamily="34" charset="0"/>
              </a:rPr>
              <a:t>Wikstr</a:t>
            </a:r>
            <a:r>
              <a:rPr lang="az-Cyrl-AZ" sz="1200" b="0" dirty="0">
                <a:solidFill>
                  <a:sysClr val="windowText" lastClr="000000"/>
                </a:solidFill>
                <a:latin typeface="Arial" panose="020B0604020202020204" pitchFamily="34" charset="0"/>
                <a:cs typeface="Arial" panose="020B0604020202020204" pitchFamily="34" charset="0"/>
              </a:rPr>
              <a:t>ӧ</a:t>
            </a:r>
            <a:r>
              <a:rPr lang="en-US" sz="1200" b="0" dirty="0">
                <a:solidFill>
                  <a:sysClr val="windowText" lastClr="000000"/>
                </a:solidFill>
                <a:latin typeface="Arial" panose="020B0604020202020204" pitchFamily="34" charset="0"/>
                <a:cs typeface="Arial" panose="020B0604020202020204" pitchFamily="34" charset="0"/>
              </a:rPr>
              <a:t>m</a:t>
            </a:r>
          </a:p>
          <a:p>
            <a:pPr marL="0" lvl="0" indent="0" fontAlgn="auto">
              <a:spcBef>
                <a:spcPts val="0"/>
              </a:spcBef>
              <a:spcAft>
                <a:spcPts val="0"/>
              </a:spcAft>
              <a:buNone/>
              <a:defRPr/>
            </a:pPr>
            <a:r>
              <a:rPr lang="en-US" sz="1200" b="0" dirty="0">
                <a:solidFill>
                  <a:sysClr val="windowText" lastClr="000000"/>
                </a:solidFill>
                <a:latin typeface="Arial" panose="020B0604020202020204" pitchFamily="34" charset="0"/>
                <a:cs typeface="Arial" panose="020B0604020202020204" pitchFamily="34" charset="0"/>
              </a:rPr>
              <a:t>John B. Jordan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smtClean="0">
                <a:solidFill>
                  <a:prstClr val="black"/>
                </a:solidFill>
                <a:latin typeface="Arial" panose="020B0604020202020204" pitchFamily="34" charset="0"/>
                <a:cs typeface="Arial" panose="020B0604020202020204" pitchFamily="34" charset="0"/>
              </a:rPr>
              <a:t>Biogen, </a:t>
            </a:r>
            <a:r>
              <a:rPr lang="en-US" sz="1200" dirty="0" err="1" smtClean="0">
                <a:solidFill>
                  <a:prstClr val="black"/>
                </a:solidFill>
                <a:latin typeface="Arial" panose="020B0604020202020204" pitchFamily="34" charset="0"/>
                <a:cs typeface="Arial" panose="020B0604020202020204" pitchFamily="34" charset="0"/>
              </a:rPr>
              <a:t>Inc</a:t>
            </a:r>
            <a:endParaRPr lang="en-US" sz="1200" dirty="0" smtClean="0">
              <a:solidFill>
                <a:prstClr val="black"/>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b="0" dirty="0" smtClean="0">
                <a:solidFill>
                  <a:prstClr val="black"/>
                </a:solidFill>
                <a:latin typeface="Arial" panose="020B0604020202020204" pitchFamily="34" charset="0"/>
                <a:cs typeface="Arial" panose="020B0604020202020204" pitchFamily="34" charset="0"/>
              </a:rPr>
              <a:t>Julie Yu Wei</a:t>
            </a:r>
            <a:endParaRPr lang="en-US" sz="1200" b="0" dirty="0">
              <a:solidFill>
                <a:prstClr val="black"/>
              </a:solidFill>
              <a:latin typeface="Arial" panose="020B0604020202020204" pitchFamily="34" charset="0"/>
              <a:cs typeface="Arial" panose="020B0604020202020204" pitchFamily="34" charset="0"/>
            </a:endParaRPr>
          </a:p>
        </p:txBody>
      </p:sp>
      <p:sp>
        <p:nvSpPr>
          <p:cNvPr id="9" name="Content Placeholder 6"/>
          <p:cNvSpPr txBox="1">
            <a:spLocks/>
          </p:cNvSpPr>
          <p:nvPr/>
        </p:nvSpPr>
        <p:spPr>
          <a:xfrm>
            <a:off x="4069348" y="1003516"/>
            <a:ext cx="4800600" cy="4973669"/>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pPr>
            <a:r>
              <a:rPr lang="en-US" sz="1200" b="1" dirty="0" smtClean="0">
                <a:latin typeface="Arial" panose="020B0604020202020204" pitchFamily="34" charset="0"/>
                <a:cs typeface="Arial" panose="020B0604020202020204" pitchFamily="34" charset="0"/>
              </a:rPr>
              <a:t>EN-FIST </a:t>
            </a:r>
            <a:r>
              <a:rPr lang="en-US" sz="1200" b="1" dirty="0" err="1" smtClean="0">
                <a:latin typeface="Arial" panose="020B0604020202020204" pitchFamily="34" charset="0"/>
                <a:cs typeface="Arial" panose="020B0604020202020204" pitchFamily="34" charset="0"/>
              </a:rPr>
              <a:t>Centra</a:t>
            </a:r>
            <a:r>
              <a:rPr lang="en-US" sz="1200" b="1" dirty="0" smtClean="0">
                <a:latin typeface="Arial" panose="020B0604020202020204" pitchFamily="34" charset="0"/>
                <a:cs typeface="Arial" panose="020B0604020202020204" pitchFamily="34" charset="0"/>
              </a:rPr>
              <a:t> of Excellence</a:t>
            </a:r>
          </a:p>
          <a:p>
            <a:pPr marL="0" indent="0" fontAlgn="auto">
              <a:spcBef>
                <a:spcPts val="0"/>
              </a:spcBef>
              <a:spcAft>
                <a:spcPts val="0"/>
              </a:spcAft>
              <a:buFont typeface="Arial" panose="020B0604020202020204" pitchFamily="34" charset="0"/>
              <a:buNone/>
            </a:pPr>
            <a:r>
              <a:rPr lang="en-US" sz="1200" b="0" dirty="0" err="1" smtClean="0">
                <a:latin typeface="Arial" panose="020B0604020202020204" pitchFamily="34" charset="0"/>
                <a:cs typeface="Arial" panose="020B0604020202020204" pitchFamily="34" charset="0"/>
              </a:rPr>
              <a:t>Janez</a:t>
            </a:r>
            <a:r>
              <a:rPr lang="en-US" sz="1200" b="0" dirty="0" smtClean="0">
                <a:latin typeface="Arial" panose="020B0604020202020204" pitchFamily="34" charset="0"/>
                <a:cs typeface="Arial" panose="020B0604020202020204" pitchFamily="34" charset="0"/>
              </a:rPr>
              <a:t> </a:t>
            </a:r>
            <a:r>
              <a:rPr lang="en-US" sz="1200" b="0" dirty="0" err="1" smtClean="0">
                <a:latin typeface="Arial" panose="020B0604020202020204" pitchFamily="34" charset="0"/>
                <a:cs typeface="Arial" panose="020B0604020202020204" pitchFamily="34" charset="0"/>
              </a:rPr>
              <a:t>Plavec</a:t>
            </a:r>
            <a:endParaRPr lang="en-US" sz="1200" b="0" dirty="0" smtClean="0">
              <a:latin typeface="Arial" panose="020B0604020202020204" pitchFamily="34" charset="0"/>
              <a:cs typeface="Arial" panose="020B0604020202020204" pitchFamily="34" charset="0"/>
            </a:endParaRPr>
          </a:p>
          <a:p>
            <a:pPr marL="0" indent="0" fontAlgn="auto">
              <a:spcBef>
                <a:spcPts val="0"/>
              </a:spcBef>
              <a:spcAft>
                <a:spcPts val="0"/>
              </a:spcAft>
              <a:buFont typeface="Arial" panose="020B0604020202020204" pitchFamily="34" charset="0"/>
              <a:buNone/>
            </a:pPr>
            <a:r>
              <a:rPr lang="en-US" sz="1200" b="0" dirty="0" err="1" smtClean="0">
                <a:latin typeface="Arial" panose="020B0604020202020204" pitchFamily="34" charset="0"/>
                <a:cs typeface="Arial" panose="020B0604020202020204" pitchFamily="34" charset="0"/>
              </a:rPr>
              <a:t>Gregor</a:t>
            </a:r>
            <a:r>
              <a:rPr lang="en-US" sz="1200" b="0" dirty="0" smtClean="0">
                <a:latin typeface="Arial" panose="020B0604020202020204" pitchFamily="34" charset="0"/>
                <a:cs typeface="Arial" panose="020B0604020202020204" pitchFamily="34" charset="0"/>
              </a:rPr>
              <a:t> </a:t>
            </a:r>
            <a:r>
              <a:rPr lang="en-US" sz="1200" b="0" dirty="0" err="1" smtClean="0">
                <a:latin typeface="Arial" panose="020B0604020202020204" pitchFamily="34" charset="0"/>
                <a:cs typeface="Arial" panose="020B0604020202020204" pitchFamily="34" charset="0"/>
              </a:rPr>
              <a:t>Ilc</a:t>
            </a:r>
            <a:endParaRPr lang="en-US" sz="1200" b="0" dirty="0" smtClean="0">
              <a:latin typeface="Arial" panose="020B0604020202020204" pitchFamily="34" charset="0"/>
              <a:cs typeface="Arial" panose="020B0604020202020204" pitchFamily="34" charset="0"/>
            </a:endParaRPr>
          </a:p>
          <a:p>
            <a:pPr marL="0" indent="0" fontAlgn="auto">
              <a:spcBef>
                <a:spcPts val="0"/>
              </a:spcBef>
              <a:spcAft>
                <a:spcPts val="0"/>
              </a:spcAft>
              <a:buFont typeface="Arial" panose="020B0604020202020204" pitchFamily="34" charset="0"/>
              <a:buNone/>
            </a:pPr>
            <a:endParaRPr lang="en-US" sz="800" b="0" dirty="0" smtClean="0">
              <a:latin typeface="Arial" panose="020B0604020202020204" pitchFamily="34" charset="0"/>
              <a:cs typeface="Arial" panose="020B0604020202020204" pitchFamily="34" charset="0"/>
            </a:endParaRPr>
          </a:p>
          <a:p>
            <a:pPr marL="0" indent="0" fontAlgn="auto">
              <a:spcBef>
                <a:spcPts val="0"/>
              </a:spcBef>
              <a:spcAft>
                <a:spcPts val="0"/>
              </a:spcAft>
              <a:buFont typeface="Arial" panose="020B0604020202020204" pitchFamily="34" charset="0"/>
              <a:buNone/>
            </a:pPr>
            <a:r>
              <a:rPr lang="en-US" sz="1200" b="1" dirty="0" smtClean="0">
                <a:latin typeface="Arial" panose="020B0604020202020204" pitchFamily="34" charset="0"/>
                <a:cs typeface="Arial" panose="020B0604020202020204" pitchFamily="34" charset="0"/>
              </a:rPr>
              <a:t>Brazilian Center for Research in Energy and Materials (CNPEM)</a:t>
            </a:r>
          </a:p>
          <a:p>
            <a:pPr marL="0" indent="0" fontAlgn="auto">
              <a:spcBef>
                <a:spcPts val="0"/>
              </a:spcBef>
              <a:spcAft>
                <a:spcPts val="0"/>
              </a:spcAft>
              <a:buFont typeface="Arial" panose="020B0604020202020204" pitchFamily="34" charset="0"/>
              <a:buNone/>
            </a:pPr>
            <a:r>
              <a:rPr lang="en-US" sz="1200" b="0" dirty="0" smtClean="0">
                <a:latin typeface="Arial" panose="020B0604020202020204" pitchFamily="34" charset="0"/>
                <a:cs typeface="Arial" panose="020B0604020202020204" pitchFamily="34" charset="0"/>
              </a:rPr>
              <a:t>Ana Carolina de </a:t>
            </a:r>
            <a:r>
              <a:rPr lang="en-US" sz="1200" b="0" dirty="0" err="1" smtClean="0">
                <a:latin typeface="Arial" panose="020B0604020202020204" pitchFamily="34" charset="0"/>
                <a:cs typeface="Arial" panose="020B0604020202020204" pitchFamily="34" charset="0"/>
              </a:rPr>
              <a:t>Mattos</a:t>
            </a:r>
            <a:r>
              <a:rPr lang="en-US" sz="1200" b="0" dirty="0" smtClean="0">
                <a:latin typeface="Arial" panose="020B0604020202020204" pitchFamily="34" charset="0"/>
                <a:cs typeface="Arial" panose="020B0604020202020204" pitchFamily="34" charset="0"/>
              </a:rPr>
              <a:t> </a:t>
            </a:r>
            <a:r>
              <a:rPr lang="en-US" sz="1200" b="0" dirty="0" err="1" smtClean="0">
                <a:latin typeface="Arial" panose="020B0604020202020204" pitchFamily="34" charset="0"/>
                <a:cs typeface="Arial" panose="020B0604020202020204" pitchFamily="34" charset="0"/>
              </a:rPr>
              <a:t>Zeri</a:t>
            </a:r>
            <a:endParaRPr lang="en-US" sz="1200" b="0" dirty="0" smtClean="0">
              <a:latin typeface="Arial" panose="020B0604020202020204" pitchFamily="34" charset="0"/>
              <a:cs typeface="Arial" panose="020B0604020202020204" pitchFamily="34" charset="0"/>
            </a:endParaRPr>
          </a:p>
          <a:p>
            <a:pPr marL="0" indent="0" fontAlgn="auto">
              <a:spcBef>
                <a:spcPts val="0"/>
              </a:spcBef>
              <a:spcAft>
                <a:spcPts val="0"/>
              </a:spcAft>
              <a:buFont typeface="Arial" panose="020B0604020202020204" pitchFamily="34" charset="0"/>
              <a:buNone/>
            </a:pPr>
            <a:r>
              <a:rPr lang="en-US" sz="1200" b="0" dirty="0" smtClean="0">
                <a:latin typeface="Arial" panose="020B0604020202020204" pitchFamily="34" charset="0"/>
                <a:cs typeface="Arial" panose="020B0604020202020204" pitchFamily="34" charset="0"/>
              </a:rPr>
              <a:t>Mauricio Luis </a:t>
            </a:r>
            <a:r>
              <a:rPr lang="en-US" sz="1200" b="0" dirty="0" err="1" smtClean="0">
                <a:latin typeface="Arial" panose="020B0604020202020204" pitchFamily="34" charset="0"/>
                <a:cs typeface="Arial" panose="020B0604020202020204" pitchFamily="34" charset="0"/>
              </a:rPr>
              <a:t>Sforça</a:t>
            </a:r>
            <a:endParaRPr lang="en-US" sz="1200" b="0" dirty="0" smtClean="0">
              <a:latin typeface="Arial" panose="020B0604020202020204" pitchFamily="34" charset="0"/>
              <a:cs typeface="Arial" panose="020B0604020202020204" pitchFamily="34" charset="0"/>
            </a:endParaRPr>
          </a:p>
          <a:p>
            <a:pPr marL="0" indent="0" fontAlgn="auto">
              <a:spcBef>
                <a:spcPts val="0"/>
              </a:spcBef>
              <a:spcAft>
                <a:spcPts val="0"/>
              </a:spcAft>
              <a:buFont typeface="Arial" panose="020B0604020202020204" pitchFamily="34" charset="0"/>
              <a:buNone/>
            </a:pPr>
            <a:endParaRPr lang="en-US" sz="800" b="0" dirty="0" smtClean="0">
              <a:latin typeface="Arial" panose="020B0604020202020204" pitchFamily="34" charset="0"/>
              <a:cs typeface="Arial" panose="020B0604020202020204" pitchFamily="34" charset="0"/>
            </a:endParaRPr>
          </a:p>
          <a:p>
            <a:pPr marL="0" indent="0" fontAlgn="auto">
              <a:spcBef>
                <a:spcPts val="0"/>
              </a:spcBef>
              <a:spcAft>
                <a:spcPts val="0"/>
              </a:spcAft>
              <a:buFont typeface="Arial" panose="020B0604020202020204" pitchFamily="34" charset="0"/>
              <a:buNone/>
            </a:pPr>
            <a:r>
              <a:rPr lang="en-US" sz="1200" b="1" dirty="0" err="1" smtClean="0">
                <a:latin typeface="Arial" panose="020B0604020202020204" pitchFamily="34" charset="0"/>
                <a:cs typeface="Arial" panose="020B0604020202020204" pitchFamily="34" charset="0"/>
              </a:rPr>
              <a:t>Universitaet</a:t>
            </a:r>
            <a:r>
              <a:rPr lang="en-US" sz="1200" b="1" dirty="0" smtClean="0">
                <a:latin typeface="Arial" panose="020B0604020202020204" pitchFamily="34" charset="0"/>
                <a:cs typeface="Arial" panose="020B0604020202020204" pitchFamily="34" charset="0"/>
              </a:rPr>
              <a:t> Bayreuth</a:t>
            </a:r>
          </a:p>
          <a:p>
            <a:pPr marL="0" indent="0" fontAlgn="auto">
              <a:spcBef>
                <a:spcPts val="0"/>
              </a:spcBef>
              <a:spcAft>
                <a:spcPts val="0"/>
              </a:spcAft>
              <a:buFont typeface="Arial" panose="020B0604020202020204" pitchFamily="34" charset="0"/>
              <a:buNone/>
            </a:pPr>
            <a:r>
              <a:rPr lang="en-US" sz="1200" b="0" dirty="0" smtClean="0">
                <a:latin typeface="Arial" panose="020B0604020202020204" pitchFamily="34" charset="0"/>
                <a:cs typeface="Arial" panose="020B0604020202020204" pitchFamily="34" charset="0"/>
              </a:rPr>
              <a:t>Kristian </a:t>
            </a:r>
            <a:r>
              <a:rPr lang="en-US" sz="1200" b="0" dirty="0" err="1" smtClean="0">
                <a:latin typeface="Arial" panose="020B0604020202020204" pitchFamily="34" charset="0"/>
                <a:cs typeface="Arial" panose="020B0604020202020204" pitchFamily="34" charset="0"/>
              </a:rPr>
              <a:t>Schweimer</a:t>
            </a:r>
            <a:endParaRPr lang="en-US" sz="1200" b="0" dirty="0" smtClean="0">
              <a:latin typeface="Arial" panose="020B0604020202020204" pitchFamily="34" charset="0"/>
              <a:cs typeface="Arial" panose="020B0604020202020204" pitchFamily="34" charset="0"/>
            </a:endParaRPr>
          </a:p>
          <a:p>
            <a:pPr marL="0" indent="0" fontAlgn="auto">
              <a:spcBef>
                <a:spcPts val="0"/>
              </a:spcBef>
              <a:spcAft>
                <a:spcPts val="0"/>
              </a:spcAft>
              <a:buFont typeface="Arial" panose="020B0604020202020204" pitchFamily="34" charset="0"/>
              <a:buNone/>
            </a:pPr>
            <a:endParaRPr lang="en-US" sz="800" b="0" dirty="0" smtClean="0">
              <a:latin typeface="Arial" panose="020B0604020202020204" pitchFamily="34" charset="0"/>
              <a:cs typeface="Arial" panose="020B0604020202020204" pitchFamily="34" charset="0"/>
            </a:endParaRPr>
          </a:p>
          <a:p>
            <a:pPr marL="0" indent="0" fontAlgn="auto">
              <a:spcBef>
                <a:spcPts val="0"/>
              </a:spcBef>
              <a:spcAft>
                <a:spcPts val="0"/>
              </a:spcAft>
              <a:buFont typeface="Arial" panose="020B0604020202020204" pitchFamily="34" charset="0"/>
              <a:buNone/>
            </a:pPr>
            <a:r>
              <a:rPr lang="en-US" sz="1200" b="1" dirty="0" smtClean="0">
                <a:latin typeface="Arial" panose="020B0604020202020204" pitchFamily="34" charset="0"/>
                <a:cs typeface="Arial" panose="020B0604020202020204" pitchFamily="34" charset="0"/>
              </a:rPr>
              <a:t>Pacific Northwest National Laboratory (PNNL)</a:t>
            </a:r>
          </a:p>
          <a:p>
            <a:pPr marL="0" indent="0" fontAlgn="auto">
              <a:spcBef>
                <a:spcPts val="0"/>
              </a:spcBef>
              <a:spcAft>
                <a:spcPts val="0"/>
              </a:spcAft>
              <a:buFont typeface="Arial" panose="020B0604020202020204" pitchFamily="34" charset="0"/>
              <a:buNone/>
            </a:pPr>
            <a:r>
              <a:rPr lang="en-US" sz="1200" b="0" dirty="0" smtClean="0">
                <a:latin typeface="Arial" panose="020B0604020202020204" pitchFamily="34" charset="0"/>
                <a:cs typeface="Arial" panose="020B0604020202020204" pitchFamily="34" charset="0"/>
              </a:rPr>
              <a:t>John R.  </a:t>
            </a:r>
            <a:r>
              <a:rPr lang="en-US" sz="1200" b="0" dirty="0" err="1" smtClean="0">
                <a:latin typeface="Arial" panose="020B0604020202020204" pitchFamily="34" charset="0"/>
                <a:cs typeface="Arial" panose="020B0604020202020204" pitchFamily="34" charset="0"/>
              </a:rPr>
              <a:t>Cort</a:t>
            </a:r>
            <a:endParaRPr lang="en-US" sz="1200" b="0" dirty="0" smtClean="0">
              <a:latin typeface="Arial" panose="020B0604020202020204" pitchFamily="34" charset="0"/>
              <a:cs typeface="Arial" panose="020B0604020202020204" pitchFamily="34" charset="0"/>
            </a:endParaRPr>
          </a:p>
          <a:p>
            <a:pPr marL="0" indent="0" fontAlgn="auto">
              <a:spcBef>
                <a:spcPts val="0"/>
              </a:spcBef>
              <a:spcAft>
                <a:spcPts val="0"/>
              </a:spcAft>
              <a:buFont typeface="Arial" panose="020B0604020202020204" pitchFamily="34" charset="0"/>
              <a:buNone/>
            </a:pPr>
            <a:r>
              <a:rPr lang="en-US" sz="1200" b="0" dirty="0" smtClean="0">
                <a:latin typeface="Arial" panose="020B0604020202020204" pitchFamily="34" charset="0"/>
                <a:cs typeface="Arial" panose="020B0604020202020204" pitchFamily="34" charset="0"/>
              </a:rPr>
              <a:t>Patrick N. Reardon</a:t>
            </a:r>
          </a:p>
          <a:p>
            <a:pPr marL="0" indent="0" fontAlgn="auto">
              <a:spcBef>
                <a:spcPts val="0"/>
              </a:spcBef>
              <a:spcAft>
                <a:spcPts val="0"/>
              </a:spcAft>
              <a:buFont typeface="Arial" panose="020B0604020202020204" pitchFamily="34" charset="0"/>
              <a:buNone/>
            </a:pPr>
            <a:r>
              <a:rPr lang="en-US" sz="1200" b="0" dirty="0" smtClean="0">
                <a:latin typeface="Arial" panose="020B0604020202020204" pitchFamily="34" charset="0"/>
                <a:cs typeface="Arial" panose="020B0604020202020204" pitchFamily="34" charset="0"/>
              </a:rPr>
              <a:t>Chad W. Lawrence</a:t>
            </a:r>
          </a:p>
          <a:p>
            <a:pPr marL="0" indent="0" fontAlgn="auto">
              <a:spcBef>
                <a:spcPts val="0"/>
              </a:spcBef>
              <a:spcAft>
                <a:spcPts val="0"/>
              </a:spcAft>
              <a:buFont typeface="Arial" panose="020B0604020202020204" pitchFamily="34" charset="0"/>
              <a:buNone/>
            </a:pPr>
            <a:endParaRPr lang="en-US" sz="800" b="0" dirty="0" smtClean="0">
              <a:latin typeface="Arial" panose="020B0604020202020204" pitchFamily="34" charset="0"/>
              <a:cs typeface="Arial" panose="020B0604020202020204" pitchFamily="34" charset="0"/>
            </a:endParaRPr>
          </a:p>
          <a:p>
            <a:pPr marL="0" lvl="0" indent="0" fontAlgn="auto">
              <a:lnSpc>
                <a:spcPct val="100000"/>
              </a:lnSpc>
              <a:spcBef>
                <a:spcPts val="0"/>
              </a:spcBef>
              <a:spcAft>
                <a:spcPts val="0"/>
              </a:spcAft>
              <a:buNone/>
            </a:pPr>
            <a:r>
              <a:rPr lang="en-US" sz="1200" dirty="0">
                <a:solidFill>
                  <a:prstClr val="black"/>
                </a:solidFill>
                <a:latin typeface="Arial" panose="020B0604020202020204" pitchFamily="34" charset="0"/>
                <a:cs typeface="Arial" panose="020B0604020202020204" pitchFamily="34" charset="0"/>
              </a:rPr>
              <a:t>Baxter Healthcare</a:t>
            </a:r>
          </a:p>
          <a:p>
            <a:pPr marL="0" lvl="0" indent="0" fontAlgn="auto">
              <a:lnSpc>
                <a:spcPct val="100000"/>
              </a:lnSpc>
              <a:spcBef>
                <a:spcPts val="0"/>
              </a:spcBef>
              <a:spcAft>
                <a:spcPts val="0"/>
              </a:spcAft>
              <a:buNone/>
            </a:pPr>
            <a:r>
              <a:rPr lang="en-US" sz="1200" b="0" dirty="0">
                <a:solidFill>
                  <a:prstClr val="black"/>
                </a:solidFill>
                <a:latin typeface="Arial" panose="020B0604020202020204" pitchFamily="34" charset="0"/>
                <a:cs typeface="Arial" panose="020B0604020202020204" pitchFamily="34" charset="0"/>
              </a:rPr>
              <a:t>Carlos A. </a:t>
            </a:r>
            <a:r>
              <a:rPr lang="en-US" sz="1200" b="0" dirty="0" err="1">
                <a:solidFill>
                  <a:prstClr val="black"/>
                </a:solidFill>
                <a:latin typeface="Arial" panose="020B0604020202020204" pitchFamily="34" charset="0"/>
                <a:cs typeface="Arial" panose="020B0604020202020204" pitchFamily="34" charset="0"/>
              </a:rPr>
              <a:t>Amezcua</a:t>
            </a:r>
            <a:endParaRPr lang="en-US" sz="1200" b="0" dirty="0">
              <a:solidFill>
                <a:prstClr val="black"/>
              </a:solidFill>
              <a:latin typeface="Arial" panose="020B0604020202020204" pitchFamily="34" charset="0"/>
              <a:cs typeface="Arial" panose="020B0604020202020204" pitchFamily="34" charset="0"/>
            </a:endParaRPr>
          </a:p>
          <a:p>
            <a:pPr marL="0" lvl="0" indent="0" fontAlgn="auto">
              <a:lnSpc>
                <a:spcPct val="100000"/>
              </a:lnSpc>
              <a:spcBef>
                <a:spcPts val="0"/>
              </a:spcBef>
              <a:spcAft>
                <a:spcPts val="0"/>
              </a:spcAft>
              <a:buNone/>
            </a:pPr>
            <a:r>
              <a:rPr lang="en-US" sz="1200" b="0" dirty="0">
                <a:solidFill>
                  <a:prstClr val="black"/>
                </a:solidFill>
                <a:latin typeface="Arial" panose="020B0604020202020204" pitchFamily="34" charset="0"/>
                <a:cs typeface="Arial" panose="020B0604020202020204" pitchFamily="34" charset="0"/>
              </a:rPr>
              <a:t>Christina M. Szabo</a:t>
            </a:r>
          </a:p>
          <a:p>
            <a:pPr marL="0" lvl="0" indent="0" fontAlgn="auto">
              <a:lnSpc>
                <a:spcPct val="100000"/>
              </a:lnSpc>
              <a:spcBef>
                <a:spcPts val="0"/>
              </a:spcBef>
              <a:spcAft>
                <a:spcPts val="0"/>
              </a:spcAft>
              <a:buNone/>
            </a:pPr>
            <a:endParaRPr lang="en-US" sz="1200" b="0" dirty="0">
              <a:solidFill>
                <a:prstClr val="black"/>
              </a:solidFill>
              <a:latin typeface="Arial" panose="020B0604020202020204" pitchFamily="34" charset="0"/>
              <a:cs typeface="Arial" panose="020B0604020202020204" pitchFamily="34" charset="0"/>
            </a:endParaRPr>
          </a:p>
          <a:p>
            <a:pPr marL="0" lvl="0" indent="0" fontAlgn="auto">
              <a:lnSpc>
                <a:spcPct val="100000"/>
              </a:lnSpc>
              <a:spcBef>
                <a:spcPts val="0"/>
              </a:spcBef>
              <a:spcAft>
                <a:spcPts val="0"/>
              </a:spcAft>
              <a:buNone/>
            </a:pPr>
            <a:r>
              <a:rPr lang="en-US" sz="1200" dirty="0">
                <a:solidFill>
                  <a:prstClr val="black"/>
                </a:solidFill>
                <a:latin typeface="Arial" panose="020B0604020202020204" pitchFamily="34" charset="0"/>
                <a:cs typeface="Arial" panose="020B0604020202020204" pitchFamily="34" charset="0"/>
              </a:rPr>
              <a:t>Pfizer Essential Health</a:t>
            </a:r>
          </a:p>
          <a:p>
            <a:pPr marL="0" lvl="0" indent="0" fontAlgn="auto">
              <a:lnSpc>
                <a:spcPct val="100000"/>
              </a:lnSpc>
              <a:spcBef>
                <a:spcPts val="0"/>
              </a:spcBef>
              <a:spcAft>
                <a:spcPts val="0"/>
              </a:spcAft>
              <a:buNone/>
            </a:pPr>
            <a:r>
              <a:rPr lang="en-US" sz="1200" b="0" dirty="0">
                <a:solidFill>
                  <a:prstClr val="black"/>
                </a:solidFill>
                <a:latin typeface="Arial" panose="020B0604020202020204" pitchFamily="34" charset="0"/>
                <a:cs typeface="Arial" panose="020B0604020202020204" pitchFamily="34" charset="0"/>
              </a:rPr>
              <a:t>Edward R. </a:t>
            </a:r>
            <a:r>
              <a:rPr lang="en-US" sz="1200" b="0" dirty="0" err="1">
                <a:solidFill>
                  <a:prstClr val="black"/>
                </a:solidFill>
                <a:latin typeface="Arial" panose="020B0604020202020204" pitchFamily="34" charset="0"/>
                <a:cs typeface="Arial" panose="020B0604020202020204" pitchFamily="34" charset="0"/>
              </a:rPr>
              <a:t>Zartler</a:t>
            </a:r>
            <a:endParaRPr lang="en-US" sz="1200" b="0" dirty="0">
              <a:solidFill>
                <a:prstClr val="black"/>
              </a:solidFill>
              <a:latin typeface="Arial" panose="020B0604020202020204" pitchFamily="34" charset="0"/>
              <a:cs typeface="Arial" panose="020B0604020202020204" pitchFamily="34" charset="0"/>
            </a:endParaRPr>
          </a:p>
          <a:p>
            <a:pPr marL="0" lvl="0" indent="0" fontAlgn="auto">
              <a:lnSpc>
                <a:spcPct val="100000"/>
              </a:lnSpc>
              <a:spcBef>
                <a:spcPts val="0"/>
              </a:spcBef>
              <a:spcAft>
                <a:spcPts val="0"/>
              </a:spcAft>
              <a:buNone/>
            </a:pPr>
            <a:endParaRPr lang="en-US" sz="800" b="0" dirty="0">
              <a:solidFill>
                <a:prstClr val="black"/>
              </a:solidFill>
              <a:latin typeface="Arial" panose="020B0604020202020204" pitchFamily="34" charset="0"/>
              <a:cs typeface="Arial" panose="020B0604020202020204" pitchFamily="34" charset="0"/>
            </a:endParaRPr>
          </a:p>
          <a:p>
            <a:pPr marL="0" lvl="0" indent="0" fontAlgn="auto">
              <a:lnSpc>
                <a:spcPct val="100000"/>
              </a:lnSpc>
              <a:spcBef>
                <a:spcPts val="0"/>
              </a:spcBef>
              <a:spcAft>
                <a:spcPts val="0"/>
              </a:spcAft>
              <a:buNone/>
            </a:pPr>
            <a:r>
              <a:rPr lang="en-US" sz="1200" dirty="0" err="1">
                <a:solidFill>
                  <a:prstClr val="black"/>
                </a:solidFill>
                <a:latin typeface="Arial" panose="020B0604020202020204" pitchFamily="34" charset="0"/>
                <a:cs typeface="Arial" panose="020B0604020202020204" pitchFamily="34" charset="0"/>
              </a:rPr>
              <a:t>Stockhom</a:t>
            </a:r>
            <a:r>
              <a:rPr lang="en-US" sz="1200" dirty="0">
                <a:solidFill>
                  <a:prstClr val="black"/>
                </a:solidFill>
                <a:latin typeface="Arial" panose="020B0604020202020204" pitchFamily="34" charset="0"/>
                <a:cs typeface="Arial" panose="020B0604020202020204" pitchFamily="34" charset="0"/>
              </a:rPr>
              <a:t> University</a:t>
            </a:r>
          </a:p>
          <a:p>
            <a:pPr marL="0" lvl="0" indent="0" fontAlgn="auto">
              <a:lnSpc>
                <a:spcPct val="100000"/>
              </a:lnSpc>
              <a:spcBef>
                <a:spcPts val="0"/>
              </a:spcBef>
              <a:spcAft>
                <a:spcPts val="0"/>
              </a:spcAft>
              <a:buNone/>
            </a:pPr>
            <a:r>
              <a:rPr lang="en-US" sz="1200" b="0" dirty="0">
                <a:solidFill>
                  <a:prstClr val="black"/>
                </a:solidFill>
                <a:latin typeface="Arial" panose="020B0604020202020204" pitchFamily="34" charset="0"/>
                <a:cs typeface="Arial" panose="020B0604020202020204" pitchFamily="34" charset="0"/>
              </a:rPr>
              <a:t>G</a:t>
            </a:r>
            <a:r>
              <a:rPr lang="az-Cyrl-AZ" sz="1200" b="0" dirty="0">
                <a:solidFill>
                  <a:prstClr val="black"/>
                </a:solidFill>
                <a:latin typeface="Arial" panose="020B0604020202020204" pitchFamily="34" charset="0"/>
                <a:cs typeface="Arial" panose="020B0604020202020204" pitchFamily="34" charset="0"/>
              </a:rPr>
              <a:t>ӧ</a:t>
            </a:r>
            <a:r>
              <a:rPr lang="en-US" sz="1200" b="0" dirty="0">
                <a:solidFill>
                  <a:prstClr val="black"/>
                </a:solidFill>
                <a:latin typeface="Arial" panose="020B0604020202020204" pitchFamily="34" charset="0"/>
                <a:cs typeface="Arial" panose="020B0604020202020204" pitchFamily="34" charset="0"/>
              </a:rPr>
              <a:t>ran </a:t>
            </a:r>
            <a:r>
              <a:rPr lang="en-US" sz="1200" b="0" dirty="0" err="1">
                <a:solidFill>
                  <a:prstClr val="black"/>
                </a:solidFill>
                <a:latin typeface="Arial" panose="020B0604020202020204" pitchFamily="34" charset="0"/>
                <a:cs typeface="Arial" panose="020B0604020202020204" pitchFamily="34" charset="0"/>
              </a:rPr>
              <a:t>Widmalm</a:t>
            </a:r>
            <a:endParaRPr lang="en-US" sz="1200" b="0" dirty="0">
              <a:solidFill>
                <a:prstClr val="black"/>
              </a:solidFill>
              <a:latin typeface="Arial" panose="020B0604020202020204" pitchFamily="34" charset="0"/>
              <a:cs typeface="Arial" panose="020B0604020202020204" pitchFamily="34" charset="0"/>
            </a:endParaRPr>
          </a:p>
          <a:p>
            <a:pPr marL="0" lvl="0" indent="0" fontAlgn="auto">
              <a:lnSpc>
                <a:spcPct val="100000"/>
              </a:lnSpc>
              <a:spcBef>
                <a:spcPts val="0"/>
              </a:spcBef>
              <a:spcAft>
                <a:spcPts val="0"/>
              </a:spcAft>
              <a:buNone/>
            </a:pPr>
            <a:r>
              <a:rPr lang="en-US" sz="1200" b="0" dirty="0">
                <a:solidFill>
                  <a:prstClr val="black"/>
                </a:solidFill>
                <a:latin typeface="Arial" panose="020B0604020202020204" pitchFamily="34" charset="0"/>
                <a:cs typeface="Arial" panose="020B0604020202020204" pitchFamily="34" charset="0"/>
              </a:rPr>
              <a:t>Jonas </a:t>
            </a:r>
            <a:r>
              <a:rPr lang="en-US" sz="1200" b="0" dirty="0" err="1">
                <a:solidFill>
                  <a:prstClr val="black"/>
                </a:solidFill>
                <a:latin typeface="Arial" panose="020B0604020202020204" pitchFamily="34" charset="0"/>
                <a:cs typeface="Arial" panose="020B0604020202020204" pitchFamily="34" charset="0"/>
              </a:rPr>
              <a:t>Ståhle</a:t>
            </a:r>
            <a:endParaRPr lang="en-US" sz="1200" b="0" dirty="0">
              <a:solidFill>
                <a:prstClr val="black"/>
              </a:solidFill>
              <a:latin typeface="Arial" panose="020B0604020202020204" pitchFamily="34" charset="0"/>
              <a:cs typeface="Arial" panose="020B0604020202020204" pitchFamily="34" charset="0"/>
            </a:endParaRPr>
          </a:p>
          <a:p>
            <a:pPr marL="0" lvl="0" indent="0" fontAlgn="auto">
              <a:lnSpc>
                <a:spcPct val="100000"/>
              </a:lnSpc>
              <a:spcBef>
                <a:spcPts val="0"/>
              </a:spcBef>
              <a:spcAft>
                <a:spcPts val="0"/>
              </a:spcAft>
              <a:buNone/>
            </a:pPr>
            <a:endParaRPr lang="en-US" sz="800" b="0" dirty="0">
              <a:solidFill>
                <a:prstClr val="black"/>
              </a:solidFill>
              <a:latin typeface="Arial" panose="020B0604020202020204" pitchFamily="34" charset="0"/>
              <a:cs typeface="Arial" panose="020B0604020202020204" pitchFamily="34" charset="0"/>
            </a:endParaRPr>
          </a:p>
          <a:p>
            <a:pPr marL="0" lvl="0" indent="0" fontAlgn="auto">
              <a:lnSpc>
                <a:spcPct val="100000"/>
              </a:lnSpc>
              <a:spcBef>
                <a:spcPts val="0"/>
              </a:spcBef>
              <a:spcAft>
                <a:spcPts val="0"/>
              </a:spcAft>
              <a:buNone/>
            </a:pPr>
            <a:r>
              <a:rPr lang="en-US" sz="1200" dirty="0">
                <a:solidFill>
                  <a:prstClr val="black"/>
                </a:solidFill>
                <a:latin typeface="Arial" panose="020B0604020202020204" pitchFamily="34" charset="0"/>
                <a:cs typeface="Arial" panose="020B0604020202020204" pitchFamily="34" charset="0"/>
              </a:rPr>
              <a:t>Momenta Pharmaceuticals</a:t>
            </a:r>
          </a:p>
          <a:p>
            <a:pPr marL="0" lvl="0" indent="0" fontAlgn="auto">
              <a:lnSpc>
                <a:spcPct val="100000"/>
              </a:lnSpc>
              <a:spcBef>
                <a:spcPts val="0"/>
              </a:spcBef>
              <a:spcAft>
                <a:spcPts val="0"/>
              </a:spcAft>
              <a:buNone/>
            </a:pPr>
            <a:r>
              <a:rPr lang="en-US" sz="1200" b="0" dirty="0">
                <a:solidFill>
                  <a:prstClr val="black"/>
                </a:solidFill>
                <a:latin typeface="Arial" panose="020B0604020202020204" pitchFamily="34" charset="0"/>
                <a:cs typeface="Arial" panose="020B0604020202020204" pitchFamily="34" charset="0"/>
              </a:rPr>
              <a:t>Desiree </a:t>
            </a:r>
            <a:r>
              <a:rPr lang="en-US" sz="1200" b="0" dirty="0" err="1" smtClean="0">
                <a:solidFill>
                  <a:prstClr val="black"/>
                </a:solidFill>
                <a:latin typeface="Arial" panose="020B0604020202020204" pitchFamily="34" charset="0"/>
                <a:cs typeface="Arial" panose="020B0604020202020204" pitchFamily="34" charset="0"/>
              </a:rPr>
              <a:t>Tsao</a:t>
            </a:r>
            <a:endParaRPr lang="en-US" sz="1200" b="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510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Study Authors</a:t>
            </a:r>
            <a:endParaRPr lang="en-US" sz="2400" b="0" i="1" kern="0" dirty="0" smtClean="0">
              <a:solidFill>
                <a:srgbClr val="7030A0"/>
              </a:solidFill>
              <a:latin typeface="Courier New" panose="02070309020205020404" pitchFamily="49" charset="0"/>
              <a:cs typeface="Courier New" panose="02070309020205020404" pitchFamily="49" charset="0"/>
            </a:endParaRPr>
          </a:p>
        </p:txBody>
      </p:sp>
      <p:sp>
        <p:nvSpPr>
          <p:cNvPr id="6" name="Content Placeholder 2"/>
          <p:cNvSpPr txBox="1">
            <a:spLocks/>
          </p:cNvSpPr>
          <p:nvPr/>
        </p:nvSpPr>
        <p:spPr>
          <a:xfrm>
            <a:off x="4191000" y="1275814"/>
            <a:ext cx="4495800" cy="360098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National Research Council of Canada</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Feng Ni</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Ping Xu</a:t>
            </a:r>
          </a:p>
          <a:p>
            <a:pPr marL="0" lvl="0" indent="0" fontAlgn="auto">
              <a:spcBef>
                <a:spcPts val="0"/>
              </a:spcBef>
              <a:spcAft>
                <a:spcPts val="0"/>
              </a:spcAft>
              <a:buNone/>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Leibniz-</a:t>
            </a:r>
            <a:r>
              <a:rPr lang="en-US" sz="1200" dirty="0" err="1">
                <a:solidFill>
                  <a:sysClr val="windowText" lastClr="000000"/>
                </a:solidFill>
                <a:latin typeface="Arial" panose="020B0604020202020204" pitchFamily="34" charset="0"/>
                <a:cs typeface="Arial" panose="020B0604020202020204" pitchFamily="34" charset="0"/>
              </a:rPr>
              <a:t>Institut</a:t>
            </a:r>
            <a:r>
              <a:rPr lang="en-US" sz="1200" dirty="0">
                <a:solidFill>
                  <a:sysClr val="windowText" lastClr="000000"/>
                </a:solidFill>
                <a:latin typeface="Arial" panose="020B0604020202020204" pitchFamily="34" charset="0"/>
                <a:cs typeface="Arial" panose="020B0604020202020204" pitchFamily="34" charset="0"/>
              </a:rPr>
              <a:t> </a:t>
            </a:r>
            <a:r>
              <a:rPr lang="en-US" sz="1200" dirty="0" err="1">
                <a:solidFill>
                  <a:sysClr val="windowText" lastClr="000000"/>
                </a:solidFill>
                <a:latin typeface="Arial" panose="020B0604020202020204" pitchFamily="34" charset="0"/>
                <a:cs typeface="Arial" panose="020B0604020202020204" pitchFamily="34" charset="0"/>
              </a:rPr>
              <a:t>für</a:t>
            </a:r>
            <a:r>
              <a:rPr lang="en-US" sz="1200" dirty="0">
                <a:solidFill>
                  <a:sysClr val="windowText" lastClr="000000"/>
                </a:solidFill>
                <a:latin typeface="Arial" panose="020B0604020202020204" pitchFamily="34" charset="0"/>
                <a:cs typeface="Arial" panose="020B0604020202020204" pitchFamily="34" charset="0"/>
              </a:rPr>
              <a:t> </a:t>
            </a:r>
            <a:r>
              <a:rPr lang="en-US" sz="1200" dirty="0" err="1">
                <a:solidFill>
                  <a:sysClr val="windowText" lastClr="000000"/>
                </a:solidFill>
                <a:latin typeface="Arial" panose="020B0604020202020204" pitchFamily="34" charset="0"/>
                <a:cs typeface="Arial" panose="020B0604020202020204" pitchFamily="34" charset="0"/>
              </a:rPr>
              <a:t>molekulare</a:t>
            </a:r>
            <a:r>
              <a:rPr lang="en-US" sz="1200" dirty="0">
                <a:solidFill>
                  <a:sysClr val="windowText" lastClr="000000"/>
                </a:solidFill>
                <a:latin typeface="Arial" panose="020B0604020202020204" pitchFamily="34" charset="0"/>
                <a:cs typeface="Arial" panose="020B0604020202020204" pitchFamily="34" charset="0"/>
              </a:rPr>
              <a:t> </a:t>
            </a:r>
            <a:r>
              <a:rPr lang="en-US" sz="1200" dirty="0" err="1">
                <a:solidFill>
                  <a:sysClr val="windowText" lastClr="000000"/>
                </a:solidFill>
                <a:latin typeface="Arial" panose="020B0604020202020204" pitchFamily="34" charset="0"/>
                <a:cs typeface="Arial" panose="020B0604020202020204" pitchFamily="34" charset="0"/>
              </a:rPr>
              <a:t>Phamakologie</a:t>
            </a:r>
            <a:r>
              <a:rPr lang="en-US" sz="1200" dirty="0">
                <a:solidFill>
                  <a:sysClr val="windowText" lastClr="000000"/>
                </a:solidFill>
                <a:latin typeface="Arial" panose="020B0604020202020204" pitchFamily="34" charset="0"/>
                <a:cs typeface="Arial" panose="020B0604020202020204" pitchFamily="34" charset="0"/>
              </a:rPr>
              <a:t> (FMP-Berlin)</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Peter </a:t>
            </a:r>
            <a:r>
              <a:rPr lang="en-US" sz="1200" b="0" dirty="0" err="1">
                <a:solidFill>
                  <a:sysClr val="windowText" lastClr="000000"/>
                </a:solidFill>
                <a:latin typeface="Arial" panose="020B0604020202020204" pitchFamily="34" charset="0"/>
                <a:cs typeface="Arial" panose="020B0604020202020204" pitchFamily="34" charset="0"/>
              </a:rPr>
              <a:t>Schmieder</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Nils </a:t>
            </a:r>
            <a:r>
              <a:rPr lang="en-US" sz="1200" b="0" dirty="0" err="1">
                <a:solidFill>
                  <a:sysClr val="windowText" lastClr="000000"/>
                </a:solidFill>
                <a:latin typeface="Arial" panose="020B0604020202020204" pitchFamily="34" charset="0"/>
                <a:cs typeface="Arial" panose="020B0604020202020204" pitchFamily="34" charset="0"/>
              </a:rPr>
              <a:t>Trieloff</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defRPr/>
            </a:pPr>
            <a:r>
              <a:rPr lang="en-US" sz="1200" dirty="0">
                <a:solidFill>
                  <a:sysClr val="windowText" lastClr="000000"/>
                </a:solidFill>
                <a:latin typeface="Arial" panose="020B0604020202020204" pitchFamily="34" charset="0"/>
                <a:cs typeface="Arial" panose="020B0604020202020204" pitchFamily="34" charset="0"/>
              </a:rPr>
              <a:t>Bruker </a:t>
            </a:r>
            <a:r>
              <a:rPr lang="en-US" sz="1200" dirty="0" err="1">
                <a:solidFill>
                  <a:sysClr val="windowText" lastClr="000000"/>
                </a:solidFill>
                <a:latin typeface="Arial" panose="020B0604020202020204" pitchFamily="34" charset="0"/>
                <a:cs typeface="Arial" panose="020B0604020202020204" pitchFamily="34" charset="0"/>
              </a:rPr>
              <a:t>BioSpin</a:t>
            </a:r>
            <a:r>
              <a:rPr lang="en-US" sz="1200" dirty="0">
                <a:solidFill>
                  <a:sysClr val="windowText" lastClr="000000"/>
                </a:solidFill>
                <a:latin typeface="Arial" panose="020B0604020202020204" pitchFamily="34" charset="0"/>
                <a:cs typeface="Arial" panose="020B0604020202020204" pitchFamily="34" charset="0"/>
              </a:rPr>
              <a:t> Corporation</a:t>
            </a:r>
          </a:p>
          <a:p>
            <a:pPr marL="0" lvl="0" indent="0" fontAlgn="auto">
              <a:spcBef>
                <a:spcPts val="0"/>
              </a:spcBef>
              <a:spcAft>
                <a:spcPts val="0"/>
              </a:spcAft>
              <a:buNone/>
              <a:defRPr/>
            </a:pPr>
            <a:r>
              <a:rPr lang="en-US" sz="1200" b="0" dirty="0">
                <a:solidFill>
                  <a:sysClr val="windowText" lastClr="000000"/>
                </a:solidFill>
                <a:latin typeface="Arial" panose="020B0604020202020204" pitchFamily="34" charset="0"/>
                <a:cs typeface="Arial" panose="020B0604020202020204" pitchFamily="34" charset="0"/>
              </a:rPr>
              <a:t>Donna M. </a:t>
            </a:r>
            <a:r>
              <a:rPr lang="en-US" sz="1200" b="0" dirty="0" smtClean="0">
                <a:solidFill>
                  <a:sysClr val="windowText" lastClr="000000"/>
                </a:solidFill>
                <a:latin typeface="Arial" panose="020B0604020202020204" pitchFamily="34" charset="0"/>
                <a:cs typeface="Arial" panose="020B0604020202020204" pitchFamily="34" charset="0"/>
              </a:rPr>
              <a:t>Baldisseri</a:t>
            </a:r>
          </a:p>
          <a:p>
            <a:pPr marL="0" lvl="0" indent="0" fontAlgn="auto">
              <a:spcBef>
                <a:spcPts val="0"/>
              </a:spcBef>
              <a:spcAft>
                <a:spcPts val="0"/>
              </a:spcAft>
              <a:buNone/>
              <a:defRPr/>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smtClean="0">
                <a:solidFill>
                  <a:sysClr val="windowText" lastClr="000000"/>
                </a:solidFill>
                <a:latin typeface="Arial" panose="020B0604020202020204" pitchFamily="34" charset="0"/>
                <a:cs typeface="Arial" panose="020B0604020202020204" pitchFamily="34" charset="0"/>
              </a:rPr>
              <a:t>The </a:t>
            </a:r>
            <a:r>
              <a:rPr lang="en-US" sz="1200" dirty="0">
                <a:solidFill>
                  <a:sysClr val="windowText" lastClr="000000"/>
                </a:solidFill>
                <a:latin typeface="Arial" panose="020B0604020202020204" pitchFamily="34" charset="0"/>
                <a:cs typeface="Arial" panose="020B0604020202020204" pitchFamily="34" charset="0"/>
              </a:rPr>
              <a:t>University of Melbourne</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David W. Keizer</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Hamish G. Grant</a:t>
            </a:r>
          </a:p>
          <a:p>
            <a:pPr marL="0" lvl="0" indent="0" fontAlgn="auto">
              <a:spcBef>
                <a:spcPts val="0"/>
              </a:spcBef>
              <a:spcAft>
                <a:spcPts val="0"/>
              </a:spcAft>
              <a:buNone/>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FDA-CBER</a:t>
            </a:r>
          </a:p>
          <a:p>
            <a:pPr marL="0" lvl="0" indent="0" fontAlgn="auto">
              <a:spcBef>
                <a:spcPts val="0"/>
              </a:spcBef>
              <a:spcAft>
                <a:spcPts val="0"/>
              </a:spcAft>
              <a:buNone/>
            </a:pPr>
            <a:r>
              <a:rPr lang="en-US" sz="1200" b="0" dirty="0" err="1">
                <a:solidFill>
                  <a:sysClr val="windowText" lastClr="000000"/>
                </a:solidFill>
                <a:latin typeface="Arial" panose="020B0604020202020204" pitchFamily="34" charset="0"/>
                <a:cs typeface="Arial" panose="020B0604020202020204" pitchFamily="34" charset="0"/>
              </a:rPr>
              <a:t>Darón</a:t>
            </a:r>
            <a:r>
              <a:rPr lang="en-US" sz="1200" b="0" dirty="0">
                <a:solidFill>
                  <a:sysClr val="windowText" lastClr="000000"/>
                </a:solidFill>
                <a:latin typeface="Arial" panose="020B0604020202020204" pitchFamily="34" charset="0"/>
                <a:cs typeface="Arial" panose="020B0604020202020204" pitchFamily="34" charset="0"/>
              </a:rPr>
              <a:t> </a:t>
            </a:r>
            <a:r>
              <a:rPr lang="en-US" sz="1200" b="0" dirty="0" err="1" smtClean="0">
                <a:solidFill>
                  <a:sysClr val="windowText" lastClr="000000"/>
                </a:solidFill>
                <a:latin typeface="Arial" panose="020B0604020202020204" pitchFamily="34" charset="0"/>
                <a:cs typeface="Arial" panose="020B0604020202020204" pitchFamily="34" charset="0"/>
              </a:rPr>
              <a:t>Freedberg</a:t>
            </a:r>
            <a:endParaRPr lang="en-US" sz="1200" b="0" dirty="0" smtClean="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FDA-CDER</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Kang Chen</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David </a:t>
            </a:r>
            <a:r>
              <a:rPr lang="en-US" sz="1200" b="0" dirty="0" err="1" smtClean="0">
                <a:solidFill>
                  <a:sysClr val="windowText" lastClr="000000"/>
                </a:solidFill>
                <a:latin typeface="Arial" panose="020B0604020202020204" pitchFamily="34" charset="0"/>
                <a:cs typeface="Arial" panose="020B0604020202020204" pitchFamily="34" charset="0"/>
              </a:rPr>
              <a:t>Keire</a:t>
            </a:r>
            <a:endParaRPr lang="en-US" sz="1200" b="0" dirty="0">
              <a:solidFill>
                <a:sysClr val="windowText" lastClr="000000"/>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533400" y="1143000"/>
            <a:ext cx="3610897" cy="427809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ETH-Zurich</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Prof. Dr. Gerhard Wider</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Thea Suter-</a:t>
            </a:r>
            <a:r>
              <a:rPr lang="en-US" sz="1200" b="0" dirty="0" err="1">
                <a:solidFill>
                  <a:sysClr val="windowText" lastClr="000000"/>
                </a:solidFill>
                <a:latin typeface="Arial" panose="020B0604020202020204" pitchFamily="34" charset="0"/>
                <a:cs typeface="Arial" panose="020B0604020202020204" pitchFamily="34" charset="0"/>
              </a:rPr>
              <a:t>Stahel</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endParaRPr lang="en-US" sz="800" dirty="0" smtClean="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smtClean="0">
                <a:solidFill>
                  <a:sysClr val="windowText" lastClr="000000"/>
                </a:solidFill>
                <a:latin typeface="Arial" panose="020B0604020202020204" pitchFamily="34" charset="0"/>
                <a:cs typeface="Arial" panose="020B0604020202020204" pitchFamily="34" charset="0"/>
              </a:rPr>
              <a:t>The </a:t>
            </a:r>
            <a:r>
              <a:rPr lang="en-US" sz="1200" dirty="0">
                <a:solidFill>
                  <a:sysClr val="windowText" lastClr="000000"/>
                </a:solidFill>
                <a:latin typeface="Arial" panose="020B0604020202020204" pitchFamily="34" charset="0"/>
                <a:cs typeface="Arial" panose="020B0604020202020204" pitchFamily="34" charset="0"/>
              </a:rPr>
              <a:t>University of Queensland</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Mehdi </a:t>
            </a:r>
            <a:r>
              <a:rPr lang="en-US" sz="1200" b="0" dirty="0" err="1">
                <a:solidFill>
                  <a:sysClr val="windowText" lastClr="000000"/>
                </a:solidFill>
                <a:latin typeface="Arial" panose="020B0604020202020204" pitchFamily="34" charset="0"/>
                <a:cs typeface="Arial" panose="020B0604020202020204" pitchFamily="34" charset="0"/>
              </a:rPr>
              <a:t>Mobli</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b="0" dirty="0" err="1">
                <a:solidFill>
                  <a:sysClr val="windowText" lastClr="000000"/>
                </a:solidFill>
                <a:latin typeface="Arial" panose="020B0604020202020204" pitchFamily="34" charset="0"/>
                <a:cs typeface="Arial" panose="020B0604020202020204" pitchFamily="34" charset="0"/>
              </a:rPr>
              <a:t>Xinying</a:t>
            </a:r>
            <a:r>
              <a:rPr lang="en-US" sz="1200" b="0" dirty="0">
                <a:solidFill>
                  <a:sysClr val="windowText" lastClr="000000"/>
                </a:solidFill>
                <a:latin typeface="Arial" panose="020B0604020202020204" pitchFamily="34" charset="0"/>
                <a:cs typeface="Arial" panose="020B0604020202020204" pitchFamily="34" charset="0"/>
              </a:rPr>
              <a:t> </a:t>
            </a:r>
            <a:r>
              <a:rPr lang="en-US" sz="1200" b="0" dirty="0" err="1">
                <a:solidFill>
                  <a:sysClr val="windowText" lastClr="000000"/>
                </a:solidFill>
                <a:latin typeface="Arial" panose="020B0604020202020204" pitchFamily="34" charset="0"/>
                <a:cs typeface="Arial" panose="020B0604020202020204" pitchFamily="34" charset="0"/>
              </a:rPr>
              <a:t>Jia</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Gregory K. </a:t>
            </a:r>
            <a:r>
              <a:rPr lang="en-US" sz="1200" b="0" dirty="0" err="1">
                <a:solidFill>
                  <a:sysClr val="windowText" lastClr="000000"/>
                </a:solidFill>
                <a:latin typeface="Arial" panose="020B0604020202020204" pitchFamily="34" charset="0"/>
                <a:cs typeface="Arial" panose="020B0604020202020204" pitchFamily="34" charset="0"/>
              </a:rPr>
              <a:t>Pierens</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Eli Lilly and Company</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Scott A. Bradley</a:t>
            </a:r>
          </a:p>
          <a:p>
            <a:pPr marL="0" lvl="0" indent="0" fontAlgn="auto">
              <a:spcBef>
                <a:spcPts val="0"/>
              </a:spcBef>
              <a:spcAft>
                <a:spcPts val="0"/>
              </a:spcAft>
              <a:buNone/>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Medical University of South Carolina</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Stuart </a:t>
            </a:r>
            <a:r>
              <a:rPr lang="en-US" sz="1200" b="0" dirty="0" err="1">
                <a:solidFill>
                  <a:sysClr val="windowText" lastClr="000000"/>
                </a:solidFill>
                <a:latin typeface="Arial" panose="020B0604020202020204" pitchFamily="34" charset="0"/>
                <a:cs typeface="Arial" panose="020B0604020202020204" pitchFamily="34" charset="0"/>
              </a:rPr>
              <a:t>Parnham</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National Institutes of Natural Sciences (NINS)</a:t>
            </a:r>
          </a:p>
          <a:p>
            <a:pPr marL="0" lvl="0" indent="0" fontAlgn="auto">
              <a:spcBef>
                <a:spcPts val="0"/>
              </a:spcBef>
              <a:spcAft>
                <a:spcPts val="0"/>
              </a:spcAft>
              <a:buNone/>
            </a:pPr>
            <a:r>
              <a:rPr lang="en-US" sz="1200" b="0" dirty="0" err="1">
                <a:solidFill>
                  <a:sysClr val="windowText" lastClr="000000"/>
                </a:solidFill>
                <a:latin typeface="Arial" panose="020B0604020202020204" pitchFamily="34" charset="0"/>
                <a:cs typeface="Arial" panose="020B0604020202020204" pitchFamily="34" charset="0"/>
              </a:rPr>
              <a:t>Saeko</a:t>
            </a:r>
            <a:r>
              <a:rPr lang="en-US" sz="1200" b="0" dirty="0">
                <a:solidFill>
                  <a:sysClr val="windowText" lastClr="000000"/>
                </a:solidFill>
                <a:latin typeface="Arial" panose="020B0604020202020204" pitchFamily="34" charset="0"/>
                <a:cs typeface="Arial" panose="020B0604020202020204" pitchFamily="34" charset="0"/>
              </a:rPr>
              <a:t> </a:t>
            </a:r>
            <a:r>
              <a:rPr lang="en-US" sz="1200" b="0" dirty="0" err="1">
                <a:solidFill>
                  <a:sysClr val="windowText" lastClr="000000"/>
                </a:solidFill>
                <a:latin typeface="Arial" panose="020B0604020202020204" pitchFamily="34" charset="0"/>
                <a:cs typeface="Arial" panose="020B0604020202020204" pitchFamily="34" charset="0"/>
              </a:rPr>
              <a:t>Yanaka</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b="0" dirty="0" err="1">
                <a:solidFill>
                  <a:sysClr val="windowText" lastClr="000000"/>
                </a:solidFill>
                <a:latin typeface="Arial" panose="020B0604020202020204" pitchFamily="34" charset="0"/>
                <a:cs typeface="Arial" panose="020B0604020202020204" pitchFamily="34" charset="0"/>
              </a:rPr>
              <a:t>Koicki</a:t>
            </a:r>
            <a:r>
              <a:rPr lang="en-US" sz="1200" b="0" dirty="0">
                <a:solidFill>
                  <a:sysClr val="windowText" lastClr="000000"/>
                </a:solidFill>
                <a:latin typeface="Arial" panose="020B0604020202020204" pitchFamily="34" charset="0"/>
                <a:cs typeface="Arial" panose="020B0604020202020204" pitchFamily="34" charset="0"/>
              </a:rPr>
              <a:t> </a:t>
            </a:r>
            <a:r>
              <a:rPr lang="en-US" sz="1200" b="0" dirty="0" smtClean="0">
                <a:solidFill>
                  <a:sysClr val="windowText" lastClr="000000"/>
                </a:solidFill>
                <a:latin typeface="Arial" panose="020B0604020202020204" pitchFamily="34" charset="0"/>
                <a:cs typeface="Arial" panose="020B0604020202020204" pitchFamily="34" charset="0"/>
              </a:rPr>
              <a:t>Kato</a:t>
            </a:r>
          </a:p>
          <a:p>
            <a:pPr marL="0" lvl="0" indent="0" fontAlgn="auto">
              <a:spcBef>
                <a:spcPts val="0"/>
              </a:spcBef>
              <a:spcAft>
                <a:spcPts val="0"/>
              </a:spcAft>
              <a:buNone/>
            </a:pPr>
            <a:endParaRPr lang="en-US" sz="1200" b="0" dirty="0" smtClean="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NIST Gaithersburg</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Anthony </a:t>
            </a:r>
            <a:r>
              <a:rPr lang="en-US" sz="1200" b="0" dirty="0" err="1">
                <a:solidFill>
                  <a:sysClr val="windowText" lastClr="000000"/>
                </a:solidFill>
                <a:latin typeface="Arial" panose="020B0604020202020204" pitchFamily="34" charset="0"/>
                <a:cs typeface="Arial" panose="020B0604020202020204" pitchFamily="34" charset="0"/>
              </a:rPr>
              <a:t>Kearsley</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Ryan Evans</a:t>
            </a:r>
          </a:p>
          <a:p>
            <a:pPr marL="0" lvl="0" indent="0" fontAlgn="auto">
              <a:spcBef>
                <a:spcPts val="0"/>
              </a:spcBef>
              <a:spcAft>
                <a:spcPts val="0"/>
              </a:spcAft>
              <a:buNone/>
            </a:pP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endParaRPr lang="en-US" sz="1200" b="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6420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Acknowledgements</a:t>
            </a:r>
            <a:endParaRPr lang="en-US" sz="2400" b="0" i="1" kern="0" dirty="0" smtClean="0">
              <a:solidFill>
                <a:srgbClr val="7030A0"/>
              </a:solidFill>
              <a:latin typeface="Courier New" panose="02070309020205020404" pitchFamily="49" charset="0"/>
              <a:cs typeface="Courier New" panose="02070309020205020404" pitchFamily="49" charset="0"/>
            </a:endParaRPr>
          </a:p>
        </p:txBody>
      </p:sp>
      <p:sp>
        <p:nvSpPr>
          <p:cNvPr id="6" name="Content Placeholder 2"/>
          <p:cNvSpPr txBox="1">
            <a:spLocks/>
          </p:cNvSpPr>
          <p:nvPr/>
        </p:nvSpPr>
        <p:spPr>
          <a:xfrm>
            <a:off x="685800" y="1219200"/>
            <a:ext cx="3429000" cy="261610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National Association of Proficiency Testing</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Chuck Ellis</a:t>
            </a:r>
          </a:p>
          <a:p>
            <a:pPr marL="0" lvl="0" indent="0" fontAlgn="auto">
              <a:spcBef>
                <a:spcPts val="0"/>
              </a:spcBef>
              <a:spcAft>
                <a:spcPts val="0"/>
              </a:spcAft>
              <a:buNone/>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Bruker </a:t>
            </a:r>
            <a:r>
              <a:rPr lang="en-US" sz="1200" dirty="0" err="1">
                <a:solidFill>
                  <a:sysClr val="windowText" lastClr="000000"/>
                </a:solidFill>
                <a:latin typeface="Arial" panose="020B0604020202020204" pitchFamily="34" charset="0"/>
                <a:cs typeface="Arial" panose="020B0604020202020204" pitchFamily="34" charset="0"/>
              </a:rPr>
              <a:t>BioSpin</a:t>
            </a:r>
            <a:r>
              <a:rPr lang="en-US" sz="1200" dirty="0">
                <a:solidFill>
                  <a:sysClr val="windowText" lastClr="000000"/>
                </a:solidFill>
                <a:latin typeface="Arial" panose="020B0604020202020204" pitchFamily="34" charset="0"/>
                <a:cs typeface="Arial" panose="020B0604020202020204" pitchFamily="34" charset="0"/>
              </a:rPr>
              <a:t> Corporation</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Clemens </a:t>
            </a:r>
            <a:r>
              <a:rPr lang="en-US" sz="1200" b="0" dirty="0" err="1">
                <a:solidFill>
                  <a:sysClr val="windowText" lastClr="000000"/>
                </a:solidFill>
                <a:latin typeface="Arial" panose="020B0604020202020204" pitchFamily="34" charset="0"/>
                <a:cs typeface="Arial" panose="020B0604020202020204" pitchFamily="34" charset="0"/>
              </a:rPr>
              <a:t>Anklin</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Kim Colson</a:t>
            </a:r>
          </a:p>
          <a:p>
            <a:pPr marL="0" lvl="0" indent="0" fontAlgn="auto">
              <a:spcBef>
                <a:spcPts val="0"/>
              </a:spcBef>
              <a:spcAft>
                <a:spcPts val="0"/>
              </a:spcAft>
              <a:buNone/>
            </a:pP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Genentech</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Yung-Hsiang </a:t>
            </a:r>
            <a:r>
              <a:rPr lang="en-US" sz="1200" b="0" dirty="0" smtClean="0">
                <a:solidFill>
                  <a:sysClr val="windowText" lastClr="000000"/>
                </a:solidFill>
                <a:latin typeface="Arial" panose="020B0604020202020204" pitchFamily="34" charset="0"/>
                <a:cs typeface="Arial" panose="020B0604020202020204" pitchFamily="34" charset="0"/>
              </a:rPr>
              <a:t>Kao</a:t>
            </a:r>
          </a:p>
          <a:p>
            <a:pPr marL="0" lvl="0" indent="0" fontAlgn="auto">
              <a:spcBef>
                <a:spcPts val="0"/>
              </a:spcBef>
              <a:spcAft>
                <a:spcPts val="0"/>
              </a:spcAft>
              <a:buNone/>
            </a:pPr>
            <a:endParaRPr lang="en-US" sz="1200" b="0" dirty="0" smtClean="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NIST Gaithersburg</a:t>
            </a:r>
          </a:p>
          <a:p>
            <a:pPr marL="0" lvl="0" indent="0" fontAlgn="auto">
              <a:spcBef>
                <a:spcPts val="0"/>
              </a:spcBef>
              <a:spcAft>
                <a:spcPts val="0"/>
              </a:spcAft>
              <a:buNone/>
            </a:pPr>
            <a:r>
              <a:rPr lang="en-US" sz="1200" b="0" dirty="0" smtClean="0">
                <a:solidFill>
                  <a:sysClr val="windowText" lastClr="000000"/>
                </a:solidFill>
                <a:latin typeface="Arial" panose="020B0604020202020204" pitchFamily="34" charset="0"/>
                <a:cs typeface="Arial" panose="020B0604020202020204" pitchFamily="34" charset="0"/>
              </a:rPr>
              <a:t>William </a:t>
            </a:r>
            <a:r>
              <a:rPr lang="en-US" sz="1200" b="0" dirty="0">
                <a:solidFill>
                  <a:sysClr val="windowText" lastClr="000000"/>
                </a:solidFill>
                <a:latin typeface="Arial" panose="020B0604020202020204" pitchFamily="34" charset="0"/>
                <a:cs typeface="Arial" panose="020B0604020202020204" pitchFamily="34" charset="0"/>
              </a:rPr>
              <a:t>Wallace</a:t>
            </a:r>
          </a:p>
          <a:p>
            <a:pPr marL="0" lvl="0" indent="0" fontAlgn="auto">
              <a:spcBef>
                <a:spcPts val="0"/>
              </a:spcBef>
              <a:spcAft>
                <a:spcPts val="0"/>
              </a:spcAft>
              <a:buNone/>
            </a:pP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endParaRPr lang="en-US" sz="1200" b="0" dirty="0">
              <a:solidFill>
                <a:sysClr val="windowText" lastClr="000000"/>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4724400" y="1492745"/>
            <a:ext cx="3610897" cy="181588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Harvard Medical School</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Gerhard Wagner</a:t>
            </a:r>
          </a:p>
          <a:p>
            <a:pPr marL="0" lvl="0" indent="0" fontAlgn="auto">
              <a:spcBef>
                <a:spcPts val="0"/>
              </a:spcBef>
              <a:spcAft>
                <a:spcPts val="0"/>
              </a:spcAft>
              <a:buNone/>
            </a:pPr>
            <a:r>
              <a:rPr lang="en-US" sz="1200" b="0" dirty="0" err="1">
                <a:solidFill>
                  <a:sysClr val="windowText" lastClr="000000"/>
                </a:solidFill>
                <a:latin typeface="Arial" panose="020B0604020202020204" pitchFamily="34" charset="0"/>
                <a:cs typeface="Arial" panose="020B0604020202020204" pitchFamily="34" charset="0"/>
              </a:rPr>
              <a:t>Haribabu</a:t>
            </a:r>
            <a:r>
              <a:rPr lang="en-US" sz="1200" b="0" dirty="0">
                <a:solidFill>
                  <a:sysClr val="windowText" lastClr="000000"/>
                </a:solidFill>
                <a:latin typeface="Arial" panose="020B0604020202020204" pitchFamily="34" charset="0"/>
                <a:cs typeface="Arial" panose="020B0604020202020204" pitchFamily="34" charset="0"/>
              </a:rPr>
              <a:t> </a:t>
            </a:r>
            <a:r>
              <a:rPr lang="en-US" sz="1200" b="0" dirty="0" err="1">
                <a:solidFill>
                  <a:sysClr val="windowText" lastClr="000000"/>
                </a:solidFill>
                <a:latin typeface="Arial" panose="020B0604020202020204" pitchFamily="34" charset="0"/>
                <a:cs typeface="Arial" panose="020B0604020202020204" pitchFamily="34" charset="0"/>
              </a:rPr>
              <a:t>Arthanari</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Sven </a:t>
            </a:r>
            <a:r>
              <a:rPr lang="en-US" sz="1200" b="0" dirty="0" err="1">
                <a:solidFill>
                  <a:sysClr val="windowText" lastClr="000000"/>
                </a:solidFill>
                <a:latin typeface="Arial" panose="020B0604020202020204" pitchFamily="34" charset="0"/>
                <a:cs typeface="Arial" panose="020B0604020202020204" pitchFamily="34" charset="0"/>
              </a:rPr>
              <a:t>Hyberts</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Biogen</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JC Hus</a:t>
            </a:r>
          </a:p>
          <a:p>
            <a:pPr marL="0" lvl="0" indent="0" fontAlgn="auto">
              <a:spcBef>
                <a:spcPts val="0"/>
              </a:spcBef>
              <a:spcAft>
                <a:spcPts val="0"/>
              </a:spcAft>
              <a:buNone/>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Leibniz-</a:t>
            </a:r>
            <a:r>
              <a:rPr lang="en-US" sz="1200" dirty="0" err="1">
                <a:solidFill>
                  <a:sysClr val="windowText" lastClr="000000"/>
                </a:solidFill>
                <a:latin typeface="Arial" panose="020B0604020202020204" pitchFamily="34" charset="0"/>
                <a:cs typeface="Arial" panose="020B0604020202020204" pitchFamily="34" charset="0"/>
              </a:rPr>
              <a:t>Institut</a:t>
            </a:r>
            <a:r>
              <a:rPr lang="en-US" sz="1200" dirty="0">
                <a:solidFill>
                  <a:sysClr val="windowText" lastClr="000000"/>
                </a:solidFill>
                <a:latin typeface="Arial" panose="020B0604020202020204" pitchFamily="34" charset="0"/>
                <a:cs typeface="Arial" panose="020B0604020202020204" pitchFamily="34" charset="0"/>
              </a:rPr>
              <a:t> </a:t>
            </a:r>
            <a:r>
              <a:rPr lang="en-US" sz="1200" dirty="0" err="1">
                <a:solidFill>
                  <a:sysClr val="windowText" lastClr="000000"/>
                </a:solidFill>
                <a:latin typeface="Arial" panose="020B0604020202020204" pitchFamily="34" charset="0"/>
                <a:cs typeface="Arial" panose="020B0604020202020204" pitchFamily="34" charset="0"/>
              </a:rPr>
              <a:t>für</a:t>
            </a:r>
            <a:r>
              <a:rPr lang="en-US" sz="1200" dirty="0">
                <a:solidFill>
                  <a:sysClr val="windowText" lastClr="000000"/>
                </a:solidFill>
                <a:latin typeface="Arial" panose="020B0604020202020204" pitchFamily="34" charset="0"/>
                <a:cs typeface="Arial" panose="020B0604020202020204" pitchFamily="34" charset="0"/>
              </a:rPr>
              <a:t> </a:t>
            </a:r>
            <a:r>
              <a:rPr lang="en-US" sz="1200" dirty="0" err="1">
                <a:solidFill>
                  <a:sysClr val="windowText" lastClr="000000"/>
                </a:solidFill>
                <a:latin typeface="Arial" panose="020B0604020202020204" pitchFamily="34" charset="0"/>
                <a:cs typeface="Arial" panose="020B0604020202020204" pitchFamily="34" charset="0"/>
              </a:rPr>
              <a:t>molekulare</a:t>
            </a:r>
            <a:r>
              <a:rPr lang="en-US" sz="1200" dirty="0">
                <a:solidFill>
                  <a:sysClr val="windowText" lastClr="000000"/>
                </a:solidFill>
                <a:latin typeface="Arial" panose="020B0604020202020204" pitchFamily="34" charset="0"/>
                <a:cs typeface="Arial" panose="020B0604020202020204" pitchFamily="34" charset="0"/>
              </a:rPr>
              <a:t> </a:t>
            </a:r>
            <a:r>
              <a:rPr lang="en-US" sz="1200" dirty="0" err="1">
                <a:solidFill>
                  <a:sysClr val="windowText" lastClr="000000"/>
                </a:solidFill>
                <a:latin typeface="Arial" panose="020B0604020202020204" pitchFamily="34" charset="0"/>
                <a:cs typeface="Arial" panose="020B0604020202020204" pitchFamily="34" charset="0"/>
              </a:rPr>
              <a:t>Phamakologie</a:t>
            </a:r>
            <a:endParaRPr lang="en-US" sz="120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Monika </a:t>
            </a:r>
            <a:r>
              <a:rPr lang="en-US" sz="1200" b="0" dirty="0" err="1">
                <a:solidFill>
                  <a:sysClr val="windowText" lastClr="000000"/>
                </a:solidFill>
                <a:latin typeface="Arial" panose="020B0604020202020204" pitchFamily="34" charset="0"/>
                <a:cs typeface="Arial" panose="020B0604020202020204" pitchFamily="34" charset="0"/>
              </a:rPr>
              <a:t>Beerbaum</a:t>
            </a:r>
            <a:endParaRPr lang="en-US" sz="1200" b="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7099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3437" y="4527484"/>
            <a:ext cx="1264762" cy="1097143"/>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495800"/>
            <a:ext cx="2317700" cy="1160513"/>
          </a:xfrm>
          <a:prstGeom prst="rect">
            <a:avLst/>
          </a:prstGeom>
        </p:spPr>
      </p:pic>
      <p:sp>
        <p:nvSpPr>
          <p:cNvPr id="24" name="Rectangle 23"/>
          <p:cNvSpPr/>
          <p:nvPr/>
        </p:nvSpPr>
        <p:spPr>
          <a:xfrm>
            <a:off x="3176064" y="3918312"/>
            <a:ext cx="2629034" cy="5048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TextBox 25"/>
          <p:cNvSpPr txBox="1"/>
          <p:nvPr/>
        </p:nvSpPr>
        <p:spPr>
          <a:xfrm>
            <a:off x="381000" y="83403"/>
            <a:ext cx="8381999" cy="707886"/>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algn="ctr" fontAlgn="auto">
              <a:spcBef>
                <a:spcPts val="0"/>
              </a:spcBef>
              <a:spcAft>
                <a:spcPts val="0"/>
              </a:spcAft>
              <a:defRPr/>
            </a:pPr>
            <a:r>
              <a:rPr lang="en-US" sz="2000" b="0" i="1" kern="0" dirty="0" err="1" smtClean="0">
                <a:solidFill>
                  <a:prstClr val="white"/>
                </a:solidFill>
              </a:rPr>
              <a:t>NMRPipe</a:t>
            </a:r>
            <a:r>
              <a:rPr lang="en-US" sz="2000" b="0" i="1" kern="0" dirty="0" smtClean="0">
                <a:solidFill>
                  <a:prstClr val="white"/>
                </a:solidFill>
              </a:rPr>
              <a:t> is Provided by the National Institute of Standards and Technology in Partnership with the National Institutes of Health</a:t>
            </a:r>
            <a:endParaRPr lang="en-US" sz="2000" b="0" kern="0" dirty="0" smtClean="0">
              <a:solidFill>
                <a:prstClr val="white"/>
              </a:solidFill>
            </a:endParaRPr>
          </a:p>
        </p:txBody>
      </p:sp>
      <p:sp>
        <p:nvSpPr>
          <p:cNvPr id="27" name="TextBox 26"/>
          <p:cNvSpPr txBox="1"/>
          <p:nvPr/>
        </p:nvSpPr>
        <p:spPr>
          <a:xfrm>
            <a:off x="762000" y="5791200"/>
            <a:ext cx="7696199" cy="461665"/>
          </a:xfrm>
          <a:prstGeom prst="rect">
            <a:avLst/>
          </a:prstGeom>
          <a:noFill/>
        </p:spPr>
        <p:txBody>
          <a:bodyPr wrap="square" rtlCol="0">
            <a:spAutoFit/>
          </a:bodyPr>
          <a:lstStyle/>
          <a:p>
            <a:r>
              <a:rPr lang="en-US" sz="1200" b="0" dirty="0" err="1">
                <a:solidFill>
                  <a:srgbClr val="1A79E9"/>
                </a:solidFill>
              </a:rPr>
              <a:t>NMRPipe</a:t>
            </a:r>
            <a:r>
              <a:rPr lang="en-US" sz="1200" b="0" dirty="0">
                <a:solidFill>
                  <a:srgbClr val="1A79E9"/>
                </a:solidFill>
              </a:rPr>
              <a:t>: a multidimensional spectral processing system based on UNIX </a:t>
            </a:r>
            <a:r>
              <a:rPr lang="en-US" sz="1200" b="0" dirty="0" smtClean="0">
                <a:solidFill>
                  <a:srgbClr val="1A79E9"/>
                </a:solidFill>
              </a:rPr>
              <a:t>pipes. Frank </a:t>
            </a:r>
            <a:r>
              <a:rPr lang="en-US" sz="1200" b="0" dirty="0">
                <a:solidFill>
                  <a:srgbClr val="1A79E9"/>
                </a:solidFill>
              </a:rPr>
              <a:t>Delaglio, Stephan </a:t>
            </a:r>
            <a:r>
              <a:rPr lang="en-US" sz="1200" b="0" dirty="0" err="1">
                <a:solidFill>
                  <a:srgbClr val="1A79E9"/>
                </a:solidFill>
              </a:rPr>
              <a:t>Grzesiek</a:t>
            </a:r>
            <a:r>
              <a:rPr lang="en-US" sz="1200" b="0" dirty="0">
                <a:solidFill>
                  <a:srgbClr val="1A79E9"/>
                </a:solidFill>
              </a:rPr>
              <a:t>, </a:t>
            </a:r>
            <a:r>
              <a:rPr lang="en-US" sz="1200" b="0" dirty="0" err="1">
                <a:solidFill>
                  <a:srgbClr val="1A79E9"/>
                </a:solidFill>
              </a:rPr>
              <a:t>Geerten</a:t>
            </a:r>
            <a:r>
              <a:rPr lang="en-US" sz="1200" b="0" dirty="0">
                <a:solidFill>
                  <a:srgbClr val="1A79E9"/>
                </a:solidFill>
              </a:rPr>
              <a:t>. W. </a:t>
            </a:r>
            <a:r>
              <a:rPr lang="en-US" sz="1200" b="0" dirty="0" err="1">
                <a:solidFill>
                  <a:srgbClr val="1A79E9"/>
                </a:solidFill>
              </a:rPr>
              <a:t>Vuister</a:t>
            </a:r>
            <a:r>
              <a:rPr lang="en-US" sz="1200" b="0" dirty="0">
                <a:solidFill>
                  <a:srgbClr val="1A79E9"/>
                </a:solidFill>
              </a:rPr>
              <a:t>, </a:t>
            </a:r>
            <a:r>
              <a:rPr lang="en-US" sz="1200" b="0" dirty="0" err="1">
                <a:solidFill>
                  <a:srgbClr val="1A79E9"/>
                </a:solidFill>
              </a:rPr>
              <a:t>Guang</a:t>
            </a:r>
            <a:r>
              <a:rPr lang="en-US" sz="1200" b="0" dirty="0">
                <a:solidFill>
                  <a:srgbClr val="1A79E9"/>
                </a:solidFill>
              </a:rPr>
              <a:t> Zhu, </a:t>
            </a:r>
            <a:r>
              <a:rPr lang="en-US" sz="1200" b="0" dirty="0" smtClean="0">
                <a:solidFill>
                  <a:srgbClr val="1A79E9"/>
                </a:solidFill>
              </a:rPr>
              <a:t>John </a:t>
            </a:r>
            <a:r>
              <a:rPr lang="en-US" sz="1200" b="0" dirty="0">
                <a:solidFill>
                  <a:srgbClr val="1A79E9"/>
                </a:solidFill>
              </a:rPr>
              <a:t>Pfeifer, and Ad </a:t>
            </a:r>
            <a:r>
              <a:rPr lang="en-US" sz="1200" b="0" dirty="0" err="1">
                <a:solidFill>
                  <a:srgbClr val="1A79E9"/>
                </a:solidFill>
              </a:rPr>
              <a:t>Bax</a:t>
            </a:r>
            <a:r>
              <a:rPr lang="en-US" sz="1200" b="0" dirty="0">
                <a:solidFill>
                  <a:srgbClr val="1A79E9"/>
                </a:solidFill>
              </a:rPr>
              <a:t>, </a:t>
            </a:r>
            <a:r>
              <a:rPr lang="en-US" sz="1200" b="0" i="1" dirty="0">
                <a:solidFill>
                  <a:srgbClr val="1A79E9"/>
                </a:solidFill>
              </a:rPr>
              <a:t>J. </a:t>
            </a:r>
            <a:r>
              <a:rPr lang="en-US" sz="1200" b="0" i="1" dirty="0" err="1">
                <a:solidFill>
                  <a:srgbClr val="1A79E9"/>
                </a:solidFill>
              </a:rPr>
              <a:t>Biomol</a:t>
            </a:r>
            <a:r>
              <a:rPr lang="en-US" sz="1200" b="0" i="1" dirty="0">
                <a:solidFill>
                  <a:srgbClr val="1A79E9"/>
                </a:solidFill>
              </a:rPr>
              <a:t>. NMR</a:t>
            </a:r>
            <a:r>
              <a:rPr lang="en-US" sz="1200" b="0" dirty="0">
                <a:solidFill>
                  <a:srgbClr val="1A79E9"/>
                </a:solidFill>
              </a:rPr>
              <a:t>. </a:t>
            </a:r>
            <a:r>
              <a:rPr lang="en-US" sz="1200" dirty="0">
                <a:solidFill>
                  <a:srgbClr val="1A79E9"/>
                </a:solidFill>
              </a:rPr>
              <a:t>6</a:t>
            </a:r>
            <a:r>
              <a:rPr lang="en-US" sz="1200" b="0" dirty="0">
                <a:solidFill>
                  <a:srgbClr val="1A79E9"/>
                </a:solidFill>
              </a:rPr>
              <a:t>, 277-293 (1995).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7162" y="4774036"/>
            <a:ext cx="2709673" cy="560220"/>
          </a:xfrm>
          <a:prstGeom prst="rect">
            <a:avLst/>
          </a:prstGeom>
        </p:spPr>
      </p:pic>
      <p:sp>
        <p:nvSpPr>
          <p:cNvPr id="28" name="TextBox 27"/>
          <p:cNvSpPr txBox="1"/>
          <p:nvPr/>
        </p:nvSpPr>
        <p:spPr>
          <a:xfrm>
            <a:off x="3457754" y="4019350"/>
            <a:ext cx="2189990" cy="369332"/>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algn="ctr" fontAlgn="auto">
              <a:spcBef>
                <a:spcPts val="0"/>
              </a:spcBef>
              <a:spcAft>
                <a:spcPts val="0"/>
              </a:spcAft>
              <a:defRPr/>
            </a:pPr>
            <a:r>
              <a:rPr lang="en-US" sz="1100" b="0" i="1" kern="0" dirty="0" smtClean="0">
                <a:solidFill>
                  <a:srgbClr val="0070C0"/>
                </a:solidFill>
              </a:rPr>
              <a:t> </a:t>
            </a:r>
            <a:r>
              <a:rPr lang="en-US" sz="1800" b="0" i="1" kern="0" dirty="0" smtClean="0">
                <a:solidFill>
                  <a:srgbClr val="7030A0"/>
                </a:solidFill>
              </a:rPr>
              <a:t>www.nmrpipe.com</a:t>
            </a:r>
          </a:p>
        </p:txBody>
      </p:sp>
      <p:pic>
        <p:nvPicPr>
          <p:cNvPr id="30" name="Picture 29"/>
          <p:cNvPicPr>
            <a:picLocks noChangeAspect="1"/>
          </p:cNvPicPr>
          <p:nvPr/>
        </p:nvPicPr>
        <p:blipFill rotWithShape="1">
          <a:blip r:embed="rId5"/>
          <a:srcRect b="6147"/>
          <a:stretch/>
        </p:blipFill>
        <p:spPr>
          <a:xfrm>
            <a:off x="2930936" y="914401"/>
            <a:ext cx="3282127" cy="3232917"/>
          </a:xfrm>
          <a:prstGeom prst="rect">
            <a:avLst/>
          </a:prstGeom>
        </p:spPr>
      </p:pic>
    </p:spTree>
    <p:extLst>
      <p:ext uri="{BB962C8B-B14F-4D97-AF65-F5344CB8AC3E}">
        <p14:creationId xmlns:p14="http://schemas.microsoft.com/office/powerpoint/2010/main" val="4030175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049" r="20308" b="5848"/>
          <a:stretch/>
        </p:blipFill>
        <p:spPr>
          <a:xfrm>
            <a:off x="1661160" y="154149"/>
            <a:ext cx="5821680" cy="4893586"/>
          </a:xfrm>
          <a:prstGeom prst="rect">
            <a:avLst/>
          </a:prstGeom>
          <a:effectLst/>
        </p:spPr>
      </p:pic>
      <p:sp>
        <p:nvSpPr>
          <p:cNvPr id="2" name="Content Placeholder 1"/>
          <p:cNvSpPr txBox="1">
            <a:spLocks/>
          </p:cNvSpPr>
          <p:nvPr/>
        </p:nvSpPr>
        <p:spPr>
          <a:xfrm>
            <a:off x="457200" y="5029200"/>
            <a:ext cx="8229600" cy="1200329"/>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pPr>
            <a:r>
              <a:rPr lang="en-US" sz="1600" dirty="0" smtClean="0">
                <a:solidFill>
                  <a:srgbClr val="FF0000"/>
                </a:solidFill>
                <a:latin typeface="Arial" panose="020B0604020202020204" pitchFamily="34" charset="0"/>
                <a:cs typeface="Arial" panose="020B0604020202020204" pitchFamily="34" charset="0"/>
              </a:rPr>
              <a:t>NIST Disclaimer</a:t>
            </a:r>
            <a:r>
              <a:rPr lang="en-US" sz="1600" b="0" dirty="0" smtClean="0">
                <a:solidFill>
                  <a:srgbClr val="FF0000"/>
                </a:solidFill>
                <a:latin typeface="Arial" panose="020B0604020202020204" pitchFamily="34" charset="0"/>
                <a:cs typeface="Arial" panose="020B0604020202020204" pitchFamily="34" charset="0"/>
              </a:rPr>
              <a:t>: </a:t>
            </a:r>
            <a:r>
              <a:rPr lang="en-US" sz="1600" b="0" dirty="0" smtClean="0">
                <a:solidFill>
                  <a:prstClr val="white"/>
                </a:solidFill>
                <a:latin typeface="Arial" panose="020B0604020202020204" pitchFamily="34" charset="0"/>
                <a:cs typeface="Arial" panose="020B0604020202020204" pitchFamily="34" charset="0"/>
              </a:rPr>
              <a:t>Certain commercial equipment, instruments, and materials are identified in this presentation in order to specify the experimental procedure. Such identification does not imply recommendation or endorsement by the National Institute of Standards and Technology, nor does it imply that the material or equipment identified is necessarily the best available for the purpose.</a:t>
            </a:r>
            <a:endParaRPr lang="en-US" sz="1600" b="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333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How the Time-Domain Data Files are Organized</a:t>
            </a:r>
          </a:p>
        </p:txBody>
      </p:sp>
      <p:sp>
        <p:nvSpPr>
          <p:cNvPr id="2" name="TextBox 1"/>
          <p:cNvSpPr txBox="1"/>
          <p:nvPr/>
        </p:nvSpPr>
        <p:spPr>
          <a:xfrm>
            <a:off x="533400" y="954643"/>
            <a:ext cx="8077200" cy="5109091"/>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US" b="0" dirty="0" smtClean="0"/>
              <a:t>All data are in a master directory named “</a:t>
            </a:r>
            <a:r>
              <a:rPr lang="en-US" sz="1800" b="0" dirty="0" smtClean="0">
                <a:latin typeface="Courier New" panose="02070309020205020404" pitchFamily="49" charset="0"/>
                <a:cs typeface="Courier New" panose="02070309020205020404" pitchFamily="49" charset="0"/>
              </a:rPr>
              <a:t>study</a:t>
            </a:r>
            <a:r>
              <a:rPr lang="en-US" b="0" dirty="0" smtClean="0"/>
              <a:t>”.</a:t>
            </a:r>
          </a:p>
          <a:p>
            <a:pPr marL="285750" indent="-285750">
              <a:spcBef>
                <a:spcPts val="600"/>
              </a:spcBef>
              <a:buFont typeface="Wingdings" panose="05000000000000000000" pitchFamily="2" charset="2"/>
              <a:buChar char="§"/>
            </a:pPr>
            <a:r>
              <a:rPr lang="en-US" b="0" dirty="0" smtClean="0"/>
              <a:t>Data are stored in </a:t>
            </a:r>
            <a:r>
              <a:rPr lang="en-US" b="0" dirty="0" err="1" smtClean="0"/>
              <a:t>NMRPipe</a:t>
            </a:r>
            <a:r>
              <a:rPr lang="en-US" b="0" dirty="0"/>
              <a:t> format (</a:t>
            </a:r>
            <a:r>
              <a:rPr lang="en-US" b="0" dirty="0">
                <a:solidFill>
                  <a:srgbClr val="0070C0"/>
                </a:solidFill>
              </a:rPr>
              <a:t>https://</a:t>
            </a:r>
            <a:r>
              <a:rPr lang="en-US" b="0" dirty="0" smtClean="0">
                <a:solidFill>
                  <a:srgbClr val="0070C0"/>
                </a:solidFill>
              </a:rPr>
              <a:t>www.ibbr.umd.edu/nmrpipe</a:t>
            </a:r>
            <a:r>
              <a:rPr lang="en-US" b="0" dirty="0" smtClean="0"/>
              <a:t>).</a:t>
            </a:r>
          </a:p>
          <a:p>
            <a:pPr marL="285750" indent="-285750">
              <a:spcBef>
                <a:spcPts val="600"/>
              </a:spcBef>
              <a:buFont typeface="Wingdings" panose="05000000000000000000" pitchFamily="2" charset="2"/>
              <a:buChar char="§"/>
            </a:pPr>
            <a:r>
              <a:rPr lang="en-US" b="0" dirty="0" smtClean="0"/>
              <a:t>Data are either uniformly-sampled (US) or Non-Uniformly Sampled (NUS).</a:t>
            </a:r>
          </a:p>
          <a:p>
            <a:pPr marL="285750" indent="-285750">
              <a:spcBef>
                <a:spcPts val="600"/>
              </a:spcBef>
              <a:buFont typeface="Wingdings" panose="05000000000000000000" pitchFamily="2" charset="2"/>
              <a:buChar char="§"/>
            </a:pPr>
            <a:r>
              <a:rPr lang="en-US" b="0" dirty="0" smtClean="0"/>
              <a:t>The data are described by a text table “</a:t>
            </a:r>
            <a:r>
              <a:rPr lang="en-US" sz="1800" b="0" dirty="0" err="1" smtClean="0">
                <a:latin typeface="Courier New" panose="02070309020205020404" pitchFamily="49" charset="0"/>
                <a:cs typeface="Courier New" panose="02070309020205020404" pitchFamily="49" charset="0"/>
              </a:rPr>
              <a:t>meta.tab</a:t>
            </a:r>
            <a:r>
              <a:rPr lang="en-US" b="0" dirty="0" smtClean="0"/>
              <a:t>” which includes measurement details, chemical shift calibration information, and processing parameters.</a:t>
            </a:r>
          </a:p>
          <a:p>
            <a:pPr marL="285750" indent="-285750">
              <a:spcBef>
                <a:spcPts val="600"/>
              </a:spcBef>
              <a:buFont typeface="Wingdings" panose="05000000000000000000" pitchFamily="2" charset="2"/>
              <a:buChar char="§"/>
            </a:pPr>
            <a:r>
              <a:rPr lang="en-US" b="0" dirty="0" smtClean="0"/>
              <a:t>Each participating lab has an anonymous 4-digit Lab ID number, and all the data from that lab is in a directory with that 4-digit ID.</a:t>
            </a:r>
          </a:p>
          <a:p>
            <a:pPr marL="285750" indent="-285750">
              <a:spcBef>
                <a:spcPts val="600"/>
              </a:spcBef>
              <a:buFont typeface="Wingdings" panose="05000000000000000000" pitchFamily="2" charset="2"/>
              <a:buChar char="§"/>
            </a:pPr>
            <a:r>
              <a:rPr lang="en-US" b="0" dirty="0" smtClean="0"/>
              <a:t>Within data from a given lab, each spectrum from that lab has a 3-digit Measurement ID. </a:t>
            </a:r>
          </a:p>
          <a:p>
            <a:pPr marL="285750" indent="-285750">
              <a:spcBef>
                <a:spcPts val="600"/>
              </a:spcBef>
              <a:spcAft>
                <a:spcPts val="600"/>
              </a:spcAft>
              <a:buFont typeface="Wingdings" panose="05000000000000000000" pitchFamily="2" charset="2"/>
              <a:buChar char="§"/>
            </a:pPr>
            <a:r>
              <a:rPr lang="en-US" b="0" dirty="0" smtClean="0"/>
              <a:t>The file names associated with a given spectrum have names with the Lab ID and Measurement ID. For example, lab 8822 has these files associated with measurement 37 from that lab:</a:t>
            </a:r>
            <a:endParaRPr lang="en-US" sz="800" b="0" dirty="0" smtClean="0"/>
          </a:p>
          <a:p>
            <a:pPr lvl="1">
              <a:spcBef>
                <a:spcPts val="600"/>
              </a:spcBef>
            </a:pPr>
            <a:r>
              <a:rPr lang="en-US" sz="1400" b="0" dirty="0" smtClean="0">
                <a:latin typeface="Courier New" panose="02070309020205020404" pitchFamily="49" charset="0"/>
                <a:cs typeface="Courier New" panose="02070309020205020404" pitchFamily="49" charset="0"/>
              </a:rPr>
              <a:t>   study / 8822 / 8822-037.info</a:t>
            </a:r>
            <a:r>
              <a:rPr lang="en-US" sz="1400" b="0" dirty="0" smtClean="0"/>
              <a:t>	</a:t>
            </a:r>
            <a:r>
              <a:rPr lang="en-US" sz="1400" b="0" i="1" dirty="0" smtClean="0">
                <a:solidFill>
                  <a:srgbClr val="00B050"/>
                </a:solidFill>
              </a:rPr>
              <a:t>Text file with acquisition information</a:t>
            </a:r>
          </a:p>
          <a:p>
            <a:pPr lvl="1">
              <a:spcBef>
                <a:spcPts val="600"/>
              </a:spcBef>
            </a:pPr>
            <a:r>
              <a:rPr lang="en-US" sz="1400" b="0" dirty="0" smtClean="0">
                <a:latin typeface="Courier New" panose="02070309020205020404" pitchFamily="49" charset="0"/>
                <a:cs typeface="Courier New" panose="02070309020205020404" pitchFamily="49" charset="0"/>
              </a:rPr>
              <a:t>   study </a:t>
            </a:r>
            <a:r>
              <a:rPr lang="en-US" sz="1400" b="0" dirty="0">
                <a:latin typeface="Courier New" panose="02070309020205020404" pitchFamily="49" charset="0"/>
                <a:cs typeface="Courier New" panose="02070309020205020404" pitchFamily="49" charset="0"/>
              </a:rPr>
              <a:t>/ 8822 / </a:t>
            </a:r>
            <a:r>
              <a:rPr lang="en-US" sz="1400" b="0" dirty="0" smtClean="0">
                <a:latin typeface="Courier New" panose="02070309020205020404" pitchFamily="49" charset="0"/>
                <a:cs typeface="Courier New" panose="02070309020205020404" pitchFamily="49" charset="0"/>
              </a:rPr>
              <a:t>8822-037.fid</a:t>
            </a:r>
            <a:r>
              <a:rPr lang="en-US" sz="1400" b="0" dirty="0" smtClean="0"/>
              <a:t>		</a:t>
            </a:r>
            <a:r>
              <a:rPr lang="en-US" sz="1400" b="0" i="1" dirty="0" smtClean="0">
                <a:solidFill>
                  <a:srgbClr val="00B050"/>
                </a:solidFill>
              </a:rPr>
              <a:t>Time-domain data, </a:t>
            </a:r>
            <a:r>
              <a:rPr lang="en-US" sz="1400" b="0" i="1" dirty="0" err="1" smtClean="0">
                <a:solidFill>
                  <a:srgbClr val="00B050"/>
                </a:solidFill>
              </a:rPr>
              <a:t>NMRPipe</a:t>
            </a:r>
            <a:r>
              <a:rPr lang="en-US" sz="1400" b="0" i="1" dirty="0" smtClean="0">
                <a:solidFill>
                  <a:srgbClr val="00B050"/>
                </a:solidFill>
              </a:rPr>
              <a:t> format</a:t>
            </a:r>
          </a:p>
          <a:p>
            <a:pPr lvl="1">
              <a:spcBef>
                <a:spcPts val="600"/>
              </a:spcBef>
            </a:pPr>
            <a:r>
              <a:rPr lang="en-US" sz="1400" b="0" dirty="0" smtClean="0">
                <a:solidFill>
                  <a:prstClr val="black"/>
                </a:solidFill>
                <a:latin typeface="Courier New" panose="02070309020205020404" pitchFamily="49" charset="0"/>
                <a:cs typeface="Courier New" panose="02070309020205020404" pitchFamily="49" charset="0"/>
              </a:rPr>
              <a:t>   study </a:t>
            </a:r>
            <a:r>
              <a:rPr lang="en-US" sz="1400" b="0" dirty="0">
                <a:solidFill>
                  <a:prstClr val="black"/>
                </a:solidFill>
                <a:latin typeface="Courier New" panose="02070309020205020404" pitchFamily="49" charset="0"/>
                <a:cs typeface="Courier New" panose="02070309020205020404" pitchFamily="49" charset="0"/>
              </a:rPr>
              <a:t>/ 8822 / </a:t>
            </a:r>
            <a:r>
              <a:rPr lang="en-US" sz="1400" b="0" dirty="0" smtClean="0">
                <a:solidFill>
                  <a:prstClr val="black"/>
                </a:solidFill>
                <a:latin typeface="Courier New" panose="02070309020205020404" pitchFamily="49" charset="0"/>
                <a:cs typeface="Courier New" panose="02070309020205020404" pitchFamily="49" charset="0"/>
              </a:rPr>
              <a:t>8822-037.nus</a:t>
            </a:r>
            <a:r>
              <a:rPr lang="en-US" sz="1400" b="0" dirty="0">
                <a:solidFill>
                  <a:prstClr val="black"/>
                </a:solidFill>
              </a:rPr>
              <a:t>	</a:t>
            </a:r>
            <a:r>
              <a:rPr lang="en-US" sz="1400" b="0" dirty="0" smtClean="0">
                <a:solidFill>
                  <a:prstClr val="black"/>
                </a:solidFill>
              </a:rPr>
              <a:t>	</a:t>
            </a:r>
            <a:r>
              <a:rPr lang="en-US" sz="1400" b="0" i="1" dirty="0" smtClean="0">
                <a:solidFill>
                  <a:srgbClr val="00B050"/>
                </a:solidFill>
              </a:rPr>
              <a:t>NUS sampling schedule </a:t>
            </a:r>
            <a:r>
              <a:rPr lang="en-US" sz="1400" b="0" i="1" dirty="0">
                <a:solidFill>
                  <a:srgbClr val="00B050"/>
                </a:solidFill>
              </a:rPr>
              <a:t>t</a:t>
            </a:r>
            <a:r>
              <a:rPr lang="en-US" sz="1400" b="0" i="1" dirty="0" smtClean="0">
                <a:solidFill>
                  <a:srgbClr val="00B050"/>
                </a:solidFill>
              </a:rPr>
              <a:t>ext </a:t>
            </a:r>
            <a:r>
              <a:rPr lang="en-US" sz="1400" b="0" i="1" dirty="0">
                <a:solidFill>
                  <a:srgbClr val="00B050"/>
                </a:solidFill>
              </a:rPr>
              <a:t>f</a:t>
            </a:r>
            <a:r>
              <a:rPr lang="en-US" sz="1400" b="0" i="1" dirty="0" smtClean="0">
                <a:solidFill>
                  <a:srgbClr val="00B050"/>
                </a:solidFill>
              </a:rPr>
              <a:t>ile, if any</a:t>
            </a:r>
            <a:endParaRPr lang="en-US" sz="1400" b="0" i="1" dirty="0">
              <a:solidFill>
                <a:srgbClr val="00B050"/>
              </a:solidFill>
            </a:endParaRPr>
          </a:p>
          <a:p>
            <a:pPr lvl="1">
              <a:spcBef>
                <a:spcPts val="600"/>
              </a:spcBef>
            </a:pPr>
            <a:r>
              <a:rPr lang="en-US" sz="1400" b="0" dirty="0" smtClean="0">
                <a:solidFill>
                  <a:prstClr val="black"/>
                </a:solidFill>
                <a:latin typeface="Courier New" panose="02070309020205020404" pitchFamily="49" charset="0"/>
                <a:cs typeface="Courier New" panose="02070309020205020404" pitchFamily="49" charset="0"/>
              </a:rPr>
              <a:t>   study </a:t>
            </a:r>
            <a:r>
              <a:rPr lang="en-US" sz="1400" b="0" dirty="0">
                <a:solidFill>
                  <a:prstClr val="black"/>
                </a:solidFill>
                <a:latin typeface="Courier New" panose="02070309020205020404" pitchFamily="49" charset="0"/>
                <a:cs typeface="Courier New" panose="02070309020205020404" pitchFamily="49" charset="0"/>
              </a:rPr>
              <a:t>/ 8822 / </a:t>
            </a:r>
            <a:r>
              <a:rPr lang="en-US" sz="1400" b="0" dirty="0" smtClean="0">
                <a:solidFill>
                  <a:prstClr val="black"/>
                </a:solidFill>
                <a:latin typeface="Courier New" panose="02070309020205020404" pitchFamily="49" charset="0"/>
                <a:cs typeface="Courier New" panose="02070309020205020404" pitchFamily="49" charset="0"/>
              </a:rPr>
              <a:t>8822-037_mask.fid</a:t>
            </a:r>
            <a:r>
              <a:rPr lang="en-US" sz="1400" b="0" dirty="0">
                <a:solidFill>
                  <a:prstClr val="black"/>
                </a:solidFill>
              </a:rPr>
              <a:t>	</a:t>
            </a:r>
            <a:r>
              <a:rPr lang="en-US" sz="1400" b="0" i="1" dirty="0" err="1" smtClean="0">
                <a:solidFill>
                  <a:srgbClr val="00B050"/>
                </a:solidFill>
              </a:rPr>
              <a:t>NMRPipe</a:t>
            </a:r>
            <a:r>
              <a:rPr lang="en-US" sz="1400" b="0" i="1" dirty="0" smtClean="0">
                <a:solidFill>
                  <a:srgbClr val="00B050"/>
                </a:solidFill>
              </a:rPr>
              <a:t>-format NUS mask </a:t>
            </a:r>
            <a:r>
              <a:rPr lang="en-US" sz="1400" b="0" i="1" dirty="0">
                <a:solidFill>
                  <a:srgbClr val="00B050"/>
                </a:solidFill>
              </a:rPr>
              <a:t>d</a:t>
            </a:r>
            <a:r>
              <a:rPr lang="en-US" sz="1400" b="0" i="1" dirty="0" smtClean="0">
                <a:solidFill>
                  <a:srgbClr val="00B050"/>
                </a:solidFill>
              </a:rPr>
              <a:t>ata, if any</a:t>
            </a:r>
            <a:endParaRPr lang="en-US" sz="1400" b="0" i="1" dirty="0">
              <a:solidFill>
                <a:srgbClr val="00B050"/>
              </a:solidFill>
            </a:endParaRPr>
          </a:p>
          <a:p>
            <a:pPr lvl="1">
              <a:spcBef>
                <a:spcPts val="600"/>
              </a:spcBef>
            </a:pPr>
            <a:r>
              <a:rPr lang="en-US" sz="1400" b="0" dirty="0">
                <a:latin typeface="Courier New" panose="02070309020205020404" pitchFamily="49" charset="0"/>
                <a:cs typeface="Courier New" panose="02070309020205020404" pitchFamily="49" charset="0"/>
              </a:rPr>
              <a:t> </a:t>
            </a:r>
            <a:r>
              <a:rPr lang="en-US" sz="1400" b="0" dirty="0" smtClean="0">
                <a:latin typeface="Courier New" panose="02070309020205020404" pitchFamily="49" charset="0"/>
                <a:cs typeface="Courier New" panose="02070309020205020404" pitchFamily="49" charset="0"/>
              </a:rPr>
              <a:t>  study </a:t>
            </a:r>
            <a:r>
              <a:rPr lang="en-US" sz="1400" b="0" dirty="0">
                <a:latin typeface="Courier New" panose="02070309020205020404" pitchFamily="49" charset="0"/>
                <a:cs typeface="Courier New" panose="02070309020205020404" pitchFamily="49" charset="0"/>
              </a:rPr>
              <a:t>/ 8822 / </a:t>
            </a:r>
            <a:r>
              <a:rPr lang="en-US" sz="1400" b="0" dirty="0" smtClean="0">
                <a:latin typeface="Courier New" panose="02070309020205020404" pitchFamily="49" charset="0"/>
                <a:cs typeface="Courier New" panose="02070309020205020404" pitchFamily="49" charset="0"/>
              </a:rPr>
              <a:t>8822-037.com</a:t>
            </a:r>
            <a:r>
              <a:rPr lang="en-US" sz="1400" b="0" dirty="0" smtClean="0"/>
              <a:t>		</a:t>
            </a:r>
            <a:r>
              <a:rPr lang="en-US" sz="1400" b="0" i="1" dirty="0" err="1" smtClean="0">
                <a:solidFill>
                  <a:srgbClr val="00B050"/>
                </a:solidFill>
              </a:rPr>
              <a:t>NMRPipe</a:t>
            </a:r>
            <a:r>
              <a:rPr lang="en-US" sz="1400" b="0" i="1" dirty="0" smtClean="0">
                <a:solidFill>
                  <a:srgbClr val="00B050"/>
                </a:solidFill>
              </a:rPr>
              <a:t> processing script</a:t>
            </a:r>
            <a:endParaRPr lang="en-US" sz="1400" b="0" i="1" dirty="0">
              <a:solidFill>
                <a:srgbClr val="00B050"/>
              </a:solidFill>
            </a:endParaRPr>
          </a:p>
        </p:txBody>
      </p:sp>
    </p:spTree>
    <p:extLst>
      <p:ext uri="{BB962C8B-B14F-4D97-AF65-F5344CB8AC3E}">
        <p14:creationId xmlns:p14="http://schemas.microsoft.com/office/powerpoint/2010/main" val="1979168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Experiment Codes</a:t>
            </a:r>
            <a:endParaRPr lang="en-US" sz="2400" b="0" i="1" kern="0" dirty="0" smtClean="0">
              <a:solidFill>
                <a:srgbClr val="7030A0"/>
              </a:solidFill>
              <a:latin typeface="Courier New" panose="02070309020205020404" pitchFamily="49" charset="0"/>
              <a:cs typeface="Courier New" panose="02070309020205020404" pitchFamily="49" charset="0"/>
            </a:endParaRPr>
          </a:p>
        </p:txBody>
      </p:sp>
      <p:sp>
        <p:nvSpPr>
          <p:cNvPr id="4" name="TextBox 3"/>
          <p:cNvSpPr txBox="1"/>
          <p:nvPr/>
        </p:nvSpPr>
        <p:spPr>
          <a:xfrm>
            <a:off x="533400" y="990600"/>
            <a:ext cx="8077200" cy="5047536"/>
          </a:xfrm>
          <a:prstGeom prst="rect">
            <a:avLst/>
          </a:prstGeom>
          <a:noFill/>
        </p:spPr>
        <p:txBody>
          <a:bodyPr wrap="square" rtlCol="0">
            <a:spAutoFit/>
          </a:bodyPr>
          <a:lstStyle/>
          <a:p>
            <a:pPr algn="just"/>
            <a:r>
              <a:rPr lang="en-US" b="0" dirty="0" smtClean="0"/>
              <a:t>The type of measurement for each spectrum is described by a two or three letter experiment code. The codes for </a:t>
            </a:r>
            <a:r>
              <a:rPr lang="en-US" b="0" i="1" kern="0" baseline="30000" dirty="0" smtClean="0"/>
              <a:t>1</a:t>
            </a:r>
            <a:r>
              <a:rPr lang="en-US" b="0" i="1" kern="0" dirty="0" smtClean="0"/>
              <a:t>H / </a:t>
            </a:r>
            <a:r>
              <a:rPr lang="en-US" b="0" i="1" kern="0" baseline="30000" dirty="0" smtClean="0"/>
              <a:t>13</a:t>
            </a:r>
            <a:r>
              <a:rPr lang="en-US" b="0" i="1" kern="0" dirty="0" smtClean="0"/>
              <a:t>C spectra are:</a:t>
            </a:r>
            <a:endParaRPr lang="en-US" sz="800" b="0" dirty="0"/>
          </a:p>
          <a:p>
            <a:pPr lvl="1" algn="just" defTabSz="640080">
              <a:spcBef>
                <a:spcPts val="1200"/>
              </a:spcBef>
            </a:pPr>
            <a:r>
              <a:rPr lang="en-US" sz="1400" dirty="0" smtClean="0">
                <a:solidFill>
                  <a:srgbClr val="0070C0"/>
                </a:solidFill>
                <a:latin typeface="Arial" panose="020B0604020202020204" pitchFamily="34" charset="0"/>
                <a:cs typeface="Arial" panose="020B0604020202020204" pitchFamily="34" charset="0"/>
              </a:rPr>
              <a:t>D2A</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gsHSQC</a:t>
            </a:r>
            <a:r>
              <a:rPr lang="en-US" sz="1400" b="0" dirty="0" smtClean="0">
                <a:latin typeface="Arial" panose="020B0604020202020204" pitchFamily="34" charset="0"/>
                <a:cs typeface="Arial" panose="020B0604020202020204" pitchFamily="34" charset="0"/>
              </a:rPr>
              <a:t>  	Uniformly-Sampled (US), 64 complex points.</a:t>
            </a:r>
            <a:endParaRPr lang="en-US" sz="1400" b="0" dirty="0">
              <a:latin typeface="Arial" panose="020B0604020202020204" pitchFamily="34" charset="0"/>
              <a:cs typeface="Arial" panose="020B0604020202020204" pitchFamily="34" charset="0"/>
            </a:endParaRPr>
          </a:p>
          <a:p>
            <a:pPr lvl="1" algn="just" defTabSz="640080">
              <a:spcBef>
                <a:spcPts val="1200"/>
              </a:spcBef>
            </a:pPr>
            <a:r>
              <a:rPr lang="en-US" sz="1400" dirty="0" smtClean="0">
                <a:solidFill>
                  <a:srgbClr val="0070C0"/>
                </a:solidFill>
                <a:latin typeface="Arial" panose="020B0604020202020204" pitchFamily="34" charset="0"/>
                <a:cs typeface="Arial" panose="020B0604020202020204" pitchFamily="34" charset="0"/>
              </a:rPr>
              <a:t>D2B</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gsHSQC</a:t>
            </a:r>
            <a:r>
              <a:rPr lang="en-US" sz="1400" b="0" dirty="0" smtClean="0">
                <a:latin typeface="Arial" panose="020B0604020202020204" pitchFamily="34" charset="0"/>
                <a:cs typeface="Arial" panose="020B0604020202020204" pitchFamily="34" charset="0"/>
              </a:rPr>
              <a:t>  	50</a:t>
            </a:r>
            <a:r>
              <a:rPr lang="en-US" sz="1400" b="0" dirty="0">
                <a:latin typeface="Arial" panose="020B0604020202020204" pitchFamily="34" charset="0"/>
                <a:cs typeface="Arial" panose="020B0604020202020204" pitchFamily="34" charset="0"/>
              </a:rPr>
              <a:t>% Non-Uniformly Sampled (NUS).</a:t>
            </a:r>
          </a:p>
          <a:p>
            <a:pPr lvl="1" algn="just" defTabSz="640080">
              <a:spcBef>
                <a:spcPts val="1200"/>
              </a:spcBef>
            </a:pPr>
            <a:r>
              <a:rPr lang="en-US" sz="1400" dirty="0" smtClean="0">
                <a:solidFill>
                  <a:srgbClr val="0070C0"/>
                </a:solidFill>
                <a:latin typeface="Arial" panose="020B0604020202020204" pitchFamily="34" charset="0"/>
                <a:cs typeface="Arial" panose="020B0604020202020204" pitchFamily="34" charset="0"/>
              </a:rPr>
              <a:t>D2C</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gsHSQC</a:t>
            </a:r>
            <a:r>
              <a:rPr lang="en-US" sz="1400" b="0" dirty="0" smtClean="0">
                <a:latin typeface="Arial" panose="020B0604020202020204" pitchFamily="34" charset="0"/>
                <a:cs typeface="Arial" panose="020B0604020202020204" pitchFamily="34" charset="0"/>
              </a:rPr>
              <a:t>  	US</a:t>
            </a:r>
            <a:r>
              <a:rPr lang="en-US" sz="1400" b="0" dirty="0">
                <a:latin typeface="Arial" panose="020B0604020202020204" pitchFamily="34" charset="0"/>
                <a:cs typeface="Arial" panose="020B0604020202020204" pitchFamily="34" charset="0"/>
              </a:rPr>
              <a:t>, field dependent, 25ms acquisition.</a:t>
            </a:r>
          </a:p>
          <a:p>
            <a:pPr lvl="1" algn="just" defTabSz="640080">
              <a:spcBef>
                <a:spcPts val="1200"/>
              </a:spcBef>
            </a:pPr>
            <a:r>
              <a:rPr lang="en-US" sz="1400" dirty="0" smtClean="0">
                <a:solidFill>
                  <a:srgbClr val="0070C0"/>
                </a:solidFill>
                <a:latin typeface="Arial" panose="020B0604020202020204" pitchFamily="34" charset="0"/>
                <a:cs typeface="Arial" panose="020B0604020202020204" pitchFamily="34" charset="0"/>
              </a:rPr>
              <a:t>D2D</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gsHSQC</a:t>
            </a:r>
            <a:r>
              <a:rPr lang="en-US" sz="1400" b="0" dirty="0" smtClean="0">
                <a:latin typeface="Arial" panose="020B0604020202020204" pitchFamily="34" charset="0"/>
                <a:cs typeface="Arial" panose="020B0604020202020204" pitchFamily="34" charset="0"/>
              </a:rPr>
              <a:t>  	50</a:t>
            </a:r>
            <a:r>
              <a:rPr lang="en-US" sz="1400" b="0" dirty="0">
                <a:latin typeface="Arial" panose="020B0604020202020204" pitchFamily="34" charset="0"/>
                <a:cs typeface="Arial" panose="020B0604020202020204" pitchFamily="34" charset="0"/>
              </a:rPr>
              <a:t>% NUS.</a:t>
            </a:r>
          </a:p>
          <a:p>
            <a:pPr lvl="1" algn="just" defTabSz="640080">
              <a:spcBef>
                <a:spcPts val="1200"/>
              </a:spcBef>
            </a:pPr>
            <a:r>
              <a:rPr lang="en-US" sz="1400" dirty="0" smtClean="0">
                <a:solidFill>
                  <a:srgbClr val="0070C0"/>
                </a:solidFill>
                <a:latin typeface="Arial" panose="020B0604020202020204" pitchFamily="34" charset="0"/>
                <a:cs typeface="Arial" panose="020B0604020202020204" pitchFamily="34" charset="0"/>
              </a:rPr>
              <a:t>D2E</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gsHSQC</a:t>
            </a:r>
            <a:r>
              <a:rPr lang="en-US" sz="1400" b="0" dirty="0" smtClean="0">
                <a:latin typeface="Arial" panose="020B0604020202020204" pitchFamily="34" charset="0"/>
                <a:cs typeface="Arial" panose="020B0604020202020204" pitchFamily="34" charset="0"/>
              </a:rPr>
              <a:t>  	50</a:t>
            </a:r>
            <a:r>
              <a:rPr lang="en-US" sz="1400" b="0" dirty="0">
                <a:latin typeface="Arial" panose="020B0604020202020204" pitchFamily="34" charset="0"/>
                <a:cs typeface="Arial" panose="020B0604020202020204" pitchFamily="34" charset="0"/>
              </a:rPr>
              <a:t>% NUS, 2x scans of D2D.</a:t>
            </a:r>
          </a:p>
          <a:p>
            <a:pPr lvl="1" algn="just" defTabSz="640080">
              <a:spcBef>
                <a:spcPts val="1200"/>
              </a:spcBef>
            </a:pPr>
            <a:r>
              <a:rPr lang="en-US" sz="1400" dirty="0" smtClean="0">
                <a:solidFill>
                  <a:srgbClr val="0070C0"/>
                </a:solidFill>
                <a:latin typeface="Arial" panose="020B0604020202020204" pitchFamily="34" charset="0"/>
                <a:cs typeface="Arial" panose="020B0604020202020204" pitchFamily="34" charset="0"/>
              </a:rPr>
              <a:t>D3A</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gsHSQC</a:t>
            </a:r>
            <a:r>
              <a:rPr lang="en-US" sz="1400" b="0" dirty="0" smtClean="0">
                <a:latin typeface="Arial" panose="020B0604020202020204" pitchFamily="34" charset="0"/>
                <a:cs typeface="Arial" panose="020B0604020202020204" pitchFamily="34" charset="0"/>
              </a:rPr>
              <a:t>  	US</a:t>
            </a:r>
            <a:r>
              <a:rPr lang="en-US" sz="1400" b="0" dirty="0">
                <a:latin typeface="Arial" panose="020B0604020202020204" pitchFamily="34" charset="0"/>
                <a:cs typeface="Arial" panose="020B0604020202020204" pitchFamily="34" charset="0"/>
              </a:rPr>
              <a:t>, field dependent.</a:t>
            </a:r>
          </a:p>
          <a:p>
            <a:pPr lvl="1" algn="just" defTabSz="640080">
              <a:spcBef>
                <a:spcPts val="1200"/>
              </a:spcBef>
              <a:spcAft>
                <a:spcPts val="1200"/>
              </a:spcAft>
            </a:pPr>
            <a:r>
              <a:rPr lang="en-US" sz="1400" dirty="0" smtClean="0">
                <a:solidFill>
                  <a:srgbClr val="0070C0"/>
                </a:solidFill>
                <a:latin typeface="Arial" panose="020B0604020202020204" pitchFamily="34" charset="0"/>
                <a:cs typeface="Arial" panose="020B0604020202020204" pitchFamily="34" charset="0"/>
              </a:rPr>
              <a:t>D3B</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gsHSQC</a:t>
            </a:r>
            <a:r>
              <a:rPr lang="en-US" sz="1400" b="0" dirty="0" smtClean="0">
                <a:latin typeface="Arial" panose="020B0604020202020204" pitchFamily="34" charset="0"/>
                <a:cs typeface="Arial" panose="020B0604020202020204" pitchFamily="34" charset="0"/>
              </a:rPr>
              <a:t>  	50</a:t>
            </a:r>
            <a:r>
              <a:rPr lang="en-US" sz="1400" b="0" dirty="0">
                <a:latin typeface="Arial" panose="020B0604020202020204" pitchFamily="34" charset="0"/>
                <a:cs typeface="Arial" panose="020B0604020202020204" pitchFamily="34" charset="0"/>
              </a:rPr>
              <a:t>% NUS, 25ms acquisition</a:t>
            </a:r>
            <a:r>
              <a:rPr lang="en-US" sz="1400" b="0" dirty="0" smtClean="0">
                <a:latin typeface="Arial" panose="020B0604020202020204" pitchFamily="34" charset="0"/>
                <a:cs typeface="Arial" panose="020B0604020202020204" pitchFamily="34" charset="0"/>
              </a:rPr>
              <a:t>.</a:t>
            </a:r>
            <a:endParaRPr lang="en-US" sz="1400" b="0" dirty="0">
              <a:latin typeface="Arial" panose="020B0604020202020204" pitchFamily="34" charset="0"/>
              <a:cs typeface="Arial" panose="020B0604020202020204" pitchFamily="34" charset="0"/>
            </a:endParaRPr>
          </a:p>
          <a:p>
            <a:pPr lvl="1" algn="just" defTabSz="640080">
              <a:spcBef>
                <a:spcPts val="0"/>
              </a:spcBef>
            </a:pPr>
            <a:r>
              <a:rPr lang="en-US" sz="1400" dirty="0" smtClean="0">
                <a:solidFill>
                  <a:srgbClr val="0070C0"/>
                </a:solidFill>
                <a:latin typeface="Arial" panose="020B0604020202020204" pitchFamily="34" charset="0"/>
                <a:cs typeface="Arial" panose="020B0604020202020204" pitchFamily="34" charset="0"/>
              </a:rPr>
              <a:t>E1</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gsHSQC</a:t>
            </a:r>
            <a:r>
              <a:rPr lang="en-US" sz="1400" b="0" dirty="0" smtClean="0">
                <a:latin typeface="Arial" panose="020B0604020202020204" pitchFamily="34" charset="0"/>
                <a:cs typeface="Arial" panose="020B0604020202020204" pitchFamily="34" charset="0"/>
              </a:rPr>
              <a:t>  	One </a:t>
            </a:r>
            <a:r>
              <a:rPr lang="en-US" sz="1400" b="0" dirty="0">
                <a:latin typeface="Arial" panose="020B0604020202020204" pitchFamily="34" charset="0"/>
                <a:cs typeface="Arial" panose="020B0604020202020204" pitchFamily="34" charset="0"/>
              </a:rPr>
              <a:t>parameter change from experiments D; </a:t>
            </a:r>
            <a:endParaRPr lang="en-US" sz="1400" b="0" dirty="0" smtClean="0">
              <a:latin typeface="Arial" panose="020B0604020202020204" pitchFamily="34" charset="0"/>
              <a:cs typeface="Arial" panose="020B0604020202020204" pitchFamily="34" charset="0"/>
            </a:endParaRPr>
          </a:p>
          <a:p>
            <a:pPr lvl="1" algn="just" defTabSz="640080">
              <a:spcBef>
                <a:spcPts val="0"/>
              </a:spcBef>
            </a:pPr>
            <a:r>
              <a:rPr lang="en-US" sz="1400" b="0" dirty="0">
                <a:latin typeface="Arial" panose="020B0604020202020204" pitchFamily="34" charset="0"/>
                <a:cs typeface="Arial" panose="020B0604020202020204" pitchFamily="34" charset="0"/>
              </a:rPr>
              <a:t>	</a:t>
            </a:r>
            <a:r>
              <a:rPr lang="en-US" sz="1400" b="0" dirty="0" smtClean="0">
                <a:latin typeface="Arial" panose="020B0604020202020204" pitchFamily="34" charset="0"/>
                <a:cs typeface="Arial" panose="020B0604020202020204" pitchFamily="34" charset="0"/>
              </a:rPr>
              <a:t>			For NUS measurements, the NIST </a:t>
            </a:r>
            <a:r>
              <a:rPr lang="en-US" sz="1400" b="0" dirty="0">
                <a:latin typeface="Arial" panose="020B0604020202020204" pitchFamily="34" charset="0"/>
                <a:cs typeface="Arial" panose="020B0604020202020204" pitchFamily="34" charset="0"/>
              </a:rPr>
              <a:t>NUS schedule </a:t>
            </a:r>
            <a:r>
              <a:rPr lang="en-US" sz="1400" b="0" dirty="0" smtClean="0">
                <a:latin typeface="Arial" panose="020B0604020202020204" pitchFamily="34" charset="0"/>
                <a:cs typeface="Arial" panose="020B0604020202020204" pitchFamily="34" charset="0"/>
              </a:rPr>
              <a:t>was used</a:t>
            </a:r>
            <a:r>
              <a:rPr lang="en-US" sz="1400" b="0" dirty="0">
                <a:latin typeface="Arial" panose="020B0604020202020204" pitchFamily="34" charset="0"/>
                <a:cs typeface="Arial" panose="020B0604020202020204" pitchFamily="34" charset="0"/>
              </a:rPr>
              <a:t>.</a:t>
            </a:r>
          </a:p>
          <a:p>
            <a:pPr lvl="1" algn="just" defTabSz="640080">
              <a:spcBef>
                <a:spcPts val="1200"/>
              </a:spcBef>
            </a:pPr>
            <a:r>
              <a:rPr lang="en-US" sz="1400" dirty="0" smtClean="0">
                <a:solidFill>
                  <a:srgbClr val="0070C0"/>
                </a:solidFill>
                <a:latin typeface="Arial" panose="020B0604020202020204" pitchFamily="34" charset="0"/>
                <a:cs typeface="Arial" panose="020B0604020202020204" pitchFamily="34" charset="0"/>
              </a:rPr>
              <a:t>E1A</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gsHSQC</a:t>
            </a:r>
            <a:r>
              <a:rPr lang="en-US" sz="1400" b="0" dirty="0" smtClean="0">
                <a:latin typeface="Arial" panose="020B0604020202020204" pitchFamily="34" charset="0"/>
                <a:cs typeface="Arial" panose="020B0604020202020204" pitchFamily="34" charset="0"/>
              </a:rPr>
              <a:t>  	Custom </a:t>
            </a:r>
            <a:r>
              <a:rPr lang="en-US" sz="1400" b="0" dirty="0">
                <a:latin typeface="Arial" panose="020B0604020202020204" pitchFamily="34" charset="0"/>
                <a:cs typeface="Arial" panose="020B0604020202020204" pitchFamily="34" charset="0"/>
              </a:rPr>
              <a:t>NUS schedule.</a:t>
            </a:r>
          </a:p>
          <a:p>
            <a:pPr lvl="1" algn="just" defTabSz="640080">
              <a:spcBef>
                <a:spcPts val="1200"/>
              </a:spcBef>
            </a:pPr>
            <a:r>
              <a:rPr lang="en-US" sz="1400" dirty="0" smtClean="0">
                <a:solidFill>
                  <a:srgbClr val="0070C0"/>
                </a:solidFill>
                <a:latin typeface="Arial" panose="020B0604020202020204" pitchFamily="34" charset="0"/>
                <a:cs typeface="Arial" panose="020B0604020202020204" pitchFamily="34" charset="0"/>
              </a:rPr>
              <a:t>E1B</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gsHSQC</a:t>
            </a:r>
            <a:r>
              <a:rPr lang="en-US" sz="1400" b="0" dirty="0" smtClean="0">
                <a:latin typeface="Arial" panose="020B0604020202020204" pitchFamily="34" charset="0"/>
                <a:cs typeface="Arial" panose="020B0604020202020204" pitchFamily="34" charset="0"/>
              </a:rPr>
              <a:t>  	Temperature </a:t>
            </a:r>
            <a:r>
              <a:rPr lang="en-US" sz="1400" b="0" dirty="0">
                <a:latin typeface="Arial" panose="020B0604020202020204" pitchFamily="34" charset="0"/>
                <a:cs typeface="Arial" panose="020B0604020202020204" pitchFamily="34" charset="0"/>
              </a:rPr>
              <a:t>change.</a:t>
            </a:r>
          </a:p>
          <a:p>
            <a:pPr lvl="1" algn="just" defTabSz="640080">
              <a:spcBef>
                <a:spcPts val="1200"/>
              </a:spcBef>
            </a:pPr>
            <a:r>
              <a:rPr lang="en-US" sz="1400" dirty="0" smtClean="0">
                <a:solidFill>
                  <a:srgbClr val="0070C0"/>
                </a:solidFill>
                <a:latin typeface="Arial" panose="020B0604020202020204" pitchFamily="34" charset="0"/>
                <a:cs typeface="Arial" panose="020B0604020202020204" pitchFamily="34" charset="0"/>
              </a:rPr>
              <a:t>E1C </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sfHMQC</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sofast</a:t>
            </a:r>
            <a:r>
              <a:rPr lang="en-US" sz="1400" b="0" dirty="0" smtClean="0">
                <a:latin typeface="Arial" panose="020B0604020202020204" pitchFamily="34" charset="0"/>
                <a:cs typeface="Arial" panose="020B0604020202020204" pitchFamily="34" charset="0"/>
              </a:rPr>
              <a:t> HMQC</a:t>
            </a:r>
            <a:r>
              <a:rPr lang="en-US" sz="1400" b="0" dirty="0">
                <a:latin typeface="Courier New" panose="02070309020205020404" pitchFamily="49" charset="0"/>
                <a:cs typeface="Courier New" panose="02070309020205020404" pitchFamily="49" charset="0"/>
              </a:rPr>
              <a:t>.</a:t>
            </a:r>
            <a:endParaRPr lang="en-US" sz="1400" b="0" i="1" dirty="0">
              <a:solidFill>
                <a:srgbClr val="00B050"/>
              </a:solidFill>
            </a:endParaRPr>
          </a:p>
        </p:txBody>
      </p:sp>
    </p:spTree>
    <p:extLst>
      <p:ext uri="{BB962C8B-B14F-4D97-AF65-F5344CB8AC3E}">
        <p14:creationId xmlns:p14="http://schemas.microsoft.com/office/powerpoint/2010/main" val="1351359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800219"/>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About the Meta Data Table </a:t>
            </a:r>
            <a:r>
              <a:rPr lang="en-US" sz="2400" b="0" i="1" kern="0" dirty="0" err="1" smtClean="0">
                <a:solidFill>
                  <a:srgbClr val="7030A0"/>
                </a:solidFill>
                <a:latin typeface="Courier New" panose="02070309020205020404" pitchFamily="49" charset="0"/>
                <a:cs typeface="Courier New" panose="02070309020205020404" pitchFamily="49" charset="0"/>
              </a:rPr>
              <a:t>meta.tab</a:t>
            </a:r>
            <a:endParaRPr lang="en-US" sz="2400" b="0" i="1" kern="0" dirty="0" smtClean="0">
              <a:solidFill>
                <a:srgbClr val="7030A0"/>
              </a:solidFill>
              <a:latin typeface="Courier New" panose="02070309020205020404" pitchFamily="49" charset="0"/>
              <a:cs typeface="Courier New" panose="02070309020205020404" pitchFamily="49" charset="0"/>
            </a:endParaRPr>
          </a:p>
        </p:txBody>
      </p:sp>
      <p:sp>
        <p:nvSpPr>
          <p:cNvPr id="4" name="TextBox 3"/>
          <p:cNvSpPr txBox="1"/>
          <p:nvPr/>
        </p:nvSpPr>
        <p:spPr>
          <a:xfrm>
            <a:off x="551935" y="979944"/>
            <a:ext cx="7963930" cy="2677656"/>
          </a:xfrm>
          <a:prstGeom prst="rect">
            <a:avLst/>
          </a:prstGeom>
          <a:noFill/>
        </p:spPr>
        <p:txBody>
          <a:bodyPr wrap="square" rtlCol="0">
            <a:spAutoFit/>
          </a:bodyPr>
          <a:lstStyle/>
          <a:p>
            <a:pPr marL="285750" indent="-285750" algn="just">
              <a:buFont typeface="Wingdings" panose="05000000000000000000" pitchFamily="2" charset="2"/>
              <a:buChar char="§"/>
            </a:pPr>
            <a:r>
              <a:rPr lang="en-US" b="0" dirty="0" smtClean="0"/>
              <a:t>The </a:t>
            </a:r>
            <a:r>
              <a:rPr lang="en-US" b="0" dirty="0"/>
              <a:t>text table “</a:t>
            </a:r>
            <a:r>
              <a:rPr lang="en-US" b="0" dirty="0" err="1">
                <a:latin typeface="Courier New" panose="02070309020205020404" pitchFamily="49" charset="0"/>
                <a:cs typeface="Courier New" panose="02070309020205020404" pitchFamily="49" charset="0"/>
              </a:rPr>
              <a:t>meta.tab</a:t>
            </a:r>
            <a:r>
              <a:rPr lang="en-US" b="0" dirty="0"/>
              <a:t>” </a:t>
            </a:r>
            <a:r>
              <a:rPr lang="en-US" b="0" dirty="0" smtClean="0"/>
              <a:t>includes </a:t>
            </a:r>
            <a:r>
              <a:rPr lang="en-US" b="0" dirty="0"/>
              <a:t>measurement details, chemical shift calibration information, and processing </a:t>
            </a:r>
            <a:r>
              <a:rPr lang="en-US" b="0" dirty="0" smtClean="0"/>
              <a:t>parameters for all the </a:t>
            </a:r>
            <a:r>
              <a:rPr lang="en-US" b="0" i="1" kern="0" baseline="30000" dirty="0" smtClean="0"/>
              <a:t>1</a:t>
            </a:r>
            <a:r>
              <a:rPr lang="en-US" b="0" i="1" kern="0" dirty="0" smtClean="0"/>
              <a:t>H / </a:t>
            </a:r>
            <a:r>
              <a:rPr lang="en-US" b="0" i="1" kern="0" baseline="30000" dirty="0" smtClean="0"/>
              <a:t>13</a:t>
            </a:r>
            <a:r>
              <a:rPr lang="en-US" b="0" i="1" kern="0" dirty="0" smtClean="0"/>
              <a:t>C</a:t>
            </a:r>
            <a:r>
              <a:rPr lang="en-US" b="0" i="1" kern="0" dirty="0" smtClean="0">
                <a:solidFill>
                  <a:srgbClr val="0070C0"/>
                </a:solidFill>
              </a:rPr>
              <a:t> </a:t>
            </a:r>
            <a:r>
              <a:rPr lang="en-US" b="0" dirty="0" smtClean="0"/>
              <a:t>spectra in the study. </a:t>
            </a:r>
          </a:p>
          <a:p>
            <a:pPr marL="285750" indent="-285750" algn="just">
              <a:buFont typeface="Wingdings" panose="05000000000000000000" pitchFamily="2" charset="2"/>
              <a:buChar char="§"/>
            </a:pPr>
            <a:r>
              <a:rPr lang="en-US" b="0" dirty="0" smtClean="0"/>
              <a:t>Each spectrum is described by one line in the table.</a:t>
            </a:r>
          </a:p>
          <a:p>
            <a:pPr marL="285750" indent="-285750" algn="just">
              <a:buFont typeface="Wingdings" panose="05000000000000000000" pitchFamily="2" charset="2"/>
              <a:buChar char="§"/>
            </a:pPr>
            <a:r>
              <a:rPr lang="en-US" b="0" dirty="0" smtClean="0"/>
              <a:t>There are 375 spectra listed.</a:t>
            </a:r>
          </a:p>
          <a:p>
            <a:pPr marL="285750" indent="-285750" algn="just">
              <a:buFont typeface="Wingdings" panose="05000000000000000000" pitchFamily="2" charset="2"/>
              <a:buChar char="§"/>
            </a:pPr>
            <a:r>
              <a:rPr lang="en-US" b="0" dirty="0" smtClean="0"/>
              <a:t>The </a:t>
            </a:r>
            <a:r>
              <a:rPr lang="en-US" b="0" dirty="0" smtClean="0">
                <a:latin typeface="Courier New" panose="02070309020205020404" pitchFamily="49" charset="0"/>
                <a:cs typeface="Courier New" panose="02070309020205020404" pitchFamily="49" charset="0"/>
              </a:rPr>
              <a:t>VARS</a:t>
            </a:r>
            <a:r>
              <a:rPr lang="en-US" b="0" dirty="0" smtClean="0"/>
              <a:t> line names the columns of the table. </a:t>
            </a:r>
          </a:p>
          <a:p>
            <a:pPr marL="285750" indent="-285750" algn="just">
              <a:buFont typeface="Wingdings" panose="05000000000000000000" pitchFamily="2" charset="2"/>
              <a:buChar char="§"/>
            </a:pPr>
            <a:r>
              <a:rPr lang="en-US" b="0" dirty="0" smtClean="0"/>
              <a:t>The </a:t>
            </a:r>
            <a:r>
              <a:rPr lang="en-US" b="0" dirty="0" smtClean="0">
                <a:latin typeface="Courier New" panose="02070309020205020404" pitchFamily="49" charset="0"/>
                <a:cs typeface="Courier New" panose="02070309020205020404" pitchFamily="49" charset="0"/>
              </a:rPr>
              <a:t>FORMAT</a:t>
            </a:r>
            <a:r>
              <a:rPr lang="en-US" b="0" dirty="0" smtClean="0"/>
              <a:t> line encodes what kind of information is stored in a column, either integer </a:t>
            </a:r>
            <a:r>
              <a:rPr lang="en-US" b="0" dirty="0" smtClean="0">
                <a:latin typeface="Courier New" panose="02070309020205020404" pitchFamily="49" charset="0"/>
                <a:cs typeface="Courier New" panose="02070309020205020404" pitchFamily="49" charset="0"/>
              </a:rPr>
              <a:t>(%d</a:t>
            </a:r>
            <a:r>
              <a:rPr lang="en-US" b="0" dirty="0" smtClean="0"/>
              <a:t>) text (</a:t>
            </a:r>
            <a:r>
              <a:rPr lang="en-US" b="0" dirty="0" smtClean="0">
                <a:latin typeface="Courier New" panose="02070309020205020404" pitchFamily="49" charset="0"/>
                <a:cs typeface="Courier New" panose="02070309020205020404" pitchFamily="49" charset="0"/>
              </a:rPr>
              <a:t>%s</a:t>
            </a:r>
            <a:r>
              <a:rPr lang="en-US" b="0" dirty="0" smtClean="0"/>
              <a:t>) or floating point values (</a:t>
            </a:r>
            <a:r>
              <a:rPr lang="en-US" b="0" dirty="0" smtClean="0">
                <a:latin typeface="Courier New" panose="02070309020205020404" pitchFamily="49" charset="0"/>
                <a:cs typeface="Courier New" panose="02070309020205020404" pitchFamily="49" charset="0"/>
              </a:rPr>
              <a:t>%f</a:t>
            </a:r>
            <a:r>
              <a:rPr lang="en-US" b="0" dirty="0" smtClean="0"/>
              <a:t>).</a:t>
            </a:r>
          </a:p>
          <a:p>
            <a:pPr marL="285750" indent="-285750" algn="just">
              <a:buFont typeface="Wingdings" panose="05000000000000000000" pitchFamily="2" charset="2"/>
              <a:buChar char="§"/>
            </a:pPr>
            <a:r>
              <a:rPr lang="en-US" b="0" dirty="0" smtClean="0"/>
              <a:t>Excerpt:</a:t>
            </a:r>
            <a:endParaRPr lang="en-US" b="0" dirty="0"/>
          </a:p>
        </p:txBody>
      </p:sp>
      <p:sp>
        <p:nvSpPr>
          <p:cNvPr id="6" name="TextBox 5"/>
          <p:cNvSpPr txBox="1"/>
          <p:nvPr/>
        </p:nvSpPr>
        <p:spPr>
          <a:xfrm>
            <a:off x="228600" y="3761125"/>
            <a:ext cx="8790328" cy="2431435"/>
          </a:xfrm>
          <a:prstGeom prst="rect">
            <a:avLst/>
          </a:prstGeom>
          <a:noFill/>
        </p:spPr>
        <p:txBody>
          <a:bodyPr wrap="square" rtlCol="0">
            <a:spAutoFit/>
          </a:bodyPr>
          <a:lstStyle/>
          <a:p>
            <a:r>
              <a:rPr lang="en-US" sz="800" b="0" dirty="0" smtClean="0">
                <a:latin typeface="Courier New" panose="02070309020205020404" pitchFamily="49" charset="0"/>
                <a:cs typeface="Courier New" panose="02070309020205020404" pitchFamily="49" charset="0"/>
              </a:rPr>
              <a:t>VARS   </a:t>
            </a:r>
            <a:r>
              <a:rPr lang="en-US" sz="800" b="0" dirty="0">
                <a:latin typeface="Courier New" panose="02070309020205020404" pitchFamily="49" charset="0"/>
                <a:cs typeface="Courier New" panose="02070309020205020404" pitchFamily="49" charset="0"/>
              </a:rPr>
              <a:t>INDEX DIR_NAME CODE TITLE XP0   XP1   Y_FTARG YP0   YP1   XBASE_FRAC XBASE_ORD YBASE_ORD DX_PPM DY_PPM COLOR NOTE</a:t>
            </a:r>
          </a:p>
          <a:p>
            <a:r>
              <a:rPr lang="en-US" sz="800" b="0" dirty="0">
                <a:latin typeface="Courier New" panose="02070309020205020404" pitchFamily="49" charset="0"/>
                <a:cs typeface="Courier New" panose="02070309020205020404" pitchFamily="49" charset="0"/>
              </a:rPr>
              <a:t>FORMAT %3d   %4s      %8s  %26s  %6.1f %6.1f %7s     %6.1f %6.1f %.3f       %4s       %7s       %8.5f  %8.5f  %s    %s</a:t>
            </a:r>
          </a:p>
          <a:p>
            <a:endParaRPr lang="en-US" sz="800" b="0" dirty="0">
              <a:latin typeface="Courier New" panose="02070309020205020404" pitchFamily="49" charset="0"/>
              <a:cs typeface="Courier New" panose="02070309020205020404" pitchFamily="49" charset="0"/>
            </a:endParaRPr>
          </a:p>
          <a:p>
            <a:r>
              <a:rPr lang="en-US" sz="800" b="0" dirty="0" smtClean="0">
                <a:latin typeface="Courier New" panose="02070309020205020404" pitchFamily="49" charset="0"/>
                <a:cs typeface="Courier New" panose="02070309020205020404" pitchFamily="49" charset="0"/>
              </a:rPr>
              <a:t>   1 </a:t>
            </a:r>
            <a:r>
              <a:rPr lang="en-US" sz="800" b="0" dirty="0">
                <a:latin typeface="Courier New" panose="02070309020205020404" pitchFamily="49" charset="0"/>
                <a:cs typeface="Courier New" panose="02070309020205020404" pitchFamily="49" charset="0"/>
              </a:rPr>
              <a:t>8822 8822-010 </a:t>
            </a:r>
            <a:r>
              <a:rPr lang="en-US" sz="800" b="0" dirty="0" smtClean="0">
                <a:latin typeface="Courier New" panose="02070309020205020404" pitchFamily="49" charset="0"/>
                <a:cs typeface="Courier New" panose="02070309020205020404" pitchFamily="49" charset="0"/>
              </a:rPr>
              <a:t>D2C-S-U-900-8822-010-37C   </a:t>
            </a:r>
            <a:r>
              <a:rPr lang="en-US" sz="800" b="0" dirty="0">
                <a:latin typeface="Courier New" panose="02070309020205020404" pitchFamily="49" charset="0"/>
                <a:cs typeface="Courier New" panose="02070309020205020404" pitchFamily="49" charset="0"/>
              </a:rPr>
              <a:t>61.2  -98.9  </a:t>
            </a:r>
            <a:r>
              <a:rPr lang="en-US" sz="800" b="0" dirty="0" smtClean="0">
                <a:latin typeface="Courier New" panose="02070309020205020404" pitchFamily="49" charset="0"/>
                <a:cs typeface="Courier New" panose="02070309020205020404" pitchFamily="49" charset="0"/>
              </a:rPr>
              <a:t>None   </a:t>
            </a:r>
            <a:r>
              <a:rPr lang="en-US" sz="800" b="0" dirty="0">
                <a:latin typeface="Courier New" panose="02070309020205020404" pitchFamily="49" charset="0"/>
                <a:cs typeface="Courier New" panose="02070309020205020404" pitchFamily="49" charset="0"/>
              </a:rPr>
              <a:t>90.0 </a:t>
            </a:r>
            <a:r>
              <a:rPr lang="en-US" sz="800" b="0" dirty="0" smtClean="0">
                <a:latin typeface="Courier New" panose="02070309020205020404" pitchFamily="49" charset="0"/>
                <a:cs typeface="Courier New" panose="02070309020205020404" pitchFamily="49" charset="0"/>
              </a:rPr>
              <a:t>0.0   0.050 4   Default   </a:t>
            </a:r>
            <a:r>
              <a:rPr lang="en-US" sz="800" b="0" dirty="0">
                <a:latin typeface="Courier New" panose="02070309020205020404" pitchFamily="49" charset="0"/>
                <a:cs typeface="Courier New" panose="02070309020205020404" pitchFamily="49" charset="0"/>
              </a:rPr>
              <a:t>0.05352  0.01269 #00ffff </a:t>
            </a:r>
            <a:r>
              <a:rPr lang="en-US" sz="800" b="0" dirty="0" smtClean="0">
                <a:latin typeface="Courier New" panose="02070309020205020404" pitchFamily="49" charset="0"/>
                <a:cs typeface="Courier New" panose="02070309020205020404" pitchFamily="49" charset="0"/>
              </a:rPr>
              <a:t>“Reference Spectrum”</a:t>
            </a:r>
            <a:endParaRPr lang="en-US" sz="800" b="0" dirty="0">
              <a:latin typeface="Courier New" panose="02070309020205020404" pitchFamily="49" charset="0"/>
              <a:cs typeface="Courier New" panose="02070309020205020404" pitchFamily="49" charset="0"/>
            </a:endParaRPr>
          </a:p>
          <a:p>
            <a:r>
              <a:rPr lang="en-US" sz="800" b="0" dirty="0">
                <a:latin typeface="Courier New" panose="02070309020205020404" pitchFamily="49" charset="0"/>
                <a:cs typeface="Courier New" panose="02070309020205020404" pitchFamily="49" charset="0"/>
              </a:rPr>
              <a:t>   2 7425 7425-010 </a:t>
            </a:r>
            <a:r>
              <a:rPr lang="en-US" sz="800" b="0" dirty="0" smtClean="0">
                <a:latin typeface="Courier New" panose="02070309020205020404" pitchFamily="49" charset="0"/>
                <a:cs typeface="Courier New" panose="02070309020205020404" pitchFamily="49" charset="0"/>
              </a:rPr>
              <a:t>D2A-S-U-900-7425-010-37C   </a:t>
            </a:r>
            <a:r>
              <a:rPr lang="en-US" sz="800" b="0" dirty="0">
                <a:latin typeface="Courier New" panose="02070309020205020404" pitchFamily="49" charset="0"/>
                <a:cs typeface="Courier New" panose="02070309020205020404" pitchFamily="49" charset="0"/>
              </a:rPr>
              <a:t>60.6 -</a:t>
            </a:r>
            <a:r>
              <a:rPr lang="en-US" sz="800" b="0" dirty="0" smtClean="0">
                <a:latin typeface="Courier New" panose="02070309020205020404" pitchFamily="49" charset="0"/>
                <a:cs typeface="Courier New" panose="02070309020205020404" pitchFamily="49" charset="0"/>
              </a:rPr>
              <a:t>107.5  </a:t>
            </a:r>
            <a:r>
              <a:rPr lang="en-US" sz="800" b="0" dirty="0">
                <a:latin typeface="Courier New" panose="02070309020205020404" pitchFamily="49" charset="0"/>
                <a:cs typeface="Courier New" panose="02070309020205020404" pitchFamily="49" charset="0"/>
              </a:rPr>
              <a:t>None  -90.0 </a:t>
            </a:r>
            <a:r>
              <a:rPr lang="en-US" sz="800" b="0" dirty="0" smtClean="0">
                <a:latin typeface="Courier New" panose="02070309020205020404" pitchFamily="49" charset="0"/>
                <a:cs typeface="Courier New" panose="02070309020205020404" pitchFamily="49" charset="0"/>
              </a:rPr>
              <a:t>0.0   0.050 4   Default   </a:t>
            </a:r>
            <a:r>
              <a:rPr lang="en-US" sz="800" b="0" dirty="0">
                <a:latin typeface="Courier New" panose="02070309020205020404" pitchFamily="49" charset="0"/>
                <a:cs typeface="Courier New" panose="02070309020205020404" pitchFamily="49" charset="0"/>
              </a:rPr>
              <a:t>0.07109  0.01508 #00ffff None</a:t>
            </a:r>
          </a:p>
          <a:p>
            <a:r>
              <a:rPr lang="en-US" sz="800" b="0" dirty="0">
                <a:latin typeface="Courier New" panose="02070309020205020404" pitchFamily="49" charset="0"/>
                <a:cs typeface="Courier New" panose="02070309020205020404" pitchFamily="49" charset="0"/>
              </a:rPr>
              <a:t>   3 7425 7425-012 </a:t>
            </a:r>
            <a:r>
              <a:rPr lang="en-US" sz="800" b="0" dirty="0" smtClean="0">
                <a:latin typeface="Courier New" panose="02070309020205020404" pitchFamily="49" charset="0"/>
                <a:cs typeface="Courier New" panose="02070309020205020404" pitchFamily="49" charset="0"/>
              </a:rPr>
              <a:t>D2C-S-U-900-7425-012-37C   </a:t>
            </a:r>
            <a:r>
              <a:rPr lang="en-US" sz="800" b="0" dirty="0">
                <a:latin typeface="Courier New" panose="02070309020205020404" pitchFamily="49" charset="0"/>
                <a:cs typeface="Courier New" panose="02070309020205020404" pitchFamily="49" charset="0"/>
              </a:rPr>
              <a:t>48.0  -88.1 </a:t>
            </a:r>
            <a:r>
              <a:rPr lang="en-US" sz="800" b="0" dirty="0" smtClean="0">
                <a:latin typeface="Courier New" panose="02070309020205020404" pitchFamily="49" charset="0"/>
                <a:cs typeface="Courier New" panose="02070309020205020404" pitchFamily="49" charset="0"/>
              </a:rPr>
              <a:t> </a:t>
            </a:r>
            <a:r>
              <a:rPr lang="en-US" sz="800" b="0" dirty="0">
                <a:latin typeface="Courier New" panose="02070309020205020404" pitchFamily="49" charset="0"/>
                <a:cs typeface="Courier New" panose="02070309020205020404" pitchFamily="49" charset="0"/>
              </a:rPr>
              <a:t>None  -90.0 </a:t>
            </a:r>
            <a:r>
              <a:rPr lang="en-US" sz="800" b="0" dirty="0" smtClean="0">
                <a:latin typeface="Courier New" panose="02070309020205020404" pitchFamily="49" charset="0"/>
                <a:cs typeface="Courier New" panose="02070309020205020404" pitchFamily="49" charset="0"/>
              </a:rPr>
              <a:t>0.0   0.050 4   Default   </a:t>
            </a:r>
            <a:r>
              <a:rPr lang="en-US" sz="800" b="0" dirty="0">
                <a:latin typeface="Courier New" panose="02070309020205020404" pitchFamily="49" charset="0"/>
                <a:cs typeface="Courier New" panose="02070309020205020404" pitchFamily="49" charset="0"/>
              </a:rPr>
              <a:t>0.07050  0.01289 #00ffff None</a:t>
            </a:r>
          </a:p>
          <a:p>
            <a:r>
              <a:rPr lang="en-US" sz="800" b="0" dirty="0">
                <a:latin typeface="Courier New" panose="02070309020205020404" pitchFamily="49" charset="0"/>
                <a:cs typeface="Courier New" panose="02070309020205020404" pitchFamily="49" charset="0"/>
              </a:rPr>
              <a:t>   4 7425 7425-015 </a:t>
            </a:r>
            <a:r>
              <a:rPr lang="en-US" sz="800" b="0" dirty="0" smtClean="0">
                <a:latin typeface="Courier New" panose="02070309020205020404" pitchFamily="49" charset="0"/>
                <a:cs typeface="Courier New" panose="02070309020205020404" pitchFamily="49" charset="0"/>
              </a:rPr>
              <a:t>D3A-F-U-900-7425-015-37C   </a:t>
            </a:r>
            <a:r>
              <a:rPr lang="en-US" sz="800" b="0" dirty="0">
                <a:latin typeface="Courier New" panose="02070309020205020404" pitchFamily="49" charset="0"/>
                <a:cs typeface="Courier New" panose="02070309020205020404" pitchFamily="49" charset="0"/>
              </a:rPr>
              <a:t>54.0  -97.4 </a:t>
            </a:r>
            <a:r>
              <a:rPr lang="en-US" sz="800" b="0" dirty="0" smtClean="0">
                <a:latin typeface="Courier New" panose="02070309020205020404" pitchFamily="49" charset="0"/>
                <a:cs typeface="Courier New" panose="02070309020205020404" pitchFamily="49" charset="0"/>
              </a:rPr>
              <a:t> </a:t>
            </a:r>
            <a:r>
              <a:rPr lang="en-US" sz="800" b="0" dirty="0">
                <a:latin typeface="Courier New" panose="02070309020205020404" pitchFamily="49" charset="0"/>
                <a:cs typeface="Courier New" panose="02070309020205020404" pitchFamily="49" charset="0"/>
              </a:rPr>
              <a:t>None  -90.0 </a:t>
            </a:r>
            <a:r>
              <a:rPr lang="en-US" sz="800" b="0" dirty="0" smtClean="0">
                <a:latin typeface="Courier New" panose="02070309020205020404" pitchFamily="49" charset="0"/>
                <a:cs typeface="Courier New" panose="02070309020205020404" pitchFamily="49" charset="0"/>
              </a:rPr>
              <a:t>0.0   0.050 4   Default   </a:t>
            </a:r>
            <a:r>
              <a:rPr lang="en-US" sz="800" b="0" dirty="0">
                <a:latin typeface="Courier New" panose="02070309020205020404" pitchFamily="49" charset="0"/>
                <a:cs typeface="Courier New" panose="02070309020205020404" pitchFamily="49" charset="0"/>
              </a:rPr>
              <a:t>0.07091  0.00925 #00ffff None</a:t>
            </a:r>
          </a:p>
          <a:p>
            <a:r>
              <a:rPr lang="en-US" sz="800" b="0" dirty="0">
                <a:latin typeface="Courier New" panose="02070309020205020404" pitchFamily="49" charset="0"/>
                <a:cs typeface="Courier New" panose="02070309020205020404" pitchFamily="49" charset="0"/>
              </a:rPr>
              <a:t>   5 8495 8495-010 </a:t>
            </a:r>
            <a:r>
              <a:rPr lang="en-US" sz="800" b="0" dirty="0" smtClean="0">
                <a:latin typeface="Courier New" panose="02070309020205020404" pitchFamily="49" charset="0"/>
                <a:cs typeface="Courier New" panose="02070309020205020404" pitchFamily="49" charset="0"/>
              </a:rPr>
              <a:t>D2A-S-U-900-8495-010-37C   </a:t>
            </a:r>
            <a:r>
              <a:rPr lang="en-US" sz="800" b="0" dirty="0">
                <a:latin typeface="Courier New" panose="02070309020205020404" pitchFamily="49" charset="0"/>
                <a:cs typeface="Courier New" panose="02070309020205020404" pitchFamily="49" charset="0"/>
              </a:rPr>
              <a:t>98.7  -80.2  </a:t>
            </a:r>
            <a:r>
              <a:rPr lang="en-US" sz="800" b="0" dirty="0" smtClean="0">
                <a:latin typeface="Courier New" panose="02070309020205020404" pitchFamily="49" charset="0"/>
                <a:cs typeface="Courier New" panose="02070309020205020404" pitchFamily="49" charset="0"/>
              </a:rPr>
              <a:t>None  </a:t>
            </a:r>
            <a:r>
              <a:rPr lang="en-US" sz="800" b="0" dirty="0">
                <a:latin typeface="Courier New" panose="02070309020205020404" pitchFamily="49" charset="0"/>
                <a:cs typeface="Courier New" panose="02070309020205020404" pitchFamily="49" charset="0"/>
              </a:rPr>
              <a:t>-90.0 </a:t>
            </a:r>
            <a:r>
              <a:rPr lang="en-US" sz="800" b="0" dirty="0" smtClean="0">
                <a:latin typeface="Courier New" panose="02070309020205020404" pitchFamily="49" charset="0"/>
                <a:cs typeface="Courier New" panose="02070309020205020404" pitchFamily="49" charset="0"/>
              </a:rPr>
              <a:t>0.0   0.050 </a:t>
            </a:r>
            <a:r>
              <a:rPr lang="en-US" sz="800" b="0" dirty="0">
                <a:latin typeface="Courier New" panose="02070309020205020404" pitchFamily="49" charset="0"/>
                <a:cs typeface="Courier New" panose="02070309020205020404" pitchFamily="49" charset="0"/>
              </a:rPr>
              <a:t>4 </a:t>
            </a:r>
            <a:r>
              <a:rPr lang="en-US" sz="800" b="0" dirty="0" smtClean="0">
                <a:latin typeface="Courier New" panose="02070309020205020404" pitchFamily="49" charset="0"/>
                <a:cs typeface="Courier New" panose="02070309020205020404" pitchFamily="49" charset="0"/>
              </a:rPr>
              <a:t>  Default   </a:t>
            </a:r>
            <a:r>
              <a:rPr lang="en-US" sz="800" b="0" dirty="0">
                <a:latin typeface="Courier New" panose="02070309020205020404" pitchFamily="49" charset="0"/>
                <a:cs typeface="Courier New" panose="02070309020205020404" pitchFamily="49" charset="0"/>
              </a:rPr>
              <a:t>0.00592  0.00580 #00ffff None</a:t>
            </a:r>
          </a:p>
          <a:p>
            <a:r>
              <a:rPr lang="en-US" sz="800" b="0" dirty="0">
                <a:latin typeface="Courier New" panose="02070309020205020404" pitchFamily="49" charset="0"/>
                <a:cs typeface="Courier New" panose="02070309020205020404" pitchFamily="49" charset="0"/>
              </a:rPr>
              <a:t>   6 8495 8495-012 </a:t>
            </a:r>
            <a:r>
              <a:rPr lang="en-US" sz="800" b="0" dirty="0" smtClean="0">
                <a:latin typeface="Courier New" panose="02070309020205020404" pitchFamily="49" charset="0"/>
                <a:cs typeface="Courier New" panose="02070309020205020404" pitchFamily="49" charset="0"/>
              </a:rPr>
              <a:t>D2C-S-U-900-8495-012-37C  </a:t>
            </a:r>
            <a:r>
              <a:rPr lang="en-US" sz="800" b="0" dirty="0">
                <a:latin typeface="Courier New" panose="02070309020205020404" pitchFamily="49" charset="0"/>
                <a:cs typeface="Courier New" panose="02070309020205020404" pitchFamily="49" charset="0"/>
              </a:rPr>
              <a:t>104.5  -88.0  </a:t>
            </a:r>
            <a:r>
              <a:rPr lang="en-US" sz="800" b="0" dirty="0" smtClean="0">
                <a:latin typeface="Courier New" panose="02070309020205020404" pitchFamily="49" charset="0"/>
                <a:cs typeface="Courier New" panose="02070309020205020404" pitchFamily="49" charset="0"/>
              </a:rPr>
              <a:t>None  </a:t>
            </a:r>
            <a:r>
              <a:rPr lang="en-US" sz="800" b="0" dirty="0">
                <a:latin typeface="Courier New" panose="02070309020205020404" pitchFamily="49" charset="0"/>
                <a:cs typeface="Courier New" panose="02070309020205020404" pitchFamily="49" charset="0"/>
              </a:rPr>
              <a:t>-90.0 </a:t>
            </a:r>
            <a:r>
              <a:rPr lang="en-US" sz="800" b="0" dirty="0" smtClean="0">
                <a:latin typeface="Courier New" panose="02070309020205020404" pitchFamily="49" charset="0"/>
                <a:cs typeface="Courier New" panose="02070309020205020404" pitchFamily="49" charset="0"/>
              </a:rPr>
              <a:t>0.0   0.050 </a:t>
            </a:r>
            <a:r>
              <a:rPr lang="en-US" sz="800" b="0" dirty="0">
                <a:latin typeface="Courier New" panose="02070309020205020404" pitchFamily="49" charset="0"/>
                <a:cs typeface="Courier New" panose="02070309020205020404" pitchFamily="49" charset="0"/>
              </a:rPr>
              <a:t>4 </a:t>
            </a:r>
            <a:r>
              <a:rPr lang="en-US" sz="800" b="0" dirty="0" smtClean="0">
                <a:latin typeface="Courier New" panose="02070309020205020404" pitchFamily="49" charset="0"/>
                <a:cs typeface="Courier New" panose="02070309020205020404" pitchFamily="49" charset="0"/>
              </a:rPr>
              <a:t>  Default   </a:t>
            </a:r>
            <a:r>
              <a:rPr lang="en-US" sz="800" b="0" dirty="0">
                <a:latin typeface="Courier New" panose="02070309020205020404" pitchFamily="49" charset="0"/>
                <a:cs typeface="Courier New" panose="02070309020205020404" pitchFamily="49" charset="0"/>
              </a:rPr>
              <a:t>0.00564  0.00562 #00ffff None</a:t>
            </a:r>
          </a:p>
          <a:p>
            <a:r>
              <a:rPr lang="en-US" sz="800" b="0" dirty="0">
                <a:latin typeface="Courier New" panose="02070309020205020404" pitchFamily="49" charset="0"/>
                <a:cs typeface="Courier New" panose="02070309020205020404" pitchFamily="49" charset="0"/>
              </a:rPr>
              <a:t>   7 8495 8495-015 </a:t>
            </a:r>
            <a:r>
              <a:rPr lang="en-US" sz="800" b="0" dirty="0" smtClean="0">
                <a:latin typeface="Courier New" panose="02070309020205020404" pitchFamily="49" charset="0"/>
                <a:cs typeface="Courier New" panose="02070309020205020404" pitchFamily="49" charset="0"/>
              </a:rPr>
              <a:t> </a:t>
            </a:r>
            <a:r>
              <a:rPr lang="en-US" sz="800" b="0" dirty="0">
                <a:latin typeface="Courier New" panose="02070309020205020404" pitchFamily="49" charset="0"/>
                <a:cs typeface="Courier New" panose="02070309020205020404" pitchFamily="49" charset="0"/>
              </a:rPr>
              <a:t>E1-F-U-900-8495-015-37C  108.9  -91.1  </a:t>
            </a:r>
            <a:r>
              <a:rPr lang="en-US" sz="800" b="0" dirty="0" smtClean="0">
                <a:latin typeface="Courier New" panose="02070309020205020404" pitchFamily="49" charset="0"/>
                <a:cs typeface="Courier New" panose="02070309020205020404" pitchFamily="49" charset="0"/>
              </a:rPr>
              <a:t>None  </a:t>
            </a:r>
            <a:r>
              <a:rPr lang="en-US" sz="800" b="0" dirty="0">
                <a:latin typeface="Courier New" panose="02070309020205020404" pitchFamily="49" charset="0"/>
                <a:cs typeface="Courier New" panose="02070309020205020404" pitchFamily="49" charset="0"/>
              </a:rPr>
              <a:t>-90.0 </a:t>
            </a:r>
            <a:r>
              <a:rPr lang="en-US" sz="800" b="0" dirty="0" smtClean="0">
                <a:latin typeface="Courier New" panose="02070309020205020404" pitchFamily="49" charset="0"/>
                <a:cs typeface="Courier New" panose="02070309020205020404" pitchFamily="49" charset="0"/>
              </a:rPr>
              <a:t>0.0   0.050 </a:t>
            </a:r>
            <a:r>
              <a:rPr lang="en-US" sz="800" b="0" dirty="0">
                <a:latin typeface="Courier New" panose="02070309020205020404" pitchFamily="49" charset="0"/>
                <a:cs typeface="Courier New" panose="02070309020205020404" pitchFamily="49" charset="0"/>
              </a:rPr>
              <a:t>4 </a:t>
            </a:r>
            <a:r>
              <a:rPr lang="en-US" sz="800" b="0" dirty="0" smtClean="0">
                <a:latin typeface="Courier New" panose="02070309020205020404" pitchFamily="49" charset="0"/>
                <a:cs typeface="Courier New" panose="02070309020205020404" pitchFamily="49" charset="0"/>
              </a:rPr>
              <a:t>  Default   </a:t>
            </a:r>
            <a:r>
              <a:rPr lang="en-US" sz="800" b="0" dirty="0">
                <a:latin typeface="Courier New" panose="02070309020205020404" pitchFamily="49" charset="0"/>
                <a:cs typeface="Courier New" panose="02070309020205020404" pitchFamily="49" charset="0"/>
              </a:rPr>
              <a:t>0.00614  0.00059 #00ffff None</a:t>
            </a:r>
          </a:p>
          <a:p>
            <a:r>
              <a:rPr lang="en-US" sz="800" b="0" dirty="0">
                <a:latin typeface="Courier New" panose="02070309020205020404" pitchFamily="49" charset="0"/>
                <a:cs typeface="Courier New" panose="02070309020205020404" pitchFamily="49" charset="0"/>
              </a:rPr>
              <a:t>   8 8495 8495-017 </a:t>
            </a:r>
            <a:r>
              <a:rPr lang="en-US" sz="800" b="0" dirty="0" smtClean="0">
                <a:latin typeface="Courier New" panose="02070309020205020404" pitchFamily="49" charset="0"/>
                <a:cs typeface="Courier New" panose="02070309020205020404" pitchFamily="49" charset="0"/>
              </a:rPr>
              <a:t>D3A-F-U-900-8495-017-37C  </a:t>
            </a:r>
            <a:r>
              <a:rPr lang="en-US" sz="800" b="0" dirty="0">
                <a:latin typeface="Courier New" panose="02070309020205020404" pitchFamily="49" charset="0"/>
                <a:cs typeface="Courier New" panose="02070309020205020404" pitchFamily="49" charset="0"/>
              </a:rPr>
              <a:t>100.0  -77.9  </a:t>
            </a:r>
            <a:r>
              <a:rPr lang="en-US" sz="800" b="0" dirty="0" smtClean="0">
                <a:latin typeface="Courier New" panose="02070309020205020404" pitchFamily="49" charset="0"/>
                <a:cs typeface="Courier New" panose="02070309020205020404" pitchFamily="49" charset="0"/>
              </a:rPr>
              <a:t>None  </a:t>
            </a:r>
            <a:r>
              <a:rPr lang="en-US" sz="800" b="0" dirty="0">
                <a:latin typeface="Courier New" panose="02070309020205020404" pitchFamily="49" charset="0"/>
                <a:cs typeface="Courier New" panose="02070309020205020404" pitchFamily="49" charset="0"/>
              </a:rPr>
              <a:t>-90.0 </a:t>
            </a:r>
            <a:r>
              <a:rPr lang="en-US" sz="800" b="0" dirty="0" smtClean="0">
                <a:latin typeface="Courier New" panose="02070309020205020404" pitchFamily="49" charset="0"/>
                <a:cs typeface="Courier New" panose="02070309020205020404" pitchFamily="49" charset="0"/>
              </a:rPr>
              <a:t>0.0   0.050 </a:t>
            </a:r>
            <a:r>
              <a:rPr lang="en-US" sz="800" b="0" dirty="0">
                <a:latin typeface="Courier New" panose="02070309020205020404" pitchFamily="49" charset="0"/>
                <a:cs typeface="Courier New" panose="02070309020205020404" pitchFamily="49" charset="0"/>
              </a:rPr>
              <a:t>4 </a:t>
            </a:r>
            <a:r>
              <a:rPr lang="en-US" sz="800" b="0" dirty="0" smtClean="0">
                <a:latin typeface="Courier New" panose="02070309020205020404" pitchFamily="49" charset="0"/>
                <a:cs typeface="Courier New" panose="02070309020205020404" pitchFamily="49" charset="0"/>
              </a:rPr>
              <a:t>  Default   </a:t>
            </a:r>
            <a:r>
              <a:rPr lang="en-US" sz="800" b="0" dirty="0">
                <a:latin typeface="Courier New" panose="02070309020205020404" pitchFamily="49" charset="0"/>
                <a:cs typeface="Courier New" panose="02070309020205020404" pitchFamily="49" charset="0"/>
              </a:rPr>
              <a:t>0.00563  0.01055 #00ffff None</a:t>
            </a:r>
          </a:p>
          <a:p>
            <a:r>
              <a:rPr lang="en-US" sz="800" b="0" dirty="0">
                <a:latin typeface="Courier New" panose="02070309020205020404" pitchFamily="49" charset="0"/>
                <a:cs typeface="Courier New" panose="02070309020205020404" pitchFamily="49" charset="0"/>
              </a:rPr>
              <a:t>   9 8822 8822-008 </a:t>
            </a:r>
            <a:r>
              <a:rPr lang="en-US" sz="800" b="0" dirty="0" smtClean="0">
                <a:latin typeface="Courier New" panose="02070309020205020404" pitchFamily="49" charset="0"/>
                <a:cs typeface="Courier New" panose="02070309020205020404" pitchFamily="49" charset="0"/>
              </a:rPr>
              <a:t>D2A-S-U-900-8822-008-37C   </a:t>
            </a:r>
            <a:r>
              <a:rPr lang="en-US" sz="800" b="0" dirty="0">
                <a:latin typeface="Courier New" panose="02070309020205020404" pitchFamily="49" charset="0"/>
                <a:cs typeface="Courier New" panose="02070309020205020404" pitchFamily="49" charset="0"/>
              </a:rPr>
              <a:t>50.9  -84.1  </a:t>
            </a:r>
            <a:r>
              <a:rPr lang="en-US" sz="800" b="0" dirty="0" smtClean="0">
                <a:latin typeface="Courier New" panose="02070309020205020404" pitchFamily="49" charset="0"/>
                <a:cs typeface="Courier New" panose="02070309020205020404" pitchFamily="49" charset="0"/>
              </a:rPr>
              <a:t>None   </a:t>
            </a:r>
            <a:r>
              <a:rPr lang="en-US" sz="800" b="0" dirty="0">
                <a:latin typeface="Courier New" panose="02070309020205020404" pitchFamily="49" charset="0"/>
                <a:cs typeface="Courier New" panose="02070309020205020404" pitchFamily="49" charset="0"/>
              </a:rPr>
              <a:t>90.0 </a:t>
            </a:r>
            <a:r>
              <a:rPr lang="en-US" sz="800" b="0" dirty="0" smtClean="0">
                <a:latin typeface="Courier New" panose="02070309020205020404" pitchFamily="49" charset="0"/>
                <a:cs typeface="Courier New" panose="02070309020205020404" pitchFamily="49" charset="0"/>
              </a:rPr>
              <a:t>0.0   0.050 </a:t>
            </a:r>
            <a:r>
              <a:rPr lang="en-US" sz="800" b="0" dirty="0">
                <a:latin typeface="Courier New" panose="02070309020205020404" pitchFamily="49" charset="0"/>
                <a:cs typeface="Courier New" panose="02070309020205020404" pitchFamily="49" charset="0"/>
              </a:rPr>
              <a:t>4 </a:t>
            </a:r>
            <a:r>
              <a:rPr lang="en-US" sz="800" b="0" dirty="0" smtClean="0">
                <a:latin typeface="Courier New" panose="02070309020205020404" pitchFamily="49" charset="0"/>
                <a:cs typeface="Courier New" panose="02070309020205020404" pitchFamily="49" charset="0"/>
              </a:rPr>
              <a:t>  Default   </a:t>
            </a:r>
            <a:r>
              <a:rPr lang="en-US" sz="800" b="0" dirty="0">
                <a:latin typeface="Courier New" panose="02070309020205020404" pitchFamily="49" charset="0"/>
                <a:cs typeface="Courier New" panose="02070309020205020404" pitchFamily="49" charset="0"/>
              </a:rPr>
              <a:t>0.03429  0.01679 #00ffff None</a:t>
            </a:r>
          </a:p>
          <a:p>
            <a:r>
              <a:rPr lang="en-US" sz="800" b="0" dirty="0">
                <a:latin typeface="Courier New" panose="02070309020205020404" pitchFamily="49" charset="0"/>
                <a:cs typeface="Courier New" panose="02070309020205020404" pitchFamily="49" charset="0"/>
              </a:rPr>
              <a:t>  10 8822 8822-018 </a:t>
            </a:r>
            <a:r>
              <a:rPr lang="en-US" sz="800" b="0" dirty="0" smtClean="0">
                <a:latin typeface="Courier New" panose="02070309020205020404" pitchFamily="49" charset="0"/>
                <a:cs typeface="Courier New" panose="02070309020205020404" pitchFamily="49" charset="0"/>
              </a:rPr>
              <a:t>E1B-S-U-900-8822-018-45C   </a:t>
            </a:r>
            <a:r>
              <a:rPr lang="en-US" sz="800" b="0" dirty="0">
                <a:latin typeface="Courier New" panose="02070309020205020404" pitchFamily="49" charset="0"/>
                <a:cs typeface="Courier New" panose="02070309020205020404" pitchFamily="49" charset="0"/>
              </a:rPr>
              <a:t>34.4  -72.5 </a:t>
            </a:r>
            <a:r>
              <a:rPr lang="en-US" sz="800" b="0" dirty="0" smtClean="0">
                <a:latin typeface="Courier New" panose="02070309020205020404" pitchFamily="49" charset="0"/>
                <a:cs typeface="Courier New" panose="02070309020205020404" pitchFamily="49" charset="0"/>
              </a:rPr>
              <a:t> </a:t>
            </a:r>
            <a:r>
              <a:rPr lang="en-US" sz="800" b="0" dirty="0">
                <a:latin typeface="Courier New" panose="02070309020205020404" pitchFamily="49" charset="0"/>
                <a:cs typeface="Courier New" panose="02070309020205020404" pitchFamily="49" charset="0"/>
              </a:rPr>
              <a:t>None   90.0 </a:t>
            </a:r>
            <a:r>
              <a:rPr lang="en-US" sz="800" b="0" dirty="0" smtClean="0">
                <a:latin typeface="Courier New" panose="02070309020205020404" pitchFamily="49" charset="0"/>
                <a:cs typeface="Courier New" panose="02070309020205020404" pitchFamily="49" charset="0"/>
              </a:rPr>
              <a:t>0.0   0.050 </a:t>
            </a:r>
            <a:r>
              <a:rPr lang="en-US" sz="800" b="0" dirty="0">
                <a:latin typeface="Courier New" panose="02070309020205020404" pitchFamily="49" charset="0"/>
                <a:cs typeface="Courier New" panose="02070309020205020404" pitchFamily="49" charset="0"/>
              </a:rPr>
              <a:t>4 </a:t>
            </a:r>
            <a:r>
              <a:rPr lang="en-US" sz="800" b="0" dirty="0" smtClean="0">
                <a:latin typeface="Courier New" panose="02070309020205020404" pitchFamily="49" charset="0"/>
                <a:cs typeface="Courier New" panose="02070309020205020404" pitchFamily="49" charset="0"/>
              </a:rPr>
              <a:t>  Default  -</a:t>
            </a:r>
            <a:r>
              <a:rPr lang="en-US" sz="800" b="0" dirty="0">
                <a:latin typeface="Courier New" panose="02070309020205020404" pitchFamily="49" charset="0"/>
                <a:cs typeface="Courier New" panose="02070309020205020404" pitchFamily="49" charset="0"/>
              </a:rPr>
              <a:t>0.05262 -0.07409 #00ffff </a:t>
            </a:r>
            <a:r>
              <a:rPr lang="en-US" sz="800" b="0" dirty="0" smtClean="0">
                <a:latin typeface="Courier New" panose="02070309020205020404" pitchFamily="49" charset="0"/>
                <a:cs typeface="Courier New" panose="02070309020205020404" pitchFamily="49" charset="0"/>
              </a:rPr>
              <a:t>None</a:t>
            </a:r>
            <a:endParaRPr lang="en-US" sz="800" b="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64148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800219"/>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Columns in the Meta Data Table </a:t>
            </a:r>
            <a:r>
              <a:rPr lang="en-US" sz="2400" b="0" i="1" kern="0" dirty="0" err="1" smtClean="0">
                <a:solidFill>
                  <a:srgbClr val="7030A0"/>
                </a:solidFill>
                <a:latin typeface="Courier New" panose="02070309020205020404" pitchFamily="49" charset="0"/>
                <a:cs typeface="Courier New" panose="02070309020205020404" pitchFamily="49" charset="0"/>
              </a:rPr>
              <a:t>meta.tab</a:t>
            </a:r>
            <a:endParaRPr lang="en-US" sz="2400" b="0" i="1" kern="0" dirty="0" smtClean="0">
              <a:solidFill>
                <a:srgbClr val="7030A0"/>
              </a:solidFill>
              <a:latin typeface="Courier New" panose="02070309020205020404" pitchFamily="49" charset="0"/>
              <a:cs typeface="Courier New" panose="02070309020205020404" pitchFamily="49" charset="0"/>
            </a:endParaRPr>
          </a:p>
        </p:txBody>
      </p:sp>
      <p:sp>
        <p:nvSpPr>
          <p:cNvPr id="4" name="TextBox 3"/>
          <p:cNvSpPr txBox="1"/>
          <p:nvPr/>
        </p:nvSpPr>
        <p:spPr>
          <a:xfrm>
            <a:off x="566589" y="899865"/>
            <a:ext cx="7963930" cy="5386090"/>
          </a:xfrm>
          <a:prstGeom prst="rect">
            <a:avLst/>
          </a:prstGeom>
          <a:noFill/>
        </p:spPr>
        <p:txBody>
          <a:bodyPr wrap="square" rtlCol="0">
            <a:spAutoFit/>
          </a:bodyPr>
          <a:lstStyle/>
          <a:p>
            <a:pPr indent="-1188720" algn="just" defTabSz="1188720">
              <a:spcBef>
                <a:spcPts val="0"/>
              </a:spcBef>
              <a:spcAft>
                <a:spcPts val="600"/>
              </a:spcAft>
            </a:pPr>
            <a:r>
              <a:rPr lang="en-US" sz="1200" dirty="0" smtClean="0">
                <a:solidFill>
                  <a:srgbClr val="0070C0"/>
                </a:solidFill>
                <a:latin typeface="Courier New" panose="02070309020205020404" pitchFamily="49" charset="0"/>
                <a:cs typeface="Courier New" panose="02070309020205020404" pitchFamily="49" charset="0"/>
              </a:rPr>
              <a:t>INDEX</a:t>
            </a:r>
            <a:r>
              <a:rPr lang="en-US" sz="1200" b="0" dirty="0"/>
              <a:t>	</a:t>
            </a:r>
            <a:r>
              <a:rPr lang="en-US" sz="1200" b="0" dirty="0" smtClean="0"/>
              <a:t>A unique index number for the spectrum, from 1 to 375. </a:t>
            </a:r>
          </a:p>
          <a:p>
            <a:pPr indent="-1188720" algn="just" defTabSz="1188720">
              <a:spcBef>
                <a:spcPts val="0"/>
              </a:spcBef>
              <a:spcAft>
                <a:spcPts val="0"/>
              </a:spcAft>
            </a:pPr>
            <a:r>
              <a:rPr lang="en-US" sz="1200" dirty="0" smtClean="0">
                <a:solidFill>
                  <a:srgbClr val="0070C0"/>
                </a:solidFill>
                <a:latin typeface="Courier New" panose="02070309020205020404" pitchFamily="49" charset="0"/>
                <a:cs typeface="Courier New" panose="02070309020205020404" pitchFamily="49" charset="0"/>
              </a:rPr>
              <a:t>DIR_NAME</a:t>
            </a:r>
            <a:r>
              <a:rPr lang="en-US" sz="1200" b="0" dirty="0"/>
              <a:t>	</a:t>
            </a:r>
            <a:r>
              <a:rPr lang="en-US" sz="1200" b="0" dirty="0" smtClean="0"/>
              <a:t>The directory containing the spectrum; the directory name is the same as the Lab ID, </a:t>
            </a:r>
          </a:p>
          <a:p>
            <a:pPr indent="-1188720" algn="just" defTabSz="1188720">
              <a:spcBef>
                <a:spcPts val="0"/>
              </a:spcBef>
              <a:spcAft>
                <a:spcPts val="0"/>
              </a:spcAft>
            </a:pPr>
            <a:r>
              <a:rPr lang="en-US" sz="1200" b="0" dirty="0"/>
              <a:t>	</a:t>
            </a:r>
            <a:r>
              <a:rPr lang="en-US" sz="1200" b="0" dirty="0" smtClean="0"/>
              <a:t>such as “</a:t>
            </a:r>
            <a:r>
              <a:rPr lang="en-US" sz="1200" b="0" dirty="0" smtClean="0">
                <a:latin typeface="Courier New" panose="02070309020205020404" pitchFamily="49" charset="0"/>
                <a:cs typeface="Courier New" panose="02070309020205020404" pitchFamily="49" charset="0"/>
              </a:rPr>
              <a:t>8822</a:t>
            </a:r>
            <a:r>
              <a:rPr lang="en-US" sz="1200" b="0" dirty="0" smtClean="0"/>
              <a:t>”.</a:t>
            </a:r>
          </a:p>
          <a:p>
            <a:pPr indent="-1188720" algn="just" defTabSz="1188720">
              <a:spcBef>
                <a:spcPts val="0"/>
              </a:spcBef>
              <a:spcAft>
                <a:spcPts val="0"/>
              </a:spcAft>
            </a:pPr>
            <a:endParaRPr lang="en-US" sz="600" b="0" dirty="0" smtClean="0"/>
          </a:p>
          <a:p>
            <a:pPr indent="-1188720" algn="just" defTabSz="1188720">
              <a:spcBef>
                <a:spcPts val="0"/>
              </a:spcBef>
              <a:spcAft>
                <a:spcPts val="0"/>
              </a:spcAft>
            </a:pPr>
            <a:r>
              <a:rPr lang="en-US" sz="1200" dirty="0" smtClean="0">
                <a:solidFill>
                  <a:srgbClr val="0070C0"/>
                </a:solidFill>
                <a:latin typeface="Courier New" panose="02070309020205020404" pitchFamily="49" charset="0"/>
                <a:cs typeface="Courier New" panose="02070309020205020404" pitchFamily="49" charset="0"/>
              </a:rPr>
              <a:t>CODE	</a:t>
            </a:r>
            <a:r>
              <a:rPr lang="en-US" sz="1200" b="0" dirty="0" smtClean="0"/>
              <a:t>A unique code name for the spectrum, consisting of the Lab ID and Measurement ID, </a:t>
            </a:r>
          </a:p>
          <a:p>
            <a:pPr indent="-1188720" algn="just" defTabSz="1188720">
              <a:spcBef>
                <a:spcPts val="0"/>
              </a:spcBef>
              <a:spcAft>
                <a:spcPts val="0"/>
              </a:spcAft>
            </a:pPr>
            <a:r>
              <a:rPr lang="en-US" sz="1200" b="0" dirty="0"/>
              <a:t>	</a:t>
            </a:r>
            <a:r>
              <a:rPr lang="en-US" sz="1200" b="0" dirty="0" smtClean="0"/>
              <a:t>such as “</a:t>
            </a:r>
            <a:r>
              <a:rPr lang="en-US" sz="1200" b="0" dirty="0" smtClean="0">
                <a:latin typeface="Courier New" panose="02070309020205020404" pitchFamily="49" charset="0"/>
                <a:cs typeface="Courier New" panose="02070309020205020404" pitchFamily="49" charset="0"/>
              </a:rPr>
              <a:t>8822-037</a:t>
            </a:r>
            <a:r>
              <a:rPr lang="en-US" sz="1200" b="0" dirty="0" smtClean="0"/>
              <a:t>”.</a:t>
            </a:r>
          </a:p>
          <a:p>
            <a:pPr indent="-1188720" algn="just" defTabSz="1188720">
              <a:spcBef>
                <a:spcPts val="0"/>
              </a:spcBef>
              <a:spcAft>
                <a:spcPts val="0"/>
              </a:spcAft>
            </a:pPr>
            <a:endParaRPr lang="en-US" sz="600" b="0" dirty="0" smtClean="0"/>
          </a:p>
          <a:p>
            <a:pPr indent="-1188720" defTabSz="1188720">
              <a:spcBef>
                <a:spcPts val="0"/>
              </a:spcBef>
              <a:spcAft>
                <a:spcPts val="0"/>
              </a:spcAft>
            </a:pPr>
            <a:r>
              <a:rPr lang="en-US" sz="1200" dirty="0" smtClean="0">
                <a:solidFill>
                  <a:srgbClr val="0070C0"/>
                </a:solidFill>
                <a:latin typeface="Courier New" panose="02070309020205020404" pitchFamily="49" charset="0"/>
                <a:cs typeface="Courier New" panose="02070309020205020404" pitchFamily="49" charset="0"/>
              </a:rPr>
              <a:t>TITLE	</a:t>
            </a:r>
            <a:r>
              <a:rPr lang="en-US" sz="1200" b="0" dirty="0" smtClean="0"/>
              <a:t>A text title for the spectrum, such as “</a:t>
            </a:r>
            <a:r>
              <a:rPr lang="en-US" sz="1200" b="0" dirty="0" smtClean="0">
                <a:latin typeface="Courier New" panose="02070309020205020404" pitchFamily="49" charset="0"/>
                <a:cs typeface="Courier New" panose="02070309020205020404" pitchFamily="49" charset="0"/>
              </a:rPr>
              <a:t>D2C-S-U-900-8822-010-37C”</a:t>
            </a:r>
            <a:r>
              <a:rPr lang="en-US" sz="1200" b="0" dirty="0" smtClean="0">
                <a:latin typeface="Arial" panose="020B0604020202020204" pitchFamily="34" charset="0"/>
                <a:cs typeface="Arial" panose="020B0604020202020204" pitchFamily="34" charset="0"/>
              </a:rPr>
              <a:t>. The title fields are: </a:t>
            </a:r>
          </a:p>
          <a:p>
            <a:pPr indent="-1188720" defTabSz="1188720">
              <a:spcBef>
                <a:spcPts val="0"/>
              </a:spcBef>
              <a:spcAft>
                <a:spcPts val="0"/>
              </a:spcAft>
            </a:pPr>
            <a:r>
              <a:rPr lang="en-US" sz="1200" b="0" dirty="0" smtClean="0">
                <a:latin typeface="Arial" panose="020B0604020202020204" pitchFamily="34" charset="0"/>
                <a:cs typeface="Arial" panose="020B0604020202020204" pitchFamily="34" charset="0"/>
              </a:rPr>
              <a:t>	type of measurement (experiment </a:t>
            </a:r>
            <a:r>
              <a:rPr lang="en-US" sz="1200" b="0" dirty="0">
                <a:latin typeface="Arial" panose="020B0604020202020204" pitchFamily="34" charset="0"/>
                <a:cs typeface="Arial" panose="020B0604020202020204" pitchFamily="34" charset="0"/>
              </a:rPr>
              <a:t>c</a:t>
            </a:r>
            <a:r>
              <a:rPr lang="en-US" sz="1200" b="0" dirty="0" smtClean="0">
                <a:latin typeface="Arial" panose="020B0604020202020204" pitchFamily="34" charset="0"/>
                <a:cs typeface="Arial" panose="020B0604020202020204" pitchFamily="34" charset="0"/>
              </a:rPr>
              <a:t>ode), sample type (</a:t>
            </a:r>
            <a:r>
              <a:rPr lang="en-US" sz="1200" b="0" dirty="0" smtClean="0">
                <a:latin typeface="Courier New" panose="02070309020205020404" pitchFamily="49" charset="0"/>
                <a:cs typeface="Courier New" panose="02070309020205020404" pitchFamily="49" charset="0"/>
              </a:rPr>
              <a:t>S</a:t>
            </a:r>
            <a:r>
              <a:rPr lang="en-US" sz="1200" b="0" dirty="0" smtClean="0">
                <a:latin typeface="Arial" panose="020B0604020202020204" pitchFamily="34" charset="0"/>
                <a:cs typeface="Arial" panose="020B0604020202020204" pitchFamily="34" charset="0"/>
              </a:rPr>
              <a:t> for System Suitability Sample, </a:t>
            </a:r>
          </a:p>
          <a:p>
            <a:pPr indent="-1188720" defTabSz="1188720">
              <a:spcBef>
                <a:spcPts val="0"/>
              </a:spcBef>
              <a:spcAft>
                <a:spcPts val="0"/>
              </a:spcAft>
            </a:pPr>
            <a:r>
              <a:rPr lang="en-US" sz="1200" b="0" dirty="0" smtClean="0">
                <a:latin typeface="Arial" panose="020B0604020202020204" pitchFamily="34" charset="0"/>
                <a:cs typeface="Arial" panose="020B0604020202020204" pitchFamily="34" charset="0"/>
              </a:rPr>
              <a:t>	</a:t>
            </a:r>
            <a:r>
              <a:rPr lang="en-US" sz="1200" b="0" dirty="0" smtClean="0">
                <a:latin typeface="Courier New" panose="02070309020205020404" pitchFamily="49" charset="0"/>
                <a:cs typeface="Courier New" panose="02070309020205020404" pitchFamily="49" charset="0"/>
              </a:rPr>
              <a:t>F</a:t>
            </a:r>
            <a:r>
              <a:rPr lang="en-US" sz="1200" b="0" dirty="0" smtClean="0">
                <a:latin typeface="Arial" panose="020B0604020202020204" pitchFamily="34" charset="0"/>
                <a:cs typeface="Arial" panose="020B0604020202020204" pitchFamily="34" charset="0"/>
              </a:rPr>
              <a:t> for </a:t>
            </a:r>
            <a:r>
              <a:rPr lang="en-US" sz="1200" b="0" dirty="0" err="1" smtClean="0">
                <a:latin typeface="Arial" panose="020B0604020202020204" pitchFamily="34" charset="0"/>
                <a:cs typeface="Arial" panose="020B0604020202020204" pitchFamily="34" charset="0"/>
              </a:rPr>
              <a:t>NISTmAb</a:t>
            </a:r>
            <a:r>
              <a:rPr lang="en-US" sz="1200" b="0" dirty="0" smtClean="0">
                <a:latin typeface="Arial" panose="020B0604020202020204" pitchFamily="34" charset="0"/>
                <a:cs typeface="Arial" panose="020B0604020202020204" pitchFamily="34" charset="0"/>
              </a:rPr>
              <a:t> Fab), sampling scheme (</a:t>
            </a:r>
            <a:r>
              <a:rPr lang="en-US" sz="1200" b="0" dirty="0" smtClean="0">
                <a:latin typeface="Courier New" panose="02070309020205020404" pitchFamily="49" charset="0"/>
                <a:cs typeface="Courier New" panose="02070309020205020404" pitchFamily="49" charset="0"/>
              </a:rPr>
              <a:t>U</a:t>
            </a:r>
            <a:r>
              <a:rPr lang="en-US" sz="1200" b="0" dirty="0" smtClean="0">
                <a:latin typeface="Arial" panose="020B0604020202020204" pitchFamily="34" charset="0"/>
                <a:cs typeface="Arial" panose="020B0604020202020204" pitchFamily="34" charset="0"/>
              </a:rPr>
              <a:t> for uniform, </a:t>
            </a:r>
            <a:r>
              <a:rPr lang="en-US" sz="1200" b="0" dirty="0" smtClean="0">
                <a:latin typeface="Courier New" panose="02070309020205020404" pitchFamily="49" charset="0"/>
                <a:cs typeface="Courier New" panose="02070309020205020404" pitchFamily="49" charset="0"/>
              </a:rPr>
              <a:t>N</a:t>
            </a:r>
            <a:r>
              <a:rPr lang="en-US" sz="1200" b="0" dirty="0" smtClean="0">
                <a:latin typeface="Arial" panose="020B0604020202020204" pitchFamily="34" charset="0"/>
                <a:cs typeface="Arial" panose="020B0604020202020204" pitchFamily="34" charset="0"/>
              </a:rPr>
              <a:t> for non-uniform), spectrometer 	frequency in MHz, Lab ID, Measurement ID, and temperature.</a:t>
            </a:r>
            <a:endParaRPr lang="en-US" sz="1200" b="0" dirty="0" smtClean="0">
              <a:latin typeface="Courier New" panose="02070309020205020404" pitchFamily="49" charset="0"/>
              <a:cs typeface="Courier New" panose="02070309020205020404" pitchFamily="49" charset="0"/>
            </a:endParaRPr>
          </a:p>
          <a:p>
            <a:pPr indent="-1188720" algn="just" defTabSz="1188720">
              <a:spcBef>
                <a:spcPts val="600"/>
              </a:spcBef>
              <a:spcAft>
                <a:spcPts val="600"/>
              </a:spcAft>
            </a:pPr>
            <a:r>
              <a:rPr lang="en-US" sz="1200" dirty="0" smtClean="0">
                <a:solidFill>
                  <a:srgbClr val="0070C0"/>
                </a:solidFill>
                <a:latin typeface="Courier New" panose="02070309020205020404" pitchFamily="49" charset="0"/>
                <a:cs typeface="Courier New" panose="02070309020205020404" pitchFamily="49" charset="0"/>
              </a:rPr>
              <a:t>XP0 XP1	</a:t>
            </a:r>
            <a:r>
              <a:rPr lang="en-US" sz="1200" b="0" dirty="0" smtClean="0"/>
              <a:t>Zero and first order phase correction for the directly-detected (</a:t>
            </a:r>
            <a:r>
              <a:rPr lang="en-US" sz="1200" b="0" baseline="30000" dirty="0" smtClean="0"/>
              <a:t>1</a:t>
            </a:r>
            <a:r>
              <a:rPr lang="en-US" sz="1200" b="0" dirty="0" smtClean="0"/>
              <a:t>H) dimension.</a:t>
            </a:r>
          </a:p>
          <a:p>
            <a:pPr indent="-1188720" algn="just" defTabSz="1188720">
              <a:spcBef>
                <a:spcPts val="0"/>
              </a:spcBef>
              <a:spcAft>
                <a:spcPts val="0"/>
              </a:spcAft>
            </a:pPr>
            <a:r>
              <a:rPr lang="en-US" sz="1200" dirty="0" smtClean="0">
                <a:solidFill>
                  <a:srgbClr val="0070C0"/>
                </a:solidFill>
                <a:latin typeface="Courier New" panose="02070309020205020404" pitchFamily="49" charset="0"/>
                <a:cs typeface="Courier New" panose="02070309020205020404" pitchFamily="49" charset="0"/>
              </a:rPr>
              <a:t>Y_FTARG	</a:t>
            </a:r>
            <a:r>
              <a:rPr lang="en-US" sz="1200" b="0" dirty="0" smtClean="0"/>
              <a:t>Sign adjustments needed to Fourier transform the indirect dimension, either “</a:t>
            </a:r>
            <a:r>
              <a:rPr lang="en-US" sz="1200" b="0" dirty="0" smtClean="0">
                <a:latin typeface="Courier New" panose="02070309020205020404" pitchFamily="49" charset="0"/>
                <a:cs typeface="Courier New" panose="02070309020205020404" pitchFamily="49" charset="0"/>
              </a:rPr>
              <a:t>None</a:t>
            </a:r>
            <a:r>
              <a:rPr lang="en-US" sz="1200" b="0" dirty="0" smtClean="0"/>
              <a:t>” </a:t>
            </a:r>
          </a:p>
          <a:p>
            <a:pPr indent="-1188720" algn="just" defTabSz="1188720">
              <a:spcBef>
                <a:spcPts val="0"/>
              </a:spcBef>
              <a:spcAft>
                <a:spcPts val="0"/>
              </a:spcAft>
            </a:pPr>
            <a:r>
              <a:rPr lang="en-US" sz="1200" b="0" dirty="0"/>
              <a:t>	</a:t>
            </a:r>
            <a:r>
              <a:rPr lang="en-US" sz="1200" b="0" dirty="0" smtClean="0"/>
              <a:t>(no adjustment), “</a:t>
            </a:r>
            <a:r>
              <a:rPr lang="en-US" sz="1200" b="0" dirty="0" err="1" smtClean="0">
                <a:latin typeface="Courier New" panose="02070309020205020404" pitchFamily="49" charset="0"/>
                <a:cs typeface="Courier New" panose="02070309020205020404" pitchFamily="49" charset="0"/>
              </a:rPr>
              <a:t>neg</a:t>
            </a:r>
            <a:r>
              <a:rPr lang="en-US" sz="1200" b="0" dirty="0" smtClean="0"/>
              <a:t>” (negate imaginaries), or “</a:t>
            </a:r>
            <a:r>
              <a:rPr lang="en-US" sz="1200" b="0" dirty="0" smtClean="0">
                <a:latin typeface="Courier New" panose="02070309020205020404" pitchFamily="49" charset="0"/>
                <a:cs typeface="Courier New" panose="02070309020205020404" pitchFamily="49" charset="0"/>
              </a:rPr>
              <a:t>alt</a:t>
            </a:r>
            <a:r>
              <a:rPr lang="en-US" sz="1200" b="0" dirty="0" smtClean="0"/>
              <a:t>” (change sign of alternating points).</a:t>
            </a:r>
          </a:p>
          <a:p>
            <a:pPr indent="-1188720" algn="just" defTabSz="1188720">
              <a:spcBef>
                <a:spcPts val="600"/>
              </a:spcBef>
              <a:spcAft>
                <a:spcPts val="600"/>
              </a:spcAft>
            </a:pPr>
            <a:r>
              <a:rPr lang="en-US" sz="1200" dirty="0" smtClean="0">
                <a:solidFill>
                  <a:srgbClr val="0070C0"/>
                </a:solidFill>
                <a:latin typeface="Courier New" panose="02070309020205020404" pitchFamily="49" charset="0"/>
                <a:cs typeface="Courier New" panose="02070309020205020404" pitchFamily="49" charset="0"/>
              </a:rPr>
              <a:t>YP0 YP1	</a:t>
            </a:r>
            <a:r>
              <a:rPr lang="en-US" sz="1200" b="0" dirty="0" smtClean="0"/>
              <a:t>Zero and first order phase correction for the indirect (</a:t>
            </a:r>
            <a:r>
              <a:rPr lang="en-US" sz="1200" b="0" baseline="30000" dirty="0" smtClean="0"/>
              <a:t>13</a:t>
            </a:r>
            <a:r>
              <a:rPr lang="en-US" sz="1200" b="0" dirty="0" smtClean="0"/>
              <a:t>C) dimension.</a:t>
            </a:r>
          </a:p>
          <a:p>
            <a:pPr indent="-1188720" defTabSz="1188720">
              <a:spcBef>
                <a:spcPts val="0"/>
              </a:spcBef>
              <a:spcAft>
                <a:spcPts val="0"/>
              </a:spcAft>
            </a:pPr>
            <a:r>
              <a:rPr lang="en-US" sz="1200" dirty="0" smtClean="0">
                <a:solidFill>
                  <a:srgbClr val="0070C0"/>
                </a:solidFill>
                <a:latin typeface="Courier New" panose="02070309020205020404" pitchFamily="49" charset="0"/>
                <a:cs typeface="Courier New" panose="02070309020205020404" pitchFamily="49" charset="0"/>
              </a:rPr>
              <a:t>XBASE_FRAC	</a:t>
            </a:r>
            <a:r>
              <a:rPr lang="en-US" sz="1200" b="0" dirty="0" smtClean="0"/>
              <a:t>Baseline correction was limited when possible. </a:t>
            </a:r>
            <a:r>
              <a:rPr lang="en-US" sz="1200" b="0" dirty="0"/>
              <a:t>I</a:t>
            </a:r>
            <a:r>
              <a:rPr lang="en-US" sz="1200" b="0" dirty="0" smtClean="0"/>
              <a:t>f this value is 1.0, correction was applied to all </a:t>
            </a:r>
          </a:p>
          <a:p>
            <a:pPr indent="-1188720" defTabSz="1188720">
              <a:spcBef>
                <a:spcPts val="0"/>
              </a:spcBef>
              <a:spcAft>
                <a:spcPts val="0"/>
              </a:spcAft>
            </a:pPr>
            <a:r>
              <a:rPr lang="en-US" sz="1200" b="0" dirty="0"/>
              <a:t>	</a:t>
            </a:r>
            <a:r>
              <a:rPr lang="en-US" sz="1200" b="0" baseline="30000" dirty="0" smtClean="0"/>
              <a:t>1</a:t>
            </a:r>
            <a:r>
              <a:rPr lang="en-US" sz="1200" b="0" dirty="0" smtClean="0"/>
              <a:t>H vectors. If it is less than one, only a fraction of vectors at either edge of the spectrum were 	corrected.</a:t>
            </a:r>
          </a:p>
          <a:p>
            <a:pPr indent="-1188720" algn="just" defTabSz="1188720">
              <a:spcBef>
                <a:spcPts val="0"/>
              </a:spcBef>
              <a:spcAft>
                <a:spcPts val="0"/>
              </a:spcAft>
            </a:pPr>
            <a:endParaRPr lang="en-US" sz="600" b="0" dirty="0" smtClean="0"/>
          </a:p>
          <a:p>
            <a:pPr indent="-1188720" algn="just" defTabSz="1188720">
              <a:spcBef>
                <a:spcPts val="0"/>
              </a:spcBef>
              <a:spcAft>
                <a:spcPts val="600"/>
              </a:spcAft>
            </a:pPr>
            <a:r>
              <a:rPr lang="en-US" sz="1200" dirty="0" smtClean="0">
                <a:solidFill>
                  <a:srgbClr val="0070C0"/>
                </a:solidFill>
                <a:latin typeface="Courier New" panose="02070309020205020404" pitchFamily="49" charset="0"/>
                <a:cs typeface="Courier New" panose="02070309020205020404" pitchFamily="49" charset="0"/>
              </a:rPr>
              <a:t>XBASE_ORD	</a:t>
            </a:r>
            <a:r>
              <a:rPr lang="en-US" sz="1200" b="0" dirty="0" smtClean="0"/>
              <a:t>Polynomial order used for baseline correction of the directly-detected dimension.</a:t>
            </a:r>
          </a:p>
          <a:p>
            <a:pPr indent="-1188720" algn="just" defTabSz="1188720">
              <a:spcBef>
                <a:spcPts val="0"/>
              </a:spcBef>
              <a:spcAft>
                <a:spcPts val="600"/>
              </a:spcAft>
            </a:pPr>
            <a:r>
              <a:rPr lang="en-US" sz="1200" dirty="0" smtClean="0">
                <a:solidFill>
                  <a:srgbClr val="0070C0"/>
                </a:solidFill>
                <a:latin typeface="Courier New" panose="02070309020205020404" pitchFamily="49" charset="0"/>
                <a:cs typeface="Courier New" panose="02070309020205020404" pitchFamily="49" charset="0"/>
              </a:rPr>
              <a:t>YBASE_ORD</a:t>
            </a:r>
            <a:r>
              <a:rPr lang="en-US" sz="1200" b="0" dirty="0"/>
              <a:t>	</a:t>
            </a:r>
            <a:r>
              <a:rPr lang="en-US" sz="1200" b="0" dirty="0" smtClean="0"/>
              <a:t>Polynomial order used for baseline correction of the indirect dimension</a:t>
            </a:r>
          </a:p>
          <a:p>
            <a:pPr indent="-1188720" algn="just" defTabSz="1188720">
              <a:spcBef>
                <a:spcPts val="0"/>
              </a:spcBef>
              <a:spcAft>
                <a:spcPts val="600"/>
              </a:spcAft>
            </a:pPr>
            <a:r>
              <a:rPr lang="en-US" sz="1200" dirty="0" smtClean="0">
                <a:solidFill>
                  <a:srgbClr val="0070C0"/>
                </a:solidFill>
                <a:latin typeface="Courier New" panose="02070309020205020404" pitchFamily="49" charset="0"/>
                <a:cs typeface="Courier New" panose="02070309020205020404" pitchFamily="49" charset="0"/>
              </a:rPr>
              <a:t>DX_PPM</a:t>
            </a:r>
            <a:r>
              <a:rPr lang="en-US" sz="1200" b="0" dirty="0" smtClean="0"/>
              <a:t> 	</a:t>
            </a:r>
            <a:r>
              <a:rPr lang="en-US" sz="1200" b="0" dirty="0"/>
              <a:t>A</a:t>
            </a:r>
            <a:r>
              <a:rPr lang="en-US" sz="1200" b="0" dirty="0" smtClean="0"/>
              <a:t>djustment needed to calibrate the chemical shifts in the directly-detected dimension, ppm.</a:t>
            </a:r>
          </a:p>
          <a:p>
            <a:pPr indent="-1188720" algn="just" defTabSz="1188720">
              <a:spcBef>
                <a:spcPts val="0"/>
              </a:spcBef>
              <a:spcAft>
                <a:spcPts val="600"/>
              </a:spcAft>
            </a:pPr>
            <a:r>
              <a:rPr lang="en-US" sz="1200" dirty="0" smtClean="0">
                <a:solidFill>
                  <a:srgbClr val="0070C0"/>
                </a:solidFill>
                <a:latin typeface="Courier New" panose="02070309020205020404" pitchFamily="49" charset="0"/>
                <a:cs typeface="Courier New" panose="02070309020205020404" pitchFamily="49" charset="0"/>
              </a:rPr>
              <a:t>DY_PPM</a:t>
            </a:r>
            <a:r>
              <a:rPr lang="en-US" sz="1200" b="0" dirty="0" smtClean="0"/>
              <a:t> 	Adjustment needed to calibrate the chemical shifts in the indirect dimension, ppm.</a:t>
            </a:r>
          </a:p>
          <a:p>
            <a:pPr indent="-1188720" algn="just" defTabSz="1188720">
              <a:spcBef>
                <a:spcPts val="0"/>
              </a:spcBef>
              <a:spcAft>
                <a:spcPts val="0"/>
              </a:spcAft>
            </a:pPr>
            <a:r>
              <a:rPr lang="en-US" sz="1200" dirty="0" smtClean="0">
                <a:solidFill>
                  <a:srgbClr val="0070C0"/>
                </a:solidFill>
                <a:latin typeface="Courier New" panose="02070309020205020404" pitchFamily="49" charset="0"/>
                <a:cs typeface="Courier New" panose="02070309020205020404" pitchFamily="49" charset="0"/>
              </a:rPr>
              <a:t>COLOR</a:t>
            </a:r>
            <a:r>
              <a:rPr lang="en-US" sz="1200" b="0" dirty="0" smtClean="0"/>
              <a:t> 	</a:t>
            </a:r>
            <a:r>
              <a:rPr lang="en-US" sz="1200" b="0" dirty="0"/>
              <a:t>U</a:t>
            </a:r>
            <a:r>
              <a:rPr lang="en-US" sz="1200" b="0" dirty="0" smtClean="0"/>
              <a:t>sed to associate a color with a given spectrum, either as a name (like “</a:t>
            </a:r>
            <a:r>
              <a:rPr lang="en-US" sz="1200" b="0" dirty="0" smtClean="0">
                <a:latin typeface="Courier New" panose="02070309020205020404" pitchFamily="49" charset="0"/>
                <a:cs typeface="Courier New" panose="02070309020205020404" pitchFamily="49" charset="0"/>
              </a:rPr>
              <a:t>red</a:t>
            </a:r>
            <a:r>
              <a:rPr lang="en-US" sz="1200" b="0" dirty="0" smtClean="0"/>
              <a:t>”) or </a:t>
            </a:r>
          </a:p>
          <a:p>
            <a:pPr indent="-1188720" algn="just" defTabSz="1188720">
              <a:spcBef>
                <a:spcPts val="0"/>
              </a:spcBef>
              <a:spcAft>
                <a:spcPts val="0"/>
              </a:spcAft>
            </a:pPr>
            <a:r>
              <a:rPr lang="en-US" sz="1200" b="0" dirty="0"/>
              <a:t>	</a:t>
            </a:r>
            <a:r>
              <a:rPr lang="en-US" sz="1200" b="0" dirty="0" smtClean="0"/>
              <a:t>Red-Green-Blue (RGB) hex code (like “</a:t>
            </a:r>
            <a:r>
              <a:rPr lang="en-US" sz="1200" b="0" dirty="0" smtClean="0">
                <a:latin typeface="Courier New" panose="02070309020205020404" pitchFamily="49" charset="0"/>
                <a:cs typeface="Courier New" panose="02070309020205020404" pitchFamily="49" charset="0"/>
              </a:rPr>
              <a:t>#ff0000</a:t>
            </a:r>
            <a:r>
              <a:rPr lang="en-US" sz="1200" b="0" dirty="0" smtClean="0"/>
              <a:t>”).</a:t>
            </a:r>
          </a:p>
          <a:p>
            <a:pPr indent="-1188720" algn="just" defTabSz="1188720">
              <a:spcBef>
                <a:spcPts val="600"/>
              </a:spcBef>
              <a:spcAft>
                <a:spcPts val="600"/>
              </a:spcAft>
            </a:pPr>
            <a:r>
              <a:rPr lang="en-US" sz="1200" dirty="0" smtClean="0">
                <a:solidFill>
                  <a:srgbClr val="0070C0"/>
                </a:solidFill>
                <a:latin typeface="Courier New" panose="02070309020205020404" pitchFamily="49" charset="0"/>
                <a:cs typeface="Courier New" panose="02070309020205020404" pitchFamily="49" charset="0"/>
              </a:rPr>
              <a:t>NOTE</a:t>
            </a:r>
            <a:r>
              <a:rPr lang="en-US" sz="1200" b="0" dirty="0" smtClean="0"/>
              <a:t> 	Comment about the spectrum; if there are spaces, the comment is surrounded by quotes</a:t>
            </a:r>
            <a:r>
              <a:rPr lang="en-US" sz="1200" b="0" dirty="0"/>
              <a:t>.</a:t>
            </a:r>
            <a:endParaRPr lang="en-US" sz="1200" b="0" dirty="0" smtClean="0"/>
          </a:p>
        </p:txBody>
      </p:sp>
    </p:spTree>
    <p:extLst>
      <p:ext uri="{BB962C8B-B14F-4D97-AF65-F5344CB8AC3E}">
        <p14:creationId xmlns:p14="http://schemas.microsoft.com/office/powerpoint/2010/main" val="245147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How the Processed Spectra are Organized</a:t>
            </a:r>
          </a:p>
        </p:txBody>
      </p:sp>
      <p:sp>
        <p:nvSpPr>
          <p:cNvPr id="2" name="TextBox 1"/>
          <p:cNvSpPr txBox="1"/>
          <p:nvPr/>
        </p:nvSpPr>
        <p:spPr>
          <a:xfrm>
            <a:off x="571500" y="914400"/>
            <a:ext cx="7848600" cy="5421997"/>
          </a:xfrm>
          <a:prstGeom prst="rect">
            <a:avLst/>
          </a:prstGeom>
          <a:noFill/>
        </p:spPr>
        <p:txBody>
          <a:bodyPr wrap="square" rtlCol="0">
            <a:spAutoFit/>
          </a:bodyPr>
          <a:lstStyle/>
          <a:p>
            <a:pPr marL="285750" indent="-285750" algn="just">
              <a:spcBef>
                <a:spcPts val="1000"/>
              </a:spcBef>
              <a:buFont typeface="Wingdings" panose="05000000000000000000" pitchFamily="2" charset="2"/>
              <a:buChar char="§"/>
            </a:pPr>
            <a:r>
              <a:rPr lang="en-US" b="0" dirty="0"/>
              <a:t>The </a:t>
            </a:r>
            <a:r>
              <a:rPr lang="en-US" b="0" dirty="0" smtClean="0"/>
              <a:t>original processed </a:t>
            </a:r>
            <a:r>
              <a:rPr lang="en-US" b="0" dirty="0"/>
              <a:t>spectra are in the directory “</a:t>
            </a:r>
            <a:r>
              <a:rPr lang="en-US" b="0" dirty="0">
                <a:latin typeface="Courier New" panose="02070309020205020404" pitchFamily="49" charset="0"/>
                <a:cs typeface="Courier New" panose="02070309020205020404" pitchFamily="49" charset="0"/>
              </a:rPr>
              <a:t>study/</a:t>
            </a:r>
            <a:r>
              <a:rPr lang="en-US" b="0" dirty="0" err="1">
                <a:latin typeface="Courier New" panose="02070309020205020404" pitchFamily="49" charset="0"/>
                <a:cs typeface="Courier New" panose="02070309020205020404" pitchFamily="49" charset="0"/>
              </a:rPr>
              <a:t>ft</a:t>
            </a:r>
            <a:r>
              <a:rPr lang="en-US" b="0" dirty="0" smtClean="0"/>
              <a:t>”.</a:t>
            </a:r>
          </a:p>
          <a:p>
            <a:pPr marL="285750" indent="-285750" algn="just">
              <a:spcBef>
                <a:spcPts val="1000"/>
              </a:spcBef>
              <a:buFont typeface="Wingdings" panose="05000000000000000000" pitchFamily="2" charset="2"/>
              <a:buChar char="§"/>
            </a:pPr>
            <a:r>
              <a:rPr lang="en-US" b="0" dirty="0"/>
              <a:t>All spectra were processed with </a:t>
            </a:r>
            <a:r>
              <a:rPr lang="en-US" b="0" dirty="0" err="1"/>
              <a:t>NMRPipe</a:t>
            </a:r>
            <a:r>
              <a:rPr lang="en-US" b="0" dirty="0"/>
              <a:t>, and are in </a:t>
            </a:r>
            <a:r>
              <a:rPr lang="en-US" b="0" dirty="0" err="1"/>
              <a:t>NMRPipe</a:t>
            </a:r>
            <a:r>
              <a:rPr lang="en-US" b="0" dirty="0"/>
              <a:t> format</a:t>
            </a:r>
            <a:r>
              <a:rPr lang="en-US" b="0" dirty="0" smtClean="0"/>
              <a:t>.</a:t>
            </a:r>
          </a:p>
          <a:p>
            <a:pPr marL="285750" indent="-285750" algn="just">
              <a:spcBef>
                <a:spcPts val="1000"/>
              </a:spcBef>
              <a:buFont typeface="Wingdings" panose="05000000000000000000" pitchFamily="2" charset="2"/>
              <a:buChar char="§"/>
            </a:pPr>
            <a:r>
              <a:rPr lang="en-US" b="0" dirty="0" smtClean="0"/>
              <a:t>The </a:t>
            </a:r>
            <a:r>
              <a:rPr lang="en-US" b="0" dirty="0"/>
              <a:t>file names </a:t>
            </a:r>
            <a:r>
              <a:rPr lang="en-US" b="0" dirty="0" smtClean="0"/>
              <a:t>in directory  “</a:t>
            </a:r>
            <a:r>
              <a:rPr lang="en-US" b="0" dirty="0" smtClean="0">
                <a:latin typeface="Courier New" panose="02070309020205020404" pitchFamily="49" charset="0"/>
                <a:cs typeface="Courier New" panose="02070309020205020404" pitchFamily="49" charset="0"/>
              </a:rPr>
              <a:t>study/</a:t>
            </a:r>
            <a:r>
              <a:rPr lang="en-US" b="0" dirty="0" err="1" smtClean="0">
                <a:latin typeface="Courier New" panose="02070309020205020404" pitchFamily="49" charset="0"/>
                <a:cs typeface="Courier New" panose="02070309020205020404" pitchFamily="49" charset="0"/>
              </a:rPr>
              <a:t>ft</a:t>
            </a:r>
            <a:r>
              <a:rPr lang="en-US" b="0" dirty="0" smtClean="0"/>
              <a:t>” consist </a:t>
            </a:r>
            <a:r>
              <a:rPr lang="en-US" b="0" dirty="0"/>
              <a:t>of the </a:t>
            </a:r>
            <a:r>
              <a:rPr lang="en-US" b="0" dirty="0" smtClean="0"/>
              <a:t>index</a:t>
            </a:r>
            <a:r>
              <a:rPr lang="en-US" b="0" dirty="0"/>
              <a:t> </a:t>
            </a:r>
            <a:r>
              <a:rPr lang="en-US" b="0" dirty="0" smtClean="0"/>
              <a:t>number, the Lab ID, and the Measurement ID. The first spectrum </a:t>
            </a:r>
            <a:r>
              <a:rPr lang="en-US" b="0" dirty="0"/>
              <a:t>is named “</a:t>
            </a:r>
            <a:r>
              <a:rPr lang="en-US" b="0" dirty="0">
                <a:latin typeface="Courier New" panose="02070309020205020404" pitchFamily="49" charset="0"/>
                <a:cs typeface="Courier New" panose="02070309020205020404" pitchFamily="49" charset="0"/>
              </a:rPr>
              <a:t>001-8822-010.ft2</a:t>
            </a:r>
            <a:r>
              <a:rPr lang="en-US" b="0" dirty="0"/>
              <a:t>” </a:t>
            </a:r>
            <a:r>
              <a:rPr lang="en-US" b="0" dirty="0" smtClean="0"/>
              <a:t>and the last </a:t>
            </a:r>
            <a:r>
              <a:rPr lang="en-US" b="0" dirty="0"/>
              <a:t>is </a:t>
            </a:r>
            <a:r>
              <a:rPr lang="en-US" b="0" dirty="0" smtClean="0"/>
              <a:t>named “</a:t>
            </a:r>
            <a:r>
              <a:rPr lang="en-US" b="0" dirty="0" smtClean="0">
                <a:latin typeface="Courier New" panose="02070309020205020404" pitchFamily="49" charset="0"/>
                <a:cs typeface="Courier New" panose="02070309020205020404" pitchFamily="49" charset="0"/>
              </a:rPr>
              <a:t>375-9966-007.ft2</a:t>
            </a:r>
            <a:r>
              <a:rPr lang="en-US" b="0" dirty="0" smtClean="0"/>
              <a:t>”.</a:t>
            </a:r>
          </a:p>
          <a:p>
            <a:pPr marL="285750" indent="-285750" algn="just">
              <a:spcBef>
                <a:spcPts val="1000"/>
              </a:spcBef>
              <a:buFont typeface="Wingdings" panose="05000000000000000000" pitchFamily="2" charset="2"/>
              <a:buChar char="§"/>
            </a:pPr>
            <a:r>
              <a:rPr lang="en-US" b="0" dirty="0" smtClean="0"/>
              <a:t>Because a variety of acquisition details were used, the spectra in </a:t>
            </a:r>
            <a:r>
              <a:rPr lang="en-US" b="0" dirty="0">
                <a:solidFill>
                  <a:prstClr val="black"/>
                </a:solidFill>
              </a:rPr>
              <a:t>the directory “</a:t>
            </a:r>
            <a:r>
              <a:rPr lang="en-US" b="0" dirty="0">
                <a:solidFill>
                  <a:prstClr val="black"/>
                </a:solidFill>
                <a:latin typeface="Courier New" panose="02070309020205020404" pitchFamily="49" charset="0"/>
                <a:cs typeface="Courier New" panose="02070309020205020404" pitchFamily="49" charset="0"/>
              </a:rPr>
              <a:t>study/</a:t>
            </a:r>
            <a:r>
              <a:rPr lang="en-US" b="0" dirty="0" err="1">
                <a:solidFill>
                  <a:prstClr val="black"/>
                </a:solidFill>
                <a:latin typeface="Courier New" panose="02070309020205020404" pitchFamily="49" charset="0"/>
                <a:cs typeface="Courier New" panose="02070309020205020404" pitchFamily="49" charset="0"/>
              </a:rPr>
              <a:t>ft</a:t>
            </a:r>
            <a:r>
              <a:rPr lang="en-US" b="0" dirty="0" smtClean="0">
                <a:solidFill>
                  <a:prstClr val="black"/>
                </a:solidFill>
              </a:rPr>
              <a:t>” have different sizes and chemical shift ranges.</a:t>
            </a:r>
          </a:p>
          <a:p>
            <a:pPr marL="285750" indent="-285750" algn="just">
              <a:spcBef>
                <a:spcPts val="1000"/>
              </a:spcBef>
              <a:buFont typeface="Wingdings" panose="05000000000000000000" pitchFamily="2" charset="2"/>
              <a:buChar char="§"/>
            </a:pPr>
            <a:r>
              <a:rPr lang="en-US" b="0" dirty="0">
                <a:solidFill>
                  <a:prstClr val="black"/>
                </a:solidFill>
              </a:rPr>
              <a:t>D</a:t>
            </a:r>
            <a:r>
              <a:rPr lang="en-US" b="0" dirty="0" smtClean="0">
                <a:solidFill>
                  <a:prstClr val="black"/>
                </a:solidFill>
              </a:rPr>
              <a:t>irectory “</a:t>
            </a:r>
            <a:r>
              <a:rPr lang="en-US" b="0" dirty="0" smtClean="0">
                <a:solidFill>
                  <a:prstClr val="black"/>
                </a:solidFill>
                <a:latin typeface="Courier New" panose="02070309020205020404" pitchFamily="49" charset="0"/>
                <a:cs typeface="Courier New" panose="02070309020205020404" pitchFamily="49" charset="0"/>
              </a:rPr>
              <a:t>study/</a:t>
            </a:r>
            <a:r>
              <a:rPr lang="en-US" b="0" dirty="0" err="1" smtClean="0">
                <a:solidFill>
                  <a:prstClr val="black"/>
                </a:solidFill>
                <a:latin typeface="Courier New" panose="02070309020205020404" pitchFamily="49" charset="0"/>
                <a:cs typeface="Courier New" panose="02070309020205020404" pitchFamily="49" charset="0"/>
              </a:rPr>
              <a:t>interp</a:t>
            </a:r>
            <a:r>
              <a:rPr lang="en-US" b="0" dirty="0" smtClean="0">
                <a:solidFill>
                  <a:prstClr val="black"/>
                </a:solidFill>
              </a:rPr>
              <a:t>” contains versions of the original spectra interpolated via bi-linear interpolation, so that they all have the exact same size and chemical shift range as the first spectrum in the collection.</a:t>
            </a:r>
          </a:p>
          <a:p>
            <a:pPr marL="285750" indent="-285750" algn="just">
              <a:spcBef>
                <a:spcPts val="1000"/>
              </a:spcBef>
              <a:buFont typeface="Wingdings" panose="05000000000000000000" pitchFamily="2" charset="2"/>
              <a:buChar char="§"/>
            </a:pPr>
            <a:r>
              <a:rPr lang="en-US" b="0" dirty="0" smtClean="0">
                <a:solidFill>
                  <a:prstClr val="black"/>
                </a:solidFill>
              </a:rPr>
              <a:t>The file names in directory </a:t>
            </a:r>
            <a:r>
              <a:rPr lang="en-US" b="0" dirty="0">
                <a:solidFill>
                  <a:prstClr val="black"/>
                </a:solidFill>
              </a:rPr>
              <a:t>“</a:t>
            </a:r>
            <a:r>
              <a:rPr lang="en-US" b="0" dirty="0">
                <a:solidFill>
                  <a:prstClr val="black"/>
                </a:solidFill>
                <a:latin typeface="Courier New" panose="02070309020205020404" pitchFamily="49" charset="0"/>
                <a:cs typeface="Courier New" panose="02070309020205020404" pitchFamily="49" charset="0"/>
              </a:rPr>
              <a:t>study/</a:t>
            </a:r>
            <a:r>
              <a:rPr lang="en-US" b="0" dirty="0" err="1">
                <a:solidFill>
                  <a:prstClr val="black"/>
                </a:solidFill>
                <a:latin typeface="Courier New" panose="02070309020205020404" pitchFamily="49" charset="0"/>
                <a:cs typeface="Courier New" panose="02070309020205020404" pitchFamily="49" charset="0"/>
              </a:rPr>
              <a:t>interp</a:t>
            </a:r>
            <a:r>
              <a:rPr lang="en-US" b="0" dirty="0" smtClean="0">
                <a:solidFill>
                  <a:prstClr val="black"/>
                </a:solidFill>
              </a:rPr>
              <a:t>” are based on the index number for the spectrum. The first spectrum is named “</a:t>
            </a:r>
            <a:r>
              <a:rPr lang="en-US" b="0" dirty="0" smtClean="0">
                <a:solidFill>
                  <a:prstClr val="black"/>
                </a:solidFill>
                <a:latin typeface="Courier New" panose="02070309020205020404" pitchFamily="49" charset="0"/>
                <a:cs typeface="Courier New" panose="02070309020205020404" pitchFamily="49" charset="0"/>
              </a:rPr>
              <a:t>001.ft2</a:t>
            </a:r>
            <a:r>
              <a:rPr lang="en-US" b="0" dirty="0" smtClean="0">
                <a:solidFill>
                  <a:prstClr val="black"/>
                </a:solidFill>
              </a:rPr>
              <a:t>” and the last is named “</a:t>
            </a:r>
            <a:r>
              <a:rPr lang="en-US" b="0" dirty="0" smtClean="0">
                <a:solidFill>
                  <a:prstClr val="black"/>
                </a:solidFill>
                <a:latin typeface="Courier New" panose="02070309020205020404" pitchFamily="49" charset="0"/>
                <a:cs typeface="Courier New" panose="02070309020205020404" pitchFamily="49" charset="0"/>
              </a:rPr>
              <a:t>375.ft2</a:t>
            </a:r>
            <a:r>
              <a:rPr lang="en-US" b="0" dirty="0" smtClean="0">
                <a:solidFill>
                  <a:prstClr val="black"/>
                </a:solidFill>
              </a:rPr>
              <a:t>”.</a:t>
            </a:r>
          </a:p>
          <a:p>
            <a:pPr marL="285750" indent="-285750" algn="just">
              <a:spcBef>
                <a:spcPts val="1000"/>
              </a:spcBef>
              <a:buFont typeface="Wingdings" panose="05000000000000000000" pitchFamily="2" charset="2"/>
              <a:buChar char="§"/>
            </a:pPr>
            <a:r>
              <a:rPr lang="en-US" b="0" dirty="0" smtClean="0">
                <a:solidFill>
                  <a:prstClr val="black"/>
                </a:solidFill>
              </a:rPr>
              <a:t>The files </a:t>
            </a:r>
            <a:r>
              <a:rPr lang="en-US" b="0" dirty="0">
                <a:solidFill>
                  <a:prstClr val="black"/>
                </a:solidFill>
              </a:rPr>
              <a:t>in directory “</a:t>
            </a:r>
            <a:r>
              <a:rPr lang="en-US" b="0" dirty="0">
                <a:solidFill>
                  <a:prstClr val="black"/>
                </a:solidFill>
                <a:latin typeface="Courier New" panose="02070309020205020404" pitchFamily="49" charset="0"/>
                <a:cs typeface="Courier New" panose="02070309020205020404" pitchFamily="49" charset="0"/>
              </a:rPr>
              <a:t>study/</a:t>
            </a:r>
            <a:r>
              <a:rPr lang="en-US" b="0" dirty="0" err="1">
                <a:solidFill>
                  <a:prstClr val="black"/>
                </a:solidFill>
                <a:latin typeface="Courier New" panose="02070309020205020404" pitchFamily="49" charset="0"/>
                <a:cs typeface="Courier New" panose="02070309020205020404" pitchFamily="49" charset="0"/>
              </a:rPr>
              <a:t>interp</a:t>
            </a:r>
            <a:r>
              <a:rPr lang="en-US" b="0" dirty="0">
                <a:solidFill>
                  <a:prstClr val="black"/>
                </a:solidFill>
              </a:rPr>
              <a:t>” </a:t>
            </a:r>
            <a:r>
              <a:rPr lang="en-US" b="0" dirty="0" smtClean="0">
                <a:solidFill>
                  <a:prstClr val="black"/>
                </a:solidFill>
              </a:rPr>
              <a:t>are saved as an </a:t>
            </a:r>
            <a:r>
              <a:rPr lang="en-US" b="0" dirty="0" err="1" smtClean="0">
                <a:solidFill>
                  <a:prstClr val="black"/>
                </a:solidFill>
              </a:rPr>
              <a:t>NMRPipe</a:t>
            </a:r>
            <a:r>
              <a:rPr lang="en-US" b="0" dirty="0" smtClean="0">
                <a:solidFill>
                  <a:prstClr val="black"/>
                </a:solidFill>
              </a:rPr>
              <a:t>-format pseudo-3D data set. This means that the entire spectral collection can be accessed and viewed at once in </a:t>
            </a:r>
            <a:r>
              <a:rPr lang="en-US" b="0" dirty="0" err="1" smtClean="0">
                <a:solidFill>
                  <a:prstClr val="black"/>
                </a:solidFill>
              </a:rPr>
              <a:t>NMRPipe’s</a:t>
            </a:r>
            <a:r>
              <a:rPr lang="en-US" b="0" dirty="0" smtClean="0">
                <a:solidFill>
                  <a:prstClr val="black"/>
                </a:solidFill>
              </a:rPr>
              <a:t> “</a:t>
            </a:r>
            <a:r>
              <a:rPr lang="en-US" b="0" dirty="0" err="1" smtClean="0">
                <a:solidFill>
                  <a:prstClr val="black"/>
                </a:solidFill>
                <a:latin typeface="Courier New" panose="02070309020205020404" pitchFamily="49" charset="0"/>
                <a:cs typeface="Courier New" panose="02070309020205020404" pitchFamily="49" charset="0"/>
              </a:rPr>
              <a:t>nmrDraw</a:t>
            </a:r>
            <a:r>
              <a:rPr lang="en-US" b="0" dirty="0" smtClean="0">
                <a:solidFill>
                  <a:prstClr val="black"/>
                </a:solidFill>
              </a:rPr>
              <a:t>” spectral display interface, and the mouse scroll wheel can be used to move through the spectral series:</a:t>
            </a:r>
          </a:p>
          <a:p>
            <a:pPr algn="just">
              <a:spcBef>
                <a:spcPts val="1000"/>
              </a:spcBef>
            </a:pPr>
            <a:r>
              <a:rPr lang="en-US" b="0" dirty="0" smtClean="0">
                <a:solidFill>
                  <a:srgbClr val="0070C0"/>
                </a:solidFill>
                <a:latin typeface="Courier New" panose="02070309020205020404" pitchFamily="49" charset="0"/>
                <a:cs typeface="Courier New" panose="02070309020205020404" pitchFamily="49" charset="0"/>
              </a:rPr>
              <a:t>	</a:t>
            </a:r>
            <a:r>
              <a:rPr lang="en-US" dirty="0" err="1" smtClean="0">
                <a:solidFill>
                  <a:srgbClr val="0070C0"/>
                </a:solidFill>
                <a:latin typeface="Courier New" panose="02070309020205020404" pitchFamily="49" charset="0"/>
                <a:cs typeface="Courier New" panose="02070309020205020404" pitchFamily="49" charset="0"/>
              </a:rPr>
              <a:t>nmrDraw</a:t>
            </a:r>
            <a:r>
              <a:rPr lang="en-US" dirty="0" smtClean="0">
                <a:solidFill>
                  <a:srgbClr val="0070C0"/>
                </a:solidFill>
                <a:latin typeface="Courier New" panose="02070309020205020404" pitchFamily="49" charset="0"/>
                <a:cs typeface="Courier New" panose="02070309020205020404" pitchFamily="49" charset="0"/>
              </a:rPr>
              <a:t> –in </a:t>
            </a:r>
            <a:r>
              <a:rPr lang="en-US" dirty="0" err="1" smtClean="0">
                <a:solidFill>
                  <a:srgbClr val="0070C0"/>
                </a:solidFill>
                <a:latin typeface="Courier New" panose="02070309020205020404" pitchFamily="49" charset="0"/>
                <a:cs typeface="Courier New" panose="02070309020205020404" pitchFamily="49" charset="0"/>
              </a:rPr>
              <a:t>interp</a:t>
            </a:r>
            <a:r>
              <a:rPr lang="en-US" dirty="0" smtClean="0">
                <a:solidFill>
                  <a:srgbClr val="0070C0"/>
                </a:solidFill>
                <a:latin typeface="Courier New" panose="02070309020205020404" pitchFamily="49" charset="0"/>
                <a:cs typeface="Courier New" panose="02070309020205020404" pitchFamily="49" charset="0"/>
              </a:rPr>
              <a:t>/%03d.ft2</a:t>
            </a:r>
          </a:p>
        </p:txBody>
      </p:sp>
    </p:spTree>
    <p:extLst>
      <p:ext uri="{BB962C8B-B14F-4D97-AF65-F5344CB8AC3E}">
        <p14:creationId xmlns:p14="http://schemas.microsoft.com/office/powerpoint/2010/main" val="808537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1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How the Spectra Were Processed</a:t>
            </a:r>
          </a:p>
        </p:txBody>
      </p:sp>
      <p:sp>
        <p:nvSpPr>
          <p:cNvPr id="2" name="TextBox 1"/>
          <p:cNvSpPr txBox="1"/>
          <p:nvPr/>
        </p:nvSpPr>
        <p:spPr>
          <a:xfrm>
            <a:off x="381000" y="914400"/>
            <a:ext cx="8305800" cy="5252720"/>
          </a:xfrm>
          <a:prstGeom prst="rect">
            <a:avLst/>
          </a:prstGeom>
          <a:noFill/>
        </p:spPr>
        <p:txBody>
          <a:bodyPr wrap="square" rtlCol="0">
            <a:spAutoFit/>
          </a:bodyPr>
          <a:lstStyle/>
          <a:p>
            <a:pPr marL="285750" indent="-285750">
              <a:spcBef>
                <a:spcPts val="1000"/>
              </a:spcBef>
              <a:buFont typeface="Wingdings" panose="05000000000000000000" pitchFamily="2" charset="2"/>
              <a:buChar char="§"/>
            </a:pPr>
            <a:r>
              <a:rPr lang="en-US" sz="1400" b="0" dirty="0" smtClean="0">
                <a:solidFill>
                  <a:prstClr val="black"/>
                </a:solidFill>
              </a:rPr>
              <a:t>The original time-domain data and header parameters were not modified.</a:t>
            </a:r>
          </a:p>
          <a:p>
            <a:pPr marL="285750" indent="-285750">
              <a:spcBef>
                <a:spcPts val="1000"/>
              </a:spcBef>
              <a:buFont typeface="Wingdings" panose="05000000000000000000" pitchFamily="2" charset="2"/>
              <a:buChar char="§"/>
            </a:pPr>
            <a:r>
              <a:rPr lang="en-US" sz="1400" b="0" dirty="0" smtClean="0">
                <a:solidFill>
                  <a:prstClr val="black"/>
                </a:solidFill>
              </a:rPr>
              <a:t>Solvent signal was subtracted in the time-domain by convolution difference.</a:t>
            </a:r>
          </a:p>
          <a:p>
            <a:pPr marL="285750" indent="-285750">
              <a:spcBef>
                <a:spcPts val="1000"/>
              </a:spcBef>
              <a:buFont typeface="Wingdings" panose="05000000000000000000" pitchFamily="2" charset="2"/>
              <a:buChar char="§"/>
            </a:pPr>
            <a:r>
              <a:rPr lang="en-US" sz="1400" b="0" dirty="0" smtClean="0">
                <a:solidFill>
                  <a:prstClr val="black"/>
                </a:solidFill>
              </a:rPr>
              <a:t>Cosine-squared </a:t>
            </a:r>
            <a:r>
              <a:rPr lang="en-US" sz="1400" b="0" dirty="0">
                <a:solidFill>
                  <a:prstClr val="black"/>
                </a:solidFill>
              </a:rPr>
              <a:t>bell windows were used in the </a:t>
            </a:r>
            <a:r>
              <a:rPr lang="en-US" sz="1400" b="0" baseline="30000" dirty="0">
                <a:solidFill>
                  <a:prstClr val="black"/>
                </a:solidFill>
              </a:rPr>
              <a:t>1</a:t>
            </a:r>
            <a:r>
              <a:rPr lang="en-US" sz="1400" b="0" dirty="0">
                <a:solidFill>
                  <a:prstClr val="black"/>
                </a:solidFill>
              </a:rPr>
              <a:t>H dimension, and cosine bell windows were used in the </a:t>
            </a:r>
            <a:r>
              <a:rPr lang="en-US" sz="1400" b="0" baseline="30000" dirty="0">
                <a:solidFill>
                  <a:prstClr val="black"/>
                </a:solidFill>
              </a:rPr>
              <a:t>13</a:t>
            </a:r>
            <a:r>
              <a:rPr lang="en-US" sz="1400" b="0" dirty="0">
                <a:solidFill>
                  <a:prstClr val="black"/>
                </a:solidFill>
              </a:rPr>
              <a:t>C dimension. The cosine bells go from sin(0.5</a:t>
            </a:r>
            <a:r>
              <a:rPr lang="en-US" sz="1400" b="0" dirty="0">
                <a:solidFill>
                  <a:prstClr val="black"/>
                </a:solidFill>
                <a:latin typeface="Symbol" panose="05050102010706020507" pitchFamily="18" charset="2"/>
              </a:rPr>
              <a:t>p</a:t>
            </a:r>
            <a:r>
              <a:rPr lang="en-US" sz="1400" b="0" dirty="0">
                <a:solidFill>
                  <a:prstClr val="black"/>
                </a:solidFill>
              </a:rPr>
              <a:t>) to sin(0.95</a:t>
            </a:r>
            <a:r>
              <a:rPr lang="en-US" sz="1400" b="0" dirty="0">
                <a:solidFill>
                  <a:prstClr val="black"/>
                </a:solidFill>
                <a:latin typeface="Symbol" panose="05050102010706020507" pitchFamily="18" charset="2"/>
              </a:rPr>
              <a:t>p</a:t>
            </a:r>
            <a:r>
              <a:rPr lang="en-US" sz="1400" b="0" dirty="0">
                <a:solidFill>
                  <a:prstClr val="black"/>
                </a:solidFill>
              </a:rPr>
              <a:t>). </a:t>
            </a:r>
            <a:endParaRPr lang="en-US" sz="1400" b="0" dirty="0" smtClean="0">
              <a:solidFill>
                <a:prstClr val="black"/>
              </a:solidFill>
            </a:endParaRPr>
          </a:p>
          <a:p>
            <a:pPr marL="285750" indent="-285750">
              <a:spcBef>
                <a:spcPts val="1000"/>
              </a:spcBef>
              <a:buFont typeface="Wingdings" panose="05000000000000000000" pitchFamily="2" charset="2"/>
              <a:buChar char="§"/>
            </a:pPr>
            <a:r>
              <a:rPr lang="en-US" sz="1400" b="0" dirty="0" smtClean="0"/>
              <a:t>The </a:t>
            </a:r>
            <a:r>
              <a:rPr lang="en-US" sz="1400" b="0" baseline="30000" dirty="0" smtClean="0"/>
              <a:t>1</a:t>
            </a:r>
            <a:r>
              <a:rPr lang="en-US" sz="1400" b="0" dirty="0" smtClean="0"/>
              <a:t>H dimension was zero filled to 4096 complex points, and the </a:t>
            </a:r>
            <a:r>
              <a:rPr lang="en-US" sz="1400" b="0" baseline="30000" dirty="0" smtClean="0"/>
              <a:t>13</a:t>
            </a:r>
            <a:r>
              <a:rPr lang="en-US" sz="1400" b="0" dirty="0" smtClean="0"/>
              <a:t>C dimension to 1024 complex points.</a:t>
            </a:r>
          </a:p>
          <a:p>
            <a:pPr marL="285750" indent="-285750">
              <a:spcBef>
                <a:spcPts val="1000"/>
              </a:spcBef>
              <a:buFont typeface="Wingdings" panose="05000000000000000000" pitchFamily="2" charset="2"/>
              <a:buChar char="§"/>
            </a:pPr>
            <a:r>
              <a:rPr lang="en-US" sz="1400" b="0" dirty="0" smtClean="0"/>
              <a:t>During processing, only the region from </a:t>
            </a:r>
            <a:r>
              <a:rPr lang="en-US" sz="1400" b="0" baseline="30000" dirty="0" smtClean="0"/>
              <a:t>1</a:t>
            </a:r>
            <a:r>
              <a:rPr lang="en-US" sz="1400" b="0" dirty="0" smtClean="0"/>
              <a:t>H = 3.7ppm to -1.0ppm was retained.</a:t>
            </a:r>
          </a:p>
          <a:p>
            <a:pPr marL="285750" indent="-285750">
              <a:spcBef>
                <a:spcPts val="1000"/>
              </a:spcBef>
              <a:buFont typeface="Wingdings" panose="05000000000000000000" pitchFamily="2" charset="2"/>
              <a:buChar char="§"/>
            </a:pPr>
            <a:r>
              <a:rPr lang="en-US" sz="1400" b="0" dirty="0" smtClean="0"/>
              <a:t>Zero and first order phase corrections for the </a:t>
            </a:r>
            <a:r>
              <a:rPr lang="en-US" sz="1400" b="0" baseline="30000" dirty="0" smtClean="0"/>
              <a:t>1</a:t>
            </a:r>
            <a:r>
              <a:rPr lang="en-US" sz="1400" b="0" dirty="0" smtClean="0"/>
              <a:t>H dimension were determined automatically for ~90% of the spectra.</a:t>
            </a:r>
          </a:p>
          <a:p>
            <a:pPr marL="285750" indent="-285750">
              <a:spcBef>
                <a:spcPts val="1000"/>
              </a:spcBef>
              <a:buFont typeface="Wingdings" panose="05000000000000000000" pitchFamily="2" charset="2"/>
              <a:buChar char="§"/>
            </a:pPr>
            <a:r>
              <a:rPr lang="en-US" sz="1400" b="0" dirty="0"/>
              <a:t>In cases where visual inspection indicated that the </a:t>
            </a:r>
            <a:r>
              <a:rPr lang="en-US" sz="1400" b="0" baseline="30000" dirty="0" smtClean="0"/>
              <a:t>1</a:t>
            </a:r>
            <a:r>
              <a:rPr lang="en-US" sz="1400" b="0" dirty="0" smtClean="0"/>
              <a:t>H dimension </a:t>
            </a:r>
            <a:r>
              <a:rPr lang="en-US" sz="1400" b="0" dirty="0"/>
              <a:t>needed additional phase correction, phase correction was determined </a:t>
            </a:r>
            <a:r>
              <a:rPr lang="en-US" sz="1400" b="0" dirty="0" smtClean="0"/>
              <a:t>interactively; these cases are noted in the </a:t>
            </a:r>
            <a:r>
              <a:rPr lang="en-US" sz="1400" b="0" dirty="0" smtClean="0">
                <a:latin typeface="Courier New" panose="02070309020205020404" pitchFamily="49" charset="0"/>
                <a:cs typeface="Courier New" panose="02070309020205020404" pitchFamily="49" charset="0"/>
              </a:rPr>
              <a:t>NOTE</a:t>
            </a:r>
            <a:r>
              <a:rPr lang="en-US" sz="1400" b="0" dirty="0" smtClean="0"/>
              <a:t> column of table “</a:t>
            </a:r>
            <a:r>
              <a:rPr lang="en-US" sz="1400" b="0" dirty="0" err="1" smtClean="0">
                <a:latin typeface="Courier New" panose="02070309020205020404" pitchFamily="49" charset="0"/>
                <a:cs typeface="Courier New" panose="02070309020205020404" pitchFamily="49" charset="0"/>
              </a:rPr>
              <a:t>meta.tab</a:t>
            </a:r>
            <a:r>
              <a:rPr lang="en-US" sz="1400" b="0" dirty="0" smtClean="0"/>
              <a:t>”.</a:t>
            </a:r>
          </a:p>
          <a:p>
            <a:pPr marL="285750" indent="-285750">
              <a:spcBef>
                <a:spcPts val="1000"/>
              </a:spcBef>
              <a:buFont typeface="Wingdings" panose="05000000000000000000" pitchFamily="2" charset="2"/>
              <a:buChar char="§"/>
            </a:pPr>
            <a:r>
              <a:rPr lang="en-US" sz="1400" b="0" dirty="0" smtClean="0"/>
              <a:t>In most cases, the </a:t>
            </a:r>
            <a:r>
              <a:rPr lang="en-US" sz="1400" b="0" baseline="30000" dirty="0" smtClean="0"/>
              <a:t>13</a:t>
            </a:r>
            <a:r>
              <a:rPr lang="en-US" sz="1400" b="0" dirty="0" smtClean="0"/>
              <a:t>C dimension needed only “canonical” phase corrections, either: (P0 = +/- 90, P1 = 0)  (P0 = +/- 90, P1 = 180) or (P0 = -180 +/- 90, P1 = 360).</a:t>
            </a:r>
          </a:p>
          <a:p>
            <a:pPr marL="285750" indent="-285750">
              <a:spcBef>
                <a:spcPts val="1000"/>
              </a:spcBef>
              <a:buFont typeface="Wingdings" panose="05000000000000000000" pitchFamily="2" charset="2"/>
              <a:buChar char="§"/>
            </a:pPr>
            <a:r>
              <a:rPr lang="en-US" sz="1400" b="0" dirty="0" smtClean="0"/>
              <a:t>In cases where visual inspection indicated that the </a:t>
            </a:r>
            <a:r>
              <a:rPr lang="en-US" sz="1400" b="0" baseline="30000" dirty="0" smtClean="0"/>
              <a:t>13</a:t>
            </a:r>
            <a:r>
              <a:rPr lang="en-US" sz="1400" b="0" dirty="0" smtClean="0"/>
              <a:t>C dimension needed additional phase correction, phase correction was determined interactively.</a:t>
            </a:r>
          </a:p>
          <a:p>
            <a:pPr marL="285750" indent="-285750">
              <a:spcBef>
                <a:spcPts val="1000"/>
              </a:spcBef>
              <a:buFont typeface="Wingdings" panose="05000000000000000000" pitchFamily="2" charset="2"/>
              <a:buChar char="§"/>
            </a:pPr>
            <a:r>
              <a:rPr lang="en-US" sz="1400" b="0" dirty="0" smtClean="0"/>
              <a:t>NUS data were reconstructed with </a:t>
            </a:r>
            <a:r>
              <a:rPr lang="en-US" sz="1400" b="0" dirty="0" err="1" smtClean="0"/>
              <a:t>NMRPipe’s</a:t>
            </a:r>
            <a:r>
              <a:rPr lang="en-US" sz="1400" b="0" dirty="0" smtClean="0"/>
              <a:t> implementation of Iterative Soft Thresholding (IST).</a:t>
            </a:r>
          </a:p>
          <a:p>
            <a:pPr marL="285750" indent="-285750">
              <a:spcBef>
                <a:spcPts val="1000"/>
              </a:spcBef>
              <a:buFont typeface="Wingdings" panose="05000000000000000000" pitchFamily="2" charset="2"/>
              <a:buChar char="§"/>
            </a:pPr>
            <a:r>
              <a:rPr lang="en-US" sz="1400" b="0" dirty="0" smtClean="0"/>
              <a:t>Each spectrum was rescaled so that the maximum intensity is 100.0.</a:t>
            </a:r>
          </a:p>
        </p:txBody>
      </p:sp>
    </p:spTree>
    <p:extLst>
      <p:ext uri="{BB962C8B-B14F-4D97-AF65-F5344CB8AC3E}">
        <p14:creationId xmlns:p14="http://schemas.microsoft.com/office/powerpoint/2010/main" val="1821999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45648</TotalTime>
  <Words>3576</Words>
  <Application>Microsoft Office PowerPoint</Application>
  <PresentationFormat>On-screen Show (4:3)</PresentationFormat>
  <Paragraphs>440</Paragraphs>
  <Slides>39</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Courier New</vt:lpstr>
      <vt:lpstr>Symbol</vt:lpstr>
      <vt:lpstr>Wingdings</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NMR Signal Processing for Biomolecular NMR</dc:title>
  <dc:subject>NMR</dc:subject>
  <dc:creator>Frank Delaglio</dc:creator>
  <cp:lastModifiedBy>Frank Delaglio</cp:lastModifiedBy>
  <cp:revision>2350</cp:revision>
  <dcterms:created xsi:type="dcterms:W3CDTF">2011-02-01T21:31:59Z</dcterms:created>
  <dcterms:modified xsi:type="dcterms:W3CDTF">2017-09-12T20:10:44Z</dcterms:modified>
</cp:coreProperties>
</file>